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5" autoAdjust="0"/>
    <p:restoredTop sz="94872" autoAdjust="0"/>
  </p:normalViewPr>
  <p:slideViewPr>
    <p:cSldViewPr snapToGrid="0">
      <p:cViewPr varScale="1">
        <p:scale>
          <a:sx n="74" d="100"/>
          <a:sy n="74" d="100"/>
        </p:scale>
        <p:origin x="86" y="197"/>
      </p:cViewPr>
      <p:guideLst/>
    </p:cSldViewPr>
  </p:slideViewPr>
  <p:outlineViewPr>
    <p:cViewPr>
      <p:scale>
        <a:sx n="33" d="100"/>
        <a:sy n="33" d="100"/>
      </p:scale>
      <p:origin x="0" y="-5621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84B07-B07A-4FCF-94CF-D28BB4CF9347}" type="datetimeFigureOut">
              <a:rPr lang="en-SG" smtClean="0"/>
              <a:t>6/5/2020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AC9AD-C662-4DDE-B9D4-801102F9A17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31783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AAC9AD-C662-4DDE-B9D4-801102F9A17C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62389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AAC9AD-C662-4DDE-B9D4-801102F9A17C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25863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AAC9AD-C662-4DDE-B9D4-801102F9A17C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06738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AAC9AD-C662-4DDE-B9D4-801102F9A17C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94334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SG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AAC9AD-C662-4DDE-B9D4-801102F9A17C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43626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sz="140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AAC9AD-C662-4DDE-B9D4-801102F9A17C}" type="slidenum">
              <a:rPr lang="en-SG" smtClean="0"/>
              <a:t>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52938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AAC9AD-C662-4DDE-B9D4-801102F9A17C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82888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SG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AAC9AD-C662-4DDE-B9D4-801102F9A17C}" type="slidenum">
              <a:rPr lang="en-SG" smtClean="0"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07958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A75AE-4E85-4E7F-9DC3-E414C2498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CA5BF7-42FD-4792-A149-30E7C19019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25A2C-F982-431C-889E-DA9CFA48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D3AC-3CEE-41A6-9F1A-4626A2FFE30C}" type="datetime1">
              <a:rPr lang="en-SG" smtClean="0"/>
              <a:t>6/5/2020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43FBB-55DF-40F6-ADA1-0C4A948FD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91994" y="6356350"/>
            <a:ext cx="893618" cy="365125"/>
          </a:xfrm>
        </p:spPr>
        <p:txBody>
          <a:bodyPr/>
          <a:lstStyle/>
          <a:p>
            <a:r>
              <a:rPr lang="en-SG"/>
              <a:t>/8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4AE1D-7717-48D1-94A1-40332AD04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B616-E4E8-4BC4-9E76-3651B9A9C6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8735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809B6-D70F-46E2-B0B9-4731136C9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55E3F0-9734-45ED-9170-3E4B6D8F9A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43B7E-317D-478E-BD91-743B7B51E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5754-4919-4747-9E1F-33A44FE654BB}" type="datetime1">
              <a:rPr lang="en-SG" smtClean="0"/>
              <a:t>6/5/2020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D40D7-B876-4A5E-94AF-884046E50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/8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CDC8E-B0BE-4FDB-B518-E51651389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B616-E4E8-4BC4-9E76-3651B9A9C6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98006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0C5EC-E883-464F-B23E-F2214A3CA4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4A9C0F-3F50-4155-9EBD-A531604FD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D3927-E912-4A2E-AA96-C1AB920B5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9F24-0028-4AF7-821D-E251DFA91E49}" type="datetime1">
              <a:rPr lang="en-SG" smtClean="0"/>
              <a:t>6/5/2020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B5C64-05D1-4BCA-9D13-21D654977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/8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D9500-D27D-43EF-B456-7BEA53D84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B616-E4E8-4BC4-9E76-3651B9A9C6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6689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0FEFB-C4C7-4E16-858E-4C2B19183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415DA-5983-4F45-99DA-153986E3D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4BD61-A383-49C3-AAA3-0114ED629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7F33E-BFF2-4750-AF54-ADB3656FE6A9}" type="datetime1">
              <a:rPr lang="en-SG" smtClean="0"/>
              <a:t>6/5/2020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0E5F4-ED57-4971-B752-C5D27567B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/8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D48BF-9479-4825-ADA1-590537D2D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B616-E4E8-4BC4-9E76-3651B9A9C6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80136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446FF-B4AE-4342-9A7E-BD25E6D77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B3CA61-2CFE-4093-9CCF-F28AD3FE7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66FA1-9402-4061-AABB-DE9298DB6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FC54-EB34-43DC-AB6F-02EADEDF1D6A}" type="datetime1">
              <a:rPr lang="en-SG" smtClean="0"/>
              <a:t>6/5/2020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38332-3535-460F-8578-5361F23D4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/8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060F0-9197-4960-B9C5-79EE5D707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B616-E4E8-4BC4-9E76-3651B9A9C6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8962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3BCCF-8D5F-4B3B-B1E0-2860471F3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203CA-DEFE-4BD4-9559-D7CEC0E312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FC11EF-A4A8-4F10-9DE3-E543035F0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E185C-7005-4CC6-9968-99DEAC144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64530-1822-45C4-A2B3-E891976B615A}" type="datetime1">
              <a:rPr lang="en-SG" smtClean="0"/>
              <a:t>6/5/2020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842823-B528-43E3-B5E8-DBD58AFCB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/8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3451AA-872E-4CEA-A3BA-2C2388AEA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B616-E4E8-4BC4-9E76-3651B9A9C6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1790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37542-1E54-47F6-A7B6-57497EEA4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06A23-680D-43A6-B021-559BEAD7C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58438F-8371-4453-BFB2-E65A405C01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69EF6E-B165-43EA-8B96-726ED38EB1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3581FB-639C-49EF-86CB-25B9017010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1A1059-26B6-47D7-B0A7-68E4A0E20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4AF0-614E-4EFF-B16B-CE2B64AE7B5A}" type="datetime1">
              <a:rPr lang="en-SG" smtClean="0"/>
              <a:t>6/5/2020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EE4EA5-1015-4431-8F94-68A80967A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/8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7AB4D8-29F7-4AE2-B33B-4AA01C117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B616-E4E8-4BC4-9E76-3651B9A9C6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10214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CC138-AEF9-4693-A8A8-2F888E14A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5AC9F6-F5B9-46D9-A4B6-710122FA4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659F-4257-42B3-9F44-1BAFA29E01F7}" type="datetime1">
              <a:rPr lang="en-SG" smtClean="0"/>
              <a:t>6/5/2020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67D9A7-8D17-4B59-A11D-8C9AF6FF9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/8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622A31-F49F-40EC-B349-E2C7887DF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B616-E4E8-4BC4-9E76-3651B9A9C6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6236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5FDDB4-F0E7-4569-857E-3EE068FD5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D256-5AF4-4A5C-B425-2AF8F77B4975}" type="datetime1">
              <a:rPr lang="en-SG" smtClean="0"/>
              <a:t>6/5/2020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C2A660-18D6-4666-A3B5-A46E29120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/8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D849FD-BEA1-4B9B-9367-6465B4279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B616-E4E8-4BC4-9E76-3651B9A9C6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2182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4B023-F421-4E11-9E48-DF483F53B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C2F60-F58E-4425-8C8B-750BC388A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2725AA-644A-46DE-932E-DB8FB0FED4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49AFA-CC5F-4D9F-908E-30FBC93A5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8BC1-18C5-4EE5-8B18-CD96CAAF7F0C}" type="datetime1">
              <a:rPr lang="en-SG" smtClean="0"/>
              <a:t>6/5/2020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DC955-9BA1-4507-B740-D1692BC2A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/8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C54500-4746-4154-9661-58A2C104A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B616-E4E8-4BC4-9E76-3651B9A9C6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1295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CB155-D5F9-4CEC-AA82-6427E484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34E7B5-52BB-4A11-97B5-DAA2F55901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481C86-AC8E-4419-93D6-99DAEC8D7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F1AC07-EB98-4C35-AAF2-FDA069688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28F7-2F01-479D-B7E2-E953331CD47A}" type="datetime1">
              <a:rPr lang="en-SG" smtClean="0"/>
              <a:t>6/5/2020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917DF-A7FE-4BD9-9675-73CBC591F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/8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20594-71B3-479F-9F4D-E1B9107DD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B616-E4E8-4BC4-9E76-3651B9A9C6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1128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486306-56C7-44F1-8750-A936B0172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B7F5A1-66F5-4B6E-8DA1-90E1CF0D3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3AF26-54E7-4E4B-A64E-E7632F7BC1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60CF-56E1-4257-A43D-C50C08BFB65D}" type="datetime1">
              <a:rPr lang="en-SG" smtClean="0"/>
              <a:t>6/5/2020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22512-2898-4C6C-8E63-F09F943E9D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65062" y="6356350"/>
            <a:ext cx="11471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SG"/>
              <a:t>/8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1068E-4804-4BE4-8592-F713E3D740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4B616-E4E8-4BC4-9E76-3651B9A9C6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739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D6F20-B69F-4CAD-BFBA-DF7252656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364970"/>
          </a:xfrm>
        </p:spPr>
        <p:txBody>
          <a:bodyPr>
            <a:normAutofit/>
          </a:bodyPr>
          <a:lstStyle/>
          <a:p>
            <a:r>
              <a:rPr lang="en-SG" dirty="0"/>
              <a:t>Cyber Security and its Influence on Social Resilience</a:t>
            </a:r>
            <a:br>
              <a:rPr lang="en-SG" dirty="0"/>
            </a:br>
            <a:endParaRPr lang="en-S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B6E95-3CDF-4ADB-AEC9-468112013D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0267"/>
            <a:ext cx="9144000" cy="2175935"/>
          </a:xfrm>
        </p:spPr>
        <p:txBody>
          <a:bodyPr>
            <a:normAutofit fontScale="92500" lnSpcReduction="20000"/>
          </a:bodyPr>
          <a:lstStyle/>
          <a:p>
            <a:r>
              <a:rPr lang="en-SG" dirty="0"/>
              <a:t>Status Update</a:t>
            </a:r>
            <a:br>
              <a:rPr lang="en-SG" dirty="0"/>
            </a:br>
            <a:endParaRPr lang="en-SG" dirty="0"/>
          </a:p>
          <a:p>
            <a:r>
              <a:rPr lang="en-SG" dirty="0"/>
              <a:t>6 May 2020</a:t>
            </a:r>
          </a:p>
          <a:p>
            <a:endParaRPr lang="en-SG" dirty="0"/>
          </a:p>
          <a:p>
            <a:r>
              <a:rPr lang="en-SG" dirty="0"/>
              <a:t>Academic Advisor : Prof Daphna Canetti</a:t>
            </a:r>
          </a:p>
          <a:p>
            <a:r>
              <a:rPr lang="en-SG" dirty="0"/>
              <a:t>(Head of School of Political Science, University of Haifa) </a:t>
            </a: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417D0AD4-CD88-46BB-830F-91D07B55DC50}"/>
              </a:ext>
            </a:extLst>
          </p:cNvPr>
          <p:cNvGrpSpPr>
            <a:grpSpLocks/>
          </p:cNvGrpSpPr>
          <p:nvPr/>
        </p:nvGrpSpPr>
        <p:grpSpPr bwMode="auto">
          <a:xfrm>
            <a:off x="20638" y="22225"/>
            <a:ext cx="12171362" cy="567055"/>
            <a:chOff x="-1080" y="-360"/>
            <a:chExt cx="10976" cy="515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D5FDC5C8-7563-4CE7-8B63-C623B22E5F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80" y="-291"/>
              <a:ext cx="7855" cy="445"/>
            </a:xfrm>
            <a:custGeom>
              <a:avLst/>
              <a:gdLst>
                <a:gd name="T0" fmla="*/ 0 w 20000"/>
                <a:gd name="T1" fmla="*/ 19956 h 20000"/>
                <a:gd name="T2" fmla="*/ 1014 w 20000"/>
                <a:gd name="T3" fmla="*/ 0 h 20000"/>
                <a:gd name="T4" fmla="*/ 19997 w 20000"/>
                <a:gd name="T5" fmla="*/ 0 h 20000"/>
                <a:gd name="T6" fmla="*/ 18838 w 20000"/>
                <a:gd name="T7" fmla="*/ 19956 h 20000"/>
                <a:gd name="T8" fmla="*/ 158 w 20000"/>
                <a:gd name="T9" fmla="*/ 19956 h 20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00" h="20000">
                  <a:moveTo>
                    <a:pt x="0" y="19956"/>
                  </a:moveTo>
                  <a:lnTo>
                    <a:pt x="1014" y="0"/>
                  </a:lnTo>
                  <a:lnTo>
                    <a:pt x="19997" y="0"/>
                  </a:lnTo>
                  <a:lnTo>
                    <a:pt x="18838" y="19956"/>
                  </a:lnTo>
                  <a:lnTo>
                    <a:pt x="158" y="19956"/>
                  </a:lnTo>
                </a:path>
              </a:pathLst>
            </a:custGeom>
            <a:solidFill>
              <a:srgbClr val="0000FF"/>
            </a:solidFill>
            <a:ln w="255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SG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A20EB9BD-EFCB-4E47-8422-2B96EEAE44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41" y="-360"/>
              <a:ext cx="1754" cy="502"/>
            </a:xfrm>
            <a:custGeom>
              <a:avLst/>
              <a:gdLst>
                <a:gd name="T0" fmla="*/ 0 w 20000"/>
                <a:gd name="T1" fmla="*/ 19961 h 20000"/>
                <a:gd name="T2" fmla="*/ 4519 w 20000"/>
                <a:gd name="T3" fmla="*/ 0 h 20000"/>
                <a:gd name="T4" fmla="*/ 19989 w 20000"/>
                <a:gd name="T5" fmla="*/ 0 h 20000"/>
                <a:gd name="T6" fmla="*/ 19989 w 20000"/>
                <a:gd name="T7" fmla="*/ 19961 h 20000"/>
                <a:gd name="T8" fmla="*/ 646 w 20000"/>
                <a:gd name="T9" fmla="*/ 19961 h 20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00" h="20000">
                  <a:moveTo>
                    <a:pt x="0" y="19961"/>
                  </a:moveTo>
                  <a:lnTo>
                    <a:pt x="4519" y="0"/>
                  </a:lnTo>
                  <a:lnTo>
                    <a:pt x="19989" y="0"/>
                  </a:lnTo>
                  <a:lnTo>
                    <a:pt x="19989" y="19961"/>
                  </a:lnTo>
                  <a:lnTo>
                    <a:pt x="646" y="19961"/>
                  </a:lnTo>
                </a:path>
              </a:pathLst>
            </a:custGeom>
            <a:solidFill>
              <a:srgbClr val="0000FF"/>
            </a:solidFill>
            <a:ln w="255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SG"/>
            </a:p>
          </p:txBody>
        </p:sp>
      </p:grpSp>
      <p:pic>
        <p:nvPicPr>
          <p:cNvPr id="7" name="Picture 5">
            <a:extLst>
              <a:ext uri="{FF2B5EF4-FFF2-40B4-BE49-F238E27FC236}">
                <a16:creationId xmlns:a16="http://schemas.microsoft.com/office/drawing/2014/main" id="{2E1F2234-C450-47FB-B7BB-4679CD0DA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360" y="0"/>
            <a:ext cx="1104765" cy="138835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58B786-1DB5-4828-A136-800BAB536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/8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10D471-D828-45E5-8F0D-B2984A2B1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B616-E4E8-4BC4-9E76-3651B9A9C663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50587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28B20-618A-4E7C-9D22-69578EABB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697"/>
          </a:xfrm>
        </p:spPr>
        <p:txBody>
          <a:bodyPr/>
          <a:lstStyle/>
          <a:p>
            <a:r>
              <a:rPr lang="en-SG" b="1" u="sng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AAF54-F7CC-470E-BEF4-E7CFCA631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242"/>
            <a:ext cx="10515600" cy="513363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SG" dirty="0"/>
              <a:t>Singapore’s push to become a Smart Nation through digital transformation</a:t>
            </a:r>
          </a:p>
          <a:p>
            <a:pPr>
              <a:lnSpc>
                <a:spcPct val="110000"/>
              </a:lnSpc>
            </a:pPr>
            <a:endParaRPr lang="en-SG" dirty="0"/>
          </a:p>
          <a:p>
            <a:pPr>
              <a:lnSpc>
                <a:spcPct val="110000"/>
              </a:lnSpc>
            </a:pPr>
            <a:r>
              <a:rPr lang="en-SG" dirty="0"/>
              <a:t>Deep reliance on </a:t>
            </a:r>
            <a:r>
              <a:rPr lang="en-SG" dirty="0" err="1"/>
              <a:t>infocomm</a:t>
            </a:r>
            <a:r>
              <a:rPr lang="en-SG" dirty="0"/>
              <a:t> technology for critical national infrastructure</a:t>
            </a:r>
          </a:p>
          <a:p>
            <a:pPr>
              <a:lnSpc>
                <a:spcPct val="110000"/>
              </a:lnSpc>
            </a:pPr>
            <a:endParaRPr lang="en-SG" dirty="0"/>
          </a:p>
          <a:p>
            <a:pPr>
              <a:lnSpc>
                <a:spcPct val="110000"/>
              </a:lnSpc>
            </a:pPr>
            <a:r>
              <a:rPr lang="en-SG" dirty="0"/>
              <a:t>Shift towards online media for consumption and sharing of information</a:t>
            </a:r>
          </a:p>
          <a:p>
            <a:pPr>
              <a:lnSpc>
                <a:spcPct val="110000"/>
              </a:lnSpc>
            </a:pPr>
            <a:endParaRPr lang="en-SG" dirty="0"/>
          </a:p>
          <a:p>
            <a:pPr>
              <a:lnSpc>
                <a:spcPct val="110000"/>
              </a:lnSpc>
            </a:pPr>
            <a:r>
              <a:rPr lang="en-SG" dirty="0"/>
              <a:t>Policy of multi-culturalism as glue to Singapore’s diverse demographics</a:t>
            </a:r>
          </a:p>
          <a:p>
            <a:pPr marL="0" indent="0">
              <a:lnSpc>
                <a:spcPct val="110000"/>
              </a:lnSpc>
              <a:buNone/>
            </a:pPr>
            <a:endParaRPr lang="en-SG" dirty="0"/>
          </a:p>
          <a:p>
            <a:pPr>
              <a:lnSpc>
                <a:spcPct val="110000"/>
              </a:lnSpc>
            </a:pPr>
            <a:r>
              <a:rPr lang="en-SG" dirty="0"/>
              <a:t>Singapore not immune to cyber threats that can disrupt the populace’s way of life or lead to polarisation in its society</a:t>
            </a:r>
            <a:br>
              <a:rPr lang="en-SG" dirty="0"/>
            </a:br>
            <a:endParaRPr lang="en-SG" dirty="0"/>
          </a:p>
          <a:p>
            <a:endParaRPr lang="en-SG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2B4235-2187-48B9-85F6-15F4A0CE1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/8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25549D-9785-43A1-A7FA-3EAA0B983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B616-E4E8-4BC4-9E76-3651B9A9C663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88088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9C2C5-7D04-4FE5-A3ED-71E2CE86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697"/>
          </a:xfrm>
        </p:spPr>
        <p:txBody>
          <a:bodyPr/>
          <a:lstStyle/>
          <a:p>
            <a:r>
              <a:rPr lang="en-SG" b="1" u="sng" dirty="0"/>
              <a:t>Research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DE0FE-63FB-4B7F-B5AD-92F7166B5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956"/>
            <a:ext cx="10515600" cy="4972393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SG" dirty="0"/>
              <a:t>Research Questions</a:t>
            </a:r>
          </a:p>
          <a:p>
            <a:pPr lvl="1">
              <a:lnSpc>
                <a:spcPct val="110000"/>
              </a:lnSpc>
            </a:pPr>
            <a:r>
              <a:rPr lang="en-SG" dirty="0"/>
              <a:t>How Singapore’s cyber security strategy influences its social resilience against cyber threats?</a:t>
            </a:r>
          </a:p>
          <a:p>
            <a:pPr lvl="1">
              <a:lnSpc>
                <a:spcPct val="110000"/>
              </a:lnSpc>
            </a:pPr>
            <a:r>
              <a:rPr lang="en-SG" dirty="0"/>
              <a:t>What are the lessons Singapore can glean from the State of Israel?</a:t>
            </a:r>
          </a:p>
          <a:p>
            <a:pPr lvl="1">
              <a:lnSpc>
                <a:spcPct val="110000"/>
              </a:lnSpc>
            </a:pPr>
            <a:r>
              <a:rPr lang="en-SG" dirty="0"/>
              <a:t>Are there new or policy changes in cybersecurity that Singapore can pursue to strengthen social resilience?</a:t>
            </a:r>
          </a:p>
          <a:p>
            <a:pPr>
              <a:lnSpc>
                <a:spcPct val="110000"/>
              </a:lnSpc>
            </a:pPr>
            <a:endParaRPr lang="en-SG" dirty="0"/>
          </a:p>
          <a:p>
            <a:pPr>
              <a:lnSpc>
                <a:spcPct val="110000"/>
              </a:lnSpc>
            </a:pPr>
            <a:r>
              <a:rPr lang="en-SG" dirty="0"/>
              <a:t>Research Claim</a:t>
            </a:r>
          </a:p>
          <a:p>
            <a:pPr lvl="1">
              <a:lnSpc>
                <a:spcPct val="110000"/>
              </a:lnSpc>
            </a:pPr>
            <a:r>
              <a:rPr lang="en-SG" dirty="0"/>
              <a:t>Cyber threats also poses a challenge to Singapore’s social resilience</a:t>
            </a:r>
          </a:p>
          <a:p>
            <a:pPr lvl="1">
              <a:lnSpc>
                <a:spcPct val="110000"/>
              </a:lnSpc>
            </a:pPr>
            <a:r>
              <a:rPr lang="en-SG" dirty="0"/>
              <a:t>Singapore has to continuously learn and implement relevant and effective cyber security policies to better fight the evolving cyber threats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5D5223-80A9-4F25-9639-57D54AF6F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/8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56CB09-7F6A-4AD9-965F-14AC7745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B616-E4E8-4BC4-9E76-3651B9A9C663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72001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46127-FCBD-4A8A-8214-E0D5EC41B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9351"/>
            <a:ext cx="10515600" cy="689558"/>
          </a:xfrm>
        </p:spPr>
        <p:txBody>
          <a:bodyPr>
            <a:normAutofit fontScale="90000"/>
          </a:bodyPr>
          <a:lstStyle/>
          <a:p>
            <a:r>
              <a:rPr lang="en-SG" b="1" u="sng" dirty="0"/>
              <a:t>Research Outline</a:t>
            </a:r>
            <a:endParaRPr lang="en-SG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8E210B-D743-46CE-8B1C-262EB3C3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/8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36882B-118B-471D-9886-3298163DF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B616-E4E8-4BC4-9E76-3651B9A9C663}" type="slidenum">
              <a:rPr lang="en-SG" smtClean="0"/>
              <a:t>4</a:t>
            </a:fld>
            <a:endParaRPr lang="en-SG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D3AB4F8-23EE-47DE-B283-BFD9EFBDC2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284987"/>
              </p:ext>
            </p:extLst>
          </p:nvPr>
        </p:nvGraphicFramePr>
        <p:xfrm>
          <a:off x="778479" y="901723"/>
          <a:ext cx="10344932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1085">
                  <a:extLst>
                    <a:ext uri="{9D8B030D-6E8A-4147-A177-3AD203B41FA5}">
                      <a16:colId xmlns:a16="http://schemas.microsoft.com/office/drawing/2014/main" val="2367018973"/>
                    </a:ext>
                  </a:extLst>
                </a:gridCol>
                <a:gridCol w="6673847">
                  <a:extLst>
                    <a:ext uri="{9D8B030D-6E8A-4147-A177-3AD203B41FA5}">
                      <a16:colId xmlns:a16="http://schemas.microsoft.com/office/drawing/2014/main" val="2779146664"/>
                    </a:ext>
                  </a:extLst>
                </a:gridCol>
              </a:tblGrid>
              <a:tr h="365039">
                <a:tc gridSpan="2">
                  <a:txBody>
                    <a:bodyPr/>
                    <a:lstStyle/>
                    <a:p>
                      <a:pPr algn="ctr"/>
                      <a:r>
                        <a:rPr lang="en-SG" sz="2400" dirty="0">
                          <a:solidFill>
                            <a:schemeClr val="tx1"/>
                          </a:solidFill>
                        </a:rPr>
                        <a:t>Introduction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463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SG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504442"/>
                  </a:ext>
                </a:extLst>
              </a:tr>
              <a:tr h="10646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2400" b="1" dirty="0">
                          <a:solidFill>
                            <a:schemeClr val="tx1"/>
                          </a:solidFill>
                        </a:rPr>
                        <a:t>Cyber Risks and its Impact on Singapore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600" dirty="0">
                          <a:solidFill>
                            <a:schemeClr val="tx1"/>
                          </a:solidFill>
                        </a:rPr>
                        <a:t>Evolution of Cyber Threats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600" dirty="0">
                          <a:solidFill>
                            <a:schemeClr val="tx1"/>
                          </a:solidFill>
                        </a:rPr>
                        <a:t>Collateral Consequences from Cyber Threats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600" dirty="0">
                          <a:solidFill>
                            <a:schemeClr val="tx1"/>
                          </a:solidFill>
                        </a:rPr>
                        <a:t>The Challenge to Singapore’s Multiculturalism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600" dirty="0">
                          <a:solidFill>
                            <a:schemeClr val="tx1"/>
                          </a:solidFill>
                        </a:rPr>
                        <a:t>Cyber Vulnerability to Singapore as a Smart 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332422"/>
                  </a:ext>
                </a:extLst>
              </a:tr>
              <a:tr h="152099">
                <a:tc>
                  <a:txBody>
                    <a:bodyPr/>
                    <a:lstStyle/>
                    <a:p>
                      <a:pPr algn="ctr"/>
                      <a:endParaRPr lang="en-SG" sz="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2102822"/>
                  </a:ext>
                </a:extLst>
              </a:tr>
              <a:tr h="8213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2400" b="1" dirty="0">
                          <a:solidFill>
                            <a:schemeClr val="tx1"/>
                          </a:solidFill>
                        </a:rPr>
                        <a:t>Resilience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600" dirty="0">
                          <a:solidFill>
                            <a:schemeClr val="tx1"/>
                          </a:solidFill>
                        </a:rPr>
                        <a:t>What is Resilience?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600" dirty="0">
                          <a:solidFill>
                            <a:schemeClr val="tx1"/>
                          </a:solidFill>
                        </a:rPr>
                        <a:t>The Need for Resilience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600" dirty="0">
                          <a:solidFill>
                            <a:schemeClr val="tx1"/>
                          </a:solidFill>
                        </a:rPr>
                        <a:t>Social and Psychological Resilience Defined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469629"/>
                  </a:ext>
                </a:extLst>
              </a:tr>
              <a:tr h="152099">
                <a:tc>
                  <a:txBody>
                    <a:bodyPr/>
                    <a:lstStyle/>
                    <a:p>
                      <a:pPr algn="ctr"/>
                      <a:endParaRPr lang="en-SG" sz="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852137"/>
                  </a:ext>
                </a:extLst>
              </a:tr>
              <a:tr h="9465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2400" b="1" dirty="0">
                          <a:solidFill>
                            <a:schemeClr val="tx1"/>
                          </a:solidFill>
                        </a:rPr>
                        <a:t>Singapore’s and Israel’s National Cyber Defence Strategy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600" dirty="0">
                          <a:solidFill>
                            <a:schemeClr val="tx1"/>
                          </a:solidFill>
                        </a:rPr>
                        <a:t>Singapore’s Cybersecurity Strategy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600" dirty="0">
                          <a:solidFill>
                            <a:schemeClr val="tx1"/>
                          </a:solidFill>
                        </a:rPr>
                        <a:t>Digital Defence as part of Singapore’s Total Defence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SG" sz="1600" dirty="0">
                          <a:solidFill>
                            <a:schemeClr val="tx1"/>
                          </a:solidFill>
                        </a:rPr>
                        <a:t>Israel’s National Cybersecurity Strategy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SG" sz="1600" dirty="0">
                          <a:solidFill>
                            <a:schemeClr val="tx1"/>
                          </a:solidFill>
                        </a:rPr>
                        <a:t>Comparative Analysis of Singapore’s and Israeli’s Cybersecurity Strategy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4378881"/>
                  </a:ext>
                </a:extLst>
              </a:tr>
              <a:tr h="152099">
                <a:tc>
                  <a:txBody>
                    <a:bodyPr/>
                    <a:lstStyle/>
                    <a:p>
                      <a:pPr algn="ctr"/>
                      <a:endParaRPr lang="en-SG" sz="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29309"/>
                  </a:ext>
                </a:extLst>
              </a:tr>
              <a:tr h="10646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2400" b="1" dirty="0">
                          <a:solidFill>
                            <a:schemeClr val="tx1"/>
                          </a:solidFill>
                        </a:rPr>
                        <a:t>Recommendations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600" dirty="0">
                          <a:solidFill>
                            <a:schemeClr val="tx1"/>
                          </a:solidFill>
                        </a:rPr>
                        <a:t>Raise level of Cyber threat awareness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600" dirty="0">
                          <a:solidFill>
                            <a:schemeClr val="tx1"/>
                          </a:solidFill>
                        </a:rPr>
                        <a:t>Bottom-up approach from community level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600" dirty="0">
                          <a:solidFill>
                            <a:schemeClr val="tx1"/>
                          </a:solidFill>
                        </a:rPr>
                        <a:t>Emphasis on Preparedness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600" dirty="0">
                          <a:solidFill>
                            <a:schemeClr val="tx1"/>
                          </a:solidFill>
                        </a:rPr>
                        <a:t>Clear and Effective Communications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9959979"/>
                  </a:ext>
                </a:extLst>
              </a:tr>
              <a:tr h="1520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SG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6099334"/>
                  </a:ext>
                </a:extLst>
              </a:tr>
              <a:tr h="365039">
                <a:tc gridSpan="2">
                  <a:txBody>
                    <a:bodyPr/>
                    <a:lstStyle/>
                    <a:p>
                      <a:pPr algn="ctr"/>
                      <a:r>
                        <a:rPr lang="en-SG" sz="2400" b="1" dirty="0">
                          <a:solidFill>
                            <a:schemeClr val="tx1"/>
                          </a:solidFill>
                        </a:rPr>
                        <a:t>Conclusion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022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088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B837F-C1C8-4676-A648-9DBF2580D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0551"/>
          </a:xfrm>
        </p:spPr>
        <p:txBody>
          <a:bodyPr/>
          <a:lstStyle/>
          <a:p>
            <a:r>
              <a:rPr lang="en-SG" b="1" u="sng" dirty="0"/>
              <a:t>Significance of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41EAE-6A6D-4D17-9DC1-217716F50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8094"/>
            <a:ext cx="10515600" cy="4780649"/>
          </a:xfrm>
        </p:spPr>
        <p:txBody>
          <a:bodyPr>
            <a:normAutofit/>
          </a:bodyPr>
          <a:lstStyle/>
          <a:p>
            <a:r>
              <a:rPr lang="en-SG" dirty="0"/>
              <a:t>Motivation for the topic</a:t>
            </a:r>
          </a:p>
          <a:p>
            <a:pPr lvl="1"/>
            <a:r>
              <a:rPr lang="en-SG" dirty="0"/>
              <a:t>Learn more on the topic of cybersecurity</a:t>
            </a:r>
          </a:p>
          <a:p>
            <a:pPr lvl="1"/>
            <a:r>
              <a:rPr lang="en-SG" dirty="0"/>
              <a:t>Most research on cybersecurity focus on strategy to secure technology (systems, infrastructure) or cyber resilient behaviour</a:t>
            </a:r>
          </a:p>
          <a:p>
            <a:pPr lvl="1"/>
            <a:endParaRPr lang="en-SG" dirty="0"/>
          </a:p>
          <a:p>
            <a:r>
              <a:rPr lang="en-SG" dirty="0"/>
              <a:t>Potential contribution of paper</a:t>
            </a:r>
          </a:p>
          <a:p>
            <a:pPr lvl="1"/>
            <a:r>
              <a:rPr lang="en-SG" dirty="0"/>
              <a:t>For further research on how government interventions on cybersecurity affects social resilience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DA84C3-102B-4C36-82BE-7C6176EAD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/8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796217-C52A-4F57-91DB-D3AD828C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B616-E4E8-4BC4-9E76-3651B9A9C663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73327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0AE12-264B-4AE8-9FE5-AC280ED3A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310"/>
            <a:ext cx="10515600" cy="660787"/>
          </a:xfrm>
        </p:spPr>
        <p:txBody>
          <a:bodyPr>
            <a:normAutofit fontScale="90000"/>
          </a:bodyPr>
          <a:lstStyle/>
          <a:p>
            <a:r>
              <a:rPr lang="en-SG" b="1" u="sng" dirty="0"/>
              <a:t>Key Findings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3F4E92-AD28-4F4F-B7E1-36B8C85157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11588"/>
            <a:ext cx="5181600" cy="2679468"/>
          </a:xfrm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SG" sz="3400" u="sng" dirty="0"/>
              <a:t>Singapore</a:t>
            </a:r>
          </a:p>
          <a:p>
            <a:r>
              <a:rPr lang="en-SG" dirty="0"/>
              <a:t>Building a Resilient infrastructure</a:t>
            </a:r>
          </a:p>
          <a:p>
            <a:r>
              <a:rPr lang="en-SG" dirty="0"/>
              <a:t>Creating a Safer Cyberspace</a:t>
            </a:r>
          </a:p>
          <a:p>
            <a:pPr>
              <a:lnSpc>
                <a:spcPct val="120000"/>
              </a:lnSpc>
            </a:pPr>
            <a:r>
              <a:rPr lang="en-SG" dirty="0"/>
              <a:t>Developing a Vibrant Cyber Security Ecosystem</a:t>
            </a:r>
          </a:p>
          <a:p>
            <a:r>
              <a:rPr lang="en-SG" dirty="0"/>
              <a:t>Strengthening International Partnership</a:t>
            </a:r>
          </a:p>
          <a:p>
            <a:r>
              <a:rPr lang="en-SG" dirty="0"/>
              <a:t>Digital Defence as part of Total Defence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938BDE7-943D-4D89-870D-43A3169E2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022739"/>
            <a:ext cx="5181600" cy="2679468"/>
          </a:xfrm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SG" sz="3400" u="sng" dirty="0"/>
              <a:t>Israel</a:t>
            </a:r>
          </a:p>
          <a:p>
            <a:pPr>
              <a:lnSpc>
                <a:spcPct val="120000"/>
              </a:lnSpc>
            </a:pPr>
            <a:r>
              <a:rPr lang="en-SG" dirty="0"/>
              <a:t>Layer 1 : Robustness – </a:t>
            </a:r>
            <a:r>
              <a:rPr lang="en-SG" i="1" dirty="0"/>
              <a:t>Repel and contain cyber threats</a:t>
            </a:r>
          </a:p>
          <a:p>
            <a:pPr>
              <a:lnSpc>
                <a:spcPct val="120000"/>
              </a:lnSpc>
            </a:pPr>
            <a:r>
              <a:rPr lang="en-SG" dirty="0"/>
              <a:t>Layer 2 : Resilience – </a:t>
            </a:r>
            <a:r>
              <a:rPr lang="en-SG" i="1" dirty="0"/>
              <a:t>Handle threats and regain normal functioning asap</a:t>
            </a:r>
          </a:p>
          <a:p>
            <a:pPr>
              <a:lnSpc>
                <a:spcPct val="120000"/>
              </a:lnSpc>
            </a:pPr>
            <a:r>
              <a:rPr lang="en-SG" dirty="0"/>
              <a:t>Layer 3 : Defence – </a:t>
            </a:r>
            <a:r>
              <a:rPr lang="en-SG" i="1" dirty="0"/>
              <a:t>Disrupt cyber attacks by focusing on the attacker</a:t>
            </a:r>
          </a:p>
          <a:p>
            <a:pPr lvl="1"/>
            <a:endParaRPr lang="en-SG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3DAB42-213E-4A63-BEED-127378502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dirty="0"/>
              <a:t>/8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B2D2C2-A9F7-4044-AB61-B2E31AF5B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B616-E4E8-4BC4-9E76-3651B9A9C663}" type="slidenum">
              <a:rPr lang="en-SG" smtClean="0"/>
              <a:t>6</a:t>
            </a:fld>
            <a:endParaRPr lang="en-SG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767649-C382-490D-A15B-C0C41E5A681E}"/>
              </a:ext>
            </a:extLst>
          </p:cNvPr>
          <p:cNvSpPr txBox="1"/>
          <p:nvPr/>
        </p:nvSpPr>
        <p:spPr>
          <a:xfrm>
            <a:off x="838200" y="3837143"/>
            <a:ext cx="10515600" cy="27530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SG" sz="2600" u="sng" dirty="0"/>
              <a:t>Comparison Metrics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2000" dirty="0"/>
              <a:t>Characterisation of Cyber Threats – A</a:t>
            </a:r>
            <a:r>
              <a:rPr lang="en-SG" sz="2000" i="1" dirty="0"/>
              <a:t>ttack on infra, Online falsehoods : Perpetrator-indifferent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2000" dirty="0"/>
              <a:t>Approach – </a:t>
            </a:r>
            <a:r>
              <a:rPr lang="en-SG" sz="2000" i="1" dirty="0"/>
              <a:t>“Whole-of-Society” approach : Organisations as the primary subject approach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2000" dirty="0"/>
              <a:t>Incident Response Capabilities – </a:t>
            </a:r>
            <a:r>
              <a:rPr lang="en-SG" sz="2000" i="1" dirty="0"/>
              <a:t>Lead agency (CSA, NCSA), Cyber Event Readiness Team (CERTs)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2000" dirty="0"/>
              <a:t>Capacity Building – </a:t>
            </a:r>
            <a:r>
              <a:rPr lang="en-SG" sz="2000" i="1" dirty="0"/>
              <a:t>Workforce, R&amp;D : Industry, Academia, Military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2000" dirty="0"/>
              <a:t>Regulations and Policy – </a:t>
            </a:r>
            <a:r>
              <a:rPr lang="en-SG" sz="2000" i="1" dirty="0"/>
              <a:t>Cyber Security Act, POFMA : Cyber Security Bill (draft) </a:t>
            </a:r>
            <a:endParaRPr lang="en-SG" i="1" dirty="0"/>
          </a:p>
        </p:txBody>
      </p:sp>
    </p:spTree>
    <p:extLst>
      <p:ext uri="{BB962C8B-B14F-4D97-AF65-F5344CB8AC3E}">
        <p14:creationId xmlns:p14="http://schemas.microsoft.com/office/powerpoint/2010/main" val="352274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40172-A4AB-4D95-8BC9-A5277C292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2270"/>
          </a:xfrm>
        </p:spPr>
        <p:txBody>
          <a:bodyPr/>
          <a:lstStyle/>
          <a:p>
            <a:r>
              <a:rPr lang="en-SG" b="1" u="sng" dirty="0"/>
              <a:t>Conclusions and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BF446-A545-4876-BAF8-F3E93C517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1030"/>
            <a:ext cx="10515600" cy="490421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SG" dirty="0"/>
              <a:t>Raise level of cyber threat awareness – </a:t>
            </a:r>
            <a:r>
              <a:rPr lang="en-SG" i="1" dirty="0"/>
              <a:t>Mentally prepare the populace besides the public and private sectors </a:t>
            </a:r>
          </a:p>
          <a:p>
            <a:pPr>
              <a:lnSpc>
                <a:spcPct val="110000"/>
              </a:lnSpc>
            </a:pPr>
            <a:endParaRPr lang="en-SG" dirty="0"/>
          </a:p>
          <a:p>
            <a:pPr>
              <a:lnSpc>
                <a:spcPct val="110000"/>
              </a:lnSpc>
            </a:pPr>
            <a:r>
              <a:rPr lang="en-SG" dirty="0"/>
              <a:t>Bottom-up approach from community level – </a:t>
            </a:r>
            <a:r>
              <a:rPr lang="en-SG" i="1" dirty="0"/>
              <a:t>Capitalise on community engagement programme to strengthen community support</a:t>
            </a:r>
          </a:p>
          <a:p>
            <a:pPr>
              <a:lnSpc>
                <a:spcPct val="110000"/>
              </a:lnSpc>
            </a:pPr>
            <a:endParaRPr lang="en-SG" dirty="0"/>
          </a:p>
          <a:p>
            <a:pPr>
              <a:lnSpc>
                <a:spcPct val="110000"/>
              </a:lnSpc>
            </a:pPr>
            <a:r>
              <a:rPr lang="en-SG" dirty="0"/>
              <a:t>Emphasis on preparedness – </a:t>
            </a:r>
            <a:r>
              <a:rPr lang="en-SG" i="1" dirty="0"/>
              <a:t>Drills and Exercise at Community level, Enhancing Media Literacy</a:t>
            </a:r>
          </a:p>
          <a:p>
            <a:pPr>
              <a:lnSpc>
                <a:spcPct val="110000"/>
              </a:lnSpc>
            </a:pPr>
            <a:endParaRPr lang="en-SG" dirty="0"/>
          </a:p>
          <a:p>
            <a:pPr>
              <a:lnSpc>
                <a:spcPct val="110000"/>
              </a:lnSpc>
            </a:pPr>
            <a:r>
              <a:rPr lang="en-SG" dirty="0"/>
              <a:t>Clear and Effective Public Communications – </a:t>
            </a:r>
            <a:r>
              <a:rPr lang="en-SG" i="1" dirty="0"/>
              <a:t>Provide timely, transparent and frequent communications to maintain public confidence 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A59012-07F6-46A6-8DB8-CE96D7097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/8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87ABE9-9A9A-4D07-A15A-F5A8A531B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B616-E4E8-4BC4-9E76-3651B9A9C663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82368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AB9E7-46ED-4C88-894A-B20987C60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b="1" u="sng" dirty="0"/>
              <a:t>Learning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4F3E0-978C-4E07-B9B3-2C83C9E3D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dirty="0"/>
              <a:t>Getting a balanced perspective from both academia and practitioners</a:t>
            </a:r>
          </a:p>
          <a:p>
            <a:endParaRPr lang="en-SG" dirty="0"/>
          </a:p>
          <a:p>
            <a:r>
              <a:rPr lang="en-SG" dirty="0"/>
              <a:t>Integrates research on a topic in technology and a topic in social science and draw its connections</a:t>
            </a:r>
          </a:p>
          <a:p>
            <a:endParaRPr lang="en-SG" dirty="0"/>
          </a:p>
          <a:p>
            <a:r>
              <a:rPr lang="en-SG" dirty="0"/>
              <a:t>Developing a appropriate comparison framework for analysis</a:t>
            </a:r>
          </a:p>
          <a:p>
            <a:endParaRPr lang="en-SG" dirty="0"/>
          </a:p>
          <a:p>
            <a:r>
              <a:rPr lang="en-SG" dirty="0"/>
              <a:t>Focusing the scope of the research</a:t>
            </a:r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endParaRPr lang="en-SG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1A9C3E-E4AF-406C-82F5-4F11331DA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dirty="0"/>
              <a:t>/8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116F4E-8A90-40C0-9760-AD00BAAEA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B616-E4E8-4BC4-9E76-3651B9A9C663}" type="slidenum">
              <a:rPr lang="en-SG" smtClean="0"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8217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572</Words>
  <Application>Microsoft Office PowerPoint</Application>
  <PresentationFormat>Widescreen</PresentationFormat>
  <Paragraphs>114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Cyber Security and its Influence on Social Resilience </vt:lpstr>
      <vt:lpstr>Background</vt:lpstr>
      <vt:lpstr>Research Structure</vt:lpstr>
      <vt:lpstr>Research Outline</vt:lpstr>
      <vt:lpstr>Significance of Research</vt:lpstr>
      <vt:lpstr>Key Findings</vt:lpstr>
      <vt:lpstr>Conclusions and Recommendations</vt:lpstr>
      <vt:lpstr>Learning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2020-05-06T03:45:13Z</dcterms:created>
  <dcterms:modified xsi:type="dcterms:W3CDTF">2020-05-06T03:57:54Z</dcterms:modified>
</cp:coreProperties>
</file>