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20"/>
  </p:notesMasterIdLst>
  <p:handoutMasterIdLst>
    <p:handoutMasterId r:id="rId21"/>
  </p:handoutMasterIdLst>
  <p:sldIdLst>
    <p:sldId id="286" r:id="rId2"/>
    <p:sldId id="292" r:id="rId3"/>
    <p:sldId id="298" r:id="rId4"/>
    <p:sldId id="295" r:id="rId5"/>
    <p:sldId id="297" r:id="rId6"/>
    <p:sldId id="271" r:id="rId7"/>
    <p:sldId id="289" r:id="rId8"/>
    <p:sldId id="290" r:id="rId9"/>
    <p:sldId id="287" r:id="rId10"/>
    <p:sldId id="302" r:id="rId11"/>
    <p:sldId id="260" r:id="rId12"/>
    <p:sldId id="300" r:id="rId13"/>
    <p:sldId id="303" r:id="rId14"/>
    <p:sldId id="270" r:id="rId15"/>
    <p:sldId id="299" r:id="rId16"/>
    <p:sldId id="301" r:id="rId17"/>
    <p:sldId id="293" r:id="rId18"/>
    <p:sldId id="294" r:id="rId19"/>
  </p:sldIdLst>
  <p:sldSz cx="12192000" cy="6858000"/>
  <p:notesSz cx="6858000" cy="9144000"/>
  <p:defaultTextStyle>
    <a:defPPr rtl="0">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87" autoAdjust="0"/>
    <p:restoredTop sz="82203"/>
  </p:normalViewPr>
  <p:slideViewPr>
    <p:cSldViewPr snapToGrid="0">
      <p:cViewPr varScale="1">
        <p:scale>
          <a:sx n="91" d="100"/>
          <a:sy n="91" d="100"/>
        </p:scale>
        <p:origin x="1408" y="176"/>
      </p:cViewPr>
      <p:guideLst/>
    </p:cSldViewPr>
  </p:slideViewPr>
  <p:notesTextViewPr>
    <p:cViewPr>
      <p:scale>
        <a:sx n="1" d="1"/>
        <a:sy n="1" d="1"/>
      </p:scale>
      <p:origin x="0" y="0"/>
    </p:cViewPr>
  </p:notesTextViewPr>
  <p:notesViewPr>
    <p:cSldViewPr snapToGrid="0">
      <p:cViewPr varScale="1">
        <p:scale>
          <a:sx n="120" d="100"/>
          <a:sy n="120" d="100"/>
        </p:scale>
        <p:origin x="504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02DFB5-98DD-482D-9394-D03E28BD5485}" type="doc">
      <dgm:prSet loTypeId="urn:microsoft.com/office/officeart/2005/8/layout/equation2" loCatId="relationship" qsTypeId="urn:microsoft.com/office/officeart/2005/8/quickstyle/simple1" qsCatId="simple" csTypeId="urn:microsoft.com/office/officeart/2005/8/colors/accent1_2" csCatId="accent1" phldr="1"/>
      <dgm:spPr/>
    </dgm:pt>
    <dgm:pt modelId="{121A2A86-F469-48B3-BA1F-AEC0982E9E24}">
      <dgm:prSet phldrT="[Text]"/>
      <dgm:spPr>
        <a:solidFill>
          <a:srgbClr val="7030A0"/>
        </a:solidFill>
      </dgm:spPr>
      <dgm:t>
        <a:bodyPr/>
        <a:lstStyle/>
        <a:p>
          <a:r>
            <a:rPr lang="en-US" dirty="0">
              <a:latin typeface="Arial Black" panose="020B0A04020102020204" pitchFamily="34" charset="0"/>
            </a:rPr>
            <a:t>RUSSIA – RESOURCE VENDOR</a:t>
          </a:r>
        </a:p>
      </dgm:t>
    </dgm:pt>
    <dgm:pt modelId="{10F5ECB3-1FAA-48CB-BF21-C99243D82A37}" type="parTrans" cxnId="{ED1CD82A-11FB-424A-A7E3-983BF41BA236}">
      <dgm:prSet/>
      <dgm:spPr/>
      <dgm:t>
        <a:bodyPr/>
        <a:lstStyle/>
        <a:p>
          <a:endParaRPr lang="en-US">
            <a:latin typeface="Arial Black" panose="020B0A04020102020204" pitchFamily="34" charset="0"/>
          </a:endParaRPr>
        </a:p>
      </dgm:t>
    </dgm:pt>
    <dgm:pt modelId="{433461B0-E58D-4B23-8722-432D0899E90C}" type="sibTrans" cxnId="{ED1CD82A-11FB-424A-A7E3-983BF41BA236}">
      <dgm:prSet/>
      <dgm:spPr>
        <a:solidFill>
          <a:srgbClr val="C00000"/>
        </a:solidFill>
      </dgm:spPr>
      <dgm:t>
        <a:bodyPr/>
        <a:lstStyle/>
        <a:p>
          <a:endParaRPr lang="en-US" dirty="0">
            <a:latin typeface="Arial Black" panose="020B0A04020102020204" pitchFamily="34" charset="0"/>
          </a:endParaRPr>
        </a:p>
      </dgm:t>
    </dgm:pt>
    <dgm:pt modelId="{433BC407-5D52-457B-BBBC-3D6BBC391795}">
      <dgm:prSet phldrT="[Text]"/>
      <dgm:spPr>
        <a:solidFill>
          <a:srgbClr val="FF0066"/>
        </a:solidFill>
      </dgm:spPr>
      <dgm:t>
        <a:bodyPr/>
        <a:lstStyle/>
        <a:p>
          <a:r>
            <a:rPr lang="en-US" dirty="0">
              <a:latin typeface="Arial Black" panose="020B0A04020102020204" pitchFamily="34" charset="0"/>
            </a:rPr>
            <a:t>CHINA – RESOURCE CLIENT</a:t>
          </a:r>
        </a:p>
      </dgm:t>
    </dgm:pt>
    <dgm:pt modelId="{2EB8D920-1C6E-4508-BC85-DA6A1F799EED}" type="parTrans" cxnId="{F3D8CD2F-E85A-4428-923C-721687FF3DD5}">
      <dgm:prSet/>
      <dgm:spPr/>
      <dgm:t>
        <a:bodyPr/>
        <a:lstStyle/>
        <a:p>
          <a:endParaRPr lang="en-US">
            <a:latin typeface="Arial Black" panose="020B0A04020102020204" pitchFamily="34" charset="0"/>
          </a:endParaRPr>
        </a:p>
      </dgm:t>
    </dgm:pt>
    <dgm:pt modelId="{84FB9C00-2AFE-4222-8928-4049D66058EE}" type="sibTrans" cxnId="{F3D8CD2F-E85A-4428-923C-721687FF3DD5}">
      <dgm:prSet/>
      <dgm:spPr>
        <a:solidFill>
          <a:srgbClr val="C00000"/>
        </a:solidFill>
      </dgm:spPr>
      <dgm:t>
        <a:bodyPr/>
        <a:lstStyle/>
        <a:p>
          <a:endParaRPr lang="en-US" dirty="0">
            <a:latin typeface="Arial Black" panose="020B0A04020102020204" pitchFamily="34" charset="0"/>
          </a:endParaRPr>
        </a:p>
      </dgm:t>
    </dgm:pt>
    <dgm:pt modelId="{1B273BF3-DE7F-43C0-89DC-198BAC060419}">
      <dgm:prSet phldrT="[Text]" phldr="1"/>
      <dgm:spPr>
        <a:noFill/>
        <a:ln>
          <a:noFill/>
        </a:ln>
      </dgm:spPr>
      <dgm:t>
        <a:bodyPr/>
        <a:lstStyle/>
        <a:p>
          <a:endParaRPr lang="en-US" dirty="0">
            <a:latin typeface="Arial Black" panose="020B0A04020102020204" pitchFamily="34" charset="0"/>
          </a:endParaRPr>
        </a:p>
      </dgm:t>
    </dgm:pt>
    <dgm:pt modelId="{2423042B-CA49-432C-823E-F1C5D116F4E7}" type="sibTrans" cxnId="{ECC813EC-4941-4B25-BD74-A30AA0B0E906}">
      <dgm:prSet/>
      <dgm:spPr/>
      <dgm:t>
        <a:bodyPr/>
        <a:lstStyle/>
        <a:p>
          <a:endParaRPr lang="en-US">
            <a:latin typeface="Arial Black" panose="020B0A04020102020204" pitchFamily="34" charset="0"/>
          </a:endParaRPr>
        </a:p>
      </dgm:t>
    </dgm:pt>
    <dgm:pt modelId="{B9773AA0-B356-42FA-8F04-977B12A5DCD0}" type="parTrans" cxnId="{ECC813EC-4941-4B25-BD74-A30AA0B0E906}">
      <dgm:prSet/>
      <dgm:spPr/>
      <dgm:t>
        <a:bodyPr/>
        <a:lstStyle/>
        <a:p>
          <a:endParaRPr lang="en-US">
            <a:latin typeface="Arial Black" panose="020B0A04020102020204" pitchFamily="34" charset="0"/>
          </a:endParaRPr>
        </a:p>
      </dgm:t>
    </dgm:pt>
    <dgm:pt modelId="{EB716313-302C-4E02-A78C-24ED0799CD08}" type="pres">
      <dgm:prSet presAssocID="{3C02DFB5-98DD-482D-9394-D03E28BD5485}" presName="Name0" presStyleCnt="0">
        <dgm:presLayoutVars>
          <dgm:dir/>
          <dgm:resizeHandles val="exact"/>
        </dgm:presLayoutVars>
      </dgm:prSet>
      <dgm:spPr/>
    </dgm:pt>
    <dgm:pt modelId="{8D230371-E821-4039-BDD9-79197B320DF6}" type="pres">
      <dgm:prSet presAssocID="{3C02DFB5-98DD-482D-9394-D03E28BD5485}" presName="vNodes" presStyleCnt="0"/>
      <dgm:spPr/>
    </dgm:pt>
    <dgm:pt modelId="{004FE356-436F-40C9-A1A2-9844C72DB57E}" type="pres">
      <dgm:prSet presAssocID="{121A2A86-F469-48B3-BA1F-AEC0982E9E24}" presName="node" presStyleLbl="node1" presStyleIdx="0" presStyleCnt="3" custScaleX="187451" custLinFactNeighborX="-1877">
        <dgm:presLayoutVars>
          <dgm:bulletEnabled val="1"/>
        </dgm:presLayoutVars>
      </dgm:prSet>
      <dgm:spPr/>
    </dgm:pt>
    <dgm:pt modelId="{0F468B66-41A0-4116-86DF-FCD6B9D65083}" type="pres">
      <dgm:prSet presAssocID="{433461B0-E58D-4B23-8722-432D0899E90C}" presName="spacerT" presStyleCnt="0"/>
      <dgm:spPr/>
    </dgm:pt>
    <dgm:pt modelId="{D16973C1-999D-4FF9-9FAD-B9F0B09A31FA}" type="pres">
      <dgm:prSet presAssocID="{433461B0-E58D-4B23-8722-432D0899E90C}" presName="sibTrans" presStyleLbl="sibTrans2D1" presStyleIdx="0" presStyleCnt="2"/>
      <dgm:spPr/>
    </dgm:pt>
    <dgm:pt modelId="{4FCB0A29-977E-4991-B9DD-E861855A461F}" type="pres">
      <dgm:prSet presAssocID="{433461B0-E58D-4B23-8722-432D0899E90C}" presName="spacerB" presStyleCnt="0"/>
      <dgm:spPr/>
    </dgm:pt>
    <dgm:pt modelId="{6B1087A7-BBC7-4ED7-B046-FD5F890F3EE0}" type="pres">
      <dgm:prSet presAssocID="{433BC407-5D52-457B-BBBC-3D6BBC391795}" presName="node" presStyleLbl="node1" presStyleIdx="1" presStyleCnt="3" custScaleX="187451">
        <dgm:presLayoutVars>
          <dgm:bulletEnabled val="1"/>
        </dgm:presLayoutVars>
      </dgm:prSet>
      <dgm:spPr/>
    </dgm:pt>
    <dgm:pt modelId="{87FF8193-6AEC-48F9-9866-532D3872BEAF}" type="pres">
      <dgm:prSet presAssocID="{3C02DFB5-98DD-482D-9394-D03E28BD5485}" presName="sibTransLast" presStyleLbl="sibTrans2D1" presStyleIdx="1" presStyleCnt="2"/>
      <dgm:spPr/>
    </dgm:pt>
    <dgm:pt modelId="{6CDAE822-B935-4078-927E-E5D61650F617}" type="pres">
      <dgm:prSet presAssocID="{3C02DFB5-98DD-482D-9394-D03E28BD5485}" presName="connectorText" presStyleLbl="sibTrans2D1" presStyleIdx="1" presStyleCnt="2"/>
      <dgm:spPr/>
    </dgm:pt>
    <dgm:pt modelId="{8397C501-B7EE-4149-B59C-831D65DD79E5}" type="pres">
      <dgm:prSet presAssocID="{3C02DFB5-98DD-482D-9394-D03E28BD5485}" presName="lastNode" presStyleLbl="node1" presStyleIdx="2" presStyleCnt="3">
        <dgm:presLayoutVars>
          <dgm:bulletEnabled val="1"/>
        </dgm:presLayoutVars>
      </dgm:prSet>
      <dgm:spPr/>
    </dgm:pt>
  </dgm:ptLst>
  <dgm:cxnLst>
    <dgm:cxn modelId="{7A150B0C-9B00-4C2F-836E-C1A2701CB298}" type="presOf" srcId="{3C02DFB5-98DD-482D-9394-D03E28BD5485}" destId="{EB716313-302C-4E02-A78C-24ED0799CD08}" srcOrd="0" destOrd="0" presId="urn:microsoft.com/office/officeart/2005/8/layout/equation2"/>
    <dgm:cxn modelId="{C0723A0E-3101-4E7F-B236-DA43F8C052EC}" type="presOf" srcId="{84FB9C00-2AFE-4222-8928-4049D66058EE}" destId="{87FF8193-6AEC-48F9-9866-532D3872BEAF}" srcOrd="0" destOrd="0" presId="urn:microsoft.com/office/officeart/2005/8/layout/equation2"/>
    <dgm:cxn modelId="{14CEA728-47CB-4B07-A3BA-7E451FE7C076}" type="presOf" srcId="{433BC407-5D52-457B-BBBC-3D6BBC391795}" destId="{6B1087A7-BBC7-4ED7-B046-FD5F890F3EE0}" srcOrd="0" destOrd="0" presId="urn:microsoft.com/office/officeart/2005/8/layout/equation2"/>
    <dgm:cxn modelId="{ED1CD82A-11FB-424A-A7E3-983BF41BA236}" srcId="{3C02DFB5-98DD-482D-9394-D03E28BD5485}" destId="{121A2A86-F469-48B3-BA1F-AEC0982E9E24}" srcOrd="0" destOrd="0" parTransId="{10F5ECB3-1FAA-48CB-BF21-C99243D82A37}" sibTransId="{433461B0-E58D-4B23-8722-432D0899E90C}"/>
    <dgm:cxn modelId="{B47AB92E-B445-48D6-8C1D-915A79CB3FD8}" type="presOf" srcId="{433461B0-E58D-4B23-8722-432D0899E90C}" destId="{D16973C1-999D-4FF9-9FAD-B9F0B09A31FA}" srcOrd="0" destOrd="0" presId="urn:microsoft.com/office/officeart/2005/8/layout/equation2"/>
    <dgm:cxn modelId="{F3D8CD2F-E85A-4428-923C-721687FF3DD5}" srcId="{3C02DFB5-98DD-482D-9394-D03E28BD5485}" destId="{433BC407-5D52-457B-BBBC-3D6BBC391795}" srcOrd="1" destOrd="0" parTransId="{2EB8D920-1C6E-4508-BC85-DA6A1F799EED}" sibTransId="{84FB9C00-2AFE-4222-8928-4049D66058EE}"/>
    <dgm:cxn modelId="{5AA0B261-625A-49F5-BCCB-4D18E8D2EDDC}" type="presOf" srcId="{1B273BF3-DE7F-43C0-89DC-198BAC060419}" destId="{8397C501-B7EE-4149-B59C-831D65DD79E5}" srcOrd="0" destOrd="0" presId="urn:microsoft.com/office/officeart/2005/8/layout/equation2"/>
    <dgm:cxn modelId="{E39541A3-2BB0-4D34-9CEB-0AD946C0B19F}" type="presOf" srcId="{84FB9C00-2AFE-4222-8928-4049D66058EE}" destId="{6CDAE822-B935-4078-927E-E5D61650F617}" srcOrd="1" destOrd="0" presId="urn:microsoft.com/office/officeart/2005/8/layout/equation2"/>
    <dgm:cxn modelId="{ECC813EC-4941-4B25-BD74-A30AA0B0E906}" srcId="{3C02DFB5-98DD-482D-9394-D03E28BD5485}" destId="{1B273BF3-DE7F-43C0-89DC-198BAC060419}" srcOrd="2" destOrd="0" parTransId="{B9773AA0-B356-42FA-8F04-977B12A5DCD0}" sibTransId="{2423042B-CA49-432C-823E-F1C5D116F4E7}"/>
    <dgm:cxn modelId="{B52514FE-F957-459D-BE4A-7C258FB0F7AF}" type="presOf" srcId="{121A2A86-F469-48B3-BA1F-AEC0982E9E24}" destId="{004FE356-436F-40C9-A1A2-9844C72DB57E}" srcOrd="0" destOrd="0" presId="urn:microsoft.com/office/officeart/2005/8/layout/equation2"/>
    <dgm:cxn modelId="{B009C2EE-C450-426D-B235-8B7B568226D3}" type="presParOf" srcId="{EB716313-302C-4E02-A78C-24ED0799CD08}" destId="{8D230371-E821-4039-BDD9-79197B320DF6}" srcOrd="0" destOrd="0" presId="urn:microsoft.com/office/officeart/2005/8/layout/equation2"/>
    <dgm:cxn modelId="{AF40AAAF-F8DC-40C7-8776-DCF953AAD64D}" type="presParOf" srcId="{8D230371-E821-4039-BDD9-79197B320DF6}" destId="{004FE356-436F-40C9-A1A2-9844C72DB57E}" srcOrd="0" destOrd="0" presId="urn:microsoft.com/office/officeart/2005/8/layout/equation2"/>
    <dgm:cxn modelId="{B1447463-B059-4D1C-A000-8A947386EEDA}" type="presParOf" srcId="{8D230371-E821-4039-BDD9-79197B320DF6}" destId="{0F468B66-41A0-4116-86DF-FCD6B9D65083}" srcOrd="1" destOrd="0" presId="urn:microsoft.com/office/officeart/2005/8/layout/equation2"/>
    <dgm:cxn modelId="{F21A9D0C-15DF-4DEF-B8F5-0313EB5953D1}" type="presParOf" srcId="{8D230371-E821-4039-BDD9-79197B320DF6}" destId="{D16973C1-999D-4FF9-9FAD-B9F0B09A31FA}" srcOrd="2" destOrd="0" presId="urn:microsoft.com/office/officeart/2005/8/layout/equation2"/>
    <dgm:cxn modelId="{9D5350F8-E469-47DC-B156-64F2C9ECE63A}" type="presParOf" srcId="{8D230371-E821-4039-BDD9-79197B320DF6}" destId="{4FCB0A29-977E-4991-B9DD-E861855A461F}" srcOrd="3" destOrd="0" presId="urn:microsoft.com/office/officeart/2005/8/layout/equation2"/>
    <dgm:cxn modelId="{D3044F3D-75D7-4F8A-B1F9-CF833AC4423E}" type="presParOf" srcId="{8D230371-E821-4039-BDD9-79197B320DF6}" destId="{6B1087A7-BBC7-4ED7-B046-FD5F890F3EE0}" srcOrd="4" destOrd="0" presId="urn:microsoft.com/office/officeart/2005/8/layout/equation2"/>
    <dgm:cxn modelId="{841CCD1C-B38D-44A9-A92B-60ADB1E59DFD}" type="presParOf" srcId="{EB716313-302C-4E02-A78C-24ED0799CD08}" destId="{87FF8193-6AEC-48F9-9866-532D3872BEAF}" srcOrd="1" destOrd="0" presId="urn:microsoft.com/office/officeart/2005/8/layout/equation2"/>
    <dgm:cxn modelId="{202D1357-BD60-4699-B4F9-8D2EA6D7576B}" type="presParOf" srcId="{87FF8193-6AEC-48F9-9866-532D3872BEAF}" destId="{6CDAE822-B935-4078-927E-E5D61650F617}" srcOrd="0" destOrd="0" presId="urn:microsoft.com/office/officeart/2005/8/layout/equation2"/>
    <dgm:cxn modelId="{EF3DFF7B-81C0-41C8-9321-AFFFF2CE17A9}" type="presParOf" srcId="{EB716313-302C-4E02-A78C-24ED0799CD08}" destId="{8397C501-B7EE-4149-B59C-831D65DD79E5}"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70F7DD-AAB1-4CFB-9CE7-492257F05FD2}" type="doc">
      <dgm:prSet loTypeId="urn:microsoft.com/office/officeart/2005/8/layout/hProcess4" loCatId="process" qsTypeId="urn:microsoft.com/office/officeart/2005/8/quickstyle/3d6" qsCatId="3D" csTypeId="urn:microsoft.com/office/officeart/2005/8/colors/colorful1" csCatId="colorful" phldr="1"/>
      <dgm:spPr/>
      <dgm:t>
        <a:bodyPr/>
        <a:lstStyle/>
        <a:p>
          <a:endParaRPr lang="en-US"/>
        </a:p>
      </dgm:t>
    </dgm:pt>
    <dgm:pt modelId="{EBAD1D9B-EB7A-4521-BA86-F2E1EACE9006}">
      <dgm:prSet phldrT="[Text]" custT="1"/>
      <dgm:spPr>
        <a:solidFill>
          <a:srgbClr val="FF0000"/>
        </a:solidFill>
      </dgm:spPr>
      <dgm:t>
        <a:bodyPr/>
        <a:lstStyle/>
        <a:p>
          <a:r>
            <a:rPr lang="en-US" sz="2000" dirty="0">
              <a:effectLst>
                <a:outerShdw blurRad="38100" dist="38100" dir="2700000" algn="tl">
                  <a:srgbClr val="000000">
                    <a:alpha val="43137"/>
                  </a:srgbClr>
                </a:outerShdw>
              </a:effectLst>
              <a:latin typeface="Arial Black" panose="020B0A04020102020204" pitchFamily="34" charset="0"/>
            </a:rPr>
            <a:t>ECONOMIC</a:t>
          </a:r>
        </a:p>
      </dgm:t>
    </dgm:pt>
    <dgm:pt modelId="{E3C18BF4-FD9C-4D95-8696-C5945AD529A4}" type="parTrans" cxnId="{D4F7462E-92A6-423B-B951-707E83C799E8}">
      <dgm:prSet/>
      <dgm:spPr/>
      <dgm:t>
        <a:bodyPr/>
        <a:lstStyle/>
        <a:p>
          <a:endParaRPr lang="en-US" sz="1600">
            <a:latin typeface="Arial Black" panose="020B0A04020102020204" pitchFamily="34" charset="0"/>
          </a:endParaRPr>
        </a:p>
      </dgm:t>
    </dgm:pt>
    <dgm:pt modelId="{298DDF1F-4D36-456B-B2B0-B62A42C35D09}" type="sibTrans" cxnId="{D4F7462E-92A6-423B-B951-707E83C799E8}">
      <dgm:prSet/>
      <dgm:spPr>
        <a:solidFill>
          <a:srgbClr val="FF0000"/>
        </a:solidFill>
      </dgm:spPr>
      <dgm:t>
        <a:bodyPr/>
        <a:lstStyle/>
        <a:p>
          <a:endParaRPr lang="en-US" sz="1600">
            <a:latin typeface="Arial Black" panose="020B0A04020102020204" pitchFamily="34" charset="0"/>
          </a:endParaRPr>
        </a:p>
      </dgm:t>
    </dgm:pt>
    <dgm:pt modelId="{DE79CDD9-792E-47BF-A899-97FAB5B89F0C}">
      <dgm:prSet phldrT="[Text]" custT="1"/>
      <dgm:spPr>
        <a:ln>
          <a:solidFill>
            <a:srgbClr val="FF0000"/>
          </a:solidFill>
        </a:ln>
      </dgm:spPr>
      <dgm:t>
        <a:bodyPr/>
        <a:lstStyle/>
        <a:p>
          <a:r>
            <a:rPr lang="en-US" sz="1600" dirty="0">
              <a:solidFill>
                <a:srgbClr val="FF0000"/>
              </a:solidFill>
              <a:effectLst>
                <a:outerShdw blurRad="38100" dist="38100" dir="2700000" algn="tl">
                  <a:srgbClr val="000000">
                    <a:alpha val="43137"/>
                  </a:srgbClr>
                </a:outerShdw>
              </a:effectLst>
              <a:latin typeface="Arial Black" panose="020B0A04020102020204" pitchFamily="34" charset="0"/>
            </a:rPr>
            <a:t>NATURAL RESOURCES</a:t>
          </a:r>
        </a:p>
      </dgm:t>
    </dgm:pt>
    <dgm:pt modelId="{844AB219-3116-4C16-97A0-EE402B8F24EE}" type="parTrans" cxnId="{91953FDB-5601-4984-AB26-DD0B52075EFB}">
      <dgm:prSet/>
      <dgm:spPr/>
      <dgm:t>
        <a:bodyPr/>
        <a:lstStyle/>
        <a:p>
          <a:endParaRPr lang="en-US" sz="1600">
            <a:latin typeface="Arial Black" panose="020B0A04020102020204" pitchFamily="34" charset="0"/>
          </a:endParaRPr>
        </a:p>
      </dgm:t>
    </dgm:pt>
    <dgm:pt modelId="{466F6AC3-3953-41C7-83F8-61B35A6A822B}" type="sibTrans" cxnId="{91953FDB-5601-4984-AB26-DD0B52075EFB}">
      <dgm:prSet/>
      <dgm:spPr/>
      <dgm:t>
        <a:bodyPr/>
        <a:lstStyle/>
        <a:p>
          <a:endParaRPr lang="en-US" sz="1600">
            <a:latin typeface="Arial Black" panose="020B0A04020102020204" pitchFamily="34" charset="0"/>
          </a:endParaRPr>
        </a:p>
      </dgm:t>
    </dgm:pt>
    <dgm:pt modelId="{EB327F0A-8C90-4FB5-BE3E-B57814C523B6}">
      <dgm:prSet phldrT="[Text]" custT="1"/>
      <dgm:spPr>
        <a:ln>
          <a:solidFill>
            <a:srgbClr val="FF0000"/>
          </a:solidFill>
        </a:ln>
      </dgm:spPr>
      <dgm:t>
        <a:bodyPr/>
        <a:lstStyle/>
        <a:p>
          <a:r>
            <a:rPr lang="en-US" sz="1600" dirty="0">
              <a:solidFill>
                <a:srgbClr val="FF0000"/>
              </a:solidFill>
              <a:effectLst>
                <a:outerShdw blurRad="38100" dist="38100" dir="2700000" algn="tl">
                  <a:srgbClr val="000000">
                    <a:alpha val="43137"/>
                  </a:srgbClr>
                </a:outerShdw>
              </a:effectLst>
              <a:latin typeface="Arial Black" panose="020B0A04020102020204" pitchFamily="34" charset="0"/>
            </a:rPr>
            <a:t>SHIPPING LANES</a:t>
          </a:r>
        </a:p>
      </dgm:t>
    </dgm:pt>
    <dgm:pt modelId="{B1376623-4CBF-4E6C-948D-A33D4A633497}" type="parTrans" cxnId="{E4C973A1-96C6-491E-A6A7-0CA196EDF5C5}">
      <dgm:prSet/>
      <dgm:spPr/>
      <dgm:t>
        <a:bodyPr/>
        <a:lstStyle/>
        <a:p>
          <a:endParaRPr lang="en-US" sz="1600">
            <a:latin typeface="Arial Black" panose="020B0A04020102020204" pitchFamily="34" charset="0"/>
          </a:endParaRPr>
        </a:p>
      </dgm:t>
    </dgm:pt>
    <dgm:pt modelId="{781D4918-AAF9-49F4-9943-B19C832A501F}" type="sibTrans" cxnId="{E4C973A1-96C6-491E-A6A7-0CA196EDF5C5}">
      <dgm:prSet/>
      <dgm:spPr/>
      <dgm:t>
        <a:bodyPr/>
        <a:lstStyle/>
        <a:p>
          <a:endParaRPr lang="en-US" sz="1600">
            <a:latin typeface="Arial Black" panose="020B0A04020102020204" pitchFamily="34" charset="0"/>
          </a:endParaRPr>
        </a:p>
      </dgm:t>
    </dgm:pt>
    <dgm:pt modelId="{4C57D243-2DD0-4F08-A7A2-626455B750C7}">
      <dgm:prSet phldrT="[Text]" custT="1"/>
      <dgm:spPr>
        <a:solidFill>
          <a:srgbClr val="0000FF"/>
        </a:solidFill>
      </dgm:spPr>
      <dgm:t>
        <a:bodyPr/>
        <a:lstStyle/>
        <a:p>
          <a:r>
            <a:rPr lang="en-US" sz="2000" dirty="0">
              <a:effectLst>
                <a:outerShdw blurRad="38100" dist="38100" dir="2700000" algn="tl">
                  <a:srgbClr val="000000">
                    <a:alpha val="43137"/>
                  </a:srgbClr>
                </a:outerShdw>
              </a:effectLst>
              <a:latin typeface="Arial Black" panose="020B0A04020102020204" pitchFamily="34" charset="0"/>
            </a:rPr>
            <a:t>POLITICAL </a:t>
          </a:r>
        </a:p>
      </dgm:t>
    </dgm:pt>
    <dgm:pt modelId="{8CAF12B9-4889-4AD9-AFB9-D0394D328A92}" type="parTrans" cxnId="{BC41F521-CA2F-42A7-A266-28809923A8E3}">
      <dgm:prSet/>
      <dgm:spPr/>
      <dgm:t>
        <a:bodyPr/>
        <a:lstStyle/>
        <a:p>
          <a:endParaRPr lang="en-US" sz="1600">
            <a:latin typeface="Arial Black" panose="020B0A04020102020204" pitchFamily="34" charset="0"/>
          </a:endParaRPr>
        </a:p>
      </dgm:t>
    </dgm:pt>
    <dgm:pt modelId="{0884654C-0CF0-4149-9891-2774ECAA73F6}" type="sibTrans" cxnId="{BC41F521-CA2F-42A7-A266-28809923A8E3}">
      <dgm:prSet/>
      <dgm:spPr>
        <a:solidFill>
          <a:srgbClr val="0000FF"/>
        </a:solidFill>
      </dgm:spPr>
      <dgm:t>
        <a:bodyPr/>
        <a:lstStyle/>
        <a:p>
          <a:endParaRPr lang="en-US" sz="1600">
            <a:latin typeface="Arial Black" panose="020B0A04020102020204" pitchFamily="34" charset="0"/>
          </a:endParaRPr>
        </a:p>
      </dgm:t>
    </dgm:pt>
    <dgm:pt modelId="{10BB0D07-28C8-4D51-90DE-047B03A0A96C}">
      <dgm:prSet phldrT="[Text]" custT="1"/>
      <dgm:spPr>
        <a:ln>
          <a:solidFill>
            <a:srgbClr val="0000FF"/>
          </a:solidFill>
        </a:ln>
      </dgm:spPr>
      <dgm:t>
        <a:bodyPr/>
        <a:lstStyle/>
        <a:p>
          <a:r>
            <a:rPr lang="en-US" sz="1400" dirty="0">
              <a:solidFill>
                <a:srgbClr val="0000FF"/>
              </a:solidFill>
              <a:effectLst>
                <a:outerShdw blurRad="38100" dist="38100" dir="2700000" algn="tl">
                  <a:srgbClr val="000000">
                    <a:alpha val="43137"/>
                  </a:srgbClr>
                </a:outerShdw>
              </a:effectLst>
              <a:latin typeface="Arial Black" panose="020B0A04020102020204" pitchFamily="34" charset="0"/>
            </a:rPr>
            <a:t>UNRESOLVED BALANCING ACT</a:t>
          </a:r>
        </a:p>
      </dgm:t>
    </dgm:pt>
    <dgm:pt modelId="{FF5AEE26-130D-47BE-A0BA-8AF9A180E2CF}" type="parTrans" cxnId="{2B5B2D11-76D5-476F-86D1-CA9CF07A6511}">
      <dgm:prSet/>
      <dgm:spPr/>
      <dgm:t>
        <a:bodyPr/>
        <a:lstStyle/>
        <a:p>
          <a:endParaRPr lang="en-US" sz="1600">
            <a:latin typeface="Arial Black" panose="020B0A04020102020204" pitchFamily="34" charset="0"/>
          </a:endParaRPr>
        </a:p>
      </dgm:t>
    </dgm:pt>
    <dgm:pt modelId="{AFD1E527-DD39-43F2-810C-21567856B10C}" type="sibTrans" cxnId="{2B5B2D11-76D5-476F-86D1-CA9CF07A6511}">
      <dgm:prSet/>
      <dgm:spPr/>
      <dgm:t>
        <a:bodyPr/>
        <a:lstStyle/>
        <a:p>
          <a:endParaRPr lang="en-US" sz="1600">
            <a:latin typeface="Arial Black" panose="020B0A04020102020204" pitchFamily="34" charset="0"/>
          </a:endParaRPr>
        </a:p>
      </dgm:t>
    </dgm:pt>
    <dgm:pt modelId="{D4F25320-E851-4539-9F7F-3971A2212C70}">
      <dgm:prSet phldrT="[Text]" custT="1"/>
      <dgm:spPr>
        <a:solidFill>
          <a:srgbClr val="008000"/>
        </a:solidFill>
      </dgm:spPr>
      <dgm:t>
        <a:bodyPr/>
        <a:lstStyle/>
        <a:p>
          <a:r>
            <a:rPr lang="en-US" sz="2000" dirty="0">
              <a:effectLst>
                <a:outerShdw blurRad="38100" dist="38100" dir="2700000" algn="tl">
                  <a:srgbClr val="000000">
                    <a:alpha val="43137"/>
                  </a:srgbClr>
                </a:outerShdw>
              </a:effectLst>
              <a:latin typeface="Arial Black" panose="020B0A04020102020204" pitchFamily="34" charset="0"/>
            </a:rPr>
            <a:t>MILITARY SECURITY</a:t>
          </a:r>
        </a:p>
      </dgm:t>
    </dgm:pt>
    <dgm:pt modelId="{90BB7467-D5EF-4DC0-89EA-6DBF5DF4BD5F}" type="parTrans" cxnId="{DCC69A2A-B549-4F6D-8795-A0E08C269867}">
      <dgm:prSet/>
      <dgm:spPr/>
      <dgm:t>
        <a:bodyPr/>
        <a:lstStyle/>
        <a:p>
          <a:endParaRPr lang="en-US" sz="1600">
            <a:latin typeface="Arial Black" panose="020B0A04020102020204" pitchFamily="34" charset="0"/>
          </a:endParaRPr>
        </a:p>
      </dgm:t>
    </dgm:pt>
    <dgm:pt modelId="{28CB0993-301E-4135-85B6-E2F7E90C586B}" type="sibTrans" cxnId="{DCC69A2A-B549-4F6D-8795-A0E08C269867}">
      <dgm:prSet/>
      <dgm:spPr/>
      <dgm:t>
        <a:bodyPr/>
        <a:lstStyle/>
        <a:p>
          <a:endParaRPr lang="en-US" sz="1600">
            <a:latin typeface="Arial Black" panose="020B0A04020102020204" pitchFamily="34" charset="0"/>
          </a:endParaRPr>
        </a:p>
      </dgm:t>
    </dgm:pt>
    <dgm:pt modelId="{551FBAE5-6FDD-435D-B21B-31906F6F3848}">
      <dgm:prSet phldrT="[Text]" custT="1"/>
      <dgm:spPr>
        <a:ln>
          <a:solidFill>
            <a:srgbClr val="008000"/>
          </a:solidFill>
        </a:ln>
      </dgm:spPr>
      <dgm:t>
        <a:bodyPr/>
        <a:lstStyle/>
        <a:p>
          <a:r>
            <a:rPr lang="en-US" sz="1400" dirty="0">
              <a:solidFill>
                <a:srgbClr val="008000"/>
              </a:solidFill>
              <a:effectLst>
                <a:outerShdw blurRad="38100" dist="38100" dir="2700000" algn="tl">
                  <a:srgbClr val="000000">
                    <a:alpha val="43137"/>
                  </a:srgbClr>
                </a:outerShdw>
              </a:effectLst>
              <a:latin typeface="Arial Black" panose="020B0A04020102020204" pitchFamily="34" charset="0"/>
            </a:rPr>
            <a:t>SENSITIVE ISSUE – RUSSIANS SKEPTICAL</a:t>
          </a:r>
        </a:p>
      </dgm:t>
    </dgm:pt>
    <dgm:pt modelId="{B1E77CCB-1655-416C-B1D2-02B6B137A969}" type="parTrans" cxnId="{EEAFB07D-18FF-4F65-950F-CBD41E866727}">
      <dgm:prSet/>
      <dgm:spPr/>
      <dgm:t>
        <a:bodyPr/>
        <a:lstStyle/>
        <a:p>
          <a:endParaRPr lang="en-US" sz="1600">
            <a:latin typeface="Arial Black" panose="020B0A04020102020204" pitchFamily="34" charset="0"/>
          </a:endParaRPr>
        </a:p>
      </dgm:t>
    </dgm:pt>
    <dgm:pt modelId="{CBC58FD7-EFAA-4107-BB2C-15059844AEE0}" type="sibTrans" cxnId="{EEAFB07D-18FF-4F65-950F-CBD41E866727}">
      <dgm:prSet/>
      <dgm:spPr/>
      <dgm:t>
        <a:bodyPr/>
        <a:lstStyle/>
        <a:p>
          <a:endParaRPr lang="en-US" sz="1600">
            <a:latin typeface="Arial Black" panose="020B0A04020102020204" pitchFamily="34" charset="0"/>
          </a:endParaRPr>
        </a:p>
      </dgm:t>
    </dgm:pt>
    <dgm:pt modelId="{76DAE613-EFD1-492C-8489-FDEC75F3E41C}">
      <dgm:prSet phldrT="[Text]" custT="1"/>
      <dgm:spPr>
        <a:ln>
          <a:solidFill>
            <a:srgbClr val="008000"/>
          </a:solidFill>
        </a:ln>
      </dgm:spPr>
      <dgm:t>
        <a:bodyPr/>
        <a:lstStyle/>
        <a:p>
          <a:r>
            <a:rPr lang="en-US" sz="1400" dirty="0">
              <a:solidFill>
                <a:srgbClr val="008000"/>
              </a:solidFill>
              <a:effectLst>
                <a:outerShdw blurRad="38100" dist="38100" dir="2700000" algn="tl">
                  <a:srgbClr val="000000">
                    <a:alpha val="43137"/>
                  </a:srgbClr>
                </a:outerShdw>
              </a:effectLst>
              <a:latin typeface="Arial Black" panose="020B0A04020102020204" pitchFamily="34" charset="0"/>
            </a:rPr>
            <a:t>CHINESE AIM – POLAR CAPABILITIES AND ALTERNATIVE TO MALACCA </a:t>
          </a:r>
        </a:p>
      </dgm:t>
    </dgm:pt>
    <dgm:pt modelId="{1D90465D-FCF2-46B0-9DD2-C51393A0D9EA}" type="parTrans" cxnId="{3EC57D9A-0991-48EF-BF40-D6D4A48D50B4}">
      <dgm:prSet/>
      <dgm:spPr/>
      <dgm:t>
        <a:bodyPr/>
        <a:lstStyle/>
        <a:p>
          <a:endParaRPr lang="en-US" sz="1600">
            <a:latin typeface="Arial Black" panose="020B0A04020102020204" pitchFamily="34" charset="0"/>
          </a:endParaRPr>
        </a:p>
      </dgm:t>
    </dgm:pt>
    <dgm:pt modelId="{D0128C10-14B9-474F-9189-DFE71864D369}" type="sibTrans" cxnId="{3EC57D9A-0991-48EF-BF40-D6D4A48D50B4}">
      <dgm:prSet/>
      <dgm:spPr/>
      <dgm:t>
        <a:bodyPr/>
        <a:lstStyle/>
        <a:p>
          <a:endParaRPr lang="en-US" sz="1600">
            <a:latin typeface="Arial Black" panose="020B0A04020102020204" pitchFamily="34" charset="0"/>
          </a:endParaRPr>
        </a:p>
      </dgm:t>
    </dgm:pt>
    <dgm:pt modelId="{6F3FF0F6-11F8-4F1D-8556-EBF07D2DF179}">
      <dgm:prSet phldrT="[Text]" custT="1"/>
      <dgm:spPr>
        <a:ln>
          <a:solidFill>
            <a:srgbClr val="0000FF"/>
          </a:solidFill>
        </a:ln>
      </dgm:spPr>
      <dgm:t>
        <a:bodyPr/>
        <a:lstStyle/>
        <a:p>
          <a:r>
            <a:rPr lang="en-US" sz="1400" dirty="0">
              <a:solidFill>
                <a:srgbClr val="0000FF"/>
              </a:solidFill>
              <a:effectLst>
                <a:outerShdw blurRad="38100" dist="38100" dir="2700000" algn="tl">
                  <a:srgbClr val="000000">
                    <a:alpha val="43137"/>
                  </a:srgbClr>
                </a:outerShdw>
              </a:effectLst>
              <a:latin typeface="Arial Black" panose="020B0A04020102020204" pitchFamily="34" charset="0"/>
            </a:rPr>
            <a:t>SHORT TERM  - BENEFICIAL</a:t>
          </a:r>
        </a:p>
      </dgm:t>
    </dgm:pt>
    <dgm:pt modelId="{628DB370-38E5-4D05-98E7-155B3290ADE2}" type="parTrans" cxnId="{1AA8AAEF-DB72-4F0C-96FF-406C3B6222F4}">
      <dgm:prSet/>
      <dgm:spPr/>
      <dgm:t>
        <a:bodyPr/>
        <a:lstStyle/>
        <a:p>
          <a:endParaRPr lang="en-US"/>
        </a:p>
      </dgm:t>
    </dgm:pt>
    <dgm:pt modelId="{1AC976A5-377F-4C84-A6E3-F1D463354ECB}" type="sibTrans" cxnId="{1AA8AAEF-DB72-4F0C-96FF-406C3B6222F4}">
      <dgm:prSet/>
      <dgm:spPr/>
      <dgm:t>
        <a:bodyPr/>
        <a:lstStyle/>
        <a:p>
          <a:endParaRPr lang="en-US"/>
        </a:p>
      </dgm:t>
    </dgm:pt>
    <dgm:pt modelId="{C072F6AB-33D0-4DFB-81FF-8D270004744C}" type="pres">
      <dgm:prSet presAssocID="{7D70F7DD-AAB1-4CFB-9CE7-492257F05FD2}" presName="Name0" presStyleCnt="0">
        <dgm:presLayoutVars>
          <dgm:dir/>
          <dgm:animLvl val="lvl"/>
          <dgm:resizeHandles val="exact"/>
        </dgm:presLayoutVars>
      </dgm:prSet>
      <dgm:spPr/>
    </dgm:pt>
    <dgm:pt modelId="{117664A9-E15D-4645-803C-33FF6E8BF28D}" type="pres">
      <dgm:prSet presAssocID="{7D70F7DD-AAB1-4CFB-9CE7-492257F05FD2}" presName="tSp" presStyleCnt="0"/>
      <dgm:spPr/>
    </dgm:pt>
    <dgm:pt modelId="{3077425B-91DA-4027-9FF0-B2166CA5EFEE}" type="pres">
      <dgm:prSet presAssocID="{7D70F7DD-AAB1-4CFB-9CE7-492257F05FD2}" presName="bSp" presStyleCnt="0"/>
      <dgm:spPr/>
    </dgm:pt>
    <dgm:pt modelId="{2B99C888-969B-412B-9829-99D83AA83B39}" type="pres">
      <dgm:prSet presAssocID="{7D70F7DD-AAB1-4CFB-9CE7-492257F05FD2}" presName="process" presStyleCnt="0"/>
      <dgm:spPr/>
    </dgm:pt>
    <dgm:pt modelId="{F4B171FA-FF75-4D51-BF73-344B62FA29E4}" type="pres">
      <dgm:prSet presAssocID="{EBAD1D9B-EB7A-4521-BA86-F2E1EACE9006}" presName="composite1" presStyleCnt="0"/>
      <dgm:spPr/>
    </dgm:pt>
    <dgm:pt modelId="{F8997B33-E3D9-4884-B580-6258C5E94AF5}" type="pres">
      <dgm:prSet presAssocID="{EBAD1D9B-EB7A-4521-BA86-F2E1EACE9006}" presName="dummyNode1" presStyleLbl="node1" presStyleIdx="0" presStyleCnt="3"/>
      <dgm:spPr/>
    </dgm:pt>
    <dgm:pt modelId="{2485B381-5A0E-40BD-83A7-BE557BAAED03}" type="pres">
      <dgm:prSet presAssocID="{EBAD1D9B-EB7A-4521-BA86-F2E1EACE9006}" presName="childNode1" presStyleLbl="bgAcc1" presStyleIdx="0" presStyleCnt="3" custScaleX="107577" custScaleY="114527">
        <dgm:presLayoutVars>
          <dgm:bulletEnabled val="1"/>
        </dgm:presLayoutVars>
      </dgm:prSet>
      <dgm:spPr/>
    </dgm:pt>
    <dgm:pt modelId="{828A8B5F-3863-4BDC-8FF2-0F98D4F7595F}" type="pres">
      <dgm:prSet presAssocID="{EBAD1D9B-EB7A-4521-BA86-F2E1EACE9006}" presName="childNode1tx" presStyleLbl="bgAcc1" presStyleIdx="0" presStyleCnt="3">
        <dgm:presLayoutVars>
          <dgm:bulletEnabled val="1"/>
        </dgm:presLayoutVars>
      </dgm:prSet>
      <dgm:spPr/>
    </dgm:pt>
    <dgm:pt modelId="{6F4195BC-940D-486C-9B17-F3DA47692CBB}" type="pres">
      <dgm:prSet presAssocID="{EBAD1D9B-EB7A-4521-BA86-F2E1EACE9006}" presName="parentNode1" presStyleLbl="node1" presStyleIdx="0" presStyleCnt="3">
        <dgm:presLayoutVars>
          <dgm:chMax val="1"/>
          <dgm:bulletEnabled val="1"/>
        </dgm:presLayoutVars>
      </dgm:prSet>
      <dgm:spPr/>
    </dgm:pt>
    <dgm:pt modelId="{7D9DD421-7F80-4F6D-A237-027283DBEECA}" type="pres">
      <dgm:prSet presAssocID="{EBAD1D9B-EB7A-4521-BA86-F2E1EACE9006}" presName="connSite1" presStyleCnt="0"/>
      <dgm:spPr/>
    </dgm:pt>
    <dgm:pt modelId="{D65860B1-D9D4-466A-A3AD-EDADFA16C00A}" type="pres">
      <dgm:prSet presAssocID="{298DDF1F-4D36-456B-B2B0-B62A42C35D09}" presName="Name9" presStyleLbl="sibTrans2D1" presStyleIdx="0" presStyleCnt="2"/>
      <dgm:spPr/>
    </dgm:pt>
    <dgm:pt modelId="{4649479C-F7BF-49DB-834E-A4327EB48D1E}" type="pres">
      <dgm:prSet presAssocID="{4C57D243-2DD0-4F08-A7A2-626455B750C7}" presName="composite2" presStyleCnt="0"/>
      <dgm:spPr/>
    </dgm:pt>
    <dgm:pt modelId="{579E3D58-F09A-47A9-9D99-78B94D0078C1}" type="pres">
      <dgm:prSet presAssocID="{4C57D243-2DD0-4F08-A7A2-626455B750C7}" presName="dummyNode2" presStyleLbl="node1" presStyleIdx="0" presStyleCnt="3"/>
      <dgm:spPr/>
    </dgm:pt>
    <dgm:pt modelId="{CBA7FEBC-E4B3-4849-85E4-FAFD14B5C6F8}" type="pres">
      <dgm:prSet presAssocID="{4C57D243-2DD0-4F08-A7A2-626455B750C7}" presName="childNode2" presStyleLbl="bgAcc1" presStyleIdx="1" presStyleCnt="3" custScaleX="107577" custScaleY="114527">
        <dgm:presLayoutVars>
          <dgm:bulletEnabled val="1"/>
        </dgm:presLayoutVars>
      </dgm:prSet>
      <dgm:spPr/>
    </dgm:pt>
    <dgm:pt modelId="{5501219E-7198-495D-9201-D22BA3935BA7}" type="pres">
      <dgm:prSet presAssocID="{4C57D243-2DD0-4F08-A7A2-626455B750C7}" presName="childNode2tx" presStyleLbl="bgAcc1" presStyleIdx="1" presStyleCnt="3">
        <dgm:presLayoutVars>
          <dgm:bulletEnabled val="1"/>
        </dgm:presLayoutVars>
      </dgm:prSet>
      <dgm:spPr/>
    </dgm:pt>
    <dgm:pt modelId="{8B58257E-68D9-432B-A871-8E5F0F380443}" type="pres">
      <dgm:prSet presAssocID="{4C57D243-2DD0-4F08-A7A2-626455B750C7}" presName="parentNode2" presStyleLbl="node1" presStyleIdx="1" presStyleCnt="3" custLinFactNeighborX="2481">
        <dgm:presLayoutVars>
          <dgm:chMax val="0"/>
          <dgm:bulletEnabled val="1"/>
        </dgm:presLayoutVars>
      </dgm:prSet>
      <dgm:spPr/>
    </dgm:pt>
    <dgm:pt modelId="{A43BFDA8-B05C-412A-8D4F-785093FEE76B}" type="pres">
      <dgm:prSet presAssocID="{4C57D243-2DD0-4F08-A7A2-626455B750C7}" presName="connSite2" presStyleCnt="0"/>
      <dgm:spPr/>
    </dgm:pt>
    <dgm:pt modelId="{67D44108-A55F-4F94-8323-F2A0C9DBBC87}" type="pres">
      <dgm:prSet presAssocID="{0884654C-0CF0-4149-9891-2774ECAA73F6}" presName="Name18" presStyleLbl="sibTrans2D1" presStyleIdx="1" presStyleCnt="2"/>
      <dgm:spPr/>
    </dgm:pt>
    <dgm:pt modelId="{693A6199-3D4F-44B4-ADCA-480EC35022F2}" type="pres">
      <dgm:prSet presAssocID="{D4F25320-E851-4539-9F7F-3971A2212C70}" presName="composite1" presStyleCnt="0"/>
      <dgm:spPr/>
    </dgm:pt>
    <dgm:pt modelId="{7D96BEAE-C80A-4CBF-8B38-BE048E9C411F}" type="pres">
      <dgm:prSet presAssocID="{D4F25320-E851-4539-9F7F-3971A2212C70}" presName="dummyNode1" presStyleLbl="node1" presStyleIdx="1" presStyleCnt="3"/>
      <dgm:spPr/>
    </dgm:pt>
    <dgm:pt modelId="{443F4732-829F-492F-8B00-F43B6A7EFF8A}" type="pres">
      <dgm:prSet presAssocID="{D4F25320-E851-4539-9F7F-3971A2212C70}" presName="childNode1" presStyleLbl="bgAcc1" presStyleIdx="2" presStyleCnt="3" custScaleX="127897" custScaleY="124174" custLinFactNeighborX="735" custLinFactNeighborY="-1692">
        <dgm:presLayoutVars>
          <dgm:bulletEnabled val="1"/>
        </dgm:presLayoutVars>
      </dgm:prSet>
      <dgm:spPr/>
    </dgm:pt>
    <dgm:pt modelId="{24A1A6D3-A5CF-4609-BF26-D05FD92EA9A5}" type="pres">
      <dgm:prSet presAssocID="{D4F25320-E851-4539-9F7F-3971A2212C70}" presName="childNode1tx" presStyleLbl="bgAcc1" presStyleIdx="2" presStyleCnt="3">
        <dgm:presLayoutVars>
          <dgm:bulletEnabled val="1"/>
        </dgm:presLayoutVars>
      </dgm:prSet>
      <dgm:spPr/>
    </dgm:pt>
    <dgm:pt modelId="{708F40CC-E388-4E2D-A255-124645A85E1D}" type="pres">
      <dgm:prSet presAssocID="{D4F25320-E851-4539-9F7F-3971A2212C70}" presName="parentNode1" presStyleLbl="node1" presStyleIdx="2" presStyleCnt="3" custLinFactNeighborX="41792" custLinFactNeighborY="12474">
        <dgm:presLayoutVars>
          <dgm:chMax val="1"/>
          <dgm:bulletEnabled val="1"/>
        </dgm:presLayoutVars>
      </dgm:prSet>
      <dgm:spPr/>
    </dgm:pt>
    <dgm:pt modelId="{F3413B6E-AD64-44E5-8194-6A749BEAC229}" type="pres">
      <dgm:prSet presAssocID="{D4F25320-E851-4539-9F7F-3971A2212C70}" presName="connSite1" presStyleCnt="0"/>
      <dgm:spPr/>
    </dgm:pt>
  </dgm:ptLst>
  <dgm:cxnLst>
    <dgm:cxn modelId="{45C7A102-27E4-4576-A5EB-C7B4E02B4354}" type="presOf" srcId="{0884654C-0CF0-4149-9891-2774ECAA73F6}" destId="{67D44108-A55F-4F94-8323-F2A0C9DBBC87}" srcOrd="0" destOrd="0" presId="urn:microsoft.com/office/officeart/2005/8/layout/hProcess4"/>
    <dgm:cxn modelId="{C5585C09-33FB-4A7B-AE10-04B0C26FADC7}" type="presOf" srcId="{298DDF1F-4D36-456B-B2B0-B62A42C35D09}" destId="{D65860B1-D9D4-466A-A3AD-EDADFA16C00A}" srcOrd="0" destOrd="0" presId="urn:microsoft.com/office/officeart/2005/8/layout/hProcess4"/>
    <dgm:cxn modelId="{FC4A950C-96D1-4F48-89F2-C354B3B9C7B6}" type="presOf" srcId="{D4F25320-E851-4539-9F7F-3971A2212C70}" destId="{708F40CC-E388-4E2D-A255-124645A85E1D}" srcOrd="0" destOrd="0" presId="urn:microsoft.com/office/officeart/2005/8/layout/hProcess4"/>
    <dgm:cxn modelId="{2B5B2D11-76D5-476F-86D1-CA9CF07A6511}" srcId="{4C57D243-2DD0-4F08-A7A2-626455B750C7}" destId="{10BB0D07-28C8-4D51-90DE-047B03A0A96C}" srcOrd="0" destOrd="0" parTransId="{FF5AEE26-130D-47BE-A0BA-8AF9A180E2CF}" sibTransId="{AFD1E527-DD39-43F2-810C-21567856B10C}"/>
    <dgm:cxn modelId="{4906E41A-B319-4A19-9D65-A1706ED463E7}" type="presOf" srcId="{4C57D243-2DD0-4F08-A7A2-626455B750C7}" destId="{8B58257E-68D9-432B-A871-8E5F0F380443}" srcOrd="0" destOrd="0" presId="urn:microsoft.com/office/officeart/2005/8/layout/hProcess4"/>
    <dgm:cxn modelId="{E753331E-1CA1-42B6-8A44-9F3DF0051415}" type="presOf" srcId="{DE79CDD9-792E-47BF-A899-97FAB5B89F0C}" destId="{828A8B5F-3863-4BDC-8FF2-0F98D4F7595F}" srcOrd="1" destOrd="0" presId="urn:microsoft.com/office/officeart/2005/8/layout/hProcess4"/>
    <dgm:cxn modelId="{E28C8520-296F-4899-AB06-EA6EC62535A6}" type="presOf" srcId="{551FBAE5-6FDD-435D-B21B-31906F6F3848}" destId="{443F4732-829F-492F-8B00-F43B6A7EFF8A}" srcOrd="0" destOrd="0" presId="urn:microsoft.com/office/officeart/2005/8/layout/hProcess4"/>
    <dgm:cxn modelId="{BC41F521-CA2F-42A7-A266-28809923A8E3}" srcId="{7D70F7DD-AAB1-4CFB-9CE7-492257F05FD2}" destId="{4C57D243-2DD0-4F08-A7A2-626455B750C7}" srcOrd="1" destOrd="0" parTransId="{8CAF12B9-4889-4AD9-AFB9-D0394D328A92}" sibTransId="{0884654C-0CF0-4149-9891-2774ECAA73F6}"/>
    <dgm:cxn modelId="{DCC69A2A-B549-4F6D-8795-A0E08C269867}" srcId="{7D70F7DD-AAB1-4CFB-9CE7-492257F05FD2}" destId="{D4F25320-E851-4539-9F7F-3971A2212C70}" srcOrd="2" destOrd="0" parTransId="{90BB7467-D5EF-4DC0-89EA-6DBF5DF4BD5F}" sibTransId="{28CB0993-301E-4135-85B6-E2F7E90C586B}"/>
    <dgm:cxn modelId="{D4F7462E-92A6-423B-B951-707E83C799E8}" srcId="{7D70F7DD-AAB1-4CFB-9CE7-492257F05FD2}" destId="{EBAD1D9B-EB7A-4521-BA86-F2E1EACE9006}" srcOrd="0" destOrd="0" parTransId="{E3C18BF4-FD9C-4D95-8696-C5945AD529A4}" sibTransId="{298DDF1F-4D36-456B-B2B0-B62A42C35D09}"/>
    <dgm:cxn modelId="{CFBEA83A-6A4E-4F73-8B89-18E76D4202E5}" type="presOf" srcId="{76DAE613-EFD1-492C-8489-FDEC75F3E41C}" destId="{24A1A6D3-A5CF-4609-BF26-D05FD92EA9A5}" srcOrd="1" destOrd="1" presId="urn:microsoft.com/office/officeart/2005/8/layout/hProcess4"/>
    <dgm:cxn modelId="{B56DF93B-44E6-4046-A1A0-A3E9E71D958C}" type="presOf" srcId="{6F3FF0F6-11F8-4F1D-8556-EBF07D2DF179}" destId="{5501219E-7198-495D-9201-D22BA3935BA7}" srcOrd="1" destOrd="1" presId="urn:microsoft.com/office/officeart/2005/8/layout/hProcess4"/>
    <dgm:cxn modelId="{27258056-EF8D-4370-9096-C674595A0272}" type="presOf" srcId="{551FBAE5-6FDD-435D-B21B-31906F6F3848}" destId="{24A1A6D3-A5CF-4609-BF26-D05FD92EA9A5}" srcOrd="1" destOrd="0" presId="urn:microsoft.com/office/officeart/2005/8/layout/hProcess4"/>
    <dgm:cxn modelId="{8FC17258-7954-4B11-9B76-384AC0CD4323}" type="presOf" srcId="{EB327F0A-8C90-4FB5-BE3E-B57814C523B6}" destId="{2485B381-5A0E-40BD-83A7-BE557BAAED03}" srcOrd="0" destOrd="1" presId="urn:microsoft.com/office/officeart/2005/8/layout/hProcess4"/>
    <dgm:cxn modelId="{CA252659-86D7-48FD-BBFA-EE595FFED8B5}" type="presOf" srcId="{EBAD1D9B-EB7A-4521-BA86-F2E1EACE9006}" destId="{6F4195BC-940D-486C-9B17-F3DA47692CBB}" srcOrd="0" destOrd="0" presId="urn:microsoft.com/office/officeart/2005/8/layout/hProcess4"/>
    <dgm:cxn modelId="{13F6185A-C3D4-495D-B362-45848CE3870B}" type="presOf" srcId="{10BB0D07-28C8-4D51-90DE-047B03A0A96C}" destId="{5501219E-7198-495D-9201-D22BA3935BA7}" srcOrd="1" destOrd="0" presId="urn:microsoft.com/office/officeart/2005/8/layout/hProcess4"/>
    <dgm:cxn modelId="{FD30A576-601A-4896-BCFD-5DA6A43BDE71}" type="presOf" srcId="{7D70F7DD-AAB1-4CFB-9CE7-492257F05FD2}" destId="{C072F6AB-33D0-4DFB-81FF-8D270004744C}" srcOrd="0" destOrd="0" presId="urn:microsoft.com/office/officeart/2005/8/layout/hProcess4"/>
    <dgm:cxn modelId="{EEAFB07D-18FF-4F65-950F-CBD41E866727}" srcId="{D4F25320-E851-4539-9F7F-3971A2212C70}" destId="{551FBAE5-6FDD-435D-B21B-31906F6F3848}" srcOrd="0" destOrd="0" parTransId="{B1E77CCB-1655-416C-B1D2-02B6B137A969}" sibTransId="{CBC58FD7-EFAA-4107-BB2C-15059844AEE0}"/>
    <dgm:cxn modelId="{9162B183-AF43-4F84-B5E0-02127898EE7F}" type="presOf" srcId="{DE79CDD9-792E-47BF-A899-97FAB5B89F0C}" destId="{2485B381-5A0E-40BD-83A7-BE557BAAED03}" srcOrd="0" destOrd="0" presId="urn:microsoft.com/office/officeart/2005/8/layout/hProcess4"/>
    <dgm:cxn modelId="{FF02D78A-E3F1-481F-BB7C-67BF145371BC}" type="presOf" srcId="{10BB0D07-28C8-4D51-90DE-047B03A0A96C}" destId="{CBA7FEBC-E4B3-4849-85E4-FAFD14B5C6F8}" srcOrd="0" destOrd="0" presId="urn:microsoft.com/office/officeart/2005/8/layout/hProcess4"/>
    <dgm:cxn modelId="{63FD1D91-6CE6-4CE6-A0AF-252AE741A3C9}" type="presOf" srcId="{EB327F0A-8C90-4FB5-BE3E-B57814C523B6}" destId="{828A8B5F-3863-4BDC-8FF2-0F98D4F7595F}" srcOrd="1" destOrd="1" presId="urn:microsoft.com/office/officeart/2005/8/layout/hProcess4"/>
    <dgm:cxn modelId="{3EC57D9A-0991-48EF-BF40-D6D4A48D50B4}" srcId="{D4F25320-E851-4539-9F7F-3971A2212C70}" destId="{76DAE613-EFD1-492C-8489-FDEC75F3E41C}" srcOrd="1" destOrd="0" parTransId="{1D90465D-FCF2-46B0-9DD2-C51393A0D9EA}" sibTransId="{D0128C10-14B9-474F-9189-DFE71864D369}"/>
    <dgm:cxn modelId="{E4C973A1-96C6-491E-A6A7-0CA196EDF5C5}" srcId="{EBAD1D9B-EB7A-4521-BA86-F2E1EACE9006}" destId="{EB327F0A-8C90-4FB5-BE3E-B57814C523B6}" srcOrd="1" destOrd="0" parTransId="{B1376623-4CBF-4E6C-948D-A33D4A633497}" sibTransId="{781D4918-AAF9-49F4-9943-B19C832A501F}"/>
    <dgm:cxn modelId="{91953FDB-5601-4984-AB26-DD0B52075EFB}" srcId="{EBAD1D9B-EB7A-4521-BA86-F2E1EACE9006}" destId="{DE79CDD9-792E-47BF-A899-97FAB5B89F0C}" srcOrd="0" destOrd="0" parTransId="{844AB219-3116-4C16-97A0-EE402B8F24EE}" sibTransId="{466F6AC3-3953-41C7-83F8-61B35A6A822B}"/>
    <dgm:cxn modelId="{AD2DFCE5-97AF-48A2-B8CB-BA9F4FEE4698}" type="presOf" srcId="{6F3FF0F6-11F8-4F1D-8556-EBF07D2DF179}" destId="{CBA7FEBC-E4B3-4849-85E4-FAFD14B5C6F8}" srcOrd="0" destOrd="1" presId="urn:microsoft.com/office/officeart/2005/8/layout/hProcess4"/>
    <dgm:cxn modelId="{541798EA-BCF3-43CC-8DC4-898058C1E5DD}" type="presOf" srcId="{76DAE613-EFD1-492C-8489-FDEC75F3E41C}" destId="{443F4732-829F-492F-8B00-F43B6A7EFF8A}" srcOrd="0" destOrd="1" presId="urn:microsoft.com/office/officeart/2005/8/layout/hProcess4"/>
    <dgm:cxn modelId="{1AA8AAEF-DB72-4F0C-96FF-406C3B6222F4}" srcId="{4C57D243-2DD0-4F08-A7A2-626455B750C7}" destId="{6F3FF0F6-11F8-4F1D-8556-EBF07D2DF179}" srcOrd="1" destOrd="0" parTransId="{628DB370-38E5-4D05-98E7-155B3290ADE2}" sibTransId="{1AC976A5-377F-4C84-A6E3-F1D463354ECB}"/>
    <dgm:cxn modelId="{3CEEB755-6BB1-4F0E-9BA9-BF39DD2DA4C1}" type="presParOf" srcId="{C072F6AB-33D0-4DFB-81FF-8D270004744C}" destId="{117664A9-E15D-4645-803C-33FF6E8BF28D}" srcOrd="0" destOrd="0" presId="urn:microsoft.com/office/officeart/2005/8/layout/hProcess4"/>
    <dgm:cxn modelId="{3B9D2247-1CFA-4A2B-88BF-C40900ABC217}" type="presParOf" srcId="{C072F6AB-33D0-4DFB-81FF-8D270004744C}" destId="{3077425B-91DA-4027-9FF0-B2166CA5EFEE}" srcOrd="1" destOrd="0" presId="urn:microsoft.com/office/officeart/2005/8/layout/hProcess4"/>
    <dgm:cxn modelId="{007A127B-D957-48C4-8A98-A79892196F2D}" type="presParOf" srcId="{C072F6AB-33D0-4DFB-81FF-8D270004744C}" destId="{2B99C888-969B-412B-9829-99D83AA83B39}" srcOrd="2" destOrd="0" presId="urn:microsoft.com/office/officeart/2005/8/layout/hProcess4"/>
    <dgm:cxn modelId="{C56055D1-348F-4D17-A4B4-6C34F38D7923}" type="presParOf" srcId="{2B99C888-969B-412B-9829-99D83AA83B39}" destId="{F4B171FA-FF75-4D51-BF73-344B62FA29E4}" srcOrd="0" destOrd="0" presId="urn:microsoft.com/office/officeart/2005/8/layout/hProcess4"/>
    <dgm:cxn modelId="{1AB45D05-7579-4432-9C4A-187E4C8CA58B}" type="presParOf" srcId="{F4B171FA-FF75-4D51-BF73-344B62FA29E4}" destId="{F8997B33-E3D9-4884-B580-6258C5E94AF5}" srcOrd="0" destOrd="0" presId="urn:microsoft.com/office/officeart/2005/8/layout/hProcess4"/>
    <dgm:cxn modelId="{C5F8C20B-4D02-4160-A57D-DE53C9656513}" type="presParOf" srcId="{F4B171FA-FF75-4D51-BF73-344B62FA29E4}" destId="{2485B381-5A0E-40BD-83A7-BE557BAAED03}" srcOrd="1" destOrd="0" presId="urn:microsoft.com/office/officeart/2005/8/layout/hProcess4"/>
    <dgm:cxn modelId="{A44A972E-4EEF-49C4-BA73-9129FAC4C838}" type="presParOf" srcId="{F4B171FA-FF75-4D51-BF73-344B62FA29E4}" destId="{828A8B5F-3863-4BDC-8FF2-0F98D4F7595F}" srcOrd="2" destOrd="0" presId="urn:microsoft.com/office/officeart/2005/8/layout/hProcess4"/>
    <dgm:cxn modelId="{C08EEDE8-1C50-4163-B634-15D870957339}" type="presParOf" srcId="{F4B171FA-FF75-4D51-BF73-344B62FA29E4}" destId="{6F4195BC-940D-486C-9B17-F3DA47692CBB}" srcOrd="3" destOrd="0" presId="urn:microsoft.com/office/officeart/2005/8/layout/hProcess4"/>
    <dgm:cxn modelId="{20B3FD95-78D2-433D-8509-DF435A170AD6}" type="presParOf" srcId="{F4B171FA-FF75-4D51-BF73-344B62FA29E4}" destId="{7D9DD421-7F80-4F6D-A237-027283DBEECA}" srcOrd="4" destOrd="0" presId="urn:microsoft.com/office/officeart/2005/8/layout/hProcess4"/>
    <dgm:cxn modelId="{F6D47740-93B3-4AA4-89B8-421F856F5A82}" type="presParOf" srcId="{2B99C888-969B-412B-9829-99D83AA83B39}" destId="{D65860B1-D9D4-466A-A3AD-EDADFA16C00A}" srcOrd="1" destOrd="0" presId="urn:microsoft.com/office/officeart/2005/8/layout/hProcess4"/>
    <dgm:cxn modelId="{FDA3E010-E817-4824-91C1-69841289C54F}" type="presParOf" srcId="{2B99C888-969B-412B-9829-99D83AA83B39}" destId="{4649479C-F7BF-49DB-834E-A4327EB48D1E}" srcOrd="2" destOrd="0" presId="urn:microsoft.com/office/officeart/2005/8/layout/hProcess4"/>
    <dgm:cxn modelId="{564A0308-7857-4825-A67E-17A94CF0B518}" type="presParOf" srcId="{4649479C-F7BF-49DB-834E-A4327EB48D1E}" destId="{579E3D58-F09A-47A9-9D99-78B94D0078C1}" srcOrd="0" destOrd="0" presId="urn:microsoft.com/office/officeart/2005/8/layout/hProcess4"/>
    <dgm:cxn modelId="{217E9886-2939-41FF-83BF-01DD5F941635}" type="presParOf" srcId="{4649479C-F7BF-49DB-834E-A4327EB48D1E}" destId="{CBA7FEBC-E4B3-4849-85E4-FAFD14B5C6F8}" srcOrd="1" destOrd="0" presId="urn:microsoft.com/office/officeart/2005/8/layout/hProcess4"/>
    <dgm:cxn modelId="{F3290E47-987D-4F4A-90EB-87A0D0BED291}" type="presParOf" srcId="{4649479C-F7BF-49DB-834E-A4327EB48D1E}" destId="{5501219E-7198-495D-9201-D22BA3935BA7}" srcOrd="2" destOrd="0" presId="urn:microsoft.com/office/officeart/2005/8/layout/hProcess4"/>
    <dgm:cxn modelId="{17ABB3B6-CD60-4EB0-93B5-AE4683FF0A34}" type="presParOf" srcId="{4649479C-F7BF-49DB-834E-A4327EB48D1E}" destId="{8B58257E-68D9-432B-A871-8E5F0F380443}" srcOrd="3" destOrd="0" presId="urn:microsoft.com/office/officeart/2005/8/layout/hProcess4"/>
    <dgm:cxn modelId="{725520B9-5A77-4CE5-8015-27BBBF0D1F1B}" type="presParOf" srcId="{4649479C-F7BF-49DB-834E-A4327EB48D1E}" destId="{A43BFDA8-B05C-412A-8D4F-785093FEE76B}" srcOrd="4" destOrd="0" presId="urn:microsoft.com/office/officeart/2005/8/layout/hProcess4"/>
    <dgm:cxn modelId="{436CAEC6-B06B-4D6C-A2CF-656117490FB4}" type="presParOf" srcId="{2B99C888-969B-412B-9829-99D83AA83B39}" destId="{67D44108-A55F-4F94-8323-F2A0C9DBBC87}" srcOrd="3" destOrd="0" presId="urn:microsoft.com/office/officeart/2005/8/layout/hProcess4"/>
    <dgm:cxn modelId="{9E3C3AD6-6C5C-4691-86CF-012EFB63CC23}" type="presParOf" srcId="{2B99C888-969B-412B-9829-99D83AA83B39}" destId="{693A6199-3D4F-44B4-ADCA-480EC35022F2}" srcOrd="4" destOrd="0" presId="urn:microsoft.com/office/officeart/2005/8/layout/hProcess4"/>
    <dgm:cxn modelId="{945E14D0-45DA-4E12-B278-970C62D4FD94}" type="presParOf" srcId="{693A6199-3D4F-44B4-ADCA-480EC35022F2}" destId="{7D96BEAE-C80A-4CBF-8B38-BE048E9C411F}" srcOrd="0" destOrd="0" presId="urn:microsoft.com/office/officeart/2005/8/layout/hProcess4"/>
    <dgm:cxn modelId="{9131A3FC-4FFA-4E2D-BCA8-E114531DC077}" type="presParOf" srcId="{693A6199-3D4F-44B4-ADCA-480EC35022F2}" destId="{443F4732-829F-492F-8B00-F43B6A7EFF8A}" srcOrd="1" destOrd="0" presId="urn:microsoft.com/office/officeart/2005/8/layout/hProcess4"/>
    <dgm:cxn modelId="{9FA6BAD4-9801-4104-B286-5B4D216A2A59}" type="presParOf" srcId="{693A6199-3D4F-44B4-ADCA-480EC35022F2}" destId="{24A1A6D3-A5CF-4609-BF26-D05FD92EA9A5}" srcOrd="2" destOrd="0" presId="urn:microsoft.com/office/officeart/2005/8/layout/hProcess4"/>
    <dgm:cxn modelId="{8A31B0E2-61F7-4134-9761-AE6084CF99E0}" type="presParOf" srcId="{693A6199-3D4F-44B4-ADCA-480EC35022F2}" destId="{708F40CC-E388-4E2D-A255-124645A85E1D}" srcOrd="3" destOrd="0" presId="urn:microsoft.com/office/officeart/2005/8/layout/hProcess4"/>
    <dgm:cxn modelId="{F98E8E6D-E3C0-4E84-A29A-C339525C27B5}" type="presParOf" srcId="{693A6199-3D4F-44B4-ADCA-480EC35022F2}" destId="{F3413B6E-AD64-44E5-8194-6A749BEAC229}" srcOrd="4" destOrd="0" presId="urn:microsoft.com/office/officeart/2005/8/layout/hProcess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4FE356-436F-40C9-A1A2-9844C72DB57E}">
      <dsp:nvSpPr>
        <dsp:cNvPr id="0" name=""/>
        <dsp:cNvSpPr/>
      </dsp:nvSpPr>
      <dsp:spPr>
        <a:xfrm>
          <a:off x="0" y="368899"/>
          <a:ext cx="1662664" cy="886985"/>
        </a:xfrm>
        <a:prstGeom prst="ellipse">
          <a:avLst/>
        </a:prstGeom>
        <a:solidFill>
          <a:srgbClr val="7030A0"/>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Black" panose="020B0A04020102020204" pitchFamily="34" charset="0"/>
            </a:rPr>
            <a:t>RUSSIA – RESOURCE VENDOR</a:t>
          </a:r>
        </a:p>
      </dsp:txBody>
      <dsp:txXfrm>
        <a:off x="243492" y="498795"/>
        <a:ext cx="1175680" cy="627193"/>
      </dsp:txXfrm>
    </dsp:sp>
    <dsp:sp modelId="{D16973C1-999D-4FF9-9FAD-B9F0B09A31FA}">
      <dsp:nvSpPr>
        <dsp:cNvPr id="0" name=""/>
        <dsp:cNvSpPr/>
      </dsp:nvSpPr>
      <dsp:spPr>
        <a:xfrm>
          <a:off x="574989" y="1327909"/>
          <a:ext cx="514451" cy="514451"/>
        </a:xfrm>
        <a:prstGeom prst="mathPlus">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latin typeface="Arial Black" panose="020B0A04020102020204" pitchFamily="34" charset="0"/>
          </a:endParaRPr>
        </a:p>
      </dsp:txBody>
      <dsp:txXfrm>
        <a:off x="643179" y="1524635"/>
        <a:ext cx="378071" cy="120999"/>
      </dsp:txXfrm>
    </dsp:sp>
    <dsp:sp modelId="{6B1087A7-BBC7-4ED7-B046-FD5F890F3EE0}">
      <dsp:nvSpPr>
        <dsp:cNvPr id="0" name=""/>
        <dsp:cNvSpPr/>
      </dsp:nvSpPr>
      <dsp:spPr>
        <a:xfrm>
          <a:off x="883" y="1914384"/>
          <a:ext cx="1662664" cy="886985"/>
        </a:xfrm>
        <a:prstGeom prst="ellipse">
          <a:avLst/>
        </a:prstGeom>
        <a:solidFill>
          <a:srgbClr val="FF0066"/>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Black" panose="020B0A04020102020204" pitchFamily="34" charset="0"/>
            </a:rPr>
            <a:t>CHINA – RESOURCE CLIENT</a:t>
          </a:r>
        </a:p>
      </dsp:txBody>
      <dsp:txXfrm>
        <a:off x="244375" y="2044280"/>
        <a:ext cx="1175680" cy="627193"/>
      </dsp:txXfrm>
    </dsp:sp>
    <dsp:sp modelId="{87FF8193-6AEC-48F9-9866-532D3872BEAF}">
      <dsp:nvSpPr>
        <dsp:cNvPr id="0" name=""/>
        <dsp:cNvSpPr/>
      </dsp:nvSpPr>
      <dsp:spPr>
        <a:xfrm>
          <a:off x="1796595" y="1420155"/>
          <a:ext cx="282061" cy="329958"/>
        </a:xfrm>
        <a:prstGeom prst="rightArrow">
          <a:avLst>
            <a:gd name="adj1" fmla="val 60000"/>
            <a:gd name="adj2" fmla="val 50000"/>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dirty="0">
            <a:latin typeface="Arial Black" panose="020B0A04020102020204" pitchFamily="34" charset="0"/>
          </a:endParaRPr>
        </a:p>
      </dsp:txBody>
      <dsp:txXfrm>
        <a:off x="1796595" y="1486147"/>
        <a:ext cx="197443" cy="197974"/>
      </dsp:txXfrm>
    </dsp:sp>
    <dsp:sp modelId="{8397C501-B7EE-4149-B59C-831D65DD79E5}">
      <dsp:nvSpPr>
        <dsp:cNvPr id="0" name=""/>
        <dsp:cNvSpPr/>
      </dsp:nvSpPr>
      <dsp:spPr>
        <a:xfrm>
          <a:off x="2195739" y="698149"/>
          <a:ext cx="1773971" cy="1773971"/>
        </a:xfrm>
        <a:prstGeom prst="ellipse">
          <a:avLst/>
        </a:prstGeom>
        <a:no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dirty="0">
            <a:latin typeface="Arial Black" panose="020B0A04020102020204" pitchFamily="34" charset="0"/>
          </a:endParaRPr>
        </a:p>
      </dsp:txBody>
      <dsp:txXfrm>
        <a:off x="2455531" y="957941"/>
        <a:ext cx="1254387" cy="12543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85B381-5A0E-40BD-83A7-BE557BAAED03}">
      <dsp:nvSpPr>
        <dsp:cNvPr id="0" name=""/>
        <dsp:cNvSpPr/>
      </dsp:nvSpPr>
      <dsp:spPr>
        <a:xfrm>
          <a:off x="1413899" y="793050"/>
          <a:ext cx="2307361" cy="2026039"/>
        </a:xfrm>
        <a:prstGeom prst="roundRect">
          <a:avLst>
            <a:gd name="adj" fmla="val 10000"/>
          </a:avLst>
        </a:prstGeom>
        <a:solidFill>
          <a:schemeClr val="lt1">
            <a:alpha val="90000"/>
            <a:hueOff val="0"/>
            <a:satOff val="0"/>
            <a:lumOff val="0"/>
            <a:alphaOff val="0"/>
          </a:schemeClr>
        </a:solidFill>
        <a:ln w="12700" cap="rnd" cmpd="sng" algn="ctr">
          <a:solidFill>
            <a:srgbClr val="FF0000"/>
          </a:solidFill>
          <a:prstDash val="solid"/>
        </a:ln>
        <a:effectLst>
          <a:outerShdw blurRad="38100" dist="25400" dir="5400000" rotWithShape="0">
            <a:srgbClr val="000000">
              <a:alpha val="55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n-US" sz="1600" kern="1200" dirty="0">
              <a:solidFill>
                <a:srgbClr val="FF0000"/>
              </a:solidFill>
              <a:effectLst>
                <a:outerShdw blurRad="38100" dist="38100" dir="2700000" algn="tl">
                  <a:srgbClr val="000000">
                    <a:alpha val="43137"/>
                  </a:srgbClr>
                </a:outerShdw>
              </a:effectLst>
              <a:latin typeface="Arial Black" panose="020B0A04020102020204" pitchFamily="34" charset="0"/>
            </a:rPr>
            <a:t>NATURAL RESOURCES</a:t>
          </a:r>
        </a:p>
        <a:p>
          <a:pPr marL="171450" lvl="1" indent="-171450" algn="l" defTabSz="711200">
            <a:lnSpc>
              <a:spcPct val="90000"/>
            </a:lnSpc>
            <a:spcBef>
              <a:spcPct val="0"/>
            </a:spcBef>
            <a:spcAft>
              <a:spcPct val="15000"/>
            </a:spcAft>
            <a:buChar char="•"/>
          </a:pPr>
          <a:r>
            <a:rPr lang="en-US" sz="1600" kern="1200" dirty="0">
              <a:solidFill>
                <a:srgbClr val="FF0000"/>
              </a:solidFill>
              <a:effectLst>
                <a:outerShdw blurRad="38100" dist="38100" dir="2700000" algn="tl">
                  <a:srgbClr val="000000">
                    <a:alpha val="43137"/>
                  </a:srgbClr>
                </a:outerShdw>
              </a:effectLst>
              <a:latin typeface="Arial Black" panose="020B0A04020102020204" pitchFamily="34" charset="0"/>
            </a:rPr>
            <a:t>SHIPPING LANES</a:t>
          </a:r>
        </a:p>
      </dsp:txBody>
      <dsp:txXfrm>
        <a:off x="1460524" y="839675"/>
        <a:ext cx="2214111" cy="1498637"/>
      </dsp:txXfrm>
    </dsp:sp>
    <dsp:sp modelId="{D65860B1-D9D4-466A-A3AD-EDADFA16C00A}">
      <dsp:nvSpPr>
        <dsp:cNvPr id="0" name=""/>
        <dsp:cNvSpPr/>
      </dsp:nvSpPr>
      <dsp:spPr>
        <a:xfrm>
          <a:off x="2625431" y="1025342"/>
          <a:ext cx="2824798" cy="2824798"/>
        </a:xfrm>
        <a:prstGeom prst="leftCircularArrow">
          <a:avLst>
            <a:gd name="adj1" fmla="val 4337"/>
            <a:gd name="adj2" fmla="val 549045"/>
            <a:gd name="adj3" fmla="val 2324555"/>
            <a:gd name="adj4" fmla="val 9024489"/>
            <a:gd name="adj5" fmla="val 5059"/>
          </a:avLst>
        </a:prstGeom>
        <a:solidFill>
          <a:srgbClr val="FF0000"/>
        </a:solidFill>
        <a:ln w="12700" cap="rnd" cmpd="sng" algn="ctr">
          <a:solidFill>
            <a:schemeClr val="lt1">
              <a:hueOff val="0"/>
              <a:satOff val="0"/>
              <a:lumOff val="0"/>
              <a:alphaOff val="0"/>
            </a:schemeClr>
          </a:solidFill>
          <a:prstDash val="solid"/>
        </a:ln>
        <a:effectLst>
          <a:outerShdw blurRad="38100" dist="25400" dir="5400000" rotWithShape="0">
            <a:srgbClr val="000000">
              <a:alpha val="55000"/>
            </a:srgbClr>
          </a:outerShdw>
        </a:effectLst>
        <a:sp3d z="-25400" prstMaterial="plastic">
          <a:bevelT w="25400" h="25400"/>
          <a:bevelB w="25400" h="25400"/>
        </a:sp3d>
      </dsp:spPr>
      <dsp:style>
        <a:lnRef idx="1">
          <a:scrgbClr r="0" g="0" b="0"/>
        </a:lnRef>
        <a:fillRef idx="1">
          <a:scrgbClr r="0" g="0" b="0"/>
        </a:fillRef>
        <a:effectRef idx="2">
          <a:scrgbClr r="0" g="0" b="0"/>
        </a:effectRef>
        <a:fontRef idx="minor">
          <a:schemeClr val="lt1"/>
        </a:fontRef>
      </dsp:style>
    </dsp:sp>
    <dsp:sp modelId="{6F4195BC-940D-486C-9B17-F3DA47692CBB}">
      <dsp:nvSpPr>
        <dsp:cNvPr id="0" name=""/>
        <dsp:cNvSpPr/>
      </dsp:nvSpPr>
      <dsp:spPr>
        <a:xfrm>
          <a:off x="1971789" y="2311513"/>
          <a:ext cx="1906529" cy="758164"/>
        </a:xfrm>
        <a:prstGeom prst="roundRect">
          <a:avLst>
            <a:gd name="adj" fmla="val 10000"/>
          </a:avLst>
        </a:prstGeom>
        <a:solidFill>
          <a:srgbClr val="FF0000"/>
        </a:solidFill>
        <a:ln>
          <a:noFill/>
        </a:ln>
        <a:effectLst>
          <a:outerShdw blurRad="38100" dist="25400" dir="5400000" rotWithShape="0">
            <a:srgbClr val="000000">
              <a:alpha val="5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effectLst>
                <a:outerShdw blurRad="38100" dist="38100" dir="2700000" algn="tl">
                  <a:srgbClr val="000000">
                    <a:alpha val="43137"/>
                  </a:srgbClr>
                </a:outerShdw>
              </a:effectLst>
              <a:latin typeface="Arial Black" panose="020B0A04020102020204" pitchFamily="34" charset="0"/>
            </a:rPr>
            <a:t>ECONOMIC</a:t>
          </a:r>
        </a:p>
      </dsp:txBody>
      <dsp:txXfrm>
        <a:off x="1993995" y="2333719"/>
        <a:ext cx="1862117" cy="713752"/>
      </dsp:txXfrm>
    </dsp:sp>
    <dsp:sp modelId="{CBA7FEBC-E4B3-4849-85E4-FAFD14B5C6F8}">
      <dsp:nvSpPr>
        <dsp:cNvPr id="0" name=""/>
        <dsp:cNvSpPr/>
      </dsp:nvSpPr>
      <dsp:spPr>
        <a:xfrm>
          <a:off x="4461643" y="791215"/>
          <a:ext cx="2307361" cy="2026039"/>
        </a:xfrm>
        <a:prstGeom prst="roundRect">
          <a:avLst>
            <a:gd name="adj" fmla="val 10000"/>
          </a:avLst>
        </a:prstGeom>
        <a:solidFill>
          <a:schemeClr val="lt1">
            <a:alpha val="90000"/>
            <a:hueOff val="0"/>
            <a:satOff val="0"/>
            <a:lumOff val="0"/>
            <a:alphaOff val="0"/>
          </a:schemeClr>
        </a:solidFill>
        <a:ln w="12700" cap="rnd" cmpd="sng" algn="ctr">
          <a:solidFill>
            <a:srgbClr val="0000FF"/>
          </a:solidFill>
          <a:prstDash val="solid"/>
        </a:ln>
        <a:effectLst>
          <a:outerShdw blurRad="38100" dist="25400" dir="5400000" rotWithShape="0">
            <a:srgbClr val="000000">
              <a:alpha val="55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n-US" sz="1400" kern="1200" dirty="0">
              <a:solidFill>
                <a:srgbClr val="0000FF"/>
              </a:solidFill>
              <a:effectLst>
                <a:outerShdw blurRad="38100" dist="38100" dir="2700000" algn="tl">
                  <a:srgbClr val="000000">
                    <a:alpha val="43137"/>
                  </a:srgbClr>
                </a:outerShdw>
              </a:effectLst>
              <a:latin typeface="Arial Black" panose="020B0A04020102020204" pitchFamily="34" charset="0"/>
            </a:rPr>
            <a:t>UNRESOLVED BALANCING ACT</a:t>
          </a:r>
        </a:p>
        <a:p>
          <a:pPr marL="114300" lvl="1" indent="-114300" algn="l" defTabSz="622300">
            <a:lnSpc>
              <a:spcPct val="90000"/>
            </a:lnSpc>
            <a:spcBef>
              <a:spcPct val="0"/>
            </a:spcBef>
            <a:spcAft>
              <a:spcPct val="15000"/>
            </a:spcAft>
            <a:buChar char="•"/>
          </a:pPr>
          <a:r>
            <a:rPr lang="en-US" sz="1400" kern="1200" dirty="0">
              <a:solidFill>
                <a:srgbClr val="0000FF"/>
              </a:solidFill>
              <a:effectLst>
                <a:outerShdw blurRad="38100" dist="38100" dir="2700000" algn="tl">
                  <a:srgbClr val="000000">
                    <a:alpha val="43137"/>
                  </a:srgbClr>
                </a:outerShdw>
              </a:effectLst>
              <a:latin typeface="Arial Black" panose="020B0A04020102020204" pitchFamily="34" charset="0"/>
            </a:rPr>
            <a:t>SHORT TERM  - BENEFICIAL</a:t>
          </a:r>
        </a:p>
      </dsp:txBody>
      <dsp:txXfrm>
        <a:off x="4508268" y="1271991"/>
        <a:ext cx="2214111" cy="1498637"/>
      </dsp:txXfrm>
    </dsp:sp>
    <dsp:sp modelId="{67D44108-A55F-4F94-8323-F2A0C9DBBC87}">
      <dsp:nvSpPr>
        <dsp:cNvPr id="0" name=""/>
        <dsp:cNvSpPr/>
      </dsp:nvSpPr>
      <dsp:spPr>
        <a:xfrm>
          <a:off x="5697195" y="-378817"/>
          <a:ext cx="3313401" cy="3313401"/>
        </a:xfrm>
        <a:prstGeom prst="circularArrow">
          <a:avLst>
            <a:gd name="adj1" fmla="val 3697"/>
            <a:gd name="adj2" fmla="val 460886"/>
            <a:gd name="adj3" fmla="val 19323988"/>
            <a:gd name="adj4" fmla="val 12535895"/>
            <a:gd name="adj5" fmla="val 4313"/>
          </a:avLst>
        </a:prstGeom>
        <a:solidFill>
          <a:srgbClr val="0000FF"/>
        </a:solidFill>
        <a:ln w="12700" cap="rnd" cmpd="sng" algn="ctr">
          <a:solidFill>
            <a:schemeClr val="lt1">
              <a:hueOff val="0"/>
              <a:satOff val="0"/>
              <a:lumOff val="0"/>
              <a:alphaOff val="0"/>
            </a:schemeClr>
          </a:solidFill>
          <a:prstDash val="solid"/>
        </a:ln>
        <a:effectLst>
          <a:outerShdw blurRad="38100" dist="25400" dir="5400000" rotWithShape="0">
            <a:srgbClr val="000000">
              <a:alpha val="55000"/>
            </a:srgbClr>
          </a:outerShdw>
        </a:effectLst>
        <a:sp3d z="-25400" prstMaterial="plastic">
          <a:bevelT w="25400" h="25400"/>
          <a:bevelB w="25400" h="25400"/>
        </a:sp3d>
      </dsp:spPr>
      <dsp:style>
        <a:lnRef idx="1">
          <a:scrgbClr r="0" g="0" b="0"/>
        </a:lnRef>
        <a:fillRef idx="1">
          <a:scrgbClr r="0" g="0" b="0"/>
        </a:fillRef>
        <a:effectRef idx="2">
          <a:scrgbClr r="0" g="0" b="0"/>
        </a:effectRef>
        <a:fontRef idx="minor">
          <a:schemeClr val="lt1"/>
        </a:fontRef>
      </dsp:style>
    </dsp:sp>
    <dsp:sp modelId="{8B58257E-68D9-432B-A871-8E5F0F380443}">
      <dsp:nvSpPr>
        <dsp:cNvPr id="0" name=""/>
        <dsp:cNvSpPr/>
      </dsp:nvSpPr>
      <dsp:spPr>
        <a:xfrm>
          <a:off x="5066834" y="540627"/>
          <a:ext cx="1906529" cy="758164"/>
        </a:xfrm>
        <a:prstGeom prst="roundRect">
          <a:avLst>
            <a:gd name="adj" fmla="val 10000"/>
          </a:avLst>
        </a:prstGeom>
        <a:solidFill>
          <a:srgbClr val="0000FF"/>
        </a:solidFill>
        <a:ln>
          <a:noFill/>
        </a:ln>
        <a:effectLst>
          <a:outerShdw blurRad="38100" dist="25400" dir="5400000" rotWithShape="0">
            <a:srgbClr val="000000">
              <a:alpha val="5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effectLst>
                <a:outerShdw blurRad="38100" dist="38100" dir="2700000" algn="tl">
                  <a:srgbClr val="000000">
                    <a:alpha val="43137"/>
                  </a:srgbClr>
                </a:outerShdw>
              </a:effectLst>
              <a:latin typeface="Arial Black" panose="020B0A04020102020204" pitchFamily="34" charset="0"/>
            </a:rPr>
            <a:t>POLITICAL </a:t>
          </a:r>
        </a:p>
      </dsp:txBody>
      <dsp:txXfrm>
        <a:off x="5089040" y="562833"/>
        <a:ext cx="1862117" cy="713752"/>
      </dsp:txXfrm>
    </dsp:sp>
    <dsp:sp modelId="{443F4732-829F-492F-8B00-F43B6A7EFF8A}">
      <dsp:nvSpPr>
        <dsp:cNvPr id="0" name=""/>
        <dsp:cNvSpPr/>
      </dsp:nvSpPr>
      <dsp:spPr>
        <a:xfrm>
          <a:off x="7525152" y="678397"/>
          <a:ext cx="2743193" cy="2196699"/>
        </a:xfrm>
        <a:prstGeom prst="roundRect">
          <a:avLst>
            <a:gd name="adj" fmla="val 10000"/>
          </a:avLst>
        </a:prstGeom>
        <a:solidFill>
          <a:schemeClr val="lt1">
            <a:alpha val="90000"/>
            <a:hueOff val="0"/>
            <a:satOff val="0"/>
            <a:lumOff val="0"/>
            <a:alphaOff val="0"/>
          </a:schemeClr>
        </a:solidFill>
        <a:ln w="12700" cap="rnd" cmpd="sng" algn="ctr">
          <a:solidFill>
            <a:srgbClr val="008000"/>
          </a:solidFill>
          <a:prstDash val="solid"/>
        </a:ln>
        <a:effectLst>
          <a:outerShdw blurRad="38100" dist="25400" dir="5400000" rotWithShape="0">
            <a:srgbClr val="000000">
              <a:alpha val="55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n-US" sz="1400" kern="1200" dirty="0">
              <a:solidFill>
                <a:srgbClr val="008000"/>
              </a:solidFill>
              <a:effectLst>
                <a:outerShdw blurRad="38100" dist="38100" dir="2700000" algn="tl">
                  <a:srgbClr val="000000">
                    <a:alpha val="43137"/>
                  </a:srgbClr>
                </a:outerShdw>
              </a:effectLst>
              <a:latin typeface="Arial Black" panose="020B0A04020102020204" pitchFamily="34" charset="0"/>
            </a:rPr>
            <a:t>SENSITIVE ISSUE – RUSSIANS SKEPTICAL</a:t>
          </a:r>
        </a:p>
        <a:p>
          <a:pPr marL="114300" lvl="1" indent="-114300" algn="l" defTabSz="622300">
            <a:lnSpc>
              <a:spcPct val="90000"/>
            </a:lnSpc>
            <a:spcBef>
              <a:spcPct val="0"/>
            </a:spcBef>
            <a:spcAft>
              <a:spcPct val="15000"/>
            </a:spcAft>
            <a:buChar char="•"/>
          </a:pPr>
          <a:r>
            <a:rPr lang="en-US" sz="1400" kern="1200" dirty="0">
              <a:solidFill>
                <a:srgbClr val="008000"/>
              </a:solidFill>
              <a:effectLst>
                <a:outerShdw blurRad="38100" dist="38100" dir="2700000" algn="tl">
                  <a:srgbClr val="000000">
                    <a:alpha val="43137"/>
                  </a:srgbClr>
                </a:outerShdw>
              </a:effectLst>
              <a:latin typeface="Arial Black" panose="020B0A04020102020204" pitchFamily="34" charset="0"/>
            </a:rPr>
            <a:t>CHINESE AIM – POLAR CAPABILITIES AND ALTERNATIVE TO MALACCA </a:t>
          </a:r>
        </a:p>
      </dsp:txBody>
      <dsp:txXfrm>
        <a:off x="7575704" y="728949"/>
        <a:ext cx="2642089" cy="1624874"/>
      </dsp:txXfrm>
    </dsp:sp>
    <dsp:sp modelId="{708F40CC-E388-4E2D-A255-124645A85E1D}">
      <dsp:nvSpPr>
        <dsp:cNvPr id="0" name=""/>
        <dsp:cNvSpPr/>
      </dsp:nvSpPr>
      <dsp:spPr>
        <a:xfrm>
          <a:off x="9081970" y="2406695"/>
          <a:ext cx="1906529" cy="758164"/>
        </a:xfrm>
        <a:prstGeom prst="roundRect">
          <a:avLst>
            <a:gd name="adj" fmla="val 10000"/>
          </a:avLst>
        </a:prstGeom>
        <a:solidFill>
          <a:srgbClr val="008000"/>
        </a:solidFill>
        <a:ln>
          <a:noFill/>
        </a:ln>
        <a:effectLst>
          <a:outerShdw blurRad="38100" dist="25400" dir="5400000" rotWithShape="0">
            <a:srgbClr val="000000">
              <a:alpha val="5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effectLst>
                <a:outerShdw blurRad="38100" dist="38100" dir="2700000" algn="tl">
                  <a:srgbClr val="000000">
                    <a:alpha val="43137"/>
                  </a:srgbClr>
                </a:outerShdw>
              </a:effectLst>
              <a:latin typeface="Arial Black" panose="020B0A04020102020204" pitchFamily="34" charset="0"/>
            </a:rPr>
            <a:t>MILITARY SECURITY</a:t>
          </a:r>
        </a:p>
      </dsp:txBody>
      <dsp:txXfrm>
        <a:off x="9104176" y="2428901"/>
        <a:ext cx="1862117" cy="713752"/>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dirty="0"/>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764ED9EE-8F2A-4E06-87A2-36C0DD0993FD}" type="datetime1">
              <a:rPr lang="de-DE" smtClean="0"/>
              <a:t>08.11.20</a:t>
            </a:fld>
            <a:endParaRPr lang="en-US" dirty="0"/>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dirty="0"/>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975D426-A9DD-4244-A2CE-1FB6623742C7}" type="slidenum">
              <a:rPr lang="en-US" smtClean="0"/>
              <a:t>‹#›</a:t>
            </a:fld>
            <a:endParaRPr lang="en-US" dirty="0"/>
          </a:p>
        </p:txBody>
      </p:sp>
    </p:spTree>
    <p:extLst>
      <p:ext uri="{BB962C8B-B14F-4D97-AF65-F5344CB8AC3E}">
        <p14:creationId xmlns:p14="http://schemas.microsoft.com/office/powerpoint/2010/main" val="88248445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A5A5ADE8-1FB8-43FD-A675-2B613EE00B6F}" type="datetime1">
              <a:rPr lang="de-DE" smtClean="0"/>
              <a:t>08.11.20</a:t>
            </a:fld>
            <a:endParaRPr lang="en-US"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de"/>
              <a:t>Textmasterformate durch Klicken bearbeiten</a:t>
            </a:r>
            <a:endParaRPr lang="en-US"/>
          </a:p>
          <a:p>
            <a:pPr lvl="1" rtl="0"/>
            <a:r>
              <a:rPr lang="de"/>
              <a:t>Zweite Ebene</a:t>
            </a:r>
          </a:p>
          <a:p>
            <a:pPr lvl="2" rtl="0"/>
            <a:r>
              <a:rPr lang="de"/>
              <a:t>Dritte Ebene</a:t>
            </a:r>
          </a:p>
          <a:p>
            <a:pPr lvl="3" rtl="0"/>
            <a:r>
              <a:rPr lang="de"/>
              <a:t>Vierte Ebene</a:t>
            </a:r>
          </a:p>
          <a:p>
            <a:pPr lvl="4" rtl="0"/>
            <a:r>
              <a:rPr lang="de"/>
              <a:t>Fünfte Ebene</a:t>
            </a:r>
            <a:endParaRPr lang="en-US"/>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1B41D33-19C8-4450-B3C5-BE83E9C8F0BC}" type="slidenum">
              <a:rPr lang="en-US" smtClean="0"/>
              <a:t>‹#›</a:t>
            </a:fld>
            <a:endParaRPr lang="en-US" dirty="0"/>
          </a:p>
        </p:txBody>
      </p:sp>
    </p:spTree>
    <p:extLst>
      <p:ext uri="{BB962C8B-B14F-4D97-AF65-F5344CB8AC3E}">
        <p14:creationId xmlns:p14="http://schemas.microsoft.com/office/powerpoint/2010/main" val="357145525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rtl="0"/>
            <a:fld id="{A5A5ADE8-1FB8-43FD-A675-2B613EE00B6F}" type="datetime1">
              <a:rPr lang="de-DE" smtClean="0"/>
              <a:t>08.11.20</a:t>
            </a:fld>
            <a:endParaRPr lang="en-US" dirty="0"/>
          </a:p>
        </p:txBody>
      </p:sp>
      <p:sp>
        <p:nvSpPr>
          <p:cNvPr id="5" name="Slide Number Placeholder 4"/>
          <p:cNvSpPr>
            <a:spLocks noGrp="1"/>
          </p:cNvSpPr>
          <p:nvPr>
            <p:ph type="sldNum" sz="quarter" idx="5"/>
          </p:nvPr>
        </p:nvSpPr>
        <p:spPr/>
        <p:txBody>
          <a:bodyPr/>
          <a:lstStyle/>
          <a:p>
            <a:pPr rtl="0"/>
            <a:fld id="{01B41D33-19C8-4450-B3C5-BE83E9C8F0BC}" type="slidenum">
              <a:rPr lang="en-US" smtClean="0"/>
              <a:t>1</a:t>
            </a:fld>
            <a:endParaRPr lang="en-US" dirty="0"/>
          </a:p>
        </p:txBody>
      </p:sp>
    </p:spTree>
    <p:extLst>
      <p:ext uri="{BB962C8B-B14F-4D97-AF65-F5344CB8AC3E}">
        <p14:creationId xmlns:p14="http://schemas.microsoft.com/office/powerpoint/2010/main" val="1079287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4" name="מציין מיקום של מספר שקופית 3"/>
          <p:cNvSpPr>
            <a:spLocks noGrp="1"/>
          </p:cNvSpPr>
          <p:nvPr>
            <p:ph type="sldNum" sz="quarter" idx="5"/>
          </p:nvPr>
        </p:nvSpPr>
        <p:spPr/>
        <p:txBody>
          <a:bodyPr/>
          <a:lstStyle/>
          <a:p>
            <a:pPr algn="l" rtl="1"/>
            <a:fld id="{DF61EA0F-A667-4B49-8422-0062BC55E249}" type="slidenum">
              <a:rPr lang="he-IL" smtClean="0">
                <a:latin typeface="Tahoma" panose="020B0604030504040204" pitchFamily="34" charset="0"/>
                <a:ea typeface="Tahoma" panose="020B0604030504040204" pitchFamily="34" charset="0"/>
                <a:cs typeface="Tahoma" panose="020B0604030504040204" pitchFamily="34" charset="0"/>
              </a:rPr>
              <a:pPr algn="l" rtl="1"/>
              <a:t>6</a:t>
            </a:fld>
            <a:endParaRPr lang="he-IL"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21005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r">
              <a:lnSpc>
                <a:spcPct val="107000"/>
              </a:lnSpc>
              <a:spcAft>
                <a:spcPts val="800"/>
              </a:spcAft>
            </a:pPr>
            <a:r>
              <a:rPr lang="he-IL" sz="2000" dirty="0">
                <a:effectLst/>
                <a:latin typeface="Calibri" panose="020F0502020204030204" pitchFamily="34" charset="0"/>
                <a:ea typeface="Calibri" panose="020F0502020204030204" pitchFamily="34" charset="0"/>
                <a:cs typeface="+mn-cs"/>
              </a:rPr>
              <a:t>. </a:t>
            </a:r>
            <a:r>
              <a:rPr lang="en-GB" sz="2000" dirty="0">
                <a:effectLst/>
                <a:latin typeface="Calibri" panose="020F0502020204030204" pitchFamily="34" charset="0"/>
                <a:ea typeface="Calibri" panose="020F0502020204030204" pitchFamily="34" charset="0"/>
                <a:cs typeface="Arial" panose="020B0604020202020204" pitchFamily="34" charset="0"/>
              </a:rPr>
              <a:t> </a:t>
            </a:r>
            <a:endParaRPr lang="de-DE" sz="2000" dirty="0">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sp>
        <p:nvSpPr>
          <p:cNvPr id="4" name="Datumsplatzhalter 3"/>
          <p:cNvSpPr>
            <a:spLocks noGrp="1"/>
          </p:cNvSpPr>
          <p:nvPr>
            <p:ph type="dt" idx="1"/>
          </p:nvPr>
        </p:nvSpPr>
        <p:spPr/>
        <p:txBody>
          <a:bodyPr/>
          <a:lstStyle/>
          <a:p>
            <a:pPr rtl="0"/>
            <a:fld id="{A5A5ADE8-1FB8-43FD-A675-2B613EE00B6F}" type="datetime1">
              <a:rPr lang="de-DE" smtClean="0"/>
              <a:t>08.11.20</a:t>
            </a:fld>
            <a:endParaRPr lang="en-US" dirty="0"/>
          </a:p>
        </p:txBody>
      </p:sp>
      <p:sp>
        <p:nvSpPr>
          <p:cNvPr id="5" name="Foliennummernplatzhalter 4"/>
          <p:cNvSpPr>
            <a:spLocks noGrp="1"/>
          </p:cNvSpPr>
          <p:nvPr>
            <p:ph type="sldNum" sz="quarter" idx="5"/>
          </p:nvPr>
        </p:nvSpPr>
        <p:spPr/>
        <p:txBody>
          <a:bodyPr/>
          <a:lstStyle/>
          <a:p>
            <a:pPr rtl="0"/>
            <a:fld id="{01B41D33-19C8-4450-B3C5-BE83E9C8F0BC}" type="slidenum">
              <a:rPr lang="en-US" smtClean="0"/>
              <a:t>9</a:t>
            </a:fld>
            <a:endParaRPr lang="en-US" dirty="0"/>
          </a:p>
        </p:txBody>
      </p:sp>
    </p:spTree>
    <p:extLst>
      <p:ext uri="{BB962C8B-B14F-4D97-AF65-F5344CB8AC3E}">
        <p14:creationId xmlns:p14="http://schemas.microsoft.com/office/powerpoint/2010/main" val="1893035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51408-F19A-4199-B5D6-152F9C7CCCF8}" type="slidenum">
              <a:rPr lang="en-US" smtClean="0"/>
              <a:t>10</a:t>
            </a:fld>
            <a:endParaRPr lang="en-US" dirty="0"/>
          </a:p>
        </p:txBody>
      </p:sp>
    </p:spTree>
    <p:extLst>
      <p:ext uri="{BB962C8B-B14F-4D97-AF65-F5344CB8AC3E}">
        <p14:creationId xmlns:p14="http://schemas.microsoft.com/office/powerpoint/2010/main" val="2634800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51408-F19A-4199-B5D6-152F9C7CCCF8}" type="slidenum">
              <a:rPr lang="en-US" smtClean="0"/>
              <a:t>11</a:t>
            </a:fld>
            <a:endParaRPr lang="en-US" dirty="0"/>
          </a:p>
        </p:txBody>
      </p:sp>
    </p:spTree>
    <p:extLst>
      <p:ext uri="{BB962C8B-B14F-4D97-AF65-F5344CB8AC3E}">
        <p14:creationId xmlns:p14="http://schemas.microsoft.com/office/powerpoint/2010/main" val="3550178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51408-F19A-4199-B5D6-152F9C7CCCF8}" type="slidenum">
              <a:rPr lang="en-US" smtClean="0"/>
              <a:t>14</a:t>
            </a:fld>
            <a:endParaRPr lang="en-US" dirty="0"/>
          </a:p>
        </p:txBody>
      </p:sp>
    </p:spTree>
    <p:extLst>
      <p:ext uri="{BB962C8B-B14F-4D97-AF65-F5344CB8AC3E}">
        <p14:creationId xmlns:p14="http://schemas.microsoft.com/office/powerpoint/2010/main" val="470669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7" name="Rechteck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el 1"/>
          <p:cNvSpPr>
            <a:spLocks noGrp="1"/>
          </p:cNvSpPr>
          <p:nvPr>
            <p:ph type="ctrTitle"/>
          </p:nvPr>
        </p:nvSpPr>
        <p:spPr>
          <a:xfrm>
            <a:off x="581191" y="1020431"/>
            <a:ext cx="10993549" cy="1475013"/>
          </a:xfrm>
          <a:effectLst/>
        </p:spPr>
        <p:txBody>
          <a:bodyPr rtlCol="0" anchor="b">
            <a:normAutofit/>
          </a:bodyPr>
          <a:lstStyle>
            <a:lvl1pPr>
              <a:defRPr sz="3600">
                <a:solidFill>
                  <a:schemeClr val="tx1">
                    <a:lumMod val="75000"/>
                    <a:lumOff val="25000"/>
                  </a:schemeClr>
                </a:solidFill>
              </a:defRPr>
            </a:lvl1pPr>
          </a:lstStyle>
          <a:p>
            <a:pPr rtl="0"/>
            <a:r>
              <a:rPr lang="de-DE"/>
              <a:t>Mastertitelformat bearbeiten</a:t>
            </a:r>
            <a:endParaRPr lang="en-US" dirty="0"/>
          </a:p>
        </p:txBody>
      </p:sp>
      <p:sp>
        <p:nvSpPr>
          <p:cNvPr id="3" name="Untertitel 2"/>
          <p:cNvSpPr>
            <a:spLocks noGrp="1"/>
          </p:cNvSpPr>
          <p:nvPr>
            <p:ph type="subTitle" idx="1"/>
          </p:nvPr>
        </p:nvSpPr>
        <p:spPr>
          <a:xfrm>
            <a:off x="581194" y="2495445"/>
            <a:ext cx="10993546" cy="590321"/>
          </a:xfrm>
        </p:spPr>
        <p:txBody>
          <a:bodyPr rtlCol="0"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de-DE"/>
              <a:t>Master-Untertitelformat bearbeiten</a:t>
            </a:r>
            <a:endParaRPr lang="en-US" dirty="0"/>
          </a:p>
        </p:txBody>
      </p:sp>
      <p:sp>
        <p:nvSpPr>
          <p:cNvPr id="8" name="Datumsplatzhalter 7">
            <a:extLst>
              <a:ext uri="{FF2B5EF4-FFF2-40B4-BE49-F238E27FC236}">
                <a16:creationId xmlns:a16="http://schemas.microsoft.com/office/drawing/2014/main" id="{7FA0ACE7-29A8-47D3-A7D9-257B711D8023}"/>
              </a:ext>
            </a:extLst>
          </p:cNvPr>
          <p:cNvSpPr>
            <a:spLocks noGrp="1"/>
          </p:cNvSpPr>
          <p:nvPr>
            <p:ph type="dt" sz="half" idx="10"/>
          </p:nvPr>
        </p:nvSpPr>
        <p:spPr/>
        <p:txBody>
          <a:bodyPr rtlCol="0"/>
          <a:lstStyle/>
          <a:p>
            <a:pPr rtl="0"/>
            <a:fld id="{81E9C95E-BEF0-4D2E-9127-B9099B238D2A}" type="datetime1">
              <a:rPr lang="de-DE" smtClean="0"/>
              <a:t>08.11.20</a:t>
            </a:fld>
            <a:endParaRPr lang="en-US" dirty="0"/>
          </a:p>
        </p:txBody>
      </p:sp>
      <p:sp>
        <p:nvSpPr>
          <p:cNvPr id="9" name="Fußzeilenplatzhalt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rtlCol="0"/>
          <a:lstStyle/>
          <a:p>
            <a:pPr rtl="0"/>
            <a:endParaRPr lang="en-US" dirty="0"/>
          </a:p>
        </p:txBody>
      </p:sp>
      <p:sp>
        <p:nvSpPr>
          <p:cNvPr id="10" name="Foliennummernplatzhalt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4900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9" name="Titel 1"/>
          <p:cNvSpPr>
            <a:spLocks noGrp="1"/>
          </p:cNvSpPr>
          <p:nvPr>
            <p:ph type="title"/>
          </p:nvPr>
        </p:nvSpPr>
        <p:spPr>
          <a:xfrm>
            <a:off x="581192" y="702156"/>
            <a:ext cx="11029616" cy="1013800"/>
          </a:xfrm>
        </p:spPr>
        <p:txBody>
          <a:bodyPr rtlCol="0"/>
          <a:lstStyle/>
          <a:p>
            <a:pPr rtl="0"/>
            <a:r>
              <a:rPr lang="de-DE"/>
              <a:t>Mastertitelformat bearbeiten</a:t>
            </a:r>
            <a:endParaRPr lang="en-US" dirty="0"/>
          </a:p>
        </p:txBody>
      </p:sp>
      <p:sp>
        <p:nvSpPr>
          <p:cNvPr id="3" name="Vertikaler Textplatzhalter 2"/>
          <p:cNvSpPr>
            <a:spLocks noGrp="1"/>
          </p:cNvSpPr>
          <p:nvPr>
            <p:ph type="body" orient="vert" idx="1"/>
          </p:nvPr>
        </p:nvSpPr>
        <p:spPr/>
        <p:txBody>
          <a:bodyPr vert="eaVert" rtlCol="0" anchor="t"/>
          <a:lstStyle>
            <a:lvl1pPr algn="l">
              <a:defRPr/>
            </a:lvl1pPr>
            <a:lvl2pPr algn="l">
              <a:defRPr/>
            </a:lvl2pPr>
            <a:lvl3pPr algn="l">
              <a:defRPr/>
            </a:lvl3pPr>
            <a:lvl4pPr algn="l">
              <a:defRPr/>
            </a:lvl4pPr>
            <a:lvl5pPr algn="l">
              <a:defRPr/>
            </a:lvl5p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en-US" dirty="0"/>
          </a:p>
        </p:txBody>
      </p:sp>
      <p:sp>
        <p:nvSpPr>
          <p:cNvPr id="4" name="Datumsplatzhalter 3"/>
          <p:cNvSpPr>
            <a:spLocks noGrp="1"/>
          </p:cNvSpPr>
          <p:nvPr>
            <p:ph type="dt" sz="half" idx="10"/>
          </p:nvPr>
        </p:nvSpPr>
        <p:spPr/>
        <p:txBody>
          <a:bodyPr rtlCol="0"/>
          <a:lstStyle/>
          <a:p>
            <a:pPr rtl="0"/>
            <a:fld id="{FE771757-BB18-44C5-813E-435E78C98126}" type="datetime1">
              <a:rPr lang="de-DE" smtClean="0"/>
              <a:t>08.11.20</a:t>
            </a:fld>
            <a:endParaRPr lang="en-US" dirty="0"/>
          </a:p>
        </p:txBody>
      </p:sp>
      <p:sp>
        <p:nvSpPr>
          <p:cNvPr id="5" name="Fußzeilenplatzhalter 4"/>
          <p:cNvSpPr>
            <a:spLocks noGrp="1"/>
          </p:cNvSpPr>
          <p:nvPr>
            <p:ph type="ftr" sz="quarter" idx="11"/>
          </p:nvPr>
        </p:nvSpPr>
        <p:spPr/>
        <p:txBody>
          <a:bodyPr rtlCol="0"/>
          <a:lstStyle/>
          <a:p>
            <a:pPr rtl="0"/>
            <a:endParaRPr lang="en-US" dirty="0"/>
          </a:p>
        </p:txBody>
      </p:sp>
      <p:sp>
        <p:nvSpPr>
          <p:cNvPr id="6" name="Foliennummernplatzhalter 5"/>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2835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7" name="Rechteck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kaler Titel 1"/>
          <p:cNvSpPr>
            <a:spLocks noGrp="1"/>
          </p:cNvSpPr>
          <p:nvPr>
            <p:ph type="title" orient="vert"/>
          </p:nvPr>
        </p:nvSpPr>
        <p:spPr>
          <a:xfrm>
            <a:off x="8204200" y="863600"/>
            <a:ext cx="3124200" cy="4807326"/>
          </a:xfrm>
        </p:spPr>
        <p:txBody>
          <a:bodyPr vert="eaVert" rtlCol="0" anchor="ctr"/>
          <a:lstStyle>
            <a:lvl1pPr>
              <a:defRPr>
                <a:solidFill>
                  <a:srgbClr val="FFFFFF"/>
                </a:solidFill>
              </a:defRPr>
            </a:lvl1pPr>
          </a:lstStyle>
          <a:p>
            <a:pPr rtl="0"/>
            <a:r>
              <a:rPr lang="de-DE"/>
              <a:t>Mastertitelformat bearbeiten</a:t>
            </a:r>
            <a:endParaRPr lang="en-US" dirty="0"/>
          </a:p>
        </p:txBody>
      </p:sp>
      <p:sp>
        <p:nvSpPr>
          <p:cNvPr id="3" name="Vertikaler Textplatzhalter 2"/>
          <p:cNvSpPr>
            <a:spLocks noGrp="1"/>
          </p:cNvSpPr>
          <p:nvPr>
            <p:ph type="body" orient="vert" idx="1"/>
          </p:nvPr>
        </p:nvSpPr>
        <p:spPr>
          <a:xfrm>
            <a:off x="774923" y="863600"/>
            <a:ext cx="7161625" cy="4807326"/>
          </a:xfrm>
        </p:spPr>
        <p:txBody>
          <a:bodyPr vert="eaVert" rtlCol="0" anchor="t"/>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en-US" dirty="0"/>
          </a:p>
        </p:txBody>
      </p:sp>
      <p:sp>
        <p:nvSpPr>
          <p:cNvPr id="8" name="Rechteck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hteck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hteck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umsplatzhalter 10">
            <a:extLst>
              <a:ext uri="{FF2B5EF4-FFF2-40B4-BE49-F238E27FC236}">
                <a16:creationId xmlns:a16="http://schemas.microsoft.com/office/drawing/2014/main" id="{5C74A470-3BD3-4F33-80E5-67E6E87FCBE7}"/>
              </a:ext>
            </a:extLst>
          </p:cNvPr>
          <p:cNvSpPr>
            <a:spLocks noGrp="1"/>
          </p:cNvSpPr>
          <p:nvPr>
            <p:ph type="dt" sz="half" idx="10"/>
          </p:nvPr>
        </p:nvSpPr>
        <p:spPr/>
        <p:txBody>
          <a:bodyPr rtlCol="0"/>
          <a:lstStyle/>
          <a:p>
            <a:pPr rtl="0"/>
            <a:fld id="{B83FACD6-565C-4118-ACD0-32ACCA9AF940}" type="datetime1">
              <a:rPr lang="de-DE" smtClean="0"/>
              <a:t>08.11.20</a:t>
            </a:fld>
            <a:endParaRPr lang="en-US" dirty="0"/>
          </a:p>
        </p:txBody>
      </p:sp>
      <p:sp>
        <p:nvSpPr>
          <p:cNvPr id="12" name="Fußzeilenplatzhalt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rtlCol="0"/>
          <a:lstStyle/>
          <a:p>
            <a:pPr rtl="0"/>
            <a:endParaRPr lang="en-US" dirty="0"/>
          </a:p>
        </p:txBody>
      </p:sp>
      <p:sp>
        <p:nvSpPr>
          <p:cNvPr id="13" name="Foliennummernplatzhalt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388849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כותרת ותוכן">
    <p:spTree>
      <p:nvGrpSpPr>
        <p:cNvPr id="1" name=""/>
        <p:cNvGrpSpPr/>
        <p:nvPr/>
      </p:nvGrpSpPr>
      <p:grpSpPr>
        <a:xfrm>
          <a:off x="0" y="0"/>
          <a:ext cx="0" cy="0"/>
          <a:chOff x="0" y="0"/>
          <a:chExt cx="0" cy="0"/>
        </a:xfrm>
      </p:grpSpPr>
      <p:sp>
        <p:nvSpPr>
          <p:cNvPr id="9" name="מלבן 8"/>
          <p:cNvSpPr/>
          <p:nvPr userDrawn="1"/>
        </p:nvSpPr>
        <p:spPr>
          <a:xfrm flipH="1">
            <a:off x="252919"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b" anchorCtr="0"/>
          <a:lstStyle/>
          <a:p>
            <a:pPr algn="ctr" rtl="1"/>
            <a:endParaRPr lang="he-IL" sz="1800" noProof="0" dirty="0">
              <a:latin typeface="Tahoma" panose="020B0604030504040204" pitchFamily="34" charset="0"/>
              <a:ea typeface="Tahoma" panose="020B0604030504040204" pitchFamily="34" charset="0"/>
              <a:cs typeface="Tahoma" panose="020B0604030504040204" pitchFamily="34" charset="0"/>
            </a:endParaRPr>
          </a:p>
        </p:txBody>
      </p:sp>
      <p:sp>
        <p:nvSpPr>
          <p:cNvPr id="4" name="כותרת 3"/>
          <p:cNvSpPr>
            <a:spLocks noGrp="1"/>
          </p:cNvSpPr>
          <p:nvPr>
            <p:ph type="title"/>
          </p:nvPr>
        </p:nvSpPr>
        <p:spPr>
          <a:xfrm flipH="1">
            <a:off x="4793674" y="448056"/>
            <a:ext cx="6877119" cy="640080"/>
          </a:xfrm>
        </p:spPr>
        <p:txBody>
          <a:bodyPr rtlCol="1" anchor="b" anchorCtr="0">
            <a:normAutofit/>
          </a:bodyPr>
          <a:lstStyle>
            <a:lvl1pPr algn="r" rtl="1">
              <a:defRPr sz="280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defRPr>
            </a:lvl1pPr>
          </a:lstStyle>
          <a:p>
            <a:pPr rtl="1"/>
            <a:r>
              <a:rPr lang="he-IL" noProof="0"/>
              <a:t>לחץ כדי לערוך סגנון כותרת של תבנית בסיס</a:t>
            </a:r>
          </a:p>
        </p:txBody>
      </p:sp>
      <p:sp>
        <p:nvSpPr>
          <p:cNvPr id="3" name="מציין מיקום תוכן 2"/>
          <p:cNvSpPr>
            <a:spLocks noGrp="1"/>
          </p:cNvSpPr>
          <p:nvPr>
            <p:ph sz="quarter" idx="10"/>
          </p:nvPr>
        </p:nvSpPr>
        <p:spPr>
          <a:xfrm flipH="1">
            <a:off x="7235952" y="1435608"/>
            <a:ext cx="4416552" cy="3977640"/>
          </a:xfrm>
        </p:spPr>
        <p:txBody>
          <a:bodyPr vert="horz" lIns="91440" tIns="45720" rIns="91440" bIns="45720" rtlCol="1">
            <a:normAutofit/>
          </a:bodyPr>
          <a:lstStyle>
            <a:lvl1pPr algn="r" rtl="1">
              <a:defRPr lang="en-US" sz="1200" smtClean="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1pPr>
            <a:lvl2pPr algn="r" rtl="1">
              <a:defRPr lang="en-US" sz="1200" smtClean="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2pPr>
            <a:lvl3pPr algn="r" rtl="1">
              <a:defRPr lang="en-US" sz="1200" smtClean="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3pPr>
            <a:lvl4pPr algn="r" rtl="1">
              <a:defRPr lang="en-US" sz="1200" smtClean="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4pPr>
            <a:lvl5pPr algn="r" rtl="1">
              <a:defRPr lang="en-US" sz="12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5pPr>
          </a:lstStyle>
          <a:p>
            <a:pPr marL="0" lvl="0" indent="0" rtl="1">
              <a:lnSpc>
                <a:spcPct val="150000"/>
              </a:lnSpc>
              <a:spcBef>
                <a:spcPts val="1000"/>
              </a:spcBef>
              <a:spcAft>
                <a:spcPts val="1200"/>
              </a:spcAft>
              <a:buNone/>
            </a:pPr>
            <a:r>
              <a:rPr lang="he-IL" noProof="0"/>
              <a:t>ערוך סגנונות טקסט של תבנית בסיס</a:t>
            </a:r>
          </a:p>
          <a:p>
            <a:pPr marL="0" lvl="1" indent="0" rtl="1">
              <a:lnSpc>
                <a:spcPct val="150000"/>
              </a:lnSpc>
              <a:spcBef>
                <a:spcPts val="1000"/>
              </a:spcBef>
              <a:spcAft>
                <a:spcPts val="1200"/>
              </a:spcAft>
              <a:buNone/>
            </a:pPr>
            <a:r>
              <a:rPr lang="he-IL" noProof="0"/>
              <a:t>רמה שניה</a:t>
            </a:r>
          </a:p>
          <a:p>
            <a:pPr marL="0" lvl="2" indent="0" rtl="1">
              <a:lnSpc>
                <a:spcPct val="150000"/>
              </a:lnSpc>
              <a:spcBef>
                <a:spcPts val="1000"/>
              </a:spcBef>
              <a:spcAft>
                <a:spcPts val="1200"/>
              </a:spcAft>
              <a:buNone/>
            </a:pPr>
            <a:r>
              <a:rPr lang="he-IL" noProof="0"/>
              <a:t>רמה שלישית</a:t>
            </a:r>
          </a:p>
          <a:p>
            <a:pPr marL="0" lvl="3" indent="0" rtl="1">
              <a:lnSpc>
                <a:spcPct val="150000"/>
              </a:lnSpc>
              <a:spcBef>
                <a:spcPts val="1000"/>
              </a:spcBef>
              <a:spcAft>
                <a:spcPts val="1200"/>
              </a:spcAft>
              <a:buNone/>
            </a:pPr>
            <a:r>
              <a:rPr lang="he-IL" noProof="0"/>
              <a:t>רמה רביעית</a:t>
            </a:r>
          </a:p>
          <a:p>
            <a:pPr marL="0" lvl="4" indent="0" rtl="1">
              <a:lnSpc>
                <a:spcPct val="150000"/>
              </a:lnSpc>
              <a:spcBef>
                <a:spcPts val="1000"/>
              </a:spcBef>
              <a:spcAft>
                <a:spcPts val="1200"/>
              </a:spcAft>
              <a:buNone/>
            </a:pPr>
            <a:r>
              <a:rPr lang="he-IL" noProof="0"/>
              <a:t>רמה חמישית</a:t>
            </a:r>
          </a:p>
        </p:txBody>
      </p:sp>
      <p:sp>
        <p:nvSpPr>
          <p:cNvPr id="6" name="מציין מיקום של תאריך 3"/>
          <p:cNvSpPr>
            <a:spLocks noGrp="1"/>
          </p:cNvSpPr>
          <p:nvPr>
            <p:ph type="dt" sz="half" idx="2"/>
          </p:nvPr>
        </p:nvSpPr>
        <p:spPr>
          <a:xfrm flipH="1">
            <a:off x="8375904" y="6203952"/>
            <a:ext cx="3276600" cy="365125"/>
          </a:xfrm>
          <a:prstGeom prst="rect">
            <a:avLst/>
          </a:prstGeom>
        </p:spPr>
        <p:txBody>
          <a:bodyPr vert="horz" lIns="91440" tIns="45720" rIns="91440" bIns="45720" rtlCol="1" anchor="ctr"/>
          <a:lstStyle>
            <a:lvl1pPr algn="r" rtl="1">
              <a:defRPr sz="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stStyle>
          <a:p>
            <a:fld id="{DB00706B-B2F7-4566-80CC-51F6D2E378D6}" type="datetime1">
              <a:rPr lang="he-IL" noProof="0" smtClean="0"/>
              <a:t>כ"א.חשון.תשפ"א</a:t>
            </a:fld>
            <a:endParaRPr lang="he-IL" noProof="0" dirty="0"/>
          </a:p>
        </p:txBody>
      </p:sp>
      <p:sp>
        <p:nvSpPr>
          <p:cNvPr id="7" name="מציין מיקום של כותרת תחתונה 4"/>
          <p:cNvSpPr>
            <a:spLocks noGrp="1"/>
          </p:cNvSpPr>
          <p:nvPr>
            <p:ph type="ftr" sz="quarter" idx="3"/>
          </p:nvPr>
        </p:nvSpPr>
        <p:spPr>
          <a:xfrm flipH="1">
            <a:off x="4648200" y="6203952"/>
            <a:ext cx="2895600" cy="365125"/>
          </a:xfrm>
          <a:prstGeom prst="rect">
            <a:avLst/>
          </a:prstGeom>
        </p:spPr>
        <p:txBody>
          <a:bodyPr vert="horz" lIns="91440" tIns="45720" rIns="91440" bIns="45720" rtlCol="1" anchor="ctr"/>
          <a:lstStyle>
            <a:lvl1pPr algn="ctr" rtl="1">
              <a:defRPr sz="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he-IL" noProof="0" dirty="0"/>
          </a:p>
        </p:txBody>
      </p:sp>
      <p:sp>
        <p:nvSpPr>
          <p:cNvPr id="8" name="מציין מיקום של מספר שקופית 5"/>
          <p:cNvSpPr>
            <a:spLocks noGrp="1"/>
          </p:cNvSpPr>
          <p:nvPr>
            <p:ph type="sldNum" sz="quarter" idx="4"/>
          </p:nvPr>
        </p:nvSpPr>
        <p:spPr>
          <a:xfrm flipH="1">
            <a:off x="543474" y="6203952"/>
            <a:ext cx="3276600" cy="365125"/>
          </a:xfrm>
          <a:prstGeom prst="rect">
            <a:avLst/>
          </a:prstGeom>
        </p:spPr>
        <p:txBody>
          <a:bodyPr vert="horz" lIns="91440" tIns="45720" rIns="91440" bIns="45720" rtlCol="1" anchor="ctr"/>
          <a:lstStyle>
            <a:lvl1pPr algn="l" rtl="1">
              <a:defRPr sz="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stStyle>
          <a:p>
            <a:fld id="{9860EDB8-5305-433F-BE41-D7A86D811DB3}" type="slidenum">
              <a:rPr lang="he-IL" noProof="0" smtClean="0"/>
              <a:pPr/>
              <a:t>‹#›</a:t>
            </a:fld>
            <a:endParaRPr lang="he-IL" noProof="0" dirty="0"/>
          </a:p>
        </p:txBody>
      </p:sp>
    </p:spTree>
    <p:extLst>
      <p:ext uri="{BB962C8B-B14F-4D97-AF65-F5344CB8AC3E}">
        <p14:creationId xmlns:p14="http://schemas.microsoft.com/office/powerpoint/2010/main" val="2068626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81192" y="702156"/>
            <a:ext cx="11029616" cy="1188720"/>
          </a:xfrm>
        </p:spPr>
        <p:txBody>
          <a:bodyPr rtlCol="0"/>
          <a:lstStyle/>
          <a:p>
            <a:pPr rtl="0"/>
            <a:r>
              <a:rPr lang="de-DE"/>
              <a:t>Mastertitelformat bearbeiten</a:t>
            </a:r>
            <a:endParaRPr lang="en-US" dirty="0"/>
          </a:p>
        </p:txBody>
      </p:sp>
      <p:sp>
        <p:nvSpPr>
          <p:cNvPr id="3" name="Inhaltsplatzhalter 2"/>
          <p:cNvSpPr>
            <a:spLocks noGrp="1"/>
          </p:cNvSpPr>
          <p:nvPr>
            <p:ph idx="1"/>
          </p:nvPr>
        </p:nvSpPr>
        <p:spPr>
          <a:xfrm>
            <a:off x="581192" y="2340864"/>
            <a:ext cx="11029615" cy="3634486"/>
          </a:xfrm>
        </p:spPr>
        <p:txBody>
          <a:bodyPr rtlCol="0"/>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en-US" dirty="0"/>
          </a:p>
        </p:txBody>
      </p:sp>
      <p:sp>
        <p:nvSpPr>
          <p:cNvPr id="8" name="Datumsplatzhalter 7">
            <a:extLst>
              <a:ext uri="{FF2B5EF4-FFF2-40B4-BE49-F238E27FC236}">
                <a16:creationId xmlns:a16="http://schemas.microsoft.com/office/drawing/2014/main" id="{770E6237-3456-439F-802D-3BA93FC7E3E5}"/>
              </a:ext>
            </a:extLst>
          </p:cNvPr>
          <p:cNvSpPr>
            <a:spLocks noGrp="1"/>
          </p:cNvSpPr>
          <p:nvPr>
            <p:ph type="dt" sz="half" idx="10"/>
          </p:nvPr>
        </p:nvSpPr>
        <p:spPr/>
        <p:txBody>
          <a:bodyPr rtlCol="0"/>
          <a:lstStyle/>
          <a:p>
            <a:pPr rtl="0"/>
            <a:fld id="{83627DD0-092D-4AD9-AAE0-0513E170352E}" type="datetime1">
              <a:rPr lang="de-DE" smtClean="0"/>
              <a:t>08.11.20</a:t>
            </a:fld>
            <a:endParaRPr lang="en-US" dirty="0"/>
          </a:p>
        </p:txBody>
      </p:sp>
      <p:sp>
        <p:nvSpPr>
          <p:cNvPr id="9" name="Fußzeilenplatzhalt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rtlCol="0"/>
          <a:lstStyle/>
          <a:p>
            <a:pPr rtl="0"/>
            <a:endParaRPr lang="en-US" dirty="0"/>
          </a:p>
        </p:txBody>
      </p:sp>
      <p:sp>
        <p:nvSpPr>
          <p:cNvPr id="10" name="Foliennummernplatzhalt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85244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8" name="Rechteck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el 1"/>
          <p:cNvSpPr>
            <a:spLocks noGrp="1"/>
          </p:cNvSpPr>
          <p:nvPr>
            <p:ph type="title"/>
          </p:nvPr>
        </p:nvSpPr>
        <p:spPr>
          <a:xfrm>
            <a:off x="581193" y="2393950"/>
            <a:ext cx="11029615" cy="2147467"/>
          </a:xfrm>
        </p:spPr>
        <p:txBody>
          <a:bodyPr rtlCol="0" anchor="b">
            <a:normAutofit/>
          </a:bodyPr>
          <a:lstStyle>
            <a:lvl1pPr algn="l">
              <a:defRPr sz="3600" b="0" cap="all">
                <a:solidFill>
                  <a:schemeClr val="tx1">
                    <a:lumMod val="75000"/>
                    <a:lumOff val="25000"/>
                  </a:schemeClr>
                </a:solidFill>
              </a:defRPr>
            </a:lvl1pPr>
          </a:lstStyle>
          <a:p>
            <a:pPr rtl="0"/>
            <a:r>
              <a:rPr lang="de-DE"/>
              <a:t>Mastertitelformat bearbeiten</a:t>
            </a:r>
            <a:endParaRPr lang="en-US" dirty="0"/>
          </a:p>
        </p:txBody>
      </p:sp>
      <p:sp>
        <p:nvSpPr>
          <p:cNvPr id="3" name="Textplatzhalter 2"/>
          <p:cNvSpPr>
            <a:spLocks noGrp="1"/>
          </p:cNvSpPr>
          <p:nvPr>
            <p:ph type="body" idx="1"/>
          </p:nvPr>
        </p:nvSpPr>
        <p:spPr>
          <a:xfrm>
            <a:off x="581192" y="4541417"/>
            <a:ext cx="11029615" cy="600556"/>
          </a:xfrm>
        </p:spPr>
        <p:txBody>
          <a:bodyPr rtlCol="0"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de-DE"/>
              <a:t>Mastertextformat bearbeiten</a:t>
            </a:r>
          </a:p>
        </p:txBody>
      </p:sp>
      <p:sp>
        <p:nvSpPr>
          <p:cNvPr id="7" name="Datumsplatzhalter 6">
            <a:extLst>
              <a:ext uri="{FF2B5EF4-FFF2-40B4-BE49-F238E27FC236}">
                <a16:creationId xmlns:a16="http://schemas.microsoft.com/office/drawing/2014/main" id="{61582016-5696-4A93-887F-BBB3B9002FE5}"/>
              </a:ext>
            </a:extLst>
          </p:cNvPr>
          <p:cNvSpPr>
            <a:spLocks noGrp="1"/>
          </p:cNvSpPr>
          <p:nvPr>
            <p:ph type="dt" sz="half" idx="10"/>
          </p:nvPr>
        </p:nvSpPr>
        <p:spPr/>
        <p:txBody>
          <a:bodyPr rtlCol="0"/>
          <a:lstStyle/>
          <a:p>
            <a:pPr rtl="0"/>
            <a:fld id="{F36CBEDB-B1DE-4F8C-AD4A-10AD3F77E1A9}" type="datetime1">
              <a:rPr lang="de-DE" smtClean="0"/>
              <a:t>08.11.20</a:t>
            </a:fld>
            <a:endParaRPr lang="en-US" dirty="0"/>
          </a:p>
        </p:txBody>
      </p:sp>
      <p:sp>
        <p:nvSpPr>
          <p:cNvPr id="9" name="Fußzeilenplatzhalt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rtlCol="0"/>
          <a:lstStyle/>
          <a:p>
            <a:pPr rtl="0"/>
            <a:endParaRPr lang="en-US" dirty="0"/>
          </a:p>
        </p:txBody>
      </p:sp>
      <p:sp>
        <p:nvSpPr>
          <p:cNvPr id="10" name="Foliennummernplatzhalt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6668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581193" y="729658"/>
            <a:ext cx="11029616" cy="988332"/>
          </a:xfrm>
        </p:spPr>
        <p:txBody>
          <a:bodyPr rtlCol="0"/>
          <a:lstStyle/>
          <a:p>
            <a:pPr rtl="0"/>
            <a:r>
              <a:rPr lang="de-DE"/>
              <a:t>Mastertitelformat bearbeiten</a:t>
            </a:r>
            <a:endParaRPr lang="en-US" dirty="0"/>
          </a:p>
        </p:txBody>
      </p:sp>
      <p:sp>
        <p:nvSpPr>
          <p:cNvPr id="3" name="Inhaltsplatzhalter 2"/>
          <p:cNvSpPr>
            <a:spLocks noGrp="1"/>
          </p:cNvSpPr>
          <p:nvPr>
            <p:ph sz="half" idx="1"/>
          </p:nvPr>
        </p:nvSpPr>
        <p:spPr>
          <a:xfrm>
            <a:off x="581193" y="2228003"/>
            <a:ext cx="5194767" cy="3633047"/>
          </a:xfrm>
        </p:spPr>
        <p:txBody>
          <a:bodyPr rtlCol="0">
            <a:normAutofit/>
          </a:body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en-US" dirty="0"/>
          </a:p>
        </p:txBody>
      </p:sp>
      <p:sp>
        <p:nvSpPr>
          <p:cNvPr id="4" name="Inhaltsplatzhalter 3"/>
          <p:cNvSpPr>
            <a:spLocks noGrp="1"/>
          </p:cNvSpPr>
          <p:nvPr>
            <p:ph sz="half" idx="2"/>
          </p:nvPr>
        </p:nvSpPr>
        <p:spPr>
          <a:xfrm>
            <a:off x="6416039" y="2228003"/>
            <a:ext cx="5194769" cy="3633047"/>
          </a:xfrm>
        </p:spPr>
        <p:txBody>
          <a:bodyPr rtlCol="0">
            <a:normAutofit/>
          </a:body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en-US" dirty="0"/>
          </a:p>
        </p:txBody>
      </p:sp>
      <p:sp>
        <p:nvSpPr>
          <p:cNvPr id="5" name="Datumsplatzhalter 4"/>
          <p:cNvSpPr>
            <a:spLocks noGrp="1"/>
          </p:cNvSpPr>
          <p:nvPr>
            <p:ph type="dt" sz="half" idx="10"/>
          </p:nvPr>
        </p:nvSpPr>
        <p:spPr/>
        <p:txBody>
          <a:bodyPr rtlCol="0"/>
          <a:lstStyle/>
          <a:p>
            <a:pPr rtl="0"/>
            <a:fld id="{F95AE019-BB99-4C3A-AA2C-A36C39CE4DCB}" type="datetime1">
              <a:rPr lang="de-DE" smtClean="0"/>
              <a:t>08.11.20</a:t>
            </a:fld>
            <a:endParaRPr lang="en-US" dirty="0"/>
          </a:p>
        </p:txBody>
      </p:sp>
      <p:sp>
        <p:nvSpPr>
          <p:cNvPr id="6" name="Fußzeilenplatzhalter 5"/>
          <p:cNvSpPr>
            <a:spLocks noGrp="1"/>
          </p:cNvSpPr>
          <p:nvPr>
            <p:ph type="ftr" sz="quarter" idx="11"/>
          </p:nvPr>
        </p:nvSpPr>
        <p:spPr/>
        <p:txBody>
          <a:bodyPr rtlCol="0"/>
          <a:lstStyle/>
          <a:p>
            <a:pPr rtl="0"/>
            <a:endParaRPr lang="en-US" dirty="0"/>
          </a:p>
        </p:txBody>
      </p:sp>
      <p:sp>
        <p:nvSpPr>
          <p:cNvPr id="7" name="Foliennummernplatzhalter 6"/>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248332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ergleich">
    <p:spTree>
      <p:nvGrpSpPr>
        <p:cNvPr id="1" name=""/>
        <p:cNvGrpSpPr/>
        <p:nvPr/>
      </p:nvGrpSpPr>
      <p:grpSpPr>
        <a:xfrm>
          <a:off x="0" y="0"/>
          <a:ext cx="0" cy="0"/>
          <a:chOff x="0" y="0"/>
          <a:chExt cx="0" cy="0"/>
        </a:xfrm>
      </p:grpSpPr>
      <p:sp>
        <p:nvSpPr>
          <p:cNvPr id="12" name="Titel 1"/>
          <p:cNvSpPr>
            <a:spLocks noGrp="1"/>
          </p:cNvSpPr>
          <p:nvPr>
            <p:ph type="title"/>
          </p:nvPr>
        </p:nvSpPr>
        <p:spPr>
          <a:xfrm>
            <a:off x="581193" y="729658"/>
            <a:ext cx="11029616" cy="988332"/>
          </a:xfrm>
        </p:spPr>
        <p:txBody>
          <a:bodyPr rtlCol="0"/>
          <a:lstStyle/>
          <a:p>
            <a:pPr rtl="0"/>
            <a:r>
              <a:rPr lang="de-DE"/>
              <a:t>Mastertitelformat bearbeiten</a:t>
            </a:r>
            <a:endParaRPr lang="en-US" dirty="0"/>
          </a:p>
        </p:txBody>
      </p:sp>
      <p:sp>
        <p:nvSpPr>
          <p:cNvPr id="3" name="Textplatzhalter 2"/>
          <p:cNvSpPr>
            <a:spLocks noGrp="1"/>
          </p:cNvSpPr>
          <p:nvPr>
            <p:ph type="body" idx="1"/>
          </p:nvPr>
        </p:nvSpPr>
        <p:spPr>
          <a:xfrm>
            <a:off x="581191" y="2250891"/>
            <a:ext cx="5194769" cy="557784"/>
          </a:xfrm>
        </p:spPr>
        <p:txBody>
          <a:bodyPr rtlCol="0"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a:t>Mastertextformat bearbeiten</a:t>
            </a:r>
          </a:p>
        </p:txBody>
      </p:sp>
      <p:sp>
        <p:nvSpPr>
          <p:cNvPr id="4" name="Inhaltsplatzhalter 3"/>
          <p:cNvSpPr>
            <a:spLocks noGrp="1"/>
          </p:cNvSpPr>
          <p:nvPr>
            <p:ph sz="half" idx="2"/>
          </p:nvPr>
        </p:nvSpPr>
        <p:spPr>
          <a:xfrm>
            <a:off x="581194" y="2926052"/>
            <a:ext cx="5194766" cy="2934999"/>
          </a:xfrm>
        </p:spPr>
        <p:txBody>
          <a:bodyPr rtlCol="0" anchor="t">
            <a:normAutofit/>
          </a:body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en-US" dirty="0"/>
          </a:p>
        </p:txBody>
      </p:sp>
      <p:sp>
        <p:nvSpPr>
          <p:cNvPr id="5" name="Textplatzhalter 4"/>
          <p:cNvSpPr>
            <a:spLocks noGrp="1"/>
          </p:cNvSpPr>
          <p:nvPr>
            <p:ph type="body" sz="quarter" idx="3"/>
          </p:nvPr>
        </p:nvSpPr>
        <p:spPr>
          <a:xfrm>
            <a:off x="6416039" y="2250892"/>
            <a:ext cx="5194770" cy="553373"/>
          </a:xfrm>
        </p:spPr>
        <p:txBody>
          <a:bodyPr rtlCol="0"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de-DE"/>
              <a:t>Mastertextformat bearbeiten</a:t>
            </a:r>
          </a:p>
        </p:txBody>
      </p:sp>
      <p:sp>
        <p:nvSpPr>
          <p:cNvPr id="6" name="Inhaltsplatzhalter 5"/>
          <p:cNvSpPr>
            <a:spLocks noGrp="1"/>
          </p:cNvSpPr>
          <p:nvPr>
            <p:ph sz="quarter" idx="4"/>
          </p:nvPr>
        </p:nvSpPr>
        <p:spPr>
          <a:xfrm>
            <a:off x="6416037" y="2926052"/>
            <a:ext cx="5194771" cy="2934999"/>
          </a:xfrm>
        </p:spPr>
        <p:txBody>
          <a:bodyPr rtlCol="0" anchor="t">
            <a:normAutofit/>
          </a:body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en-US" dirty="0"/>
          </a:p>
        </p:txBody>
      </p:sp>
      <p:sp>
        <p:nvSpPr>
          <p:cNvPr id="7" name="Datumsplatzhalter 6"/>
          <p:cNvSpPr>
            <a:spLocks noGrp="1"/>
          </p:cNvSpPr>
          <p:nvPr>
            <p:ph type="dt" sz="half" idx="10"/>
          </p:nvPr>
        </p:nvSpPr>
        <p:spPr/>
        <p:txBody>
          <a:bodyPr rtlCol="0"/>
          <a:lstStyle/>
          <a:p>
            <a:pPr rtl="0"/>
            <a:fld id="{117FAFC6-AD0C-4B5B-B8B0-E729C6D4C810}" type="datetime1">
              <a:rPr lang="de-DE" smtClean="0"/>
              <a:t>08.11.20</a:t>
            </a:fld>
            <a:endParaRPr lang="en-US" dirty="0"/>
          </a:p>
        </p:txBody>
      </p:sp>
      <p:sp>
        <p:nvSpPr>
          <p:cNvPr id="8" name="Fußzeilenplatzhalter 7"/>
          <p:cNvSpPr>
            <a:spLocks noGrp="1"/>
          </p:cNvSpPr>
          <p:nvPr>
            <p:ph type="ftr" sz="quarter" idx="11"/>
          </p:nvPr>
        </p:nvSpPr>
        <p:spPr/>
        <p:txBody>
          <a:bodyPr rtlCol="0"/>
          <a:lstStyle/>
          <a:p>
            <a:pPr rtl="0"/>
            <a:endParaRPr lang="en-US" dirty="0"/>
          </a:p>
        </p:txBody>
      </p:sp>
      <p:sp>
        <p:nvSpPr>
          <p:cNvPr id="9" name="Foliennummernplatzhalter 8"/>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74804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8" name="Titel 1"/>
          <p:cNvSpPr>
            <a:spLocks noGrp="1"/>
          </p:cNvSpPr>
          <p:nvPr>
            <p:ph type="title"/>
          </p:nvPr>
        </p:nvSpPr>
        <p:spPr>
          <a:xfrm>
            <a:off x="575894" y="729658"/>
            <a:ext cx="11029616" cy="988332"/>
          </a:xfrm>
        </p:spPr>
        <p:txBody>
          <a:bodyPr rtlCol="0"/>
          <a:lstStyle/>
          <a:p>
            <a:pPr rtl="0"/>
            <a:r>
              <a:rPr lang="de-DE"/>
              <a:t>Mastertitelformat bearbeiten</a:t>
            </a:r>
            <a:endParaRPr lang="en-US" dirty="0"/>
          </a:p>
        </p:txBody>
      </p:sp>
      <p:sp>
        <p:nvSpPr>
          <p:cNvPr id="3" name="Datumsplatzhalter 2"/>
          <p:cNvSpPr>
            <a:spLocks noGrp="1"/>
          </p:cNvSpPr>
          <p:nvPr>
            <p:ph type="dt" sz="half" idx="10"/>
          </p:nvPr>
        </p:nvSpPr>
        <p:spPr/>
        <p:txBody>
          <a:bodyPr rtlCol="0"/>
          <a:lstStyle/>
          <a:p>
            <a:pPr rtl="0"/>
            <a:fld id="{607DEF3C-A2B0-4F78-836D-1A1B1DEE5467}" type="datetime1">
              <a:rPr lang="de-DE" smtClean="0"/>
              <a:t>08.11.20</a:t>
            </a:fld>
            <a:endParaRPr lang="en-US" dirty="0"/>
          </a:p>
        </p:txBody>
      </p:sp>
      <p:sp>
        <p:nvSpPr>
          <p:cNvPr id="4" name="Fußzeilenplatzhalter 3"/>
          <p:cNvSpPr>
            <a:spLocks noGrp="1"/>
          </p:cNvSpPr>
          <p:nvPr>
            <p:ph type="ftr" sz="quarter" idx="11"/>
          </p:nvPr>
        </p:nvSpPr>
        <p:spPr/>
        <p:txBody>
          <a:bodyPr rtlCol="0"/>
          <a:lstStyle/>
          <a:p>
            <a:pPr rtl="0"/>
            <a:endParaRPr lang="en-US" dirty="0"/>
          </a:p>
        </p:txBody>
      </p:sp>
      <p:sp>
        <p:nvSpPr>
          <p:cNvPr id="5" name="Foliennummernplatzhalter 4"/>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1293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rtlCol="0"/>
          <a:lstStyle/>
          <a:p>
            <a:pPr rtl="0"/>
            <a:fld id="{D971D44B-9C44-467E-B481-41466CDBD2A7}" type="datetime1">
              <a:rPr lang="de-DE" smtClean="0"/>
              <a:t>08.11.20</a:t>
            </a:fld>
            <a:endParaRPr lang="en-US" dirty="0"/>
          </a:p>
        </p:txBody>
      </p:sp>
      <p:sp>
        <p:nvSpPr>
          <p:cNvPr id="3" name="Fußzeilenplatzhalter 2"/>
          <p:cNvSpPr>
            <a:spLocks noGrp="1"/>
          </p:cNvSpPr>
          <p:nvPr>
            <p:ph type="ftr" sz="quarter" idx="11"/>
          </p:nvPr>
        </p:nvSpPr>
        <p:spPr/>
        <p:txBody>
          <a:bodyPr rtlCol="0"/>
          <a:lstStyle/>
          <a:p>
            <a:pPr rtl="0"/>
            <a:endParaRPr lang="en-US" dirty="0"/>
          </a:p>
        </p:txBody>
      </p:sp>
      <p:sp>
        <p:nvSpPr>
          <p:cNvPr id="4" name="Foliennummernplatzhalter 3"/>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12949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9" name="Rechteck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el 1"/>
          <p:cNvSpPr>
            <a:spLocks noGrp="1"/>
          </p:cNvSpPr>
          <p:nvPr>
            <p:ph type="title"/>
          </p:nvPr>
        </p:nvSpPr>
        <p:spPr>
          <a:xfrm>
            <a:off x="767857" y="933450"/>
            <a:ext cx="3031852" cy="1722419"/>
          </a:xfrm>
        </p:spPr>
        <p:txBody>
          <a:bodyPr rtlCol="0" anchor="b">
            <a:normAutofit/>
          </a:bodyPr>
          <a:lstStyle>
            <a:lvl1pPr algn="l">
              <a:defRPr sz="2200" b="0">
                <a:solidFill>
                  <a:srgbClr val="FFFFFF"/>
                </a:solidFill>
              </a:defRPr>
            </a:lvl1pPr>
          </a:lstStyle>
          <a:p>
            <a:pPr rtl="0"/>
            <a:r>
              <a:rPr lang="de-DE"/>
              <a:t>Mastertitelformat bearbeiten</a:t>
            </a:r>
            <a:endParaRPr lang="en-US" dirty="0"/>
          </a:p>
        </p:txBody>
      </p:sp>
      <p:sp>
        <p:nvSpPr>
          <p:cNvPr id="3" name="Inhaltsplatzhalter 2"/>
          <p:cNvSpPr>
            <a:spLocks noGrp="1"/>
          </p:cNvSpPr>
          <p:nvPr>
            <p:ph idx="1"/>
          </p:nvPr>
        </p:nvSpPr>
        <p:spPr>
          <a:xfrm>
            <a:off x="4900928" y="1179829"/>
            <a:ext cx="6650991" cy="4658216"/>
          </a:xfrm>
        </p:spPr>
        <p:txBody>
          <a:bodyPr rtlCol="0"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en-US" dirty="0"/>
          </a:p>
        </p:txBody>
      </p:sp>
      <p:sp>
        <p:nvSpPr>
          <p:cNvPr id="4" name="Textplatzhalter 3"/>
          <p:cNvSpPr>
            <a:spLocks noGrp="1"/>
          </p:cNvSpPr>
          <p:nvPr>
            <p:ph type="body" sz="half" idx="2"/>
          </p:nvPr>
        </p:nvSpPr>
        <p:spPr>
          <a:xfrm>
            <a:off x="767857" y="2836654"/>
            <a:ext cx="3031852" cy="3001392"/>
          </a:xfrm>
        </p:spPr>
        <p:txBody>
          <a:bodyPr rtlCol="0"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de-DE"/>
              <a:t>Mastertextformat bearbeiten</a:t>
            </a:r>
          </a:p>
        </p:txBody>
      </p:sp>
      <p:sp>
        <p:nvSpPr>
          <p:cNvPr id="8" name="Datumsplatzhalt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rtlCol="0"/>
          <a:lstStyle/>
          <a:p>
            <a:pPr rtl="0"/>
            <a:fld id="{0354EEBD-0E7F-42E6-BE86-4864547D749E}" type="datetime1">
              <a:rPr lang="de-DE" smtClean="0"/>
              <a:t>08.11.20</a:t>
            </a:fld>
            <a:endParaRPr lang="en-US" dirty="0"/>
          </a:p>
        </p:txBody>
      </p:sp>
      <p:sp>
        <p:nvSpPr>
          <p:cNvPr id="10" name="Fußzeilenplatzhalt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rtlCol="0"/>
          <a:lstStyle/>
          <a:p>
            <a:pPr rtl="0"/>
            <a:endParaRPr lang="en-US" dirty="0"/>
          </a:p>
        </p:txBody>
      </p:sp>
      <p:sp>
        <p:nvSpPr>
          <p:cNvPr id="11" name="Foliennummernplatzhalt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rtlCol="0"/>
          <a:lstStyle/>
          <a:p>
            <a:pPr rtl="0"/>
            <a:fld id="{3A98EE3D-8CD1-4C3F-BD1C-C98C9596463C}" type="slidenum">
              <a:rPr lang="en-US" smtClean="0"/>
              <a:pPr rtl="0"/>
              <a:t>‹#›</a:t>
            </a:fld>
            <a:endParaRPr lang="en-US" dirty="0"/>
          </a:p>
        </p:txBody>
      </p:sp>
    </p:spTree>
    <p:extLst>
      <p:ext uri="{BB962C8B-B14F-4D97-AF65-F5344CB8AC3E}">
        <p14:creationId xmlns:p14="http://schemas.microsoft.com/office/powerpoint/2010/main" val="1261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581193" y="4693389"/>
            <a:ext cx="11029616" cy="566738"/>
          </a:xfrm>
        </p:spPr>
        <p:txBody>
          <a:bodyPr rtlCol="0" anchor="b">
            <a:normAutofit/>
          </a:bodyPr>
          <a:lstStyle>
            <a:lvl1pPr algn="l">
              <a:defRPr sz="2400" b="0">
                <a:solidFill>
                  <a:schemeClr val="tx1">
                    <a:lumMod val="75000"/>
                    <a:lumOff val="25000"/>
                  </a:schemeClr>
                </a:solidFill>
              </a:defRPr>
            </a:lvl1pPr>
          </a:lstStyle>
          <a:p>
            <a:pPr rtl="0"/>
            <a:r>
              <a:rPr lang="de-DE"/>
              <a:t>Mastertitelformat bearbeiten</a:t>
            </a:r>
            <a:endParaRPr lang="en-US" dirty="0"/>
          </a:p>
        </p:txBody>
      </p:sp>
      <p:sp>
        <p:nvSpPr>
          <p:cNvPr id="3" name="Bildplatzhalter 2"/>
          <p:cNvSpPr>
            <a:spLocks noGrp="1" noChangeAspect="1"/>
          </p:cNvSpPr>
          <p:nvPr>
            <p:ph type="pic" idx="1"/>
          </p:nvPr>
        </p:nvSpPr>
        <p:spPr>
          <a:xfrm>
            <a:off x="447817" y="641350"/>
            <a:ext cx="11290859" cy="3651249"/>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de-DE" dirty="0"/>
              <a:t>Bild durch Klicken auf Symbol hinzufügen</a:t>
            </a:r>
            <a:endParaRPr lang="en-US" dirty="0"/>
          </a:p>
        </p:txBody>
      </p:sp>
      <p:sp>
        <p:nvSpPr>
          <p:cNvPr id="4" name="Textplatzhalter 3"/>
          <p:cNvSpPr>
            <a:spLocks noGrp="1"/>
          </p:cNvSpPr>
          <p:nvPr>
            <p:ph type="body" sz="half" idx="2"/>
          </p:nvPr>
        </p:nvSpPr>
        <p:spPr>
          <a:xfrm>
            <a:off x="581192" y="5260127"/>
            <a:ext cx="11029617" cy="998148"/>
          </a:xfrm>
        </p:spPr>
        <p:txBody>
          <a:bodyPr rtlCol="0"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de-DE"/>
              <a:t>Mastertextformat bearbeiten</a:t>
            </a:r>
          </a:p>
        </p:txBody>
      </p:sp>
      <p:sp>
        <p:nvSpPr>
          <p:cNvPr id="5" name="Datumsplatzhalter 4"/>
          <p:cNvSpPr>
            <a:spLocks noGrp="1"/>
          </p:cNvSpPr>
          <p:nvPr>
            <p:ph type="dt" sz="half" idx="10"/>
          </p:nvPr>
        </p:nvSpPr>
        <p:spPr/>
        <p:txBody>
          <a:bodyPr rtlCol="0"/>
          <a:lstStyle/>
          <a:p>
            <a:pPr rtl="0"/>
            <a:fld id="{8C7274EF-79A2-4EAD-98EF-7E5BB5EA068D}" type="datetime1">
              <a:rPr lang="de-DE" smtClean="0"/>
              <a:t>08.11.20</a:t>
            </a:fld>
            <a:endParaRPr lang="en-US" dirty="0"/>
          </a:p>
        </p:txBody>
      </p:sp>
      <p:sp>
        <p:nvSpPr>
          <p:cNvPr id="6" name="Fußzeilenplatzhalter 5"/>
          <p:cNvSpPr>
            <a:spLocks noGrp="1"/>
          </p:cNvSpPr>
          <p:nvPr>
            <p:ph type="ftr" sz="quarter" idx="11"/>
          </p:nvPr>
        </p:nvSpPr>
        <p:spPr/>
        <p:txBody>
          <a:bodyPr rtlCol="0"/>
          <a:lstStyle/>
          <a:p>
            <a:pPr algn="l" rtl="0"/>
            <a:endParaRPr lang="en-US" dirty="0"/>
          </a:p>
        </p:txBody>
      </p:sp>
      <p:sp>
        <p:nvSpPr>
          <p:cNvPr id="7" name="Foliennummernplatzhalter 6"/>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57328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pPr rtl="0"/>
            <a:r>
              <a:rPr lang="de"/>
              <a:t>Titelmasterformat durch Klicken bearbeiten</a:t>
            </a:r>
            <a:endParaRPr lang="en-US" dirty="0"/>
          </a:p>
        </p:txBody>
      </p:sp>
      <p:sp>
        <p:nvSpPr>
          <p:cNvPr id="3" name="Textplatzhalt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rtl="0"/>
            <a:r>
              <a:rPr lang="de"/>
              <a:t>Textmasterformate durch Klicken bearbeiten</a:t>
            </a:r>
          </a:p>
          <a:p>
            <a:pPr lvl="1" rtl="0"/>
            <a:r>
              <a:rPr lang="de"/>
              <a:t>Zweite Ebene</a:t>
            </a:r>
          </a:p>
          <a:p>
            <a:pPr lvl="2" rtl="0"/>
            <a:r>
              <a:rPr lang="de"/>
              <a:t>Dritte Ebene</a:t>
            </a:r>
          </a:p>
          <a:p>
            <a:pPr lvl="3" rtl="0"/>
            <a:r>
              <a:rPr lang="de"/>
              <a:t>Vierte Ebene</a:t>
            </a:r>
          </a:p>
          <a:p>
            <a:pPr lvl="4" rtl="0"/>
            <a:r>
              <a:rPr lang="de"/>
              <a:t>Fünfte Ebene</a:t>
            </a:r>
            <a:endParaRPr lang="en-US" dirty="0"/>
          </a:p>
        </p:txBody>
      </p:sp>
      <p:sp>
        <p:nvSpPr>
          <p:cNvPr id="4" name="Datumsplatzhalt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EDD379EC-906B-4CE5-98C2-3A156331FD9E}" type="datetime1">
              <a:rPr lang="de-DE" smtClean="0"/>
              <a:t>08.11.20</a:t>
            </a:fld>
            <a:endParaRPr lang="en-US" dirty="0"/>
          </a:p>
        </p:txBody>
      </p:sp>
      <p:sp>
        <p:nvSpPr>
          <p:cNvPr id="5" name="Fußzeilenplatzhalt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pPr rtl="0"/>
            <a:endParaRPr lang="en-US" dirty="0"/>
          </a:p>
        </p:txBody>
      </p:sp>
      <p:sp>
        <p:nvSpPr>
          <p:cNvPr id="6" name="Foliennummernplatzhalt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 id="2147483763" r:id="rId12"/>
  </p:sldLayoutIdLst>
  <p:hf sldNum="0" hdr="0" ftr="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nordregio.or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1F86D8F-97B7-234F-90B5-93D0F4D860E1}"/>
              </a:ext>
            </a:extLst>
          </p:cNvPr>
          <p:cNvSpPr/>
          <p:nvPr/>
        </p:nvSpPr>
        <p:spPr>
          <a:xfrm>
            <a:off x="6858000" y="170740"/>
            <a:ext cx="5484223" cy="9144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u="sng"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Algerian" panose="04020705040A02060702" pitchFamily="82" charset="0"/>
              </a:rPr>
              <a:t>GEOSTRATEGY OF THE ARCTIC</a:t>
            </a:r>
          </a:p>
        </p:txBody>
      </p:sp>
      <p:pic>
        <p:nvPicPr>
          <p:cNvPr id="8" name="Picture 7" descr="Map&#10;&#10;Description automatically generated">
            <a:extLst>
              <a:ext uri="{FF2B5EF4-FFF2-40B4-BE49-F238E27FC236}">
                <a16:creationId xmlns:a16="http://schemas.microsoft.com/office/drawing/2014/main" id="{7FEF8362-658F-C848-9329-43C60E58BFB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6858000" cy="6858000"/>
          </a:xfrm>
          <a:prstGeom prst="rect">
            <a:avLst/>
          </a:prstGeom>
        </p:spPr>
      </p:pic>
      <p:sp>
        <p:nvSpPr>
          <p:cNvPr id="9" name="TextBox 8">
            <a:extLst>
              <a:ext uri="{FF2B5EF4-FFF2-40B4-BE49-F238E27FC236}">
                <a16:creationId xmlns:a16="http://schemas.microsoft.com/office/drawing/2014/main" id="{B61C017A-E767-8E42-8AF4-4E32EC3D29D4}"/>
              </a:ext>
            </a:extLst>
          </p:cNvPr>
          <p:cNvSpPr txBox="1"/>
          <p:nvPr/>
        </p:nvSpPr>
        <p:spPr>
          <a:xfrm>
            <a:off x="6858001" y="1645920"/>
            <a:ext cx="5333999" cy="6278642"/>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TEAM TWO</a:t>
            </a:r>
          </a:p>
          <a:p>
            <a:pPr algn="ctr"/>
            <a:endParaRPr lang="en-US" sz="2400" dirty="0">
              <a:latin typeface="Times New Roman" panose="02020603050405020304" pitchFamily="18" charset="0"/>
              <a:cs typeface="Times New Roman" panose="02020603050405020304" pitchFamily="18" charset="0"/>
            </a:endParaRPr>
          </a:p>
          <a:p>
            <a:pPr algn="ctr"/>
            <a:r>
              <a:rPr lang="en-US" sz="2400" dirty="0">
                <a:latin typeface="Times New Roman" panose="02020603050405020304" pitchFamily="18" charset="0"/>
                <a:cs typeface="Times New Roman" panose="02020603050405020304" pitchFamily="18" charset="0"/>
              </a:rPr>
              <a:t>National Defense College &amp; University of Haifa</a:t>
            </a:r>
          </a:p>
          <a:p>
            <a:pPr algn="ctr"/>
            <a:endParaRPr lang="en-US" sz="2400" dirty="0">
              <a:latin typeface="Times New Roman" panose="02020603050405020304" pitchFamily="18" charset="0"/>
              <a:cs typeface="Times New Roman" panose="02020603050405020304" pitchFamily="18" charset="0"/>
            </a:endParaRPr>
          </a:p>
          <a:p>
            <a:pPr algn="ctr"/>
            <a:r>
              <a:rPr lang="en-US" sz="2400" dirty="0">
                <a:latin typeface="Times New Roman" panose="02020603050405020304" pitchFamily="18" charset="0"/>
                <a:cs typeface="Times New Roman" panose="02020603050405020304" pitchFamily="18" charset="0"/>
              </a:rPr>
              <a:t>Introduction to Geopolitics and Geo-Strategy from a National Security Perspective</a:t>
            </a:r>
          </a:p>
          <a:p>
            <a:pPr algn="ctr"/>
            <a:endParaRPr lang="en-US" sz="2400" dirty="0">
              <a:latin typeface="Times New Roman" panose="02020603050405020304" pitchFamily="18" charset="0"/>
              <a:cs typeface="Times New Roman" panose="02020603050405020304" pitchFamily="18" charset="0"/>
            </a:endParaRPr>
          </a:p>
          <a:p>
            <a:pPr algn="ctr"/>
            <a:r>
              <a:rPr lang="en-US" sz="2400" dirty="0">
                <a:latin typeface="Times New Roman" panose="02020603050405020304" pitchFamily="18" charset="0"/>
                <a:cs typeface="Times New Roman" panose="02020603050405020304" pitchFamily="18" charset="0"/>
              </a:rPr>
              <a:t>Professor Yossi Ben-Artzi &amp; Amb. Merav Zafary-Odiz</a:t>
            </a:r>
          </a:p>
          <a:p>
            <a:pPr algn="ctr"/>
            <a:endParaRPr lang="en-US" sz="2400" dirty="0">
              <a:latin typeface="Times New Roman" panose="02020603050405020304" pitchFamily="18" charset="0"/>
              <a:cs typeface="Times New Roman" panose="02020603050405020304" pitchFamily="18" charset="0"/>
            </a:endParaRPr>
          </a:p>
          <a:p>
            <a:pPr algn="ctr"/>
            <a:r>
              <a:rPr lang="en-US" sz="2400" dirty="0">
                <a:latin typeface="Times New Roman" panose="02020603050405020304" pitchFamily="18" charset="0"/>
                <a:cs typeface="Times New Roman" panose="02020603050405020304" pitchFamily="18" charset="0"/>
              </a:rPr>
              <a:t>November 09, 2020</a:t>
            </a:r>
          </a:p>
          <a:p>
            <a:pPr algn="ctr"/>
            <a:endParaRPr lang="en-US" dirty="0"/>
          </a:p>
          <a:p>
            <a:pPr algn="ctr"/>
            <a:endParaRPr lang="en-US" dirty="0"/>
          </a:p>
          <a:p>
            <a:pPr algn="ctr"/>
            <a:endParaRPr lang="en-US" dirty="0"/>
          </a:p>
          <a:p>
            <a:pPr algn="ctr"/>
            <a:endParaRPr lang="en-US" dirty="0"/>
          </a:p>
          <a:p>
            <a:pPr algn="ctr"/>
            <a:endParaRPr lang="en-US" dirty="0"/>
          </a:p>
        </p:txBody>
      </p:sp>
      <p:sp>
        <p:nvSpPr>
          <p:cNvPr id="10" name="TextBox 9">
            <a:extLst>
              <a:ext uri="{FF2B5EF4-FFF2-40B4-BE49-F238E27FC236}">
                <a16:creationId xmlns:a16="http://schemas.microsoft.com/office/drawing/2014/main" id="{5BBB4D4A-7F81-7047-AD23-A3A27B1D5FAC}"/>
              </a:ext>
            </a:extLst>
          </p:cNvPr>
          <p:cNvSpPr txBox="1"/>
          <p:nvPr/>
        </p:nvSpPr>
        <p:spPr>
          <a:xfrm>
            <a:off x="0" y="0"/>
            <a:ext cx="2822917" cy="276999"/>
          </a:xfrm>
          <a:prstGeom prst="rect">
            <a:avLst/>
          </a:prstGeom>
          <a:solidFill>
            <a:schemeClr val="bg1"/>
          </a:solidFill>
        </p:spPr>
        <p:txBody>
          <a:bodyPr wrap="square" rtlCol="0">
            <a:spAutoFit/>
          </a:bodyPr>
          <a:lstStyle/>
          <a:p>
            <a:r>
              <a:rPr lang="en-US" sz="1200" dirty="0"/>
              <a:t>Source: Business Insider/Parag Khanna</a:t>
            </a:r>
          </a:p>
        </p:txBody>
      </p:sp>
    </p:spTree>
    <p:extLst>
      <p:ext uri="{BB962C8B-B14F-4D97-AF65-F5344CB8AC3E}">
        <p14:creationId xmlns:p14="http://schemas.microsoft.com/office/powerpoint/2010/main" val="3379775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32720" y="14072"/>
            <a:ext cx="6306207" cy="9144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u="sng"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Algerian" panose="04020705040A02060702" pitchFamily="82" charset="0"/>
              </a:rPr>
              <a:t>RUSSIAN INTERESTS</a:t>
            </a:r>
          </a:p>
        </p:txBody>
      </p:sp>
      <p:sp>
        <p:nvSpPr>
          <p:cNvPr id="4" name="Rectangle 3">
            <a:extLst>
              <a:ext uri="{FF2B5EF4-FFF2-40B4-BE49-F238E27FC236}">
                <a16:creationId xmlns:a16="http://schemas.microsoft.com/office/drawing/2014/main" id="{5BAD91AD-E761-DD4C-B226-01DA613AF03E}"/>
              </a:ext>
            </a:extLst>
          </p:cNvPr>
          <p:cNvSpPr/>
          <p:nvPr/>
        </p:nvSpPr>
        <p:spPr>
          <a:xfrm>
            <a:off x="0" y="815932"/>
            <a:ext cx="12304541" cy="5355312"/>
          </a:xfrm>
          <a:prstGeom prst="rect">
            <a:avLst/>
          </a:prstGeom>
        </p:spPr>
        <p:txBody>
          <a:bodyPr wrap="square">
            <a:spAutoFit/>
          </a:bodyPr>
          <a:lstStyle/>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Economic Interests</a:t>
            </a:r>
          </a:p>
          <a:p>
            <a:endParaRPr lang="en-US" b="1"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Russian leadership views the “Arctic zone of the Russian Federation” (the official description of an area covering 9 million square kilometers that makes up 40 percent of the entire Arctic space) as a strategic resource base. </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The area’s population is only 2.5 million, but it generates 12–15 percent of the country’s GDP: 80 percent of Russian gas, as well as nickel, diamonds, and rare earth metals are extracted there. </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The Arctic provides a quarter of the country’s exports and a third of its fish caught. It contains enormous expanses and new frontiers: Russia’s new international façade and its new maritime border. Apart from significant economic interests (resources and transportation, among others).</a:t>
            </a: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Essential Security Interests</a:t>
            </a:r>
          </a:p>
          <a:p>
            <a:endParaRPr lang="en-US" b="1"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Nuclear deterrence remains the main guarantee of the country’s security, and the Northern Fleet retains its significance as one of the main instruments in the country’s nuclear deterrence strategy. </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The Arctic is also home to the indigenous peoples of the Russian North. Military and economic activity contaminated the Arctic territories. Russia has become sensitive to the fragility of Arctic ecological systems. </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Russian strategy provides for the expansion of its military presence and border control system in the region. </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Moscow believes that any international system of governance in the Arctic should recognize Russia’s role and significance. </a:t>
            </a:r>
          </a:p>
        </p:txBody>
      </p:sp>
    </p:spTree>
    <p:extLst>
      <p:ext uri="{BB962C8B-B14F-4D97-AF65-F5344CB8AC3E}">
        <p14:creationId xmlns:p14="http://schemas.microsoft.com/office/powerpoint/2010/main" val="786509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32720" y="14072"/>
            <a:ext cx="6306207" cy="9144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u="sng"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Algerian" panose="04020705040A02060702" pitchFamily="82" charset="0"/>
              </a:rPr>
              <a:t>RUSSIAN INTERESTS</a:t>
            </a:r>
          </a:p>
        </p:txBody>
      </p:sp>
      <p:sp>
        <p:nvSpPr>
          <p:cNvPr id="9" name="Rectangle 8">
            <a:extLst>
              <a:ext uri="{FF2B5EF4-FFF2-40B4-BE49-F238E27FC236}">
                <a16:creationId xmlns:a16="http://schemas.microsoft.com/office/drawing/2014/main" id="{8DA33B01-A6E1-7F46-8E3B-CB9F33C2689A}"/>
              </a:ext>
            </a:extLst>
          </p:cNvPr>
          <p:cNvSpPr/>
          <p:nvPr/>
        </p:nvSpPr>
        <p:spPr>
          <a:xfrm>
            <a:off x="0" y="928474"/>
            <a:ext cx="12191999" cy="5355312"/>
          </a:xfrm>
          <a:prstGeom prst="rect">
            <a:avLst/>
          </a:prstGeom>
        </p:spPr>
        <p:txBody>
          <a:bodyPr wrap="square">
            <a:spAutoFit/>
          </a:bodyPr>
          <a:lstStyle/>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Essential Security Interests (Continued)</a:t>
            </a:r>
          </a:p>
          <a:p>
            <a:endParaRPr lang="en-US" b="1"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This stance concerns not only the protection of the region’s unique ecological system, but also the use of resources and regulation of navigation. </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As far as Moscow is concerned, the Northern Sea Route should remain under Russian jurisdiction, and Russian icebreakers should be used there, as Gorbachev proposed years ago. </a:t>
            </a:r>
          </a:p>
          <a:p>
            <a:pPr marL="285750" indent="-285750">
              <a:buFont typeface="Arial" panose="020B0604020202020204" pitchFamily="34" charset="0"/>
              <a:buChar char="•"/>
            </a:pPr>
            <a:endParaRPr lang="en-US"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The Greater Eurasia Concept</a:t>
            </a:r>
          </a:p>
          <a:p>
            <a:pPr marL="285750" indent="-285750">
              <a:buFont typeface="Arial" panose="020B0604020202020204" pitchFamily="34" charset="0"/>
              <a:buChar char="•"/>
            </a:pPr>
            <a:endParaRPr lang="en-US" b="1"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Russia’s Arctic strategy aligns closely with the broader concept of Greater Eurasia, which in the mid-2010s replaced the concept of a Greater Europe. </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According to this new concept, Russia is a self-sufficient geopolitical unit in the north of the Eurasian mega-continent. </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The continent’s other countries—from the European Union west of Moscow to China to its east, India to the south, and the Muslim world to the southeast—are all Russia’s neighbors. </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Russia created and leads the Eurasian Economic Union (EaEU) that includes several former Soviet republics, reached an agreement with China in 2015 on synergizing the EaEU and the Belt and Road initiative. </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It also offers other groupings, from the Association of Southeast Asian Nations (ASEAN) to the “integration of integrations” with the EU, and the so-called Greater Eurasian partnership.</a:t>
            </a:r>
          </a:p>
        </p:txBody>
      </p:sp>
    </p:spTree>
    <p:extLst>
      <p:ext uri="{BB962C8B-B14F-4D97-AF65-F5344CB8AC3E}">
        <p14:creationId xmlns:p14="http://schemas.microsoft.com/office/powerpoint/2010/main" val="2398227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5AAF0-ADE8-7A4C-ADD2-2D527FAC35B9}"/>
              </a:ext>
            </a:extLst>
          </p:cNvPr>
          <p:cNvSpPr>
            <a:spLocks noGrp="1"/>
          </p:cNvSpPr>
          <p:nvPr>
            <p:ph type="title"/>
          </p:nvPr>
        </p:nvSpPr>
        <p:spPr>
          <a:xfrm>
            <a:off x="581192" y="68961"/>
            <a:ext cx="11029616" cy="813689"/>
          </a:xfrm>
        </p:spPr>
        <p:txBody>
          <a:bodyPr>
            <a:normAutofit/>
          </a:bodyPr>
          <a:lstStyle/>
          <a:p>
            <a:pPr algn="ctr"/>
            <a:r>
              <a:rPr lang="en-US" sz="4000" b="1" u="sng"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Algerian" panose="04020705040A02060702" pitchFamily="82" charset="0"/>
              </a:rPr>
              <a:t>CHINESE INTERESTS</a:t>
            </a:r>
          </a:p>
        </p:txBody>
      </p:sp>
      <p:sp>
        <p:nvSpPr>
          <p:cNvPr id="3" name="Content Placeholder 2">
            <a:extLst>
              <a:ext uri="{FF2B5EF4-FFF2-40B4-BE49-F238E27FC236}">
                <a16:creationId xmlns:a16="http://schemas.microsoft.com/office/drawing/2014/main" id="{CEA9D3A3-FEAA-FF45-9148-FB0974CF27C6}"/>
              </a:ext>
            </a:extLst>
          </p:cNvPr>
          <p:cNvSpPr>
            <a:spLocks noGrp="1"/>
          </p:cNvSpPr>
          <p:nvPr>
            <p:ph idx="1"/>
          </p:nvPr>
        </p:nvSpPr>
        <p:spPr>
          <a:xfrm>
            <a:off x="0" y="973777"/>
            <a:ext cx="12192000" cy="5688280"/>
          </a:xfrm>
        </p:spPr>
        <p:txBody>
          <a:bodyPr anchor="t">
            <a:normAutofit fontScale="25000" lnSpcReduction="20000"/>
          </a:bodyPr>
          <a:lstStyle/>
          <a:p>
            <a:pPr>
              <a:buClr>
                <a:schemeClr val="tx1"/>
              </a:buClr>
              <a:buFont typeface="Arial" panose="020B0604020202020204" pitchFamily="34" charset="0"/>
              <a:buChar char="•"/>
            </a:pPr>
            <a:r>
              <a:rPr lang="en-US" sz="7200" b="1" dirty="0">
                <a:latin typeface="Arial" panose="020B0604020202020204" pitchFamily="34" charset="0"/>
                <a:cs typeface="Arial" panose="020B0604020202020204" pitchFamily="34" charset="0"/>
              </a:rPr>
              <a:t>Interconnected Interests in the Arctic</a:t>
            </a:r>
          </a:p>
          <a:p>
            <a:pPr lvl="1">
              <a:buClr>
                <a:schemeClr val="tx1"/>
              </a:buClr>
              <a:buFont typeface="Arial" panose="020B0604020202020204" pitchFamily="34" charset="0"/>
              <a:buChar char="•"/>
            </a:pPr>
            <a:r>
              <a:rPr lang="en-US" sz="7200" dirty="0">
                <a:latin typeface="Arial" panose="020B0604020202020204" pitchFamily="34" charset="0"/>
                <a:cs typeface="Arial" panose="020B0604020202020204" pitchFamily="34" charset="0"/>
              </a:rPr>
              <a:t>Includes economic interests (natural resources and transport and logistics), geopolitical and closely related military-strategic, and ecological-climatic research interests, including both fundamental theoretical and various scientific-applied ones</a:t>
            </a:r>
          </a:p>
          <a:p>
            <a:pPr>
              <a:buClr>
                <a:schemeClr val="tx1"/>
              </a:buClr>
              <a:buFont typeface="Arial" panose="020B0604020202020204" pitchFamily="34" charset="0"/>
              <a:buChar char="•"/>
            </a:pPr>
            <a:r>
              <a:rPr lang="en-US" sz="7200" b="1" dirty="0">
                <a:latin typeface="Arial" panose="020B0604020202020204" pitchFamily="34" charset="0"/>
                <a:cs typeface="Arial" panose="020B0604020202020204" pitchFamily="34" charset="0"/>
              </a:rPr>
              <a:t>Natural Resources</a:t>
            </a:r>
          </a:p>
          <a:p>
            <a:pPr lvl="1">
              <a:buClr>
                <a:schemeClr val="tx1"/>
              </a:buClr>
              <a:buFont typeface="Arial" panose="020B0604020202020204" pitchFamily="34" charset="0"/>
              <a:buChar char="•"/>
            </a:pPr>
            <a:r>
              <a:rPr lang="en-US" sz="7200" dirty="0">
                <a:latin typeface="Arial" panose="020B0604020202020204" pitchFamily="34" charset="0"/>
                <a:cs typeface="Arial" panose="020B0604020202020204" pitchFamily="34" charset="0"/>
              </a:rPr>
              <a:t>China, in terms of the total mineral and raw material potential it is 12 – 15 times inferior to Russia. </a:t>
            </a:r>
          </a:p>
          <a:p>
            <a:pPr lvl="1">
              <a:buClr>
                <a:schemeClr val="tx1"/>
              </a:buClr>
              <a:buFont typeface="Arial" panose="020B0604020202020204" pitchFamily="34" charset="0"/>
              <a:buChar char="•"/>
            </a:pPr>
            <a:r>
              <a:rPr lang="en-US" sz="7200" dirty="0">
                <a:latin typeface="Arial" panose="020B0604020202020204" pitchFamily="34" charset="0"/>
                <a:cs typeface="Arial" panose="020B0604020202020204" pitchFamily="34" charset="0"/>
              </a:rPr>
              <a:t>The wealth of the Arctic natural resources, particularly hydrocarbons, that are from 30 to 75 % of all forecasted reserves of the planet. </a:t>
            </a:r>
          </a:p>
          <a:p>
            <a:pPr>
              <a:buClr>
                <a:schemeClr val="tx1"/>
              </a:buClr>
              <a:buFont typeface="Arial" panose="020B0604020202020204" pitchFamily="34" charset="0"/>
              <a:buChar char="•"/>
            </a:pPr>
            <a:r>
              <a:rPr lang="en-US" sz="7200" b="1" dirty="0">
                <a:latin typeface="Arial" panose="020B0604020202020204" pitchFamily="34" charset="0"/>
                <a:cs typeface="Arial" panose="020B0604020202020204" pitchFamily="34" charset="0"/>
              </a:rPr>
              <a:t>Transportation and Logistics</a:t>
            </a:r>
          </a:p>
          <a:p>
            <a:pPr lvl="1">
              <a:buClr>
                <a:schemeClr val="tx1"/>
              </a:buClr>
              <a:buFont typeface="Arial" panose="020B0604020202020204" pitchFamily="34" charset="0"/>
              <a:buChar char="•"/>
            </a:pPr>
            <a:r>
              <a:rPr lang="en-US" sz="7200" dirty="0">
                <a:latin typeface="Arial" panose="020B0604020202020204" pitchFamily="34" charset="0"/>
                <a:cs typeface="Arial" panose="020B0604020202020204" pitchFamily="34" charset="0"/>
              </a:rPr>
              <a:t>The importance of Chinese transportation and logistics interests in the Arctic is increasing as the export potential of the Chinese economy grows.</a:t>
            </a:r>
          </a:p>
          <a:p>
            <a:pPr lvl="1">
              <a:buClr>
                <a:schemeClr val="tx1"/>
              </a:buClr>
              <a:buFont typeface="Arial" panose="020B0604020202020204" pitchFamily="34" charset="0"/>
              <a:buChar char="•"/>
            </a:pPr>
            <a:r>
              <a:rPr lang="en-US" sz="7200" dirty="0">
                <a:latin typeface="Arial" panose="020B0604020202020204" pitchFamily="34" charset="0"/>
                <a:cs typeface="Arial" panose="020B0604020202020204" pitchFamily="34" charset="0"/>
              </a:rPr>
              <a:t>The Chinese leadership is fully aware of the benefits related to the development of trade communication through Arctic waters. </a:t>
            </a:r>
          </a:p>
          <a:p>
            <a:pPr lvl="1">
              <a:buClr>
                <a:schemeClr val="tx1"/>
              </a:buClr>
              <a:buFont typeface="Arial" panose="020B0604020202020204" pitchFamily="34" charset="0"/>
              <a:buChar char="•"/>
            </a:pPr>
            <a:r>
              <a:rPr lang="en-US" sz="7200" dirty="0">
                <a:latin typeface="Arial" panose="020B0604020202020204" pitchFamily="34" charset="0"/>
                <a:cs typeface="Arial" panose="020B0604020202020204" pitchFamily="34" charset="0"/>
              </a:rPr>
              <a:t>The Northwest Passage (a strait between Canada and Greenland) is the shortest route from the Atlantic Ocean to the Pacific Ocean, while the Northern Sea Route along the entire Arctic coast of Russia can reduce the distance between China and the Western Europe and considerably decrease the transport and logistics costs of goods and passengers’ transportation. </a:t>
            </a:r>
          </a:p>
          <a:p>
            <a:pPr>
              <a:lnSpc>
                <a:spcPts val="2400"/>
              </a:lnSpc>
              <a:buClr>
                <a:schemeClr val="tx1"/>
              </a:buClr>
              <a:buFont typeface="Arial" panose="020B0604020202020204" pitchFamily="34" charset="0"/>
              <a:buChar char="•"/>
            </a:pPr>
            <a:endParaRPr lang="en-US" sz="1800" dirty="0">
              <a:solidFill>
                <a:schemeClr val="tx1"/>
              </a:solidFill>
              <a:latin typeface="Arial" panose="020B0604020202020204" pitchFamily="34" charset="0"/>
              <a:cs typeface="Arial" panose="020B0604020202020204" pitchFamily="34" charset="0"/>
            </a:endParaRPr>
          </a:p>
          <a:p>
            <a:pPr lvl="1">
              <a:lnSpc>
                <a:spcPts val="2400"/>
              </a:lnSpc>
              <a:buClr>
                <a:schemeClr val="tx1"/>
              </a:buClr>
              <a:buFont typeface="Arial" panose="020B0604020202020204" pitchFamily="34" charset="0"/>
              <a:buChar char="•"/>
            </a:pPr>
            <a:endParaRPr lang="en-US" sz="1500" dirty="0">
              <a:solidFill>
                <a:schemeClr val="tx1"/>
              </a:solidFill>
              <a:latin typeface="Arial" panose="020B0604020202020204" pitchFamily="34" charset="0"/>
              <a:cs typeface="Arial" panose="020B0604020202020204" pitchFamily="34" charset="0"/>
            </a:endParaRPr>
          </a:p>
          <a:p>
            <a:pPr lvl="1">
              <a:lnSpc>
                <a:spcPts val="2400"/>
              </a:lnSpc>
              <a:buClr>
                <a:schemeClr val="tx1"/>
              </a:buClr>
              <a:buFont typeface="Arial" panose="020B0604020202020204" pitchFamily="34" charset="0"/>
              <a:buChar char="•"/>
            </a:pPr>
            <a:endParaRPr lang="en-US" sz="1300" dirty="0">
              <a:solidFill>
                <a:schemeClr val="tx1"/>
              </a:solidFill>
              <a:latin typeface="Arial" panose="020B0604020202020204" pitchFamily="34" charset="0"/>
              <a:cs typeface="Arial" panose="020B0604020202020204" pitchFamily="34" charset="0"/>
            </a:endParaRPr>
          </a:p>
          <a:p>
            <a:pPr marL="0" indent="0">
              <a:buClr>
                <a:schemeClr val="tx1"/>
              </a:buClr>
              <a:buNone/>
            </a:pPr>
            <a:endParaRPr lang="en-US" dirty="0">
              <a:solidFill>
                <a:schemeClr val="tx1"/>
              </a:solidFill>
              <a:latin typeface="Arial" panose="020B0604020202020204" pitchFamily="34" charset="0"/>
              <a:cs typeface="Arial" panose="020B0604020202020204" pitchFamily="34" charset="0"/>
            </a:endParaRPr>
          </a:p>
          <a:p>
            <a:pPr>
              <a:lnSpc>
                <a:spcPts val="2400"/>
              </a:lnSpc>
            </a:pPr>
            <a:endParaRPr lang="en-US" sz="1400" dirty="0">
              <a:effectLst>
                <a:outerShdw blurRad="38100" dist="38100" dir="2700000" algn="tl">
                  <a:srgbClr val="000000">
                    <a:alpha val="43137"/>
                  </a:srgbClr>
                </a:outerShdw>
              </a:effectLst>
              <a:latin typeface="Arial Black" panose="020B0A04020102020204" pitchFamily="34" charset="0"/>
            </a:endParaRPr>
          </a:p>
          <a:p>
            <a:endParaRPr lang="en-US" sz="1400" dirty="0">
              <a:effectLst>
                <a:outerShdw blurRad="38100" dist="38100" dir="2700000" algn="tl">
                  <a:srgbClr val="000000">
                    <a:alpha val="43137"/>
                  </a:srgbClr>
                </a:outerShdw>
              </a:effectLst>
              <a:latin typeface="Arial Black" panose="020B0A04020102020204" pitchFamily="34" charset="0"/>
            </a:endParaRPr>
          </a:p>
          <a:p>
            <a:pPr lvl="1"/>
            <a:endParaRPr lang="en-US" dirty="0"/>
          </a:p>
          <a:p>
            <a:endParaRPr lang="en-US" b="1" dirty="0"/>
          </a:p>
        </p:txBody>
      </p:sp>
    </p:spTree>
    <p:extLst>
      <p:ext uri="{BB962C8B-B14F-4D97-AF65-F5344CB8AC3E}">
        <p14:creationId xmlns:p14="http://schemas.microsoft.com/office/powerpoint/2010/main" val="855428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5AAF0-ADE8-7A4C-ADD2-2D527FAC35B9}"/>
              </a:ext>
            </a:extLst>
          </p:cNvPr>
          <p:cNvSpPr>
            <a:spLocks noGrp="1"/>
          </p:cNvSpPr>
          <p:nvPr>
            <p:ph type="title"/>
          </p:nvPr>
        </p:nvSpPr>
        <p:spPr>
          <a:xfrm>
            <a:off x="581192" y="68961"/>
            <a:ext cx="11029616" cy="813689"/>
          </a:xfrm>
        </p:spPr>
        <p:txBody>
          <a:bodyPr>
            <a:normAutofit/>
          </a:bodyPr>
          <a:lstStyle/>
          <a:p>
            <a:pPr algn="ctr"/>
            <a:r>
              <a:rPr lang="en-US" sz="4000" b="1" u="sng"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Algerian" panose="04020705040A02060702" pitchFamily="82" charset="0"/>
              </a:rPr>
              <a:t>CHINESE INTERESTS</a:t>
            </a:r>
          </a:p>
        </p:txBody>
      </p:sp>
      <p:sp>
        <p:nvSpPr>
          <p:cNvPr id="3" name="Content Placeholder 2">
            <a:extLst>
              <a:ext uri="{FF2B5EF4-FFF2-40B4-BE49-F238E27FC236}">
                <a16:creationId xmlns:a16="http://schemas.microsoft.com/office/drawing/2014/main" id="{CEA9D3A3-FEAA-FF45-9148-FB0974CF27C6}"/>
              </a:ext>
            </a:extLst>
          </p:cNvPr>
          <p:cNvSpPr>
            <a:spLocks noGrp="1"/>
          </p:cNvSpPr>
          <p:nvPr>
            <p:ph idx="1"/>
          </p:nvPr>
        </p:nvSpPr>
        <p:spPr>
          <a:xfrm>
            <a:off x="0" y="973777"/>
            <a:ext cx="11610807" cy="5688280"/>
          </a:xfrm>
        </p:spPr>
        <p:txBody>
          <a:bodyPr anchor="t">
            <a:normAutofit fontScale="25000" lnSpcReduction="20000"/>
          </a:bodyPr>
          <a:lstStyle/>
          <a:p>
            <a:pPr>
              <a:buClr>
                <a:schemeClr val="tx1"/>
              </a:buClr>
              <a:buFont typeface="Arial" panose="020B0604020202020204" pitchFamily="34" charset="0"/>
              <a:buChar char="•"/>
            </a:pPr>
            <a:r>
              <a:rPr lang="en-US" sz="6400" b="1" dirty="0">
                <a:latin typeface="Arial" panose="020B0604020202020204" pitchFamily="34" charset="0"/>
                <a:cs typeface="Arial" panose="020B0604020202020204" pitchFamily="34" charset="0"/>
              </a:rPr>
              <a:t> </a:t>
            </a:r>
            <a:r>
              <a:rPr lang="en-US" sz="6800" b="1" dirty="0">
                <a:latin typeface="Arial" panose="020B0604020202020204" pitchFamily="34" charset="0"/>
                <a:cs typeface="Arial" panose="020B0604020202020204" pitchFamily="34" charset="0"/>
              </a:rPr>
              <a:t>Strategic Importance</a:t>
            </a:r>
          </a:p>
          <a:p>
            <a:pPr lvl="1">
              <a:buClr>
                <a:schemeClr val="tx1"/>
              </a:buClr>
              <a:buFont typeface="Arial" panose="020B0604020202020204" pitchFamily="34" charset="0"/>
              <a:buChar char="•"/>
            </a:pPr>
            <a:r>
              <a:rPr lang="en-US" sz="6800" dirty="0">
                <a:latin typeface="Arial" panose="020B0604020202020204" pitchFamily="34" charset="0"/>
                <a:cs typeface="Arial" panose="020B0604020202020204" pitchFamily="34" charset="0"/>
              </a:rPr>
              <a:t>The Chinese Arctic strategy follows China’s Ice Silk Road concept, which, in turn, is part of the Belt and Road initiative. </a:t>
            </a:r>
          </a:p>
          <a:p>
            <a:pPr lvl="1">
              <a:buClr>
                <a:schemeClr val="tx1"/>
              </a:buClr>
              <a:buFont typeface="Arial" panose="020B0604020202020204" pitchFamily="34" charset="0"/>
              <a:buChar char="•"/>
            </a:pPr>
            <a:r>
              <a:rPr lang="en-US" sz="6800" dirty="0">
                <a:latin typeface="Arial" panose="020B0604020202020204" pitchFamily="34" charset="0"/>
                <a:cs typeface="Arial" panose="020B0604020202020204" pitchFamily="34" charset="0"/>
              </a:rPr>
              <a:t>This conceptual architecture is crowned by the idea of a common future for humanity. Moscow hasn’t put forward anything of that kind since Soviet times. </a:t>
            </a:r>
          </a:p>
          <a:p>
            <a:pPr lvl="1">
              <a:buClr>
                <a:schemeClr val="tx1"/>
              </a:buClr>
              <a:buFont typeface="Arial" panose="020B0604020202020204" pitchFamily="34" charset="0"/>
              <a:buChar char="•"/>
            </a:pPr>
            <a:r>
              <a:rPr lang="en-US" sz="6800" dirty="0">
                <a:latin typeface="Arial" panose="020B0604020202020204" pitchFamily="34" charset="0"/>
                <a:cs typeface="Arial" panose="020B0604020202020204" pitchFamily="34" charset="0"/>
              </a:rPr>
              <a:t>Chinese globalism, sustained by the colossal economic potential and dynamic development of the most populous nation on earth, is in stark contrast to Russia’s current agenda, which seeks to retain and defend its great power status in competition with stronger players. </a:t>
            </a:r>
          </a:p>
          <a:p>
            <a:pPr lvl="1">
              <a:buClr>
                <a:schemeClr val="tx1"/>
              </a:buClr>
              <a:buFont typeface="Arial" panose="020B0604020202020204" pitchFamily="34" charset="0"/>
              <a:buChar char="•"/>
            </a:pPr>
            <a:r>
              <a:rPr lang="en-US" sz="6800" dirty="0">
                <a:latin typeface="Arial" panose="020B0604020202020204" pitchFamily="34" charset="0"/>
                <a:cs typeface="Arial" panose="020B0604020202020204" pitchFamily="34" charset="0"/>
              </a:rPr>
              <a:t>Aspiring to become a leading maritime power, China is also implementing a grand shipbuilding program. As a future lord of the seas, China, like the United States, is interested in supporting the freedom of navigation principle, including sailing through the Arctic, which provides a route to Europe that is one-third shorter than traveling via the Suez Canal.</a:t>
            </a:r>
          </a:p>
          <a:p>
            <a:pPr>
              <a:buClr>
                <a:schemeClr val="tx1"/>
              </a:buClr>
              <a:buFont typeface="Arial" panose="020B0604020202020204" pitchFamily="34" charset="0"/>
              <a:buChar char="•"/>
            </a:pPr>
            <a:r>
              <a:rPr lang="en-US" sz="6800" b="1" dirty="0">
                <a:latin typeface="Arial" panose="020B0604020202020204" pitchFamily="34" charset="0"/>
                <a:cs typeface="Arial" panose="020B0604020202020204" pitchFamily="34" charset="0"/>
              </a:rPr>
              <a:t>True Ambitions</a:t>
            </a:r>
          </a:p>
          <a:p>
            <a:pPr lvl="1">
              <a:buClr>
                <a:schemeClr val="tx1"/>
              </a:buClr>
              <a:buFont typeface="Arial" panose="020B0604020202020204" pitchFamily="34" charset="0"/>
              <a:buChar char="•"/>
            </a:pPr>
            <a:r>
              <a:rPr lang="en-US" sz="6800" dirty="0">
                <a:latin typeface="Arial" panose="020B0604020202020204" pitchFamily="34" charset="0"/>
                <a:cs typeface="Arial" panose="020B0604020202020204" pitchFamily="34" charset="0"/>
              </a:rPr>
              <a:t>Beijing’s official narrative presents China’s Arctic interests as mostly related to environmental issues, scientific research, navigation, and the surveying and development of natural resources. Indeed, thanks to air flows and other natural phenomena, Arctic climate change also affects the climate of various Chinese regions. </a:t>
            </a:r>
          </a:p>
          <a:p>
            <a:pPr lvl="1">
              <a:buClr>
                <a:schemeClr val="tx1"/>
              </a:buClr>
              <a:buFont typeface="Arial" panose="020B0604020202020204" pitchFamily="34" charset="0"/>
              <a:buChar char="•"/>
            </a:pPr>
            <a:r>
              <a:rPr lang="en-US" sz="6800" dirty="0">
                <a:latin typeface="Arial" panose="020B0604020202020204" pitchFamily="34" charset="0"/>
                <a:cs typeface="Arial" panose="020B0604020202020204" pitchFamily="34" charset="0"/>
              </a:rPr>
              <a:t>However, it’s evident that it is China’s global ambitions that are driving its attempts to be present in every corner of the globe and every part of the World Ocean, including the Arctic. </a:t>
            </a:r>
          </a:p>
          <a:p>
            <a:pPr lvl="1">
              <a:buClr>
                <a:schemeClr val="tx1"/>
              </a:buClr>
              <a:buFont typeface="Arial" panose="020B0604020202020204" pitchFamily="34" charset="0"/>
              <a:buChar char="•"/>
            </a:pPr>
            <a:r>
              <a:rPr lang="en-US" sz="6800" dirty="0">
                <a:latin typeface="Arial" panose="020B0604020202020204" pitchFamily="34" charset="0"/>
                <a:cs typeface="Arial" panose="020B0604020202020204" pitchFamily="34" charset="0"/>
              </a:rPr>
              <a:t>Under the slogan of building a common future for all humanity, China is conceiving a new world order, where, as one of the strongest global powers, it will be one of the key norm-setters and guarantors of order.</a:t>
            </a:r>
          </a:p>
          <a:p>
            <a:pPr lvl="1">
              <a:lnSpc>
                <a:spcPts val="2400"/>
              </a:lnSpc>
              <a:buClr>
                <a:schemeClr val="tx1"/>
              </a:buClr>
              <a:buFont typeface="Arial" panose="020B0604020202020204" pitchFamily="34" charset="0"/>
              <a:buChar char="•"/>
            </a:pPr>
            <a:endParaRPr lang="en-US" sz="1500" dirty="0">
              <a:solidFill>
                <a:schemeClr val="tx1"/>
              </a:solidFill>
              <a:latin typeface="Arial" panose="020B0604020202020204" pitchFamily="34" charset="0"/>
              <a:cs typeface="Arial" panose="020B0604020202020204" pitchFamily="34" charset="0"/>
            </a:endParaRPr>
          </a:p>
          <a:p>
            <a:pPr>
              <a:lnSpc>
                <a:spcPts val="2400"/>
              </a:lnSpc>
              <a:buClr>
                <a:schemeClr val="tx1"/>
              </a:buClr>
              <a:buFont typeface="Arial" panose="020B0604020202020204" pitchFamily="34" charset="0"/>
              <a:buChar char="•"/>
            </a:pPr>
            <a:endParaRPr lang="en-US" sz="1800" dirty="0">
              <a:solidFill>
                <a:schemeClr val="tx1"/>
              </a:solidFill>
              <a:latin typeface="Arial" panose="020B0604020202020204" pitchFamily="34" charset="0"/>
              <a:cs typeface="Arial" panose="020B0604020202020204" pitchFamily="34" charset="0"/>
            </a:endParaRPr>
          </a:p>
          <a:p>
            <a:pPr lvl="1">
              <a:lnSpc>
                <a:spcPts val="2400"/>
              </a:lnSpc>
              <a:buClr>
                <a:schemeClr val="tx1"/>
              </a:buClr>
              <a:buFont typeface="Arial" panose="020B0604020202020204" pitchFamily="34" charset="0"/>
              <a:buChar char="•"/>
            </a:pPr>
            <a:endParaRPr lang="en-US" sz="1500" dirty="0">
              <a:solidFill>
                <a:schemeClr val="tx1"/>
              </a:solidFill>
              <a:latin typeface="Arial" panose="020B0604020202020204" pitchFamily="34" charset="0"/>
              <a:cs typeface="Arial" panose="020B0604020202020204" pitchFamily="34" charset="0"/>
            </a:endParaRPr>
          </a:p>
          <a:p>
            <a:pPr>
              <a:lnSpc>
                <a:spcPts val="2400"/>
              </a:lnSpc>
              <a:buClr>
                <a:schemeClr val="tx1"/>
              </a:buClr>
              <a:buFont typeface="Arial" panose="020B0604020202020204" pitchFamily="34" charset="0"/>
              <a:buChar char="•"/>
            </a:pPr>
            <a:endParaRPr lang="en-US" sz="1800" dirty="0">
              <a:solidFill>
                <a:schemeClr val="tx1"/>
              </a:solidFill>
              <a:latin typeface="Arial" panose="020B0604020202020204" pitchFamily="34" charset="0"/>
              <a:cs typeface="Arial" panose="020B0604020202020204" pitchFamily="34" charset="0"/>
            </a:endParaRPr>
          </a:p>
          <a:p>
            <a:pPr>
              <a:lnSpc>
                <a:spcPts val="2400"/>
              </a:lnSpc>
              <a:buClr>
                <a:schemeClr val="tx1"/>
              </a:buClr>
              <a:buFont typeface="Arial" panose="020B0604020202020204" pitchFamily="34" charset="0"/>
              <a:buChar char="•"/>
            </a:pPr>
            <a:endParaRPr lang="en-US" sz="1800" dirty="0">
              <a:solidFill>
                <a:schemeClr val="tx1"/>
              </a:solidFill>
              <a:latin typeface="Arial" panose="020B0604020202020204" pitchFamily="34" charset="0"/>
              <a:cs typeface="Arial" panose="020B0604020202020204" pitchFamily="34" charset="0"/>
            </a:endParaRPr>
          </a:p>
          <a:p>
            <a:pPr lvl="1">
              <a:lnSpc>
                <a:spcPts val="2400"/>
              </a:lnSpc>
              <a:buClr>
                <a:schemeClr val="tx1"/>
              </a:buClr>
              <a:buFont typeface="Arial" panose="020B0604020202020204" pitchFamily="34" charset="0"/>
              <a:buChar char="•"/>
            </a:pPr>
            <a:endParaRPr lang="en-US" sz="1500" dirty="0">
              <a:solidFill>
                <a:schemeClr val="tx1"/>
              </a:solidFill>
              <a:latin typeface="Arial" panose="020B0604020202020204" pitchFamily="34" charset="0"/>
              <a:cs typeface="Arial" panose="020B0604020202020204" pitchFamily="34" charset="0"/>
            </a:endParaRPr>
          </a:p>
          <a:p>
            <a:pPr lvl="1">
              <a:lnSpc>
                <a:spcPts val="2400"/>
              </a:lnSpc>
              <a:buClr>
                <a:schemeClr val="tx1"/>
              </a:buClr>
              <a:buFont typeface="Arial" panose="020B0604020202020204" pitchFamily="34" charset="0"/>
              <a:buChar char="•"/>
            </a:pPr>
            <a:endParaRPr lang="en-US" sz="1300" dirty="0">
              <a:solidFill>
                <a:schemeClr val="tx1"/>
              </a:solidFill>
              <a:latin typeface="Arial" panose="020B0604020202020204" pitchFamily="34" charset="0"/>
              <a:cs typeface="Arial" panose="020B0604020202020204" pitchFamily="34" charset="0"/>
            </a:endParaRPr>
          </a:p>
          <a:p>
            <a:pPr marL="0" indent="0">
              <a:buClr>
                <a:schemeClr val="tx1"/>
              </a:buClr>
              <a:buNone/>
            </a:pPr>
            <a:endParaRPr lang="en-US" dirty="0">
              <a:solidFill>
                <a:schemeClr val="tx1"/>
              </a:solidFill>
              <a:latin typeface="Arial" panose="020B0604020202020204" pitchFamily="34" charset="0"/>
              <a:cs typeface="Arial" panose="020B0604020202020204" pitchFamily="34" charset="0"/>
            </a:endParaRPr>
          </a:p>
          <a:p>
            <a:pPr>
              <a:lnSpc>
                <a:spcPts val="2400"/>
              </a:lnSpc>
            </a:pPr>
            <a:endParaRPr lang="en-US" sz="1400" dirty="0">
              <a:effectLst>
                <a:outerShdw blurRad="38100" dist="38100" dir="2700000" algn="tl">
                  <a:srgbClr val="000000">
                    <a:alpha val="43137"/>
                  </a:srgbClr>
                </a:outerShdw>
              </a:effectLst>
              <a:latin typeface="Arial Black" panose="020B0A04020102020204" pitchFamily="34" charset="0"/>
            </a:endParaRPr>
          </a:p>
          <a:p>
            <a:endParaRPr lang="en-US" sz="1400" dirty="0">
              <a:effectLst>
                <a:outerShdw blurRad="38100" dist="38100" dir="2700000" algn="tl">
                  <a:srgbClr val="000000">
                    <a:alpha val="43137"/>
                  </a:srgbClr>
                </a:outerShdw>
              </a:effectLst>
              <a:latin typeface="Arial Black" panose="020B0A04020102020204" pitchFamily="34" charset="0"/>
            </a:endParaRPr>
          </a:p>
          <a:p>
            <a:pPr lvl="1"/>
            <a:endParaRPr lang="en-US" dirty="0"/>
          </a:p>
          <a:p>
            <a:endParaRPr lang="en-US" b="1" dirty="0"/>
          </a:p>
        </p:txBody>
      </p:sp>
    </p:spTree>
    <p:extLst>
      <p:ext uri="{BB962C8B-B14F-4D97-AF65-F5344CB8AC3E}">
        <p14:creationId xmlns:p14="http://schemas.microsoft.com/office/powerpoint/2010/main" val="1285451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Diagram 28"/>
          <p:cNvGraphicFramePr/>
          <p:nvPr/>
        </p:nvGraphicFramePr>
        <p:xfrm>
          <a:off x="128446" y="375697"/>
          <a:ext cx="3970595" cy="31702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p:cNvGraphicFramePr/>
          <p:nvPr/>
        </p:nvGraphicFramePr>
        <p:xfrm>
          <a:off x="331077" y="504495"/>
          <a:ext cx="11666481" cy="361030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Rectangle 2"/>
          <p:cNvSpPr/>
          <p:nvPr/>
        </p:nvSpPr>
        <p:spPr>
          <a:xfrm>
            <a:off x="268016" y="15761"/>
            <a:ext cx="11666481" cy="6621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u="sng"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Algerian" panose="04020705040A02060702" pitchFamily="82" charset="0"/>
              </a:rPr>
              <a:t>DEPITCTION OF SINO – RUSSIA COOPERATION </a:t>
            </a:r>
          </a:p>
        </p:txBody>
      </p:sp>
      <p:grpSp>
        <p:nvGrpSpPr>
          <p:cNvPr id="11" name="Group 10"/>
          <p:cNvGrpSpPr/>
          <p:nvPr/>
        </p:nvGrpSpPr>
        <p:grpSpPr>
          <a:xfrm>
            <a:off x="157660" y="4105885"/>
            <a:ext cx="4004444" cy="1600458"/>
            <a:chOff x="304800" y="3365410"/>
            <a:chExt cx="3600450" cy="1600458"/>
          </a:xfrm>
          <a:solidFill>
            <a:srgbClr val="FF0000"/>
          </a:solidFill>
        </p:grpSpPr>
        <p:sp>
          <p:nvSpPr>
            <p:cNvPr id="12" name="Rectangle 11"/>
            <p:cNvSpPr/>
            <p:nvPr/>
          </p:nvSpPr>
          <p:spPr>
            <a:xfrm>
              <a:off x="677918" y="3856952"/>
              <a:ext cx="3227332" cy="1108916"/>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v"/>
              </a:pPr>
              <a:r>
                <a:rPr lang="en-US" sz="1400" dirty="0">
                  <a:effectLst>
                    <a:outerShdw blurRad="38100" dist="38100" dir="2700000" algn="tl">
                      <a:srgbClr val="000000">
                        <a:alpha val="43137"/>
                      </a:srgbClr>
                    </a:outerShdw>
                  </a:effectLst>
                  <a:latin typeface="Arial Black" panose="020B0A04020102020204" pitchFamily="34" charset="0"/>
                </a:rPr>
                <a:t>EXTRACTION OF RENEWABLE AND NON RENEWABLE RESOURCES - RARE EARTH METALS AND SEA FOOD</a:t>
              </a:r>
            </a:p>
          </p:txBody>
        </p:sp>
        <p:grpSp>
          <p:nvGrpSpPr>
            <p:cNvPr id="13" name="Group 12"/>
            <p:cNvGrpSpPr/>
            <p:nvPr/>
          </p:nvGrpSpPr>
          <p:grpSpPr>
            <a:xfrm>
              <a:off x="304800" y="3365410"/>
              <a:ext cx="365760" cy="1097280"/>
              <a:chOff x="438150" y="2283369"/>
              <a:chExt cx="365760" cy="1097280"/>
            </a:xfrm>
            <a:grpFill/>
          </p:grpSpPr>
          <p:cxnSp>
            <p:nvCxnSpPr>
              <p:cNvPr id="14" name="Straight Connector 13"/>
              <p:cNvCxnSpPr/>
              <p:nvPr/>
            </p:nvCxnSpPr>
            <p:spPr>
              <a:xfrm>
                <a:off x="457200" y="2283369"/>
                <a:ext cx="0" cy="1097280"/>
              </a:xfrm>
              <a:prstGeom prst="line">
                <a:avLst/>
              </a:prstGeom>
              <a:grpFill/>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438150" y="3369219"/>
                <a:ext cx="365760" cy="0"/>
              </a:xfrm>
              <a:prstGeom prst="straightConnector1">
                <a:avLst/>
              </a:prstGeom>
              <a:grpFill/>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16" name="Group 15"/>
          <p:cNvGrpSpPr/>
          <p:nvPr/>
        </p:nvGrpSpPr>
        <p:grpSpPr>
          <a:xfrm>
            <a:off x="162903" y="5156778"/>
            <a:ext cx="4440628" cy="1513494"/>
            <a:chOff x="320566" y="4289662"/>
            <a:chExt cx="4440628" cy="1513494"/>
          </a:xfrm>
          <a:solidFill>
            <a:srgbClr val="FF0000"/>
          </a:solidFill>
        </p:grpSpPr>
        <p:sp>
          <p:nvSpPr>
            <p:cNvPr id="17" name="Rectangle 16"/>
            <p:cNvSpPr/>
            <p:nvPr/>
          </p:nvSpPr>
          <p:spPr>
            <a:xfrm>
              <a:off x="704112" y="4980196"/>
              <a:ext cx="4057082" cy="822960"/>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spcAft>
                  <a:spcPts val="600"/>
                </a:spcAft>
                <a:buFont typeface="Wingdings" panose="05000000000000000000" pitchFamily="2" charset="2"/>
                <a:buChar char="v"/>
              </a:pPr>
              <a:r>
                <a:rPr lang="en-US" sz="1400" dirty="0">
                  <a:latin typeface="Arial Black" panose="020B0A04020102020204" pitchFamily="34" charset="0"/>
                </a:rPr>
                <a:t>ARCTIC RESOURCE DEVELOPMENT - OIL AND GAS PROJECTS</a:t>
              </a:r>
              <a:endParaRPr lang="en-US" sz="1400" dirty="0">
                <a:effectLst>
                  <a:outerShdw blurRad="38100" dist="38100" dir="2700000" algn="tl">
                    <a:srgbClr val="000000">
                      <a:alpha val="43137"/>
                    </a:srgbClr>
                  </a:outerShdw>
                </a:effectLst>
                <a:latin typeface="Arial Black" panose="020B0A04020102020204" pitchFamily="34" charset="0"/>
              </a:endParaRPr>
            </a:p>
          </p:txBody>
        </p:sp>
        <p:grpSp>
          <p:nvGrpSpPr>
            <p:cNvPr id="18" name="Group 17"/>
            <p:cNvGrpSpPr/>
            <p:nvPr/>
          </p:nvGrpSpPr>
          <p:grpSpPr>
            <a:xfrm>
              <a:off x="320566" y="4289662"/>
              <a:ext cx="365760" cy="1005840"/>
              <a:chOff x="453916" y="2236071"/>
              <a:chExt cx="365760" cy="1005840"/>
            </a:xfrm>
            <a:grpFill/>
          </p:grpSpPr>
          <p:cxnSp>
            <p:nvCxnSpPr>
              <p:cNvPr id="19" name="Straight Connector 18"/>
              <p:cNvCxnSpPr/>
              <p:nvPr/>
            </p:nvCxnSpPr>
            <p:spPr>
              <a:xfrm>
                <a:off x="457200" y="2236071"/>
                <a:ext cx="0" cy="1005840"/>
              </a:xfrm>
              <a:prstGeom prst="line">
                <a:avLst/>
              </a:prstGeom>
              <a:grpFill/>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453916" y="3227325"/>
                <a:ext cx="365760" cy="0"/>
              </a:xfrm>
              <a:prstGeom prst="straightConnector1">
                <a:avLst/>
              </a:prstGeom>
              <a:grpFill/>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40" name="Group 39"/>
          <p:cNvGrpSpPr/>
          <p:nvPr/>
        </p:nvGrpSpPr>
        <p:grpSpPr>
          <a:xfrm>
            <a:off x="175743" y="3268402"/>
            <a:ext cx="3597166" cy="1213944"/>
            <a:chOff x="175743" y="3268402"/>
            <a:chExt cx="3597166" cy="1213944"/>
          </a:xfrm>
        </p:grpSpPr>
        <p:grpSp>
          <p:nvGrpSpPr>
            <p:cNvPr id="6" name="Group 5"/>
            <p:cNvGrpSpPr/>
            <p:nvPr/>
          </p:nvGrpSpPr>
          <p:grpSpPr>
            <a:xfrm>
              <a:off x="175743" y="3268402"/>
              <a:ext cx="3597166" cy="1213944"/>
              <a:chOff x="308084" y="2380581"/>
              <a:chExt cx="3597166" cy="1213944"/>
            </a:xfrm>
            <a:solidFill>
              <a:srgbClr val="FF0000"/>
            </a:solidFill>
          </p:grpSpPr>
          <p:sp>
            <p:nvSpPr>
              <p:cNvPr id="7" name="Rectangle 6"/>
              <p:cNvSpPr/>
              <p:nvPr/>
            </p:nvSpPr>
            <p:spPr>
              <a:xfrm>
                <a:off x="677918" y="2952750"/>
                <a:ext cx="3227332" cy="641775"/>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v"/>
                </a:pPr>
                <a:r>
                  <a:rPr lang="en-US" sz="1400" dirty="0">
                    <a:effectLst>
                      <a:outerShdw blurRad="38100" dist="38100" dir="2700000" algn="tl">
                        <a:srgbClr val="000000">
                          <a:alpha val="43137"/>
                        </a:srgbClr>
                      </a:outerShdw>
                    </a:effectLst>
                    <a:latin typeface="Arial Black" panose="020B0A04020102020204" pitchFamily="34" charset="0"/>
                  </a:rPr>
                  <a:t>DEVELOPMENT OF NSR</a:t>
                </a:r>
              </a:p>
              <a:p>
                <a:pPr marL="285750" indent="-285750">
                  <a:buFont typeface="Wingdings" panose="05000000000000000000" pitchFamily="2" charset="2"/>
                  <a:buChar char="v"/>
                </a:pPr>
                <a:r>
                  <a:rPr lang="en-US" sz="1400" dirty="0">
                    <a:effectLst>
                      <a:outerShdw blurRad="38100" dist="38100" dir="2700000" algn="tl">
                        <a:srgbClr val="000000">
                          <a:alpha val="43137"/>
                        </a:srgbClr>
                      </a:outerShdw>
                    </a:effectLst>
                    <a:latin typeface="Arial Black" panose="020B0A04020102020204" pitchFamily="34" charset="0"/>
                  </a:rPr>
                  <a:t>ALIGNING OF BRI</a:t>
                </a:r>
              </a:p>
            </p:txBody>
          </p:sp>
          <p:grpSp>
            <p:nvGrpSpPr>
              <p:cNvPr id="8" name="Group 7"/>
              <p:cNvGrpSpPr/>
              <p:nvPr/>
            </p:nvGrpSpPr>
            <p:grpSpPr>
              <a:xfrm>
                <a:off x="308084" y="2380581"/>
                <a:ext cx="369834" cy="882868"/>
                <a:chOff x="365234" y="2380581"/>
                <a:chExt cx="369834" cy="882868"/>
              </a:xfrm>
              <a:grpFill/>
            </p:grpSpPr>
            <p:cxnSp>
              <p:nvCxnSpPr>
                <p:cNvPr id="9" name="Straight Connector 8"/>
                <p:cNvCxnSpPr/>
                <p:nvPr/>
              </p:nvCxnSpPr>
              <p:spPr>
                <a:xfrm>
                  <a:off x="365234" y="2380581"/>
                  <a:ext cx="0" cy="868680"/>
                </a:xfrm>
                <a:prstGeom prst="line">
                  <a:avLst/>
                </a:prstGeom>
                <a:grpFill/>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 y="3257872"/>
                  <a:ext cx="354068" cy="5577"/>
                </a:xfrm>
                <a:prstGeom prst="straightConnector1">
                  <a:avLst/>
                </a:prstGeom>
                <a:grpFill/>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cxnSp>
          <p:nvCxnSpPr>
            <p:cNvPr id="27" name="Straight Connector 26"/>
            <p:cNvCxnSpPr/>
            <p:nvPr/>
          </p:nvCxnSpPr>
          <p:spPr>
            <a:xfrm flipH="1">
              <a:off x="175743" y="3284168"/>
              <a:ext cx="2333906" cy="0"/>
            </a:xfrm>
            <a:prstGeom prst="line">
              <a:avLst/>
            </a:prstGeom>
            <a:solidFill>
              <a:srgbClr val="FF0000"/>
            </a:solidFill>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5675753" y="3230391"/>
            <a:ext cx="4004444" cy="1836948"/>
            <a:chOff x="304800" y="3365410"/>
            <a:chExt cx="3600450" cy="1836948"/>
          </a:xfrm>
          <a:solidFill>
            <a:srgbClr val="0000FF"/>
          </a:solidFill>
        </p:grpSpPr>
        <p:sp>
          <p:nvSpPr>
            <p:cNvPr id="31" name="Rectangle 30"/>
            <p:cNvSpPr/>
            <p:nvPr/>
          </p:nvSpPr>
          <p:spPr>
            <a:xfrm>
              <a:off x="677918" y="3839923"/>
              <a:ext cx="3227332" cy="1362435"/>
            </a:xfrm>
            <a:prstGeom prst="rect">
              <a:avLst/>
            </a:prstGeom>
            <a:grp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v"/>
              </a:pPr>
              <a:r>
                <a:rPr lang="en-US" sz="1400" dirty="0">
                  <a:effectLst>
                    <a:outerShdw blurRad="38100" dist="38100" dir="2700000" algn="tl">
                      <a:srgbClr val="000000">
                        <a:alpha val="43137"/>
                      </a:srgbClr>
                    </a:outerShdw>
                  </a:effectLst>
                  <a:latin typeface="Arial Black" panose="020B0A04020102020204" pitchFamily="34" charset="0"/>
                </a:rPr>
                <a:t>CHINA WANTS ACCESS TO ARCTIC RESOURCES AND POLITICAL DECISION MAKING</a:t>
              </a:r>
            </a:p>
            <a:p>
              <a:pPr marL="285750" indent="-285750" algn="just">
                <a:buFont typeface="Wingdings" panose="05000000000000000000" pitchFamily="2" charset="2"/>
                <a:buChar char="v"/>
              </a:pPr>
              <a:r>
                <a:rPr lang="en-US" sz="1400" dirty="0">
                  <a:effectLst>
                    <a:outerShdw blurRad="38100" dist="38100" dir="2700000" algn="tl">
                      <a:srgbClr val="000000">
                        <a:alpha val="43137"/>
                      </a:srgbClr>
                    </a:outerShdw>
                  </a:effectLst>
                  <a:latin typeface="Arial Black" panose="020B0A04020102020204" pitchFamily="34" charset="0"/>
                </a:rPr>
                <a:t>IMPROVING BILATERAL RELATIONS – ARTIC NATIONS</a:t>
              </a:r>
            </a:p>
            <a:p>
              <a:pPr marL="285750" indent="-285750" algn="just">
                <a:buFont typeface="Wingdings" panose="05000000000000000000" pitchFamily="2" charset="2"/>
                <a:buChar char="v"/>
              </a:pPr>
              <a:r>
                <a:rPr lang="en-US" sz="1400" dirty="0">
                  <a:effectLst>
                    <a:outerShdw blurRad="38100" dist="38100" dir="2700000" algn="tl">
                      <a:srgbClr val="000000">
                        <a:alpha val="43137"/>
                      </a:srgbClr>
                    </a:outerShdw>
                  </a:effectLst>
                  <a:latin typeface="Arial Black" panose="020B0A04020102020204" pitchFamily="34" charset="0"/>
                </a:rPr>
                <a:t>TOOL – ECONOMIC LEVERAGE</a:t>
              </a:r>
            </a:p>
          </p:txBody>
        </p:sp>
        <p:grpSp>
          <p:nvGrpSpPr>
            <p:cNvPr id="32" name="Group 31"/>
            <p:cNvGrpSpPr/>
            <p:nvPr/>
          </p:nvGrpSpPr>
          <p:grpSpPr>
            <a:xfrm>
              <a:off x="304800" y="3365410"/>
              <a:ext cx="365760" cy="1097280"/>
              <a:chOff x="438150" y="2283369"/>
              <a:chExt cx="365760" cy="1097280"/>
            </a:xfrm>
            <a:grpFill/>
          </p:grpSpPr>
          <p:cxnSp>
            <p:nvCxnSpPr>
              <p:cNvPr id="33" name="Straight Connector 32"/>
              <p:cNvCxnSpPr/>
              <p:nvPr/>
            </p:nvCxnSpPr>
            <p:spPr>
              <a:xfrm>
                <a:off x="457200" y="2283369"/>
                <a:ext cx="0" cy="1097280"/>
              </a:xfrm>
              <a:prstGeom prst="line">
                <a:avLst/>
              </a:prstGeom>
              <a:grpFill/>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438150" y="3369219"/>
                <a:ext cx="365760" cy="0"/>
              </a:xfrm>
              <a:prstGeom prst="straightConnector1">
                <a:avLst/>
              </a:prstGeom>
              <a:grpFill/>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35" name="Group 34"/>
          <p:cNvGrpSpPr/>
          <p:nvPr/>
        </p:nvGrpSpPr>
        <p:grpSpPr>
          <a:xfrm>
            <a:off x="5672929" y="4331556"/>
            <a:ext cx="4052691" cy="2404571"/>
            <a:chOff x="277504" y="4124352"/>
            <a:chExt cx="4052691" cy="1976931"/>
          </a:xfrm>
          <a:solidFill>
            <a:srgbClr val="0000FF"/>
          </a:solidFill>
        </p:grpSpPr>
        <p:sp>
          <p:nvSpPr>
            <p:cNvPr id="36" name="Rectangle 35"/>
            <p:cNvSpPr/>
            <p:nvPr/>
          </p:nvSpPr>
          <p:spPr>
            <a:xfrm>
              <a:off x="688346" y="4818071"/>
              <a:ext cx="3641849" cy="1283212"/>
            </a:xfrm>
            <a:prstGeom prst="rect">
              <a:avLst/>
            </a:prstGeom>
            <a:grp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spcAft>
                  <a:spcPts val="600"/>
                </a:spcAft>
                <a:buFont typeface="Wingdings" panose="05000000000000000000" pitchFamily="2" charset="2"/>
                <a:buChar char="v"/>
              </a:pPr>
              <a:r>
                <a:rPr lang="en-US" sz="1400" dirty="0">
                  <a:effectLst>
                    <a:outerShdw blurRad="38100" dist="38100" dir="2700000" algn="tl">
                      <a:srgbClr val="000000">
                        <a:alpha val="43137"/>
                      </a:srgbClr>
                    </a:outerShdw>
                  </a:effectLst>
                  <a:latin typeface="Arial Black" panose="020B0A04020102020204" pitchFamily="34" charset="0"/>
                </a:rPr>
                <a:t>RUSSIA - NEEDS OUTSIDE CAPITAL TO FUND ARCTIC DEVELOPMENT BUT SEEKS TO MAINTAIN CONTROL - BOTH POLITICALLY AND OVER SPECIFIC INVESTMENT PROJECTS </a:t>
              </a:r>
            </a:p>
          </p:txBody>
        </p:sp>
        <p:grpSp>
          <p:nvGrpSpPr>
            <p:cNvPr id="37" name="Group 36"/>
            <p:cNvGrpSpPr/>
            <p:nvPr/>
          </p:nvGrpSpPr>
          <p:grpSpPr>
            <a:xfrm>
              <a:off x="277504" y="4124352"/>
              <a:ext cx="365760" cy="1430507"/>
              <a:chOff x="410854" y="2070761"/>
              <a:chExt cx="365760" cy="1430507"/>
            </a:xfrm>
            <a:grpFill/>
          </p:grpSpPr>
          <p:cxnSp>
            <p:nvCxnSpPr>
              <p:cNvPr id="38" name="Straight Connector 37"/>
              <p:cNvCxnSpPr/>
              <p:nvPr/>
            </p:nvCxnSpPr>
            <p:spPr>
              <a:xfrm>
                <a:off x="439661" y="2070761"/>
                <a:ext cx="0" cy="1428380"/>
              </a:xfrm>
              <a:prstGeom prst="line">
                <a:avLst/>
              </a:prstGeom>
              <a:grpFill/>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410854" y="3501268"/>
                <a:ext cx="365760" cy="0"/>
              </a:xfrm>
              <a:prstGeom prst="straightConnector1">
                <a:avLst/>
              </a:prstGeom>
              <a:grpFill/>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56330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graphicEl>
                                              <a:dgm id="{6F4195BC-940D-486C-9B17-F3DA47692CBB}"/>
                                            </p:graphicEl>
                                          </p:spTgt>
                                        </p:tgtEl>
                                        <p:attrNameLst>
                                          <p:attrName>style.visibility</p:attrName>
                                        </p:attrNameLst>
                                      </p:cBhvr>
                                      <p:to>
                                        <p:strVal val="visible"/>
                                      </p:to>
                                    </p:set>
                                    <p:animEffect transition="in" filter="wipe(left)">
                                      <p:cBhvr>
                                        <p:cTn id="7" dur="1000"/>
                                        <p:tgtEl>
                                          <p:spTgt spid="4">
                                            <p:graphicEl>
                                              <a:dgm id="{6F4195BC-940D-486C-9B17-F3DA47692CBB}"/>
                                            </p:graphic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graphicEl>
                                              <a:dgm id="{2485B381-5A0E-40BD-83A7-BE557BAAED03}"/>
                                            </p:graphicEl>
                                          </p:spTgt>
                                        </p:tgtEl>
                                        <p:attrNameLst>
                                          <p:attrName>style.visibility</p:attrName>
                                        </p:attrNameLst>
                                      </p:cBhvr>
                                      <p:to>
                                        <p:strVal val="visible"/>
                                      </p:to>
                                    </p:set>
                                    <p:animEffect transition="in" filter="wipe(left)">
                                      <p:cBhvr>
                                        <p:cTn id="11" dur="1000"/>
                                        <p:tgtEl>
                                          <p:spTgt spid="4">
                                            <p:graphicEl>
                                              <a:dgm id="{2485B381-5A0E-40BD-83A7-BE557BAAED03}"/>
                                            </p:graphic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graphicEl>
                                              <a:dgm id="{D65860B1-D9D4-466A-A3AD-EDADFA16C00A}"/>
                                            </p:graphicEl>
                                          </p:spTgt>
                                        </p:tgtEl>
                                        <p:attrNameLst>
                                          <p:attrName>style.visibility</p:attrName>
                                        </p:attrNameLst>
                                      </p:cBhvr>
                                      <p:to>
                                        <p:strVal val="visible"/>
                                      </p:to>
                                    </p:set>
                                    <p:animEffect transition="in" filter="wipe(left)">
                                      <p:cBhvr>
                                        <p:cTn id="15" dur="1000"/>
                                        <p:tgtEl>
                                          <p:spTgt spid="4">
                                            <p:graphicEl>
                                              <a:dgm id="{D65860B1-D9D4-466A-A3AD-EDADFA16C00A}"/>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4">
                                            <p:graphicEl>
                                              <a:dgm id="{8B58257E-68D9-432B-A871-8E5F0F380443}"/>
                                            </p:graphicEl>
                                          </p:spTgt>
                                        </p:tgtEl>
                                        <p:attrNameLst>
                                          <p:attrName>style.visibility</p:attrName>
                                        </p:attrNameLst>
                                      </p:cBhvr>
                                      <p:to>
                                        <p:strVal val="visible"/>
                                      </p:to>
                                    </p:set>
                                    <p:animEffect transition="in" filter="wipe(left)">
                                      <p:cBhvr>
                                        <p:cTn id="18" dur="1000"/>
                                        <p:tgtEl>
                                          <p:spTgt spid="4">
                                            <p:graphicEl>
                                              <a:dgm id="{8B58257E-68D9-432B-A871-8E5F0F380443}"/>
                                            </p:graphicEl>
                                          </p:spTgt>
                                        </p:tgtEl>
                                      </p:cBhvr>
                                    </p:animEffect>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4">
                                            <p:graphicEl>
                                              <a:dgm id="{CBA7FEBC-E4B3-4849-85E4-FAFD14B5C6F8}"/>
                                            </p:graphicEl>
                                          </p:spTgt>
                                        </p:tgtEl>
                                        <p:attrNameLst>
                                          <p:attrName>style.visibility</p:attrName>
                                        </p:attrNameLst>
                                      </p:cBhvr>
                                      <p:to>
                                        <p:strVal val="visible"/>
                                      </p:to>
                                    </p:set>
                                    <p:animEffect transition="in" filter="wipe(left)">
                                      <p:cBhvr>
                                        <p:cTn id="22" dur="1000"/>
                                        <p:tgtEl>
                                          <p:spTgt spid="4">
                                            <p:graphicEl>
                                              <a:dgm id="{CBA7FEBC-E4B3-4849-85E4-FAFD14B5C6F8}"/>
                                            </p:graphicEl>
                                          </p:spTgt>
                                        </p:tgtEl>
                                      </p:cBhvr>
                                    </p:animEffect>
                                  </p:childTnLst>
                                </p:cTn>
                              </p:par>
                            </p:childTnLst>
                          </p:cTn>
                        </p:par>
                        <p:par>
                          <p:cTn id="23" fill="hold">
                            <p:stCondLst>
                              <p:cond delay="4000"/>
                            </p:stCondLst>
                            <p:childTnLst>
                              <p:par>
                                <p:cTn id="24" presetID="22" presetClass="entr" presetSubtype="8" fill="hold" grpId="0" nodeType="afterEffect">
                                  <p:stCondLst>
                                    <p:cond delay="0"/>
                                  </p:stCondLst>
                                  <p:childTnLst>
                                    <p:set>
                                      <p:cBhvr>
                                        <p:cTn id="25" dur="1" fill="hold">
                                          <p:stCondLst>
                                            <p:cond delay="0"/>
                                          </p:stCondLst>
                                        </p:cTn>
                                        <p:tgtEl>
                                          <p:spTgt spid="4">
                                            <p:graphicEl>
                                              <a:dgm id="{67D44108-A55F-4F94-8323-F2A0C9DBBC87}"/>
                                            </p:graphicEl>
                                          </p:spTgt>
                                        </p:tgtEl>
                                        <p:attrNameLst>
                                          <p:attrName>style.visibility</p:attrName>
                                        </p:attrNameLst>
                                      </p:cBhvr>
                                      <p:to>
                                        <p:strVal val="visible"/>
                                      </p:to>
                                    </p:set>
                                    <p:animEffect transition="in" filter="wipe(left)">
                                      <p:cBhvr>
                                        <p:cTn id="26" dur="1000"/>
                                        <p:tgtEl>
                                          <p:spTgt spid="4">
                                            <p:graphicEl>
                                              <a:dgm id="{67D44108-A55F-4F94-8323-F2A0C9DBBC87}"/>
                                            </p:graphicEl>
                                          </p:spTgt>
                                        </p:tgtEl>
                                      </p:cBhvr>
                                    </p:animEffect>
                                  </p:childTnLst>
                                </p:cTn>
                              </p:par>
                            </p:childTnLst>
                          </p:cTn>
                        </p:par>
                        <p:par>
                          <p:cTn id="27" fill="hold">
                            <p:stCondLst>
                              <p:cond delay="5000"/>
                            </p:stCondLst>
                            <p:childTnLst>
                              <p:par>
                                <p:cTn id="28" presetID="22" presetClass="entr" presetSubtype="8" fill="hold" grpId="0" nodeType="afterEffect">
                                  <p:stCondLst>
                                    <p:cond delay="0"/>
                                  </p:stCondLst>
                                  <p:childTnLst>
                                    <p:set>
                                      <p:cBhvr>
                                        <p:cTn id="29" dur="1" fill="hold">
                                          <p:stCondLst>
                                            <p:cond delay="0"/>
                                          </p:stCondLst>
                                        </p:cTn>
                                        <p:tgtEl>
                                          <p:spTgt spid="4">
                                            <p:graphicEl>
                                              <a:dgm id="{708F40CC-E388-4E2D-A255-124645A85E1D}"/>
                                            </p:graphicEl>
                                          </p:spTgt>
                                        </p:tgtEl>
                                        <p:attrNameLst>
                                          <p:attrName>style.visibility</p:attrName>
                                        </p:attrNameLst>
                                      </p:cBhvr>
                                      <p:to>
                                        <p:strVal val="visible"/>
                                      </p:to>
                                    </p:set>
                                    <p:animEffect transition="in" filter="wipe(left)">
                                      <p:cBhvr>
                                        <p:cTn id="30" dur="1000"/>
                                        <p:tgtEl>
                                          <p:spTgt spid="4">
                                            <p:graphicEl>
                                              <a:dgm id="{708F40CC-E388-4E2D-A255-124645A85E1D}"/>
                                            </p:graphicEl>
                                          </p:spTgt>
                                        </p:tgtEl>
                                      </p:cBhvr>
                                    </p:animEffect>
                                  </p:childTnLst>
                                </p:cTn>
                              </p:par>
                            </p:childTnLst>
                          </p:cTn>
                        </p:par>
                        <p:par>
                          <p:cTn id="31" fill="hold">
                            <p:stCondLst>
                              <p:cond delay="6000"/>
                            </p:stCondLst>
                            <p:childTnLst>
                              <p:par>
                                <p:cTn id="32" presetID="22" presetClass="entr" presetSubtype="8" fill="hold" grpId="0" nodeType="afterEffect">
                                  <p:stCondLst>
                                    <p:cond delay="0"/>
                                  </p:stCondLst>
                                  <p:childTnLst>
                                    <p:set>
                                      <p:cBhvr>
                                        <p:cTn id="33" dur="1" fill="hold">
                                          <p:stCondLst>
                                            <p:cond delay="0"/>
                                          </p:stCondLst>
                                        </p:cTn>
                                        <p:tgtEl>
                                          <p:spTgt spid="4">
                                            <p:graphicEl>
                                              <a:dgm id="{443F4732-829F-492F-8B00-F43B6A7EFF8A}"/>
                                            </p:graphicEl>
                                          </p:spTgt>
                                        </p:tgtEl>
                                        <p:attrNameLst>
                                          <p:attrName>style.visibility</p:attrName>
                                        </p:attrNameLst>
                                      </p:cBhvr>
                                      <p:to>
                                        <p:strVal val="visible"/>
                                      </p:to>
                                    </p:set>
                                    <p:animEffect transition="in" filter="wipe(left)">
                                      <p:cBhvr>
                                        <p:cTn id="34" dur="1000"/>
                                        <p:tgtEl>
                                          <p:spTgt spid="4">
                                            <p:graphicEl>
                                              <a:dgm id="{443F4732-829F-492F-8B00-F43B6A7EFF8A}"/>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par>
                          <p:cTn id="39" fill="hold">
                            <p:stCondLst>
                              <p:cond delay="0"/>
                            </p:stCondLst>
                            <p:childTnLst>
                              <p:par>
                                <p:cTn id="40" presetID="22" presetClass="entr" presetSubtype="1" fill="hold" nodeType="afterEffect">
                                  <p:stCondLst>
                                    <p:cond delay="1000"/>
                                  </p:stCondLst>
                                  <p:childTnLst>
                                    <p:set>
                                      <p:cBhvr>
                                        <p:cTn id="41" dur="1" fill="hold">
                                          <p:stCondLst>
                                            <p:cond delay="0"/>
                                          </p:stCondLst>
                                        </p:cTn>
                                        <p:tgtEl>
                                          <p:spTgt spid="40"/>
                                        </p:tgtEl>
                                        <p:attrNameLst>
                                          <p:attrName>style.visibility</p:attrName>
                                        </p:attrNameLst>
                                      </p:cBhvr>
                                      <p:to>
                                        <p:strVal val="visible"/>
                                      </p:to>
                                    </p:set>
                                    <p:animEffect transition="in" filter="wipe(up)">
                                      <p:cBhvr>
                                        <p:cTn id="42" dur="500"/>
                                        <p:tgtEl>
                                          <p:spTgt spid="40"/>
                                        </p:tgtEl>
                                      </p:cBhvr>
                                    </p:animEffect>
                                  </p:childTnLst>
                                </p:cTn>
                              </p:par>
                            </p:childTnLst>
                          </p:cTn>
                        </p:par>
                        <p:par>
                          <p:cTn id="43" fill="hold">
                            <p:stCondLst>
                              <p:cond delay="1500"/>
                            </p:stCondLst>
                            <p:childTnLst>
                              <p:par>
                                <p:cTn id="44" presetID="22" presetClass="entr" presetSubtype="1" fill="hold" nodeType="afterEffect">
                                  <p:stCondLst>
                                    <p:cond delay="250"/>
                                  </p:stCondLst>
                                  <p:childTnLst>
                                    <p:set>
                                      <p:cBhvr>
                                        <p:cTn id="45" dur="1" fill="hold">
                                          <p:stCondLst>
                                            <p:cond delay="0"/>
                                          </p:stCondLst>
                                        </p:cTn>
                                        <p:tgtEl>
                                          <p:spTgt spid="11"/>
                                        </p:tgtEl>
                                        <p:attrNameLst>
                                          <p:attrName>style.visibility</p:attrName>
                                        </p:attrNameLst>
                                      </p:cBhvr>
                                      <p:to>
                                        <p:strVal val="visible"/>
                                      </p:to>
                                    </p:set>
                                    <p:animEffect transition="in" filter="wipe(up)">
                                      <p:cBhvr>
                                        <p:cTn id="46" dur="500"/>
                                        <p:tgtEl>
                                          <p:spTgt spid="11"/>
                                        </p:tgtEl>
                                      </p:cBhvr>
                                    </p:animEffect>
                                  </p:childTnLst>
                                </p:cTn>
                              </p:par>
                            </p:childTnLst>
                          </p:cTn>
                        </p:par>
                        <p:par>
                          <p:cTn id="47" fill="hold">
                            <p:stCondLst>
                              <p:cond delay="2250"/>
                            </p:stCondLst>
                            <p:childTnLst>
                              <p:par>
                                <p:cTn id="48" presetID="22" presetClass="entr" presetSubtype="1" fill="hold" nodeType="afterEffect">
                                  <p:stCondLst>
                                    <p:cond delay="250"/>
                                  </p:stCondLst>
                                  <p:childTnLst>
                                    <p:set>
                                      <p:cBhvr>
                                        <p:cTn id="49" dur="1" fill="hold">
                                          <p:stCondLst>
                                            <p:cond delay="0"/>
                                          </p:stCondLst>
                                        </p:cTn>
                                        <p:tgtEl>
                                          <p:spTgt spid="16"/>
                                        </p:tgtEl>
                                        <p:attrNameLst>
                                          <p:attrName>style.visibility</p:attrName>
                                        </p:attrNameLst>
                                      </p:cBhvr>
                                      <p:to>
                                        <p:strVal val="visible"/>
                                      </p:to>
                                    </p:set>
                                    <p:animEffect transition="in" filter="wipe(up)">
                                      <p:cBhvr>
                                        <p:cTn id="50" dur="500"/>
                                        <p:tgtEl>
                                          <p:spTgt spid="16"/>
                                        </p:tgtEl>
                                      </p:cBhvr>
                                    </p:animEffect>
                                  </p:childTnLst>
                                </p:cTn>
                              </p:par>
                            </p:childTnLst>
                          </p:cTn>
                        </p:par>
                        <p:par>
                          <p:cTn id="51" fill="hold">
                            <p:stCondLst>
                              <p:cond delay="3000"/>
                            </p:stCondLst>
                            <p:childTnLst>
                              <p:par>
                                <p:cTn id="52" presetID="22" presetClass="entr" presetSubtype="1" fill="hold"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wipe(up)">
                                      <p:cBhvr>
                                        <p:cTn id="54" dur="500"/>
                                        <p:tgtEl>
                                          <p:spTgt spid="30"/>
                                        </p:tgtEl>
                                      </p:cBhvr>
                                    </p:animEffect>
                                  </p:childTnLst>
                                </p:cTn>
                              </p:par>
                            </p:childTnLst>
                          </p:cTn>
                        </p:par>
                        <p:par>
                          <p:cTn id="55" fill="hold">
                            <p:stCondLst>
                              <p:cond delay="3500"/>
                            </p:stCondLst>
                            <p:childTnLst>
                              <p:par>
                                <p:cTn id="56" presetID="22" presetClass="entr" presetSubtype="1" fill="hold" nodeType="after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wipe(up)">
                                      <p:cBhvr>
                                        <p:cTn id="5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9" grpId="0">
        <p:bldAsOne/>
      </p:bldGraphic>
      <p:bldGraphic spid="4" grpId="0" uiExpand="1">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5AAF0-ADE8-7A4C-ADD2-2D527FAC35B9}"/>
              </a:ext>
            </a:extLst>
          </p:cNvPr>
          <p:cNvSpPr>
            <a:spLocks noGrp="1"/>
          </p:cNvSpPr>
          <p:nvPr>
            <p:ph type="title"/>
          </p:nvPr>
        </p:nvSpPr>
        <p:spPr>
          <a:xfrm>
            <a:off x="581192" y="68961"/>
            <a:ext cx="11029616" cy="813689"/>
          </a:xfrm>
        </p:spPr>
        <p:txBody>
          <a:bodyPr>
            <a:normAutofit/>
          </a:bodyPr>
          <a:lstStyle/>
          <a:p>
            <a:pPr algn="ctr"/>
            <a:r>
              <a:rPr lang="en-US" sz="4000" b="1" u="sng"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Algerian" panose="04020705040A02060702" pitchFamily="82" charset="0"/>
              </a:rPr>
              <a:t>ANALYSIS OF COMPETITION</a:t>
            </a:r>
          </a:p>
        </p:txBody>
      </p:sp>
      <p:sp>
        <p:nvSpPr>
          <p:cNvPr id="3" name="Content Placeholder 2">
            <a:extLst>
              <a:ext uri="{FF2B5EF4-FFF2-40B4-BE49-F238E27FC236}">
                <a16:creationId xmlns:a16="http://schemas.microsoft.com/office/drawing/2014/main" id="{CEA9D3A3-FEAA-FF45-9148-FB0974CF27C6}"/>
              </a:ext>
            </a:extLst>
          </p:cNvPr>
          <p:cNvSpPr>
            <a:spLocks noGrp="1"/>
          </p:cNvSpPr>
          <p:nvPr>
            <p:ph idx="1"/>
          </p:nvPr>
        </p:nvSpPr>
        <p:spPr>
          <a:xfrm>
            <a:off x="0" y="973777"/>
            <a:ext cx="12192000" cy="5815262"/>
          </a:xfrm>
        </p:spPr>
        <p:txBody>
          <a:bodyPr anchor="t">
            <a:normAutofit fontScale="40000" lnSpcReduction="20000"/>
          </a:bodyPr>
          <a:lstStyle/>
          <a:p>
            <a:pPr>
              <a:buClr>
                <a:schemeClr val="tx1"/>
              </a:buClr>
              <a:buFont typeface="Arial" panose="020B0604020202020204" pitchFamily="34" charset="0"/>
              <a:buChar char="•"/>
            </a:pPr>
            <a:r>
              <a:rPr lang="en-US" sz="3100" dirty="0">
                <a:latin typeface="Arial" panose="020B0604020202020204" pitchFamily="34" charset="0"/>
                <a:cs typeface="Arial" panose="020B0604020202020204" pitchFamily="34" charset="0"/>
              </a:rPr>
              <a:t>Relations between Russia and the four Western Arctic states will remain tense in the foreseeable future. However, the Arctic hasn’t yet become the setting for a new Great Game. </a:t>
            </a:r>
          </a:p>
          <a:p>
            <a:pPr>
              <a:buClr>
                <a:schemeClr val="tx1"/>
              </a:buClr>
              <a:buFont typeface="Arial" panose="020B0604020202020204" pitchFamily="34" charset="0"/>
              <a:buChar char="•"/>
            </a:pPr>
            <a:r>
              <a:rPr lang="en-US" sz="3100" dirty="0">
                <a:latin typeface="Arial" panose="020B0604020202020204" pitchFamily="34" charset="0"/>
                <a:cs typeface="Arial" panose="020B0604020202020204" pitchFamily="34" charset="0"/>
              </a:rPr>
              <a:t>Disagreements between states are evident but cooperation has not stopped completely, and the preference for diplomatic rather than military conflict resolution still prevails. </a:t>
            </a:r>
          </a:p>
          <a:p>
            <a:pPr>
              <a:buClr>
                <a:schemeClr val="tx1"/>
              </a:buClr>
              <a:buFont typeface="Arial" panose="020B0604020202020204" pitchFamily="34" charset="0"/>
              <a:buChar char="•"/>
            </a:pPr>
            <a:r>
              <a:rPr lang="en-US" sz="3100" dirty="0">
                <a:latin typeface="Arial" panose="020B0604020202020204" pitchFamily="34" charset="0"/>
                <a:cs typeface="Arial" panose="020B0604020202020204" pitchFamily="34" charset="0"/>
              </a:rPr>
              <a:t>Relations between Russia and the West in the Arctic are still somewhere between cooperation and confrontation for now but are moving in the direction of greater competition. </a:t>
            </a:r>
          </a:p>
          <a:p>
            <a:pPr>
              <a:buClr>
                <a:schemeClr val="tx1"/>
              </a:buClr>
              <a:buFont typeface="Arial" panose="020B0604020202020204" pitchFamily="34" charset="0"/>
              <a:buChar char="•"/>
            </a:pPr>
            <a:r>
              <a:rPr lang="en-US" sz="3100" dirty="0">
                <a:latin typeface="Arial" panose="020B0604020202020204" pitchFamily="34" charset="0"/>
                <a:cs typeface="Arial" panose="020B0604020202020204" pitchFamily="34" charset="0"/>
              </a:rPr>
              <a:t>Even though U.S.–Russian and U.S.–Chinese relations are clearly or increasingly hostile, while relations between Russia and China are becoming increasingly close, the world is not yet witnessing the formation of opposing blocs like those seen during the Cold War. </a:t>
            </a:r>
          </a:p>
          <a:p>
            <a:pPr>
              <a:buClr>
                <a:schemeClr val="tx1"/>
              </a:buClr>
              <a:buFont typeface="Arial" panose="020B0604020202020204" pitchFamily="34" charset="0"/>
              <a:buChar char="•"/>
            </a:pPr>
            <a:r>
              <a:rPr lang="en-US" sz="3100" dirty="0">
                <a:latin typeface="Arial" panose="020B0604020202020204" pitchFamily="34" charset="0"/>
                <a:cs typeface="Arial" panose="020B0604020202020204" pitchFamily="34" charset="0"/>
              </a:rPr>
              <a:t>China and Russia act in accordance with their own interests, which are not always identical. For the time being, the creation of a Russo-Chinese military alliance isn’t a viable idea. </a:t>
            </a:r>
          </a:p>
          <a:p>
            <a:pPr>
              <a:buClr>
                <a:schemeClr val="tx1"/>
              </a:buClr>
              <a:buFont typeface="Arial" panose="020B0604020202020204" pitchFamily="34" charset="0"/>
              <a:buChar char="•"/>
            </a:pPr>
            <a:r>
              <a:rPr lang="en-US" sz="3100" dirty="0">
                <a:latin typeface="Arial" panose="020B0604020202020204" pitchFamily="34" charset="0"/>
                <a:cs typeface="Arial" panose="020B0604020202020204" pitchFamily="34" charset="0"/>
              </a:rPr>
              <a:t>Cooperation between China and Russia in the Arctic is exclusively economic (energy and infrastructure projects). </a:t>
            </a:r>
          </a:p>
          <a:p>
            <a:pPr>
              <a:buClr>
                <a:schemeClr val="tx1"/>
              </a:buClr>
              <a:buFont typeface="Arial" panose="020B0604020202020204" pitchFamily="34" charset="0"/>
              <a:buChar char="•"/>
            </a:pPr>
            <a:r>
              <a:rPr lang="en-US" sz="3100" dirty="0">
                <a:latin typeface="Arial" panose="020B0604020202020204" pitchFamily="34" charset="0"/>
                <a:cs typeface="Arial" panose="020B0604020202020204" pitchFamily="34" charset="0"/>
              </a:rPr>
              <a:t>There is no reason to believe that this cooperation will acquire a military component in the foreseeable future. </a:t>
            </a:r>
          </a:p>
          <a:p>
            <a:pPr>
              <a:buClr>
                <a:schemeClr val="tx1"/>
              </a:buClr>
              <a:buFont typeface="Arial" panose="020B0604020202020204" pitchFamily="34" charset="0"/>
              <a:buChar char="•"/>
            </a:pPr>
            <a:r>
              <a:rPr lang="en-US" sz="3100" dirty="0">
                <a:latin typeface="Arial" panose="020B0604020202020204" pitchFamily="34" charset="0"/>
                <a:cs typeface="Arial" panose="020B0604020202020204" pitchFamily="34" charset="0"/>
              </a:rPr>
              <a:t>While cooperating with China more and more closely, Russia remains careful as to the scope and terms of this cooperation. Moscow is trying to protect its sovereignty: as a general principle, as well as regarding the Arctic. </a:t>
            </a:r>
          </a:p>
          <a:p>
            <a:pPr>
              <a:buClr>
                <a:schemeClr val="tx1"/>
              </a:buClr>
              <a:buFont typeface="Arial" panose="020B0604020202020204" pitchFamily="34" charset="0"/>
              <a:buChar char="•"/>
            </a:pPr>
            <a:r>
              <a:rPr lang="en-US" sz="3100" dirty="0">
                <a:latin typeface="Arial" panose="020B0604020202020204" pitchFamily="34" charset="0"/>
                <a:cs typeface="Arial" panose="020B0604020202020204" pitchFamily="34" charset="0"/>
              </a:rPr>
              <a:t>The Russian concept of a Greater Eurasia requires a maritime dimension. Russia is a major continental and even transcontinental power, considering that it spans both Europe and Asia. Its politicians and strategists are accustomed to thinking about geopolitics in land-based terms. </a:t>
            </a:r>
          </a:p>
          <a:p>
            <a:pPr>
              <a:buClr>
                <a:schemeClr val="tx1"/>
              </a:buClr>
              <a:buFont typeface="Arial" panose="020B0604020202020204" pitchFamily="34" charset="0"/>
              <a:buChar char="•"/>
            </a:pPr>
            <a:r>
              <a:rPr lang="en-US" sz="3100" dirty="0">
                <a:latin typeface="Arial" panose="020B0604020202020204" pitchFamily="34" charset="0"/>
                <a:cs typeface="Arial" panose="020B0604020202020204" pitchFamily="34" charset="0"/>
              </a:rPr>
              <a:t>Up until 2014, there had been a lot of talk about a Greater Europe, but starting from the mid-2010s, the conversation shifted to a Greater Eurasia. While the maritime dimension isn’t completely ignored, it is hardly ever discussed on its own. </a:t>
            </a:r>
          </a:p>
          <a:p>
            <a:pPr>
              <a:buClr>
                <a:schemeClr val="tx1"/>
              </a:buClr>
              <a:buFont typeface="Arial" panose="020B0604020202020204" pitchFamily="34" charset="0"/>
              <a:buChar char="•"/>
            </a:pPr>
            <a:r>
              <a:rPr lang="en-US" sz="3100" dirty="0">
                <a:latin typeface="Arial" panose="020B0604020202020204" pitchFamily="34" charset="0"/>
                <a:cs typeface="Arial" panose="020B0604020202020204" pitchFamily="34" charset="0"/>
              </a:rPr>
              <a:t>Generally, we talk about land-and-sea regions: the Euro-Atlantic, the Asia-Pacific, the Arctic zone, the Baltic, the Black Sea, and the Caspian regions. </a:t>
            </a:r>
          </a:p>
          <a:p>
            <a:pPr>
              <a:buClr>
                <a:schemeClr val="tx1"/>
              </a:buClr>
              <a:buFont typeface="Arial" panose="020B0604020202020204" pitchFamily="34" charset="0"/>
              <a:buChar char="•"/>
            </a:pPr>
            <a:r>
              <a:rPr lang="en-US" sz="3100" dirty="0">
                <a:latin typeface="Arial" panose="020B0604020202020204" pitchFamily="34" charset="0"/>
                <a:cs typeface="Arial" panose="020B0604020202020204" pitchFamily="34" charset="0"/>
              </a:rPr>
              <a:t>Today, Russian officials are skeptical about the concept of an Indo-Pacific region. Moscow considers it an American geopolitical construct, like that of the Greater Middle East. Moreover, it is believed to be anti-Chinese and partly anti-Russian. However, this view is too narrow. </a:t>
            </a:r>
          </a:p>
          <a:p>
            <a:pPr>
              <a:buClr>
                <a:schemeClr val="tx1"/>
              </a:buClr>
              <a:buFont typeface="Arial" panose="020B0604020202020204" pitchFamily="34" charset="0"/>
              <a:buChar char="•"/>
            </a:pPr>
            <a:r>
              <a:rPr lang="en-US" sz="3100" dirty="0">
                <a:latin typeface="Arial" panose="020B0604020202020204" pitchFamily="34" charset="0"/>
                <a:cs typeface="Arial" panose="020B0604020202020204" pitchFamily="34" charset="0"/>
              </a:rPr>
              <a:t>The U.S. concept of the Indo-Pacific is indeed aimed at containing China and strengthening ties with American allies and partners, and Russia has no need to join it. Nevertheless, Moscow might wish to consider the maritime dimension of its own Greater Eurasia concept. Its core idea could be a Murmansk– Mumbai connection, extending the Northern Sea Route all the way to the Indian Ocean via the Pacific. </a:t>
            </a:r>
          </a:p>
          <a:p>
            <a:pPr>
              <a:buClr>
                <a:schemeClr val="tx1"/>
              </a:buClr>
              <a:buFont typeface="Arial" panose="020B0604020202020204" pitchFamily="34" charset="0"/>
              <a:buChar char="•"/>
            </a:pPr>
            <a:r>
              <a:rPr lang="en-US" sz="3100" dirty="0">
                <a:latin typeface="Arial" panose="020B0604020202020204" pitchFamily="34" charset="0"/>
                <a:cs typeface="Arial" panose="020B0604020202020204" pitchFamily="34" charset="0"/>
              </a:rPr>
              <a:t>In that way, Russia’s development of the Arctic could be more closely linked to cooperation with Asian countries. China would of course need to be part of it, but it would not have to be Moscow’s only partner. </a:t>
            </a:r>
          </a:p>
          <a:p>
            <a:pPr marL="0" indent="0">
              <a:buClr>
                <a:schemeClr val="tx1"/>
              </a:buClr>
              <a:buNone/>
            </a:pPr>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6509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5AAF0-ADE8-7A4C-ADD2-2D527FAC35B9}"/>
              </a:ext>
            </a:extLst>
          </p:cNvPr>
          <p:cNvSpPr>
            <a:spLocks noGrp="1"/>
          </p:cNvSpPr>
          <p:nvPr>
            <p:ph type="title"/>
          </p:nvPr>
        </p:nvSpPr>
        <p:spPr>
          <a:xfrm>
            <a:off x="581192" y="68961"/>
            <a:ext cx="11029616" cy="813689"/>
          </a:xfrm>
        </p:spPr>
        <p:txBody>
          <a:bodyPr>
            <a:normAutofit/>
          </a:bodyPr>
          <a:lstStyle/>
          <a:p>
            <a:pPr algn="ctr"/>
            <a:r>
              <a:rPr lang="en-US" sz="4000" b="1" u="sng"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Algerian" panose="04020705040A02060702" pitchFamily="82" charset="0"/>
              </a:rPr>
              <a:t>CONCLUSION</a:t>
            </a:r>
          </a:p>
        </p:txBody>
      </p:sp>
      <p:sp>
        <p:nvSpPr>
          <p:cNvPr id="3" name="Content Placeholder 2">
            <a:extLst>
              <a:ext uri="{FF2B5EF4-FFF2-40B4-BE49-F238E27FC236}">
                <a16:creationId xmlns:a16="http://schemas.microsoft.com/office/drawing/2014/main" id="{CEA9D3A3-FEAA-FF45-9148-FB0974CF27C6}"/>
              </a:ext>
            </a:extLst>
          </p:cNvPr>
          <p:cNvSpPr>
            <a:spLocks noGrp="1"/>
          </p:cNvSpPr>
          <p:nvPr>
            <p:ph idx="1"/>
          </p:nvPr>
        </p:nvSpPr>
        <p:spPr>
          <a:xfrm>
            <a:off x="581192" y="973777"/>
            <a:ext cx="11029615" cy="5688280"/>
          </a:xfrm>
        </p:spPr>
        <p:txBody>
          <a:bodyPr anchor="t">
            <a:normAutofit/>
          </a:bodyPr>
          <a:lstStyle/>
          <a:p>
            <a:pPr marL="0" indent="0">
              <a:lnSpc>
                <a:spcPts val="2400"/>
              </a:lnSpc>
              <a:buNone/>
            </a:pPr>
            <a:r>
              <a:rPr lang="en-US" sz="1800" dirty="0">
                <a:solidFill>
                  <a:schemeClr val="tx1"/>
                </a:solidFill>
                <a:latin typeface="Arial" panose="020B0604020202020204" pitchFamily="34" charset="0"/>
                <a:cs typeface="Arial" panose="020B0604020202020204" pitchFamily="34" charset="0"/>
              </a:rPr>
              <a:t>The complexities of the Arctic region cannot be understated. Climate change and natural resources makes the Arctic a prime location for geographic competition among Arctic and non-Arctic states. Covering three continents, the Arctic space is government by dozens of local and international agreements that preserve order in the region. As Chinese interests in the region become more pronounced, its competition with Russia has the potential to become more adversarial compared to the relative coexistence that defines their current relationship.</a:t>
            </a:r>
          </a:p>
          <a:p>
            <a:pPr marL="0" indent="0">
              <a:lnSpc>
                <a:spcPts val="2400"/>
              </a:lnSpc>
              <a:buNone/>
            </a:pPr>
            <a:endParaRPr lang="en-US"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1400" dirty="0">
              <a:effectLst>
                <a:outerShdw blurRad="38100" dist="38100" dir="2700000" algn="tl">
                  <a:srgbClr val="000000">
                    <a:alpha val="43137"/>
                  </a:srgbClr>
                </a:outerShdw>
              </a:effectLst>
              <a:latin typeface="Arial Black" panose="020B0A04020102020204" pitchFamily="34" charset="0"/>
            </a:endParaRPr>
          </a:p>
          <a:p>
            <a:pPr lvl="1"/>
            <a:endParaRPr lang="en-US" dirty="0"/>
          </a:p>
          <a:p>
            <a:endParaRPr lang="en-US" b="1" dirty="0"/>
          </a:p>
        </p:txBody>
      </p:sp>
    </p:spTree>
    <p:extLst>
      <p:ext uri="{BB962C8B-B14F-4D97-AF65-F5344CB8AC3E}">
        <p14:creationId xmlns:p14="http://schemas.microsoft.com/office/powerpoint/2010/main" val="9974178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39E6D5-AFFB-8542-AA83-6699D0873C40}"/>
              </a:ext>
            </a:extLst>
          </p:cNvPr>
          <p:cNvSpPr>
            <a:spLocks noGrp="1"/>
          </p:cNvSpPr>
          <p:nvPr>
            <p:ph type="dt" sz="half" idx="10"/>
          </p:nvPr>
        </p:nvSpPr>
        <p:spPr/>
        <p:txBody>
          <a:bodyPr/>
          <a:lstStyle/>
          <a:p>
            <a:pPr rtl="0"/>
            <a:fld id="{D971D44B-9C44-467E-B481-41466CDBD2A7}" type="datetime1">
              <a:rPr lang="de-DE" smtClean="0"/>
              <a:t>08.11.20</a:t>
            </a:fld>
            <a:endParaRPr lang="en-US" dirty="0"/>
          </a:p>
        </p:txBody>
      </p:sp>
      <p:sp>
        <p:nvSpPr>
          <p:cNvPr id="3" name="Rectangle 2">
            <a:extLst>
              <a:ext uri="{FF2B5EF4-FFF2-40B4-BE49-F238E27FC236}">
                <a16:creationId xmlns:a16="http://schemas.microsoft.com/office/drawing/2014/main" id="{996A9A2F-AD36-C044-B1D8-C8CDED1A9461}"/>
              </a:ext>
            </a:extLst>
          </p:cNvPr>
          <p:cNvSpPr/>
          <p:nvPr/>
        </p:nvSpPr>
        <p:spPr>
          <a:xfrm>
            <a:off x="4467132" y="0"/>
            <a:ext cx="2975495" cy="707886"/>
          </a:xfrm>
          <a:prstGeom prst="rect">
            <a:avLst/>
          </a:prstGeom>
        </p:spPr>
        <p:txBody>
          <a:bodyPr wrap="none">
            <a:spAutoFit/>
          </a:bodyPr>
          <a:lstStyle/>
          <a:p>
            <a:r>
              <a:rPr lang="en-US" sz="4000" b="1" u="sng"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Algerian" panose="04020705040A02060702" pitchFamily="82" charset="0"/>
              </a:rPr>
              <a:t>RESOURCES</a:t>
            </a:r>
            <a:endParaRPr lang="en-US" sz="4000" dirty="0"/>
          </a:p>
        </p:txBody>
      </p:sp>
      <p:sp>
        <p:nvSpPr>
          <p:cNvPr id="5" name="TextBox 4">
            <a:extLst>
              <a:ext uri="{FF2B5EF4-FFF2-40B4-BE49-F238E27FC236}">
                <a16:creationId xmlns:a16="http://schemas.microsoft.com/office/drawing/2014/main" id="{11CA834F-2491-014D-B587-CE1725E39ACB}"/>
              </a:ext>
            </a:extLst>
          </p:cNvPr>
          <p:cNvSpPr txBox="1"/>
          <p:nvPr/>
        </p:nvSpPr>
        <p:spPr>
          <a:xfrm>
            <a:off x="336884" y="674059"/>
            <a:ext cx="11518232" cy="8063746"/>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Arctic Council. (n.d.). About section. https://arctic-council.org/en/</a:t>
            </a:r>
          </a:p>
          <a:p>
            <a:endParaRPr lang="en-US" sz="1600" dirty="0">
              <a:latin typeface="Arial" panose="020B0604020202020204" pitchFamily="34" charset="0"/>
              <a:cs typeface="Arial" panose="020B0604020202020204" pitchFamily="34" charset="0"/>
            </a:endParaRPr>
          </a:p>
          <a:p>
            <a:pPr indent="-457200"/>
            <a:r>
              <a:rPr lang="en-US" sz="1600" dirty="0">
                <a:latin typeface="Arial" panose="020B0604020202020204" pitchFamily="34" charset="0"/>
                <a:cs typeface="Arial" panose="020B0604020202020204" pitchFamily="34" charset="0"/>
              </a:rPr>
              <a:t>Briney, A. (2020). A geography and overview of the Earth’s Arctic region. </a:t>
            </a:r>
            <a:r>
              <a:rPr lang="en-US" sz="1600" i="1" dirty="0">
                <a:latin typeface="Arial" panose="020B0604020202020204" pitchFamily="34" charset="0"/>
                <a:cs typeface="Arial" panose="020B0604020202020204" pitchFamily="34" charset="0"/>
              </a:rPr>
              <a:t>ThoughtCo</a:t>
            </a:r>
            <a:r>
              <a:rPr lang="en-US" sz="1600" dirty="0">
                <a:latin typeface="Arial" panose="020B0604020202020204" pitchFamily="34" charset="0"/>
                <a:cs typeface="Arial" panose="020B0604020202020204" pitchFamily="34" charset="0"/>
              </a:rPr>
              <a:t>. https://www.thoughtco.com/geography-	of-earths-arctic-region-1434938</a:t>
            </a:r>
          </a:p>
          <a:p>
            <a:endParaRPr lang="en-US" sz="1600" dirty="0">
              <a:latin typeface="Arial" panose="020B0604020202020204" pitchFamily="34" charset="0"/>
              <a:cs typeface="Arial" panose="020B0604020202020204" pitchFamily="34" charset="0"/>
            </a:endParaRPr>
          </a:p>
          <a:p>
            <a:pPr indent="-457200"/>
            <a:r>
              <a:rPr lang="en-US" sz="1600" dirty="0">
                <a:latin typeface="Arial" panose="020B0604020202020204" pitchFamily="34" charset="0"/>
                <a:cs typeface="Arial" panose="020B0604020202020204" pitchFamily="34" charset="0"/>
              </a:rPr>
              <a:t>Breitenbauch, H., Kristensen, K., &amp; Grosmeyer, J. (2019) Military and environmental challenges in the Arctic. </a:t>
            </a:r>
            <a:r>
              <a:rPr lang="en-US" sz="1600" i="1" dirty="0">
                <a:latin typeface="Arial" panose="020B0604020202020204" pitchFamily="34" charset="0"/>
                <a:cs typeface="Arial" panose="020B0604020202020204" pitchFamily="34" charset="0"/>
              </a:rPr>
              <a:t>Carnegie 	Europe</a:t>
            </a:r>
            <a:r>
              <a:rPr lang="en-US" sz="1600" dirty="0">
                <a:latin typeface="Arial" panose="020B0604020202020204" pitchFamily="34" charset="0"/>
                <a:cs typeface="Arial" panose="020B0604020202020204" pitchFamily="34" charset="0"/>
              </a:rPr>
              <a:t>. https://carnegieeurope.eu/2019/11/28/military-and-environmental-challenges-in-arctic-pub-80424</a:t>
            </a:r>
          </a:p>
          <a:p>
            <a:endParaRPr lang="en-US" sz="1600" dirty="0">
              <a:latin typeface="Arial" panose="020B0604020202020204" pitchFamily="34" charset="0"/>
              <a:cs typeface="Arial" panose="020B0604020202020204" pitchFamily="34" charset="0"/>
            </a:endParaRPr>
          </a:p>
          <a:p>
            <a:pPr indent="-457200"/>
            <a:r>
              <a:rPr lang="en-US" sz="1600" dirty="0">
                <a:latin typeface="Arial" panose="020B0604020202020204" pitchFamily="34" charset="0"/>
                <a:cs typeface="Arial" panose="020B0604020202020204" pitchFamily="34" charset="0"/>
              </a:rPr>
              <a:t>Bogoyavlensky, D. (n.d.). Arctic demography. </a:t>
            </a:r>
            <a:r>
              <a:rPr lang="en-US" sz="1600" i="1" dirty="0">
                <a:latin typeface="Arial" panose="020B0604020202020204" pitchFamily="34" charset="0"/>
                <a:cs typeface="Arial" panose="020B0604020202020204" pitchFamily="34" charset="0"/>
              </a:rPr>
              <a:t>Arctic Human Development Report. 	</a:t>
            </a:r>
            <a:r>
              <a:rPr lang="en-US" sz="1600" dirty="0">
                <a:latin typeface="Arial" panose="020B0604020202020204" pitchFamily="34" charset="0"/>
                <a:cs typeface="Arial" panose="020B0604020202020204" pitchFamily="34" charset="0"/>
              </a:rPr>
              <a:t>http://www.svs.is/static/files/images/pdf_files/ahdr/English_version/AHDR_chp_2.pdf</a:t>
            </a:r>
          </a:p>
          <a:p>
            <a:pPr indent="-457200"/>
            <a:endParaRPr lang="en-US" sz="1600" i="1" dirty="0">
              <a:latin typeface="Arial" panose="020B0604020202020204" pitchFamily="34" charset="0"/>
              <a:cs typeface="Arial" panose="020B0604020202020204" pitchFamily="34" charset="0"/>
            </a:endParaRPr>
          </a:p>
          <a:p>
            <a:pPr indent="-457200"/>
            <a:r>
              <a:rPr lang="en-US" sz="1600" dirty="0">
                <a:latin typeface="Arial" panose="020B0604020202020204" pitchFamily="34" charset="0"/>
                <a:cs typeface="Arial" panose="020B0604020202020204" pitchFamily="34" charset="0"/>
              </a:rPr>
              <a:t>Gosnell, R</a:t>
            </a:r>
            <a:r>
              <a:rPr lang="en-US" sz="1600" i="1" dirty="0">
                <a:latin typeface="Arial" panose="020B0604020202020204" pitchFamily="34" charset="0"/>
                <a:cs typeface="Arial" panose="020B0604020202020204" pitchFamily="34" charset="0"/>
              </a:rPr>
              <a:t>. (2018). </a:t>
            </a:r>
            <a:r>
              <a:rPr lang="en-US" sz="1600" dirty="0">
                <a:latin typeface="Arial" panose="020B0604020202020204" pitchFamily="34" charset="0"/>
                <a:cs typeface="Arial" panose="020B0604020202020204" pitchFamily="34" charset="0"/>
              </a:rPr>
              <a:t>The future of the Arctic economy. </a:t>
            </a:r>
            <a:r>
              <a:rPr lang="en-US" sz="1600" i="1" dirty="0">
                <a:latin typeface="Arial" panose="020B0604020202020204" pitchFamily="34" charset="0"/>
                <a:cs typeface="Arial" panose="020B0604020202020204" pitchFamily="34" charset="0"/>
              </a:rPr>
              <a:t>The Maritime Executive</a:t>
            </a:r>
            <a:r>
              <a:rPr lang="en-US" sz="1600" dirty="0">
                <a:latin typeface="Arial" panose="020B0604020202020204" pitchFamily="34" charset="0"/>
                <a:cs typeface="Arial" panose="020B0604020202020204" pitchFamily="34" charset="0"/>
              </a:rPr>
              <a:t>. https://www.maritime-	</a:t>
            </a:r>
            <a:r>
              <a:rPr lang="en-US" sz="1600" dirty="0" err="1">
                <a:latin typeface="Arial" panose="020B0604020202020204" pitchFamily="34" charset="0"/>
                <a:cs typeface="Arial" panose="020B0604020202020204" pitchFamily="34" charset="0"/>
              </a:rPr>
              <a:t>executive.com</a:t>
            </a:r>
            <a:r>
              <a:rPr lang="en-US" sz="1600" dirty="0">
                <a:latin typeface="Arial" panose="020B0604020202020204" pitchFamily="34" charset="0"/>
                <a:cs typeface="Arial" panose="020B0604020202020204" pitchFamily="34" charset="0"/>
              </a:rPr>
              <a:t>/editorials/the-future-of-the-arctic-economy</a:t>
            </a:r>
            <a:endParaRPr lang="en-US" sz="1600" i="1" dirty="0">
              <a:latin typeface="Arial" panose="020B0604020202020204" pitchFamily="34" charset="0"/>
              <a:cs typeface="Arial" panose="020B0604020202020204" pitchFamily="34" charset="0"/>
            </a:endParaRPr>
          </a:p>
          <a:p>
            <a:endParaRPr lang="en-US" sz="1600" i="1" dirty="0">
              <a:latin typeface="Arial" panose="020B0604020202020204" pitchFamily="34" charset="0"/>
              <a:cs typeface="Arial" panose="020B0604020202020204" pitchFamily="34" charset="0"/>
            </a:endParaRPr>
          </a:p>
          <a:p>
            <a:pPr indent="-457200"/>
            <a:r>
              <a:rPr lang="en-US" sz="1600" i="1" dirty="0">
                <a:latin typeface="Arial" panose="020B0604020202020204" pitchFamily="34" charset="0"/>
                <a:cs typeface="Arial" panose="020B0604020202020204" pitchFamily="34" charset="0"/>
              </a:rPr>
              <a:t>Humpert, M. (2020). </a:t>
            </a:r>
            <a:r>
              <a:rPr lang="en-US" sz="1600" dirty="0">
                <a:latin typeface="Arial" panose="020B0604020202020204" pitchFamily="34" charset="0"/>
                <a:cs typeface="Arial" panose="020B0604020202020204" pitchFamily="34" charset="0"/>
              </a:rPr>
              <a:t>Cargo volume on the Northern Sea route remains stable as Novatek eyes floating storage</a:t>
            </a:r>
            <a:r>
              <a:rPr lang="en-US" sz="1600" i="1" dirty="0">
                <a:latin typeface="Arial" panose="020B0604020202020204" pitchFamily="34" charset="0"/>
                <a:cs typeface="Arial" panose="020B0604020202020204" pitchFamily="34" charset="0"/>
              </a:rPr>
              <a:t>. Arctic Today. </a:t>
            </a:r>
          </a:p>
          <a:p>
            <a:pPr indent="-457200"/>
            <a:r>
              <a:rPr lang="en-US" sz="1600" i="1"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https://www.arctictoday.com/cargo-volume-on-northern-sea-route-remains-stable-as-novatek-eyes-floating-storages/</a:t>
            </a:r>
          </a:p>
          <a:p>
            <a:endParaRPr lang="en-US" sz="1600" i="1" dirty="0">
              <a:latin typeface="Arial" panose="020B0604020202020204" pitchFamily="34" charset="0"/>
              <a:cs typeface="Arial" panose="020B0604020202020204" pitchFamily="34" charset="0"/>
            </a:endParaRPr>
          </a:p>
          <a:p>
            <a:pPr indent="-457200"/>
            <a:r>
              <a:rPr lang="en-US" sz="1600" i="1" dirty="0">
                <a:latin typeface="Arial" panose="020B0604020202020204" pitchFamily="34" charset="0"/>
                <a:cs typeface="Arial" panose="020B0604020202020204" pitchFamily="34" charset="0"/>
              </a:rPr>
              <a:t>Karlusov, V., &amp; Yarkov, D. (2019). </a:t>
            </a:r>
            <a:r>
              <a:rPr lang="en-US" sz="1600" dirty="0">
                <a:latin typeface="Arial" panose="020B0604020202020204" pitchFamily="34" charset="0"/>
                <a:cs typeface="Arial" panose="020B0604020202020204" pitchFamily="34" charset="0"/>
              </a:rPr>
              <a:t>Russia and China: Interests, potential, and prospects of interaction in the Arctic</a:t>
            </a:r>
            <a:r>
              <a:rPr lang="en-US" sz="1600" i="1" dirty="0">
                <a:latin typeface="Arial" panose="020B0604020202020204" pitchFamily="34" charset="0"/>
                <a:cs typeface="Arial" panose="020B0604020202020204" pitchFamily="34" charset="0"/>
              </a:rPr>
              <a:t>. 	International Journal of Civil Engineering and Technology 10(2) p. 1740-1746. 	</a:t>
            </a:r>
            <a:r>
              <a:rPr lang="en-US" sz="1600" dirty="0">
                <a:latin typeface="Arial" panose="020B0604020202020204" pitchFamily="34" charset="0"/>
                <a:cs typeface="Arial" panose="020B0604020202020204" pitchFamily="34" charset="0"/>
              </a:rPr>
              <a:t>http://iaeme.com/MasterAdmin/uploadfolder/IJCIET_10_02_168/IJCIET_10_02_168.pdf</a:t>
            </a:r>
          </a:p>
          <a:p>
            <a:endParaRPr lang="en-US" sz="1600" i="1" dirty="0">
              <a:latin typeface="Arial" panose="020B0604020202020204" pitchFamily="34" charset="0"/>
              <a:cs typeface="Arial" panose="020B0604020202020204" pitchFamily="34" charset="0"/>
            </a:endParaRPr>
          </a:p>
          <a:p>
            <a:pPr indent="-457200"/>
            <a:r>
              <a:rPr lang="en-US" sz="1600" dirty="0">
                <a:latin typeface="Arial" panose="020B0604020202020204" pitchFamily="34" charset="0"/>
                <a:cs typeface="Arial" panose="020B0604020202020204" pitchFamily="34" charset="0"/>
              </a:rPr>
              <a:t>Kopra, S. (2020). China and its Arctic trajectories: The Arctic Institute’s China series 2020. </a:t>
            </a:r>
            <a:r>
              <a:rPr lang="en-US" sz="1600" i="1" dirty="0">
                <a:latin typeface="Arial" panose="020B0604020202020204" pitchFamily="34" charset="0"/>
                <a:cs typeface="Arial" panose="020B0604020202020204" pitchFamily="34" charset="0"/>
              </a:rPr>
              <a:t>The Arctic Institute</a:t>
            </a:r>
            <a:r>
              <a:rPr lang="en-US" sz="1600" dirty="0">
                <a:latin typeface="Arial" panose="020B0604020202020204" pitchFamily="34" charset="0"/>
                <a:cs typeface="Arial" panose="020B0604020202020204" pitchFamily="34" charset="0"/>
              </a:rPr>
              <a:t>. 	https://www.thearcticinstitute.org/china-arctic-trajectories-the-arctic-institute-china-series-2020/</a:t>
            </a:r>
          </a:p>
          <a:p>
            <a:endParaRPr lang="en-US" dirty="0"/>
          </a:p>
          <a:p>
            <a:endParaRPr lang="en-US" i="1" dirty="0"/>
          </a:p>
          <a:p>
            <a:endParaRPr lang="en-US" sz="1600" i="1" dirty="0"/>
          </a:p>
          <a:p>
            <a:endParaRPr lang="en-US" sz="1600" i="1" dirty="0"/>
          </a:p>
          <a:p>
            <a:endParaRPr lang="en-US" sz="1600" i="1" dirty="0"/>
          </a:p>
          <a:p>
            <a:endParaRPr lang="en-US" sz="1600" dirty="0"/>
          </a:p>
          <a:p>
            <a:endParaRPr lang="en-US" sz="1600" dirty="0"/>
          </a:p>
          <a:p>
            <a:endParaRPr lang="en-US" dirty="0"/>
          </a:p>
        </p:txBody>
      </p:sp>
      <p:sp>
        <p:nvSpPr>
          <p:cNvPr id="6" name="TextBox 5">
            <a:extLst>
              <a:ext uri="{FF2B5EF4-FFF2-40B4-BE49-F238E27FC236}">
                <a16:creationId xmlns:a16="http://schemas.microsoft.com/office/drawing/2014/main" id="{443E22FB-EA25-F04A-A8E4-7DE605800176}"/>
              </a:ext>
            </a:extLst>
          </p:cNvPr>
          <p:cNvSpPr txBox="1"/>
          <p:nvPr/>
        </p:nvSpPr>
        <p:spPr>
          <a:xfrm>
            <a:off x="336884" y="1058779"/>
            <a:ext cx="256674"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8450788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39E6D5-AFFB-8542-AA83-6699D0873C40}"/>
              </a:ext>
            </a:extLst>
          </p:cNvPr>
          <p:cNvSpPr>
            <a:spLocks noGrp="1"/>
          </p:cNvSpPr>
          <p:nvPr>
            <p:ph type="dt" sz="half" idx="10"/>
          </p:nvPr>
        </p:nvSpPr>
        <p:spPr/>
        <p:txBody>
          <a:bodyPr/>
          <a:lstStyle/>
          <a:p>
            <a:pPr rtl="0"/>
            <a:fld id="{D971D44B-9C44-467E-B481-41466CDBD2A7}" type="datetime1">
              <a:rPr lang="de-DE" smtClean="0"/>
              <a:t>08.11.20</a:t>
            </a:fld>
            <a:endParaRPr lang="en-US" dirty="0"/>
          </a:p>
        </p:txBody>
      </p:sp>
      <p:sp>
        <p:nvSpPr>
          <p:cNvPr id="3" name="Rectangle 2">
            <a:extLst>
              <a:ext uri="{FF2B5EF4-FFF2-40B4-BE49-F238E27FC236}">
                <a16:creationId xmlns:a16="http://schemas.microsoft.com/office/drawing/2014/main" id="{996A9A2F-AD36-C044-B1D8-C8CDED1A9461}"/>
              </a:ext>
            </a:extLst>
          </p:cNvPr>
          <p:cNvSpPr/>
          <p:nvPr/>
        </p:nvSpPr>
        <p:spPr>
          <a:xfrm>
            <a:off x="3002044" y="16042"/>
            <a:ext cx="6187912" cy="707886"/>
          </a:xfrm>
          <a:prstGeom prst="rect">
            <a:avLst/>
          </a:prstGeom>
        </p:spPr>
        <p:txBody>
          <a:bodyPr wrap="none">
            <a:spAutoFit/>
          </a:bodyPr>
          <a:lstStyle/>
          <a:p>
            <a:r>
              <a:rPr lang="en-US" sz="4000" b="1" u="sng"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Algerian" panose="04020705040A02060702" pitchFamily="82" charset="0"/>
              </a:rPr>
              <a:t>RESOURCES (Continued)</a:t>
            </a:r>
            <a:endParaRPr lang="en-US" sz="4000" dirty="0"/>
          </a:p>
        </p:txBody>
      </p:sp>
      <p:sp>
        <p:nvSpPr>
          <p:cNvPr id="5" name="TextBox 4">
            <a:extLst>
              <a:ext uri="{FF2B5EF4-FFF2-40B4-BE49-F238E27FC236}">
                <a16:creationId xmlns:a16="http://schemas.microsoft.com/office/drawing/2014/main" id="{11CA834F-2491-014D-B587-CE1725E39ACB}"/>
              </a:ext>
            </a:extLst>
          </p:cNvPr>
          <p:cNvSpPr txBox="1"/>
          <p:nvPr/>
        </p:nvSpPr>
        <p:spPr>
          <a:xfrm>
            <a:off x="336884" y="723928"/>
            <a:ext cx="11518232" cy="7786747"/>
          </a:xfrm>
          <a:prstGeom prst="rect">
            <a:avLst/>
          </a:prstGeom>
          <a:noFill/>
        </p:spPr>
        <p:txBody>
          <a:bodyPr wrap="square" rtlCol="0">
            <a:spAutoFit/>
          </a:bodyPr>
          <a:lstStyle/>
          <a:p>
            <a:pPr indent="-457200"/>
            <a:r>
              <a:rPr lang="en-US" sz="1600" dirty="0">
                <a:latin typeface="Arial" panose="020B0604020202020204" pitchFamily="34" charset="0"/>
                <a:cs typeface="Arial" panose="020B0604020202020204" pitchFamily="34" charset="0"/>
              </a:rPr>
              <a:t>Lanteigne, M. (2019). The changing shape of Arctic security. </a:t>
            </a:r>
            <a:r>
              <a:rPr lang="en-US" sz="1600" i="1" dirty="0">
                <a:latin typeface="Arial" panose="020B0604020202020204" pitchFamily="34" charset="0"/>
                <a:cs typeface="Arial" panose="020B0604020202020204" pitchFamily="34" charset="0"/>
              </a:rPr>
              <a:t>NATO review. 	</a:t>
            </a:r>
            <a:r>
              <a:rPr lang="en-US" sz="1600" dirty="0">
                <a:latin typeface="Arial" panose="020B0604020202020204" pitchFamily="34" charset="0"/>
                <a:cs typeface="Arial" panose="020B0604020202020204" pitchFamily="34" charset="0"/>
              </a:rPr>
              <a:t>https://www.nato.int/docu/review/articles/2019/06/28/the-changing-shape-of-arctic-security/index.html</a:t>
            </a:r>
          </a:p>
          <a:p>
            <a:endParaRPr lang="en-US" sz="1600" dirty="0">
              <a:latin typeface="Arial" panose="020B0604020202020204" pitchFamily="34" charset="0"/>
              <a:cs typeface="Arial" panose="020B0604020202020204" pitchFamily="34" charset="0"/>
            </a:endParaRPr>
          </a:p>
          <a:p>
            <a:pPr indent="-457200"/>
            <a:r>
              <a:rPr lang="en-US" sz="1600" dirty="0">
                <a:latin typeface="Arial" panose="020B0604020202020204" pitchFamily="34" charset="0"/>
                <a:cs typeface="Arial" panose="020B0604020202020204" pitchFamily="34" charset="0"/>
              </a:rPr>
              <a:t>Lavelle, M. (2016) Arctic shipping soars, led by Russia and lured by energy. </a:t>
            </a:r>
            <a:r>
              <a:rPr lang="en-US" sz="1600" i="1" dirty="0">
                <a:latin typeface="Arial" panose="020B0604020202020204" pitchFamily="34" charset="0"/>
                <a:cs typeface="Arial" panose="020B0604020202020204" pitchFamily="34" charset="0"/>
              </a:rPr>
              <a:t>National Geographic.</a:t>
            </a:r>
            <a:r>
              <a:rPr lang="en-US" sz="1600" dirty="0">
                <a:latin typeface="Arial" panose="020B0604020202020204" pitchFamily="34" charset="0"/>
                <a:cs typeface="Arial" panose="020B0604020202020204" pitchFamily="34" charset="0"/>
              </a:rPr>
              <a:t> 	http://news.nationalgeographic.com/news/energy/2013/11/131129-arctic-shipping-soars-led-by-russia.</a:t>
            </a:r>
          </a:p>
          <a:p>
            <a:endParaRPr lang="en-US" sz="1600" dirty="0">
              <a:latin typeface="Arial" panose="020B0604020202020204" pitchFamily="34" charset="0"/>
              <a:cs typeface="Arial" panose="020B0604020202020204" pitchFamily="34" charset="0"/>
            </a:endParaRPr>
          </a:p>
          <a:p>
            <a:pPr indent="-457200"/>
            <a:r>
              <a:rPr lang="en-US" sz="1600" dirty="0">
                <a:latin typeface="Arial" panose="020B0604020202020204" pitchFamily="34" charset="0"/>
                <a:cs typeface="Arial" panose="020B0604020202020204" pitchFamily="34" charset="0"/>
              </a:rPr>
              <a:t>Masters, J. (2013). The thawing Arctic: Risks and opportunities. </a:t>
            </a:r>
            <a:r>
              <a:rPr lang="en-US" sz="1600" i="1" dirty="0">
                <a:latin typeface="Arial" panose="020B0604020202020204" pitchFamily="34" charset="0"/>
                <a:cs typeface="Arial" panose="020B0604020202020204" pitchFamily="34" charset="0"/>
              </a:rPr>
              <a:t>Council on Foreign Relations</a:t>
            </a:r>
            <a:r>
              <a:rPr lang="en-US" sz="1600" dirty="0">
                <a:latin typeface="Arial" panose="020B0604020202020204" pitchFamily="34" charset="0"/>
                <a:cs typeface="Arial" panose="020B0604020202020204" pitchFamily="34" charset="0"/>
              </a:rPr>
              <a:t>. 	https://www.cfr.org/backgrounder/thawing-arctic-risks-and-opportunities</a:t>
            </a:r>
          </a:p>
          <a:p>
            <a:endParaRPr lang="en-US" sz="1600" dirty="0">
              <a:latin typeface="Arial" panose="020B0604020202020204" pitchFamily="34" charset="0"/>
              <a:cs typeface="Arial" panose="020B0604020202020204" pitchFamily="34" charset="0"/>
            </a:endParaRPr>
          </a:p>
          <a:p>
            <a:pPr indent="-457200"/>
            <a:r>
              <a:rPr lang="en-US" sz="1600" dirty="0">
                <a:latin typeface="Arial" panose="020B0604020202020204" pitchFamily="34" charset="0"/>
                <a:cs typeface="Arial" panose="020B0604020202020204" pitchFamily="34" charset="0"/>
              </a:rPr>
              <a:t>McDaniel, C. (2017). Russia’s Arctic strategy: An analysis of the role of diplomatic, cooperative, and domestic policies. </a:t>
            </a:r>
            <a:r>
              <a:rPr lang="en-US" sz="1600" i="1" dirty="0">
                <a:latin typeface="Arial" panose="020B0604020202020204" pitchFamily="34" charset="0"/>
                <a:cs typeface="Arial" panose="020B0604020202020204" pitchFamily="34" charset="0"/>
              </a:rPr>
              <a:t>The 	Arctic Institute</a:t>
            </a:r>
            <a:r>
              <a:rPr lang="en-US" sz="1600" dirty="0">
                <a:latin typeface="Arial" panose="020B0604020202020204" pitchFamily="34" charset="0"/>
                <a:cs typeface="Arial" panose="020B0604020202020204" pitchFamily="34" charset="0"/>
              </a:rPr>
              <a:t>. https://www.thearcticinstitute.org/russias-arctic-strategy-analysis-role-diplomatic-cooperative- 	domestic-policies/</a:t>
            </a:r>
          </a:p>
          <a:p>
            <a:endParaRPr lang="en-US" sz="1600" i="1" dirty="0">
              <a:latin typeface="Arial" panose="020B0604020202020204" pitchFamily="34" charset="0"/>
              <a:cs typeface="Arial" panose="020B0604020202020204" pitchFamily="34" charset="0"/>
            </a:endParaRPr>
          </a:p>
          <a:p>
            <a:pPr indent="-457200"/>
            <a:r>
              <a:rPr lang="en-US" sz="1600" dirty="0">
                <a:latin typeface="Arial" panose="020B0604020202020204" pitchFamily="34" charset="0"/>
                <a:cs typeface="Arial" panose="020B0604020202020204" pitchFamily="34" charset="0"/>
              </a:rPr>
              <a:t>National Snow and Ice Data Center. (2020). Climate change in the Arctic. https://nsidc.org/cryosphere/arctic-	meteorology/climate_change.html</a:t>
            </a:r>
          </a:p>
          <a:p>
            <a:endParaRPr lang="en-US" sz="1600" i="1" dirty="0">
              <a:latin typeface="Arial" panose="020B0604020202020204" pitchFamily="34" charset="0"/>
              <a:cs typeface="Arial" panose="020B0604020202020204" pitchFamily="34" charset="0"/>
            </a:endParaRPr>
          </a:p>
          <a:p>
            <a:pPr indent="-457200"/>
            <a:r>
              <a:rPr lang="en-US" sz="1600" i="1" dirty="0">
                <a:latin typeface="Arial" panose="020B0604020202020204" pitchFamily="34" charset="0"/>
                <a:cs typeface="Arial" panose="020B0604020202020204" pitchFamily="34" charset="0"/>
              </a:rPr>
              <a:t>Ostreng, Willy. (n.d.). On the geopolitical significance of the Arctic States. Arctis. </a:t>
            </a:r>
            <a:r>
              <a:rPr lang="en-US" sz="1600" dirty="0">
                <a:latin typeface="Arial" panose="020B0604020202020204" pitchFamily="34" charset="0"/>
                <a:cs typeface="Arial" panose="020B0604020202020204" pitchFamily="34" charset="0"/>
              </a:rPr>
              <a:t>http://www.arctis-	search.com/On+the+Geopolitical+Significance+of+the+Arctic+States</a:t>
            </a:r>
          </a:p>
          <a:p>
            <a:endParaRPr lang="en-US" sz="1600" i="1" dirty="0">
              <a:latin typeface="Arial" panose="020B0604020202020204" pitchFamily="34" charset="0"/>
              <a:cs typeface="Arial" panose="020B0604020202020204" pitchFamily="34" charset="0"/>
            </a:endParaRPr>
          </a:p>
          <a:p>
            <a:pPr indent="-457200"/>
            <a:r>
              <a:rPr lang="en-US" sz="1600" dirty="0">
                <a:latin typeface="Arial" panose="020B0604020202020204" pitchFamily="34" charset="0"/>
                <a:cs typeface="Arial" panose="020B0604020202020204" pitchFamily="34" charset="0"/>
              </a:rPr>
              <a:t>Owens, J. (2020) Emerging threat: As the Arctic melts, Russian plans to militarize could create a nuclear hotspot. </a:t>
            </a:r>
            <a:r>
              <a:rPr lang="en-US" sz="1600" i="1" dirty="0">
                <a:latin typeface="Arial" panose="020B0604020202020204" pitchFamily="34" charset="0"/>
                <a:cs typeface="Arial" panose="020B0604020202020204" pitchFamily="34" charset="0"/>
              </a:rPr>
              <a:t>The Center 	for Climate and Security. </a:t>
            </a:r>
            <a:r>
              <a:rPr lang="en-US" sz="1600" dirty="0">
                <a:latin typeface="Arial" panose="020B0604020202020204" pitchFamily="34" charset="0"/>
                <a:cs typeface="Arial" panose="020B0604020202020204" pitchFamily="34" charset="0"/>
              </a:rPr>
              <a:t>https://climateandsecurity.org/2020/08/emerging-threat-as-the-arctic-melts-russian-plans-	to-militarize-could-create-a-nuclear-hotspot/</a:t>
            </a:r>
          </a:p>
          <a:p>
            <a:endParaRPr lang="en-US" sz="1600" i="1" dirty="0">
              <a:latin typeface="Arial" panose="020B0604020202020204" pitchFamily="34" charset="0"/>
              <a:cs typeface="Arial" panose="020B0604020202020204" pitchFamily="34" charset="0"/>
            </a:endParaRPr>
          </a:p>
          <a:p>
            <a:r>
              <a:rPr lang="en-US" sz="1600" i="1" dirty="0">
                <a:latin typeface="Arial" panose="020B0604020202020204" pitchFamily="34" charset="0"/>
                <a:cs typeface="Arial" panose="020B0604020202020204" pitchFamily="34" charset="0"/>
              </a:rPr>
              <a:t>The Arctic. (n.d.). </a:t>
            </a:r>
            <a:r>
              <a:rPr lang="en-US" sz="1600" dirty="0">
                <a:latin typeface="Arial" panose="020B0604020202020204" pitchFamily="34" charset="0"/>
                <a:cs typeface="Arial" panose="020B0604020202020204" pitchFamily="34" charset="0"/>
              </a:rPr>
              <a:t>Wikipedia</a:t>
            </a:r>
            <a:r>
              <a:rPr lang="en-US" sz="1600" i="1"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https://en.wikipedia.org/wiki/Arctic</a:t>
            </a:r>
          </a:p>
          <a:p>
            <a:endParaRPr lang="en-US" i="1" dirty="0"/>
          </a:p>
          <a:p>
            <a:endParaRPr lang="en-US" sz="1600" i="1" dirty="0"/>
          </a:p>
          <a:p>
            <a:endParaRPr lang="en-US" sz="1600" i="1" dirty="0"/>
          </a:p>
          <a:p>
            <a:endParaRPr lang="en-US" sz="1600" i="1" dirty="0"/>
          </a:p>
          <a:p>
            <a:endParaRPr lang="en-US" sz="1600" dirty="0"/>
          </a:p>
          <a:p>
            <a:endParaRPr lang="en-US" sz="1600" dirty="0"/>
          </a:p>
          <a:p>
            <a:endParaRPr lang="en-US" dirty="0"/>
          </a:p>
        </p:txBody>
      </p:sp>
      <p:sp>
        <p:nvSpPr>
          <p:cNvPr id="6" name="TextBox 5">
            <a:extLst>
              <a:ext uri="{FF2B5EF4-FFF2-40B4-BE49-F238E27FC236}">
                <a16:creationId xmlns:a16="http://schemas.microsoft.com/office/drawing/2014/main" id="{443E22FB-EA25-F04A-A8E4-7DE605800176}"/>
              </a:ext>
            </a:extLst>
          </p:cNvPr>
          <p:cNvSpPr txBox="1"/>
          <p:nvPr/>
        </p:nvSpPr>
        <p:spPr>
          <a:xfrm>
            <a:off x="336884" y="1058779"/>
            <a:ext cx="256674"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541270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5AAF0-ADE8-7A4C-ADD2-2D527FAC35B9}"/>
              </a:ext>
            </a:extLst>
          </p:cNvPr>
          <p:cNvSpPr>
            <a:spLocks noGrp="1"/>
          </p:cNvSpPr>
          <p:nvPr>
            <p:ph type="title"/>
          </p:nvPr>
        </p:nvSpPr>
        <p:spPr>
          <a:xfrm>
            <a:off x="581192" y="68961"/>
            <a:ext cx="11029616" cy="813689"/>
          </a:xfrm>
        </p:spPr>
        <p:txBody>
          <a:bodyPr>
            <a:normAutofit/>
          </a:bodyPr>
          <a:lstStyle/>
          <a:p>
            <a:pPr algn="ctr"/>
            <a:r>
              <a:rPr lang="en-US" sz="4000" b="1" u="sng"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Algerian" panose="04020705040A02060702" pitchFamily="82" charset="0"/>
              </a:rPr>
              <a:t>Introduction </a:t>
            </a:r>
          </a:p>
        </p:txBody>
      </p:sp>
      <p:sp>
        <p:nvSpPr>
          <p:cNvPr id="3" name="Content Placeholder 2">
            <a:extLst>
              <a:ext uri="{FF2B5EF4-FFF2-40B4-BE49-F238E27FC236}">
                <a16:creationId xmlns:a16="http://schemas.microsoft.com/office/drawing/2014/main" id="{CEA9D3A3-FEAA-FF45-9148-FB0974CF27C6}"/>
              </a:ext>
            </a:extLst>
          </p:cNvPr>
          <p:cNvSpPr>
            <a:spLocks noGrp="1"/>
          </p:cNvSpPr>
          <p:nvPr>
            <p:ph idx="1"/>
          </p:nvPr>
        </p:nvSpPr>
        <p:spPr>
          <a:xfrm>
            <a:off x="581192" y="973777"/>
            <a:ext cx="11029615" cy="5688280"/>
          </a:xfrm>
        </p:spPr>
        <p:txBody>
          <a:bodyPr anchor="t">
            <a:normAutofit/>
          </a:bodyPr>
          <a:lstStyle/>
          <a:p>
            <a:pPr marL="0" indent="0">
              <a:buClr>
                <a:schemeClr val="tx1"/>
              </a:buClr>
              <a:buNone/>
            </a:pPr>
            <a:r>
              <a:rPr lang="en-US" dirty="0">
                <a:latin typeface="Arial" panose="020B0604020202020204" pitchFamily="34" charset="0"/>
                <a:cs typeface="Arial" panose="020B0604020202020204" pitchFamily="34" charset="0"/>
              </a:rPr>
              <a:t>“The world image of States are conditioned by their own geographical location and horizon; technological changes transform the strategic significance of an area; and supply lanes of energy and mineral resources tie regions together and show their vulnerability and interdependency” Ostreng, W. (n.d.). </a:t>
            </a:r>
          </a:p>
          <a:p>
            <a:pPr marL="0" indent="0">
              <a:buClr>
                <a:schemeClr val="tx1"/>
              </a:buClr>
              <a:buNone/>
            </a:pPr>
            <a:r>
              <a:rPr lang="en-US" dirty="0">
                <a:latin typeface="Arial" panose="020B0604020202020204" pitchFamily="34" charset="0"/>
                <a:cs typeface="Arial" panose="020B0604020202020204" pitchFamily="34" charset="0"/>
              </a:rPr>
              <a:t>This presentation is intended to provide a geostrategic analysis of the Arctic region, including geographical components, forces involved in the issue, geopolitical systems adopted by the parties, and geostrategic goals of Russia and China in the region. </a:t>
            </a:r>
          </a:p>
          <a:p>
            <a:pPr marL="0" indent="0">
              <a:buClr>
                <a:schemeClr val="tx1"/>
              </a:buClr>
              <a:buNone/>
            </a:pPr>
            <a:r>
              <a:rPr lang="en-US" b="1" dirty="0">
                <a:latin typeface="Arial" panose="020B0604020202020204" pitchFamily="34" charset="0"/>
                <a:cs typeface="Arial" panose="020B0604020202020204" pitchFamily="34" charset="0"/>
              </a:rPr>
              <a:t>Why the Arctic?</a:t>
            </a:r>
          </a:p>
          <a:p>
            <a:pPr>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 The Arctic provides an excellent example of a region with significant geostrategic importance. It has become increasingly geostrategically significant due to six main features:</a:t>
            </a:r>
          </a:p>
          <a:p>
            <a:pPr lvl="1">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Geographic location between American, Europe, and Asia </a:t>
            </a:r>
          </a:p>
          <a:p>
            <a:pPr lvl="1">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Abundance of strategically important natural resources </a:t>
            </a:r>
          </a:p>
          <a:p>
            <a:pPr lvl="1">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Sea lanes, particularly newly emerging sea lanes</a:t>
            </a:r>
          </a:p>
          <a:p>
            <a:pPr lvl="1">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Global warming and climate change leading to dwindling sea ice</a:t>
            </a:r>
          </a:p>
          <a:p>
            <a:pPr lvl="1">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Environmental fragility</a:t>
            </a:r>
          </a:p>
          <a:p>
            <a:pPr lvl="1">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Regulatory affinity to existing treaties, conventions, and agreements. </a:t>
            </a:r>
          </a:p>
          <a:p>
            <a:pPr>
              <a:buClr>
                <a:schemeClr val="tx1"/>
              </a:buClr>
              <a:buFont typeface="Arial" panose="020B0604020202020204" pitchFamily="34" charset="0"/>
              <a:buChar char="•"/>
            </a:pPr>
            <a:endParaRPr lang="en-US" dirty="0"/>
          </a:p>
          <a:p>
            <a:pPr>
              <a:buClr>
                <a:schemeClr val="tx1"/>
              </a:buClr>
              <a:buFont typeface="Arial" panose="020B0604020202020204" pitchFamily="34" charset="0"/>
              <a:buChar char="•"/>
            </a:pPr>
            <a:endParaRPr lang="en-US" dirty="0"/>
          </a:p>
          <a:p>
            <a:pPr lvl="1"/>
            <a:endParaRPr lang="en-US" dirty="0"/>
          </a:p>
          <a:p>
            <a:pPr lvl="1"/>
            <a:endParaRPr lang="en-US" b="1" dirty="0"/>
          </a:p>
        </p:txBody>
      </p:sp>
    </p:spTree>
    <p:extLst>
      <p:ext uri="{BB962C8B-B14F-4D97-AF65-F5344CB8AC3E}">
        <p14:creationId xmlns:p14="http://schemas.microsoft.com/office/powerpoint/2010/main" val="1522964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5AAF0-ADE8-7A4C-ADD2-2D527FAC35B9}"/>
              </a:ext>
            </a:extLst>
          </p:cNvPr>
          <p:cNvSpPr>
            <a:spLocks noGrp="1"/>
          </p:cNvSpPr>
          <p:nvPr>
            <p:ph type="title"/>
          </p:nvPr>
        </p:nvSpPr>
        <p:spPr>
          <a:xfrm>
            <a:off x="581192" y="68961"/>
            <a:ext cx="11029616" cy="813689"/>
          </a:xfrm>
        </p:spPr>
        <p:txBody>
          <a:bodyPr>
            <a:normAutofit/>
          </a:bodyPr>
          <a:lstStyle/>
          <a:p>
            <a:pPr algn="ctr"/>
            <a:r>
              <a:rPr lang="en-US" sz="4000" b="1" u="sng"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Algerian" panose="04020705040A02060702" pitchFamily="82" charset="0"/>
              </a:rPr>
              <a:t>Geography and overview</a:t>
            </a:r>
          </a:p>
        </p:txBody>
      </p:sp>
      <p:sp>
        <p:nvSpPr>
          <p:cNvPr id="3" name="Content Placeholder 2">
            <a:extLst>
              <a:ext uri="{FF2B5EF4-FFF2-40B4-BE49-F238E27FC236}">
                <a16:creationId xmlns:a16="http://schemas.microsoft.com/office/drawing/2014/main" id="{CEA9D3A3-FEAA-FF45-9148-FB0974CF27C6}"/>
              </a:ext>
            </a:extLst>
          </p:cNvPr>
          <p:cNvSpPr>
            <a:spLocks noGrp="1"/>
          </p:cNvSpPr>
          <p:nvPr>
            <p:ph idx="1"/>
          </p:nvPr>
        </p:nvSpPr>
        <p:spPr>
          <a:xfrm>
            <a:off x="581192" y="973777"/>
            <a:ext cx="11029615" cy="5688280"/>
          </a:xfrm>
        </p:spPr>
        <p:txBody>
          <a:bodyPr anchor="t">
            <a:normAutofit fontScale="92500" lnSpcReduction="10000"/>
          </a:bodyPr>
          <a:lstStyle/>
          <a:p>
            <a:pPr>
              <a:buClr>
                <a:schemeClr val="tx1"/>
              </a:buClr>
              <a:buFont typeface="Arial" panose="020B0604020202020204" pitchFamily="34" charset="0"/>
              <a:buChar char="•"/>
            </a:pPr>
            <a:r>
              <a:rPr lang="en-US" b="1" dirty="0">
                <a:solidFill>
                  <a:schemeClr val="tx1"/>
                </a:solidFill>
                <a:latin typeface="Arial" panose="020B0604020202020204" pitchFamily="34" charset="0"/>
                <a:cs typeface="Arial" panose="020B0604020202020204" pitchFamily="34" charset="0"/>
              </a:rPr>
              <a:t>Boundaries and geographic characteristics</a:t>
            </a:r>
          </a:p>
          <a:p>
            <a:pPr lvl="1">
              <a:buClr>
                <a:schemeClr val="tx1"/>
              </a:buClr>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The Arctic is 5.5. million square miles (ocean and land mass combined)</a:t>
            </a:r>
          </a:p>
          <a:p>
            <a:pPr lvl="1">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The Arctic region is the area bounded by the latitude 55°N to the North Pole. The Arctic Circle begins at 66.6°N. </a:t>
            </a:r>
          </a:p>
          <a:p>
            <a:pPr lvl="1">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Arctic border regions defined as the area where average July temperature is below 50F/10C.</a:t>
            </a:r>
          </a:p>
          <a:p>
            <a:pPr lvl="1">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It encompasses the entire Arctic Ocean and land masses from the eight arctic countries:  US, Russia, Canada, Norway, Iceland Sweden, Finland, and Denmark. </a:t>
            </a:r>
          </a:p>
          <a:p>
            <a:pPr lvl="1">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The Arctic Ocean is the dominant feature in the area.</a:t>
            </a:r>
          </a:p>
          <a:p>
            <a:pPr lvl="1">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Very harsh conditions due to Earth’s axial tilt – never receives direct sunlight, only indirect rays, resulting in less solar radiation.</a:t>
            </a:r>
          </a:p>
          <a:p>
            <a:pPr>
              <a:buClr>
                <a:schemeClr val="tx1"/>
              </a:buClr>
              <a:buFont typeface="Arial" panose="020B0604020202020204" pitchFamily="34" charset="0"/>
              <a:buChar char="•"/>
            </a:pPr>
            <a:r>
              <a:rPr lang="en-US" b="1" dirty="0">
                <a:latin typeface="Arial" panose="020B0604020202020204" pitchFamily="34" charset="0"/>
                <a:cs typeface="Arial" panose="020B0604020202020204" pitchFamily="34" charset="0"/>
              </a:rPr>
              <a:t>Flora and Fauna</a:t>
            </a:r>
          </a:p>
          <a:p>
            <a:pPr lvl="1">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Vegetation in the Arctic, limited to regions having a tundra climate, flourishes during the short spring and summer seasons. </a:t>
            </a:r>
          </a:p>
          <a:p>
            <a:pPr lvl="1">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The tundra's restrictive environment for plant life increases northward, with dwarf trees giving way to grasses (mainly mosses, lichen, sedges, and some flowering plants), the ground coverage of which becomes widely scattered toward the permanent snow line. </a:t>
            </a:r>
          </a:p>
          <a:p>
            <a:pPr lvl="1">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There are about 20 species of land animals in the Arctic, including the squirrel, wolf, fox, moose, caribou, reindeer, polar bear, musk ox, and about six species of aquatic mammals such as the walrus, seal, and whale. </a:t>
            </a:r>
          </a:p>
          <a:p>
            <a:pPr lvl="1">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Most of the species are year-round inhabitants of the Arctic, migrating to the southern margins as winter approaches. Although generally of large numbers, some of the species, especially the fur-bearing ones, are in danger of extinction. </a:t>
            </a:r>
          </a:p>
          <a:p>
            <a:pPr lvl="1">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A variety of fish is found in arctic seas, rivers, and lakes. </a:t>
            </a:r>
          </a:p>
          <a:p>
            <a:pPr lvl="1">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The Arctic's bird population increases tremendously each spring with the arrival of migratory birds.</a:t>
            </a:r>
          </a:p>
          <a:p>
            <a:pPr lvl="1">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During the short warm season, a large number of insects breed in the marshlands of the tundra.</a:t>
            </a:r>
            <a:endParaRPr lang="en-US" dirty="0"/>
          </a:p>
          <a:p>
            <a:pPr lvl="1"/>
            <a:endParaRPr lang="en-US" dirty="0"/>
          </a:p>
          <a:p>
            <a:pPr lvl="1"/>
            <a:endParaRPr lang="en-US" b="1" dirty="0"/>
          </a:p>
        </p:txBody>
      </p:sp>
    </p:spTree>
    <p:extLst>
      <p:ext uri="{BB962C8B-B14F-4D97-AF65-F5344CB8AC3E}">
        <p14:creationId xmlns:p14="http://schemas.microsoft.com/office/powerpoint/2010/main" val="16231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5AAF0-ADE8-7A4C-ADD2-2D527FAC35B9}"/>
              </a:ext>
            </a:extLst>
          </p:cNvPr>
          <p:cNvSpPr>
            <a:spLocks noGrp="1"/>
          </p:cNvSpPr>
          <p:nvPr>
            <p:ph type="title"/>
          </p:nvPr>
        </p:nvSpPr>
        <p:spPr>
          <a:xfrm>
            <a:off x="581192" y="68961"/>
            <a:ext cx="11029616" cy="813689"/>
          </a:xfrm>
        </p:spPr>
        <p:txBody>
          <a:bodyPr>
            <a:normAutofit/>
          </a:bodyPr>
          <a:lstStyle/>
          <a:p>
            <a:pPr algn="ctr"/>
            <a:r>
              <a:rPr lang="en-US" sz="4000" b="1" u="sng"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Algerian" panose="04020705040A02060702" pitchFamily="82" charset="0"/>
              </a:rPr>
              <a:t>Geography and overview</a:t>
            </a:r>
          </a:p>
        </p:txBody>
      </p:sp>
      <p:sp>
        <p:nvSpPr>
          <p:cNvPr id="3" name="Content Placeholder 2">
            <a:extLst>
              <a:ext uri="{FF2B5EF4-FFF2-40B4-BE49-F238E27FC236}">
                <a16:creationId xmlns:a16="http://schemas.microsoft.com/office/drawing/2014/main" id="{CEA9D3A3-FEAA-FF45-9148-FB0974CF27C6}"/>
              </a:ext>
            </a:extLst>
          </p:cNvPr>
          <p:cNvSpPr>
            <a:spLocks noGrp="1"/>
          </p:cNvSpPr>
          <p:nvPr>
            <p:ph idx="1"/>
          </p:nvPr>
        </p:nvSpPr>
        <p:spPr>
          <a:xfrm>
            <a:off x="581192" y="973777"/>
            <a:ext cx="11029615" cy="5688280"/>
          </a:xfrm>
        </p:spPr>
        <p:txBody>
          <a:bodyPr anchor="t">
            <a:normAutofit lnSpcReduction="10000"/>
          </a:bodyPr>
          <a:lstStyle/>
          <a:p>
            <a:pPr>
              <a:buClr>
                <a:schemeClr val="tx1"/>
              </a:buClr>
              <a:buFont typeface="Arial" panose="020B0604020202020204" pitchFamily="34" charset="0"/>
              <a:buChar char="•"/>
            </a:pPr>
            <a:r>
              <a:rPr lang="en-US" b="1" dirty="0">
                <a:solidFill>
                  <a:schemeClr val="tx1"/>
                </a:solidFill>
                <a:latin typeface="Arial" panose="020B0604020202020204" pitchFamily="34" charset="0"/>
                <a:cs typeface="Arial" panose="020B0604020202020204" pitchFamily="34" charset="0"/>
              </a:rPr>
              <a:t>Geo Economics and Geo Logistical significance</a:t>
            </a:r>
          </a:p>
          <a:p>
            <a:pPr lvl="1">
              <a:buClr>
                <a:schemeClr val="tx1"/>
              </a:buClr>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22% of undiscovered petroleum is in the Arctic.</a:t>
            </a:r>
          </a:p>
          <a:p>
            <a:pPr lvl="1">
              <a:buClr>
                <a:schemeClr val="tx1"/>
              </a:buClr>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95% of natural gas reserves and 60% of oil reserves are in the Arctic.</a:t>
            </a:r>
          </a:p>
          <a:p>
            <a:pPr lvl="1">
              <a:buClr>
                <a:schemeClr val="tx1"/>
              </a:buClr>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Arctic region contains approximately 90 billion barrels of oil and 47 trillion cubic meters of natural gas.</a:t>
            </a:r>
          </a:p>
          <a:p>
            <a:pPr lvl="1">
              <a:buClr>
                <a:schemeClr val="tx1"/>
              </a:buClr>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Arctic contributes $450 billion to various national economies.</a:t>
            </a:r>
          </a:p>
          <a:p>
            <a:pPr lvl="1">
              <a:buClr>
                <a:schemeClr val="tx1"/>
              </a:buClr>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From 2005 – 2017, combined foreign direct investment in the Arctic was $1.4 trillion.</a:t>
            </a:r>
          </a:p>
          <a:p>
            <a:pPr lvl="1">
              <a:buClr>
                <a:schemeClr val="tx1"/>
              </a:buClr>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Northern Sea route reduces travel time from South Korea to the Netherlands from 48 to 35 Days. </a:t>
            </a:r>
          </a:p>
          <a:p>
            <a:pPr lvl="1">
              <a:buClr>
                <a:schemeClr val="tx1"/>
              </a:buClr>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In 2005 only 5 ships sailed the northern route. In 2013, 71 ships travelled the northern route.</a:t>
            </a:r>
          </a:p>
          <a:p>
            <a:pPr>
              <a:lnSpc>
                <a:spcPct val="120000"/>
              </a:lnSpc>
              <a:buClr>
                <a:schemeClr val="tx1"/>
              </a:buClr>
              <a:buFont typeface="Arial" panose="020B0604020202020204" pitchFamily="34" charset="0"/>
              <a:buChar char="•"/>
            </a:pPr>
            <a:r>
              <a:rPr lang="en-US" b="1" dirty="0">
                <a:solidFill>
                  <a:schemeClr val="tx1"/>
                </a:solidFill>
                <a:latin typeface="Arial" panose="020B0604020202020204" pitchFamily="34" charset="0"/>
                <a:cs typeface="Arial" panose="020B0604020202020204" pitchFamily="34" charset="0"/>
              </a:rPr>
              <a:t>Climate Change</a:t>
            </a:r>
          </a:p>
          <a:p>
            <a:pPr lvl="1">
              <a:lnSpc>
                <a:spcPct val="120000"/>
              </a:lnSpc>
              <a:buClr>
                <a:schemeClr val="tx1"/>
              </a:buClr>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In the last 30 years, the Arctic has warmed at twice the rate of the rest of the planet.</a:t>
            </a:r>
          </a:p>
          <a:p>
            <a:pPr lvl="1">
              <a:buClr>
                <a:schemeClr val="tx1"/>
              </a:buClr>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Recently, the Arctic Ocean has transformed from a permanent sea-ice cap to a seasonally ice-free sea.</a:t>
            </a:r>
          </a:p>
          <a:p>
            <a:pPr lvl="1">
              <a:buClr>
                <a:schemeClr val="tx1"/>
              </a:buClr>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2 million square kilometers of extant sea ice has been lost since the 1980’s.</a:t>
            </a:r>
          </a:p>
          <a:p>
            <a:pPr lvl="1">
              <a:buClr>
                <a:schemeClr val="tx1"/>
              </a:buClr>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Permafrost melt below the tundra releases significant levels of carbon and methane.</a:t>
            </a:r>
          </a:p>
          <a:p>
            <a:pPr lvl="1">
              <a:buClr>
                <a:schemeClr val="tx1"/>
              </a:buClr>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This rapid environmental change not only impacts indigenous people and residents in the arctic countries, but also is changing global perspectives and ambitions in the region.</a:t>
            </a:r>
          </a:p>
          <a:p>
            <a:pPr>
              <a:buClr>
                <a:schemeClr val="tx1"/>
              </a:buClr>
              <a:buFont typeface="Arial" panose="020B0604020202020204" pitchFamily="34" charset="0"/>
              <a:buChar char="•"/>
            </a:pPr>
            <a:r>
              <a:rPr lang="en-US" b="1" dirty="0">
                <a:solidFill>
                  <a:schemeClr val="tx1"/>
                </a:solidFill>
                <a:latin typeface="Arial" panose="020B0604020202020204" pitchFamily="34" charset="0"/>
                <a:cs typeface="Arial" panose="020B0604020202020204" pitchFamily="34" charset="0"/>
              </a:rPr>
              <a:t>Bottom Line</a:t>
            </a:r>
          </a:p>
          <a:p>
            <a:pPr lvl="1">
              <a:buClr>
                <a:schemeClr val="tx1"/>
              </a:buClr>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Most of the resource competition in the Arctic is due to climate change and the effects climate change. </a:t>
            </a:r>
          </a:p>
          <a:p>
            <a:pPr marL="0" indent="0">
              <a:buNone/>
            </a:pPr>
            <a:endParaRPr lang="en-US" dirty="0"/>
          </a:p>
          <a:p>
            <a:pPr lvl="1"/>
            <a:endParaRPr lang="en-US" dirty="0"/>
          </a:p>
          <a:p>
            <a:pPr lvl="1"/>
            <a:endParaRPr lang="en-US" b="1" dirty="0"/>
          </a:p>
        </p:txBody>
      </p:sp>
    </p:spTree>
    <p:extLst>
      <p:ext uri="{BB962C8B-B14F-4D97-AF65-F5344CB8AC3E}">
        <p14:creationId xmlns:p14="http://schemas.microsoft.com/office/powerpoint/2010/main" val="2415832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5AAF0-ADE8-7A4C-ADD2-2D527FAC35B9}"/>
              </a:ext>
            </a:extLst>
          </p:cNvPr>
          <p:cNvSpPr>
            <a:spLocks noGrp="1"/>
          </p:cNvSpPr>
          <p:nvPr>
            <p:ph type="title"/>
          </p:nvPr>
        </p:nvSpPr>
        <p:spPr>
          <a:xfrm>
            <a:off x="581192" y="68961"/>
            <a:ext cx="11029616" cy="813689"/>
          </a:xfrm>
        </p:spPr>
        <p:txBody>
          <a:bodyPr>
            <a:normAutofit/>
          </a:bodyPr>
          <a:lstStyle/>
          <a:p>
            <a:pPr algn="ctr"/>
            <a:r>
              <a:rPr lang="en-US" sz="4000" b="1" u="sng"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Algerian" panose="04020705040A02060702" pitchFamily="82" charset="0"/>
              </a:rPr>
              <a:t>Indigenous population</a:t>
            </a:r>
          </a:p>
        </p:txBody>
      </p:sp>
      <p:sp>
        <p:nvSpPr>
          <p:cNvPr id="3" name="Content Placeholder 2">
            <a:extLst>
              <a:ext uri="{FF2B5EF4-FFF2-40B4-BE49-F238E27FC236}">
                <a16:creationId xmlns:a16="http://schemas.microsoft.com/office/drawing/2014/main" id="{CEA9D3A3-FEAA-FF45-9148-FB0974CF27C6}"/>
              </a:ext>
            </a:extLst>
          </p:cNvPr>
          <p:cNvSpPr>
            <a:spLocks noGrp="1"/>
          </p:cNvSpPr>
          <p:nvPr>
            <p:ph idx="1"/>
          </p:nvPr>
        </p:nvSpPr>
        <p:spPr>
          <a:xfrm>
            <a:off x="0" y="882526"/>
            <a:ext cx="11029615" cy="5688280"/>
          </a:xfrm>
        </p:spPr>
        <p:txBody>
          <a:bodyPr anchor="t">
            <a:normAutofit/>
          </a:bodyPr>
          <a:lstStyle/>
          <a:p>
            <a:pPr>
              <a:buClr>
                <a:schemeClr val="tx1"/>
              </a:buClr>
              <a:buFont typeface="Arial" panose="020B0604020202020204" pitchFamily="34" charset="0"/>
              <a:buChar char="•"/>
            </a:pPr>
            <a:r>
              <a:rPr lang="en-US" sz="1400" b="1" dirty="0">
                <a:latin typeface="Arial" panose="020B0604020202020204" pitchFamily="34" charset="0"/>
                <a:cs typeface="Arial" panose="020B0604020202020204" pitchFamily="34" charset="0"/>
              </a:rPr>
              <a:t>Indigenous population of the Arctic</a:t>
            </a:r>
          </a:p>
          <a:p>
            <a:pPr lvl="1">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1 Million (9%) are indigenous.</a:t>
            </a:r>
          </a:p>
          <a:p>
            <a:pPr lvl="1">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More than 40 different ethnic groups.</a:t>
            </a:r>
          </a:p>
          <a:p>
            <a:pPr lvl="1">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No circumpolar definition of indigenous person, so several </a:t>
            </a:r>
          </a:p>
          <a:p>
            <a:pPr marL="324000" lvl="1" indent="0">
              <a:buClr>
                <a:schemeClr val="tx1"/>
              </a:buClr>
              <a:buNone/>
            </a:pPr>
            <a:r>
              <a:rPr lang="en-US" dirty="0">
                <a:latin typeface="Arial" panose="020B0604020202020204" pitchFamily="34" charset="0"/>
                <a:cs typeface="Arial" panose="020B0604020202020204" pitchFamily="34" charset="0"/>
              </a:rPr>
              <a:t>      national definitions are used.</a:t>
            </a:r>
          </a:p>
          <a:p>
            <a:pPr lvl="1">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Indigenous population are more reliant on the Arctic </a:t>
            </a:r>
          </a:p>
          <a:p>
            <a:pPr marL="324000" lvl="1" indent="0">
              <a:buClr>
                <a:schemeClr val="tx1"/>
              </a:buClr>
              <a:buNone/>
            </a:pPr>
            <a:r>
              <a:rPr lang="en-US" dirty="0">
                <a:latin typeface="Arial" panose="020B0604020202020204" pitchFamily="34" charset="0"/>
                <a:cs typeface="Arial" panose="020B0604020202020204" pitchFamily="34" charset="0"/>
              </a:rPr>
              <a:t>      ecosystem for survival and are more impacted by climate</a:t>
            </a:r>
          </a:p>
          <a:p>
            <a:pPr marL="324000" lvl="1" indent="0">
              <a:buClr>
                <a:schemeClr val="tx1"/>
              </a:buClr>
              <a:buNone/>
            </a:pPr>
            <a:r>
              <a:rPr lang="en-US" dirty="0">
                <a:latin typeface="Arial" panose="020B0604020202020204" pitchFamily="34" charset="0"/>
                <a:cs typeface="Arial" panose="020B0604020202020204" pitchFamily="34" charset="0"/>
              </a:rPr>
              <a:t>      change than non-indigenous populations.</a:t>
            </a:r>
          </a:p>
          <a:p>
            <a:pPr lvl="1">
              <a:buClr>
                <a:schemeClr val="tx1"/>
              </a:buClr>
              <a:buFont typeface="Arial" panose="020B0604020202020204" pitchFamily="34" charset="0"/>
              <a:buChar char="•"/>
            </a:pPr>
            <a:endParaRPr lang="en-US" b="1" dirty="0"/>
          </a:p>
          <a:p>
            <a:endParaRPr lang="en-US" dirty="0"/>
          </a:p>
          <a:p>
            <a:pPr lvl="1"/>
            <a:endParaRPr lang="en-US" dirty="0"/>
          </a:p>
          <a:p>
            <a:pPr lvl="1"/>
            <a:endParaRPr lang="en-US" b="1" dirty="0"/>
          </a:p>
        </p:txBody>
      </p:sp>
      <p:pic>
        <p:nvPicPr>
          <p:cNvPr id="4" name="Content Placeholder 5" descr="Map&#10;&#10;Description automatically generated">
            <a:extLst>
              <a:ext uri="{FF2B5EF4-FFF2-40B4-BE49-F238E27FC236}">
                <a16:creationId xmlns:a16="http://schemas.microsoft.com/office/drawing/2014/main" id="{EC3E6BDE-52DF-EF4F-BB5E-03F0D5C86E2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0" y="812676"/>
            <a:ext cx="6096001" cy="6043699"/>
          </a:xfrm>
          <a:prstGeom prst="rect">
            <a:avLst/>
          </a:prstGeom>
        </p:spPr>
      </p:pic>
      <p:pic>
        <p:nvPicPr>
          <p:cNvPr id="6" name="Picture 5" descr="Graphical user interface, text, application&#10;&#10;Description automatically generated">
            <a:extLst>
              <a:ext uri="{FF2B5EF4-FFF2-40B4-BE49-F238E27FC236}">
                <a16:creationId xmlns:a16="http://schemas.microsoft.com/office/drawing/2014/main" id="{437D74C8-1CE2-184D-99B3-D63F67B79A4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 y="3565379"/>
            <a:ext cx="6096000" cy="3290996"/>
          </a:xfrm>
          <a:prstGeom prst="rect">
            <a:avLst/>
          </a:prstGeom>
        </p:spPr>
      </p:pic>
      <p:sp>
        <p:nvSpPr>
          <p:cNvPr id="7" name="TextBox 6">
            <a:extLst>
              <a:ext uri="{FF2B5EF4-FFF2-40B4-BE49-F238E27FC236}">
                <a16:creationId xmlns:a16="http://schemas.microsoft.com/office/drawing/2014/main" id="{722777AA-C1AC-D546-B230-6B355AAE4A91}"/>
              </a:ext>
            </a:extLst>
          </p:cNvPr>
          <p:cNvSpPr txBox="1"/>
          <p:nvPr/>
        </p:nvSpPr>
        <p:spPr>
          <a:xfrm>
            <a:off x="-2" y="6205218"/>
            <a:ext cx="1986843" cy="553998"/>
          </a:xfrm>
          <a:prstGeom prst="rect">
            <a:avLst/>
          </a:prstGeom>
          <a:solidFill>
            <a:schemeClr val="bg1"/>
          </a:solidFill>
        </p:spPr>
        <p:txBody>
          <a:bodyPr wrap="square" rtlCol="0">
            <a:spAutoFit/>
          </a:bodyPr>
          <a:lstStyle/>
          <a:p>
            <a:r>
              <a:rPr lang="en-US" dirty="0">
                <a:hlinkClick r:id="rId4"/>
              </a:rPr>
              <a:t>www.nordregio.org</a:t>
            </a:r>
            <a:endParaRPr lang="en-US" dirty="0"/>
          </a:p>
          <a:p>
            <a:r>
              <a:rPr lang="en-US" sz="1200" dirty="0"/>
              <a:t>Wang, Shinan (author)</a:t>
            </a:r>
          </a:p>
        </p:txBody>
      </p:sp>
    </p:spTree>
    <p:extLst>
      <p:ext uri="{BB962C8B-B14F-4D97-AF65-F5344CB8AC3E}">
        <p14:creationId xmlns:p14="http://schemas.microsoft.com/office/powerpoint/2010/main" val="3349173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כותרת 7"/>
          <p:cNvSpPr>
            <a:spLocks noGrp="1"/>
          </p:cNvSpPr>
          <p:nvPr>
            <p:ph type="title"/>
          </p:nvPr>
        </p:nvSpPr>
        <p:spPr>
          <a:xfrm flipH="1">
            <a:off x="112542" y="232494"/>
            <a:ext cx="12079458" cy="640080"/>
          </a:xfrm>
        </p:spPr>
        <p:txBody>
          <a:bodyPr rtlCol="1">
            <a:noAutofit/>
          </a:bodyPr>
          <a:lstStyle/>
          <a:p>
            <a:pPr lvl="0" algn="ctr" rtl="0"/>
            <a:r>
              <a:rPr lang="en-US" sz="4000" b="1" u="sng"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Algerian" panose="04020705040A02060702" pitchFamily="82" charset="0"/>
                <a:ea typeface="+mn-ea"/>
                <a:cs typeface="+mn-cs"/>
              </a:rPr>
              <a:t>GEOPOLITICAL SYSTEMS</a:t>
            </a:r>
          </a:p>
        </p:txBody>
      </p:sp>
      <p:sp>
        <p:nvSpPr>
          <p:cNvPr id="38" name="מציין מיקום תוכן 17"/>
          <p:cNvSpPr txBox="1">
            <a:spLocks/>
          </p:cNvSpPr>
          <p:nvPr/>
        </p:nvSpPr>
        <p:spPr>
          <a:xfrm flipH="1">
            <a:off x="7527811" y="1493241"/>
            <a:ext cx="4321704" cy="3871518"/>
          </a:xfrm>
          <a:prstGeom prst="rect">
            <a:avLst/>
          </a:prstGeom>
        </p:spPr>
        <p:txBody>
          <a:bodyPr vert="horz" lIns="91440" tIns="45720" rIns="91440" bIns="45720" rtlCol="1">
            <a:normAutofit/>
          </a:bodyPr>
          <a:lstStyle>
            <a:lvl1pPr marL="228600" indent="-228600" algn="r" defTabSz="914400" rtl="1"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r" defTabSz="914400" rtl="1"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r" defTabSz="914400" rtl="1"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r" defTabSz="914400" rtl="1"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r" defTabSz="914400" rtl="1"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r" defTabSz="914400" rtl="1"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lgn="r" rtl="1">
              <a:spcAft>
                <a:spcPts val="600"/>
              </a:spcAft>
              <a:buNone/>
              <a:defRPr/>
            </a:pP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2" name="מלבן 1"/>
          <p:cNvSpPr/>
          <p:nvPr/>
        </p:nvSpPr>
        <p:spPr>
          <a:xfrm>
            <a:off x="1616365" y="1169444"/>
            <a:ext cx="10196944" cy="677108"/>
          </a:xfrm>
          <a:prstGeom prst="rect">
            <a:avLst/>
          </a:prstGeom>
        </p:spPr>
        <p:txBody>
          <a:bodyPr wrap="square">
            <a:spAutoFit/>
          </a:bodyPr>
          <a:lstStyle/>
          <a:p>
            <a:endParaRPr lang="en-US" sz="2000" b="1" u="sng" dirty="0">
              <a:solidFill>
                <a:srgbClr val="202122"/>
              </a:solidFill>
              <a:latin typeface="Arial" panose="020B0604020202020204" pitchFamily="34" charset="0"/>
            </a:endParaRPr>
          </a:p>
          <a:p>
            <a:r>
              <a:rPr lang="en-US" dirty="0"/>
              <a:t>  </a:t>
            </a:r>
            <a:endParaRPr lang="he-IL" sz="2000" b="1" u="sng" dirty="0">
              <a:solidFill>
                <a:srgbClr val="202122"/>
              </a:solidFill>
              <a:latin typeface="Arial" panose="020B0604020202020204" pitchFamily="34" charset="0"/>
            </a:endParaRPr>
          </a:p>
        </p:txBody>
      </p:sp>
      <p:pic>
        <p:nvPicPr>
          <p:cNvPr id="10" name="תמונה 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70073" y="1446982"/>
            <a:ext cx="9485745" cy="4615916"/>
          </a:xfrm>
          <a:prstGeom prst="rect">
            <a:avLst/>
          </a:prstGeom>
        </p:spPr>
      </p:pic>
      <p:sp>
        <p:nvSpPr>
          <p:cNvPr id="5" name="Rectangle 4">
            <a:extLst>
              <a:ext uri="{FF2B5EF4-FFF2-40B4-BE49-F238E27FC236}">
                <a16:creationId xmlns:a16="http://schemas.microsoft.com/office/drawing/2014/main" id="{AB73DB32-E5C8-9042-BCA3-1A24F0DE2701}"/>
              </a:ext>
            </a:extLst>
          </p:cNvPr>
          <p:cNvSpPr/>
          <p:nvPr/>
        </p:nvSpPr>
        <p:spPr>
          <a:xfrm>
            <a:off x="2577964" y="2725750"/>
            <a:ext cx="4797305" cy="2356093"/>
          </a:xfrm>
          <a:prstGeom prst="rect">
            <a:avLst/>
          </a:prstGeom>
          <a:solidFill>
            <a:schemeClr val="accent1">
              <a:alpha val="24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ln>
                <a:solidFill>
                  <a:sysClr val="windowText" lastClr="000000"/>
                </a:solidFill>
              </a:ln>
            </a:endParaRPr>
          </a:p>
          <a:p>
            <a:pPr algn="ctr"/>
            <a:endParaRPr lang="en-US" dirty="0">
              <a:ln>
                <a:solidFill>
                  <a:sysClr val="windowText" lastClr="000000"/>
                </a:solidFill>
              </a:ln>
            </a:endParaRPr>
          </a:p>
          <a:p>
            <a:pPr algn="ctr"/>
            <a:r>
              <a:rPr lang="en-US" dirty="0">
                <a:solidFill>
                  <a:schemeClr val="tx1"/>
                </a:solidFill>
              </a:rPr>
              <a:t>8 Arctic Countries &amp; Arctic Council Members</a:t>
            </a:r>
          </a:p>
        </p:txBody>
      </p:sp>
      <p:sp>
        <p:nvSpPr>
          <p:cNvPr id="6" name="TextBox 5">
            <a:extLst>
              <a:ext uri="{FF2B5EF4-FFF2-40B4-BE49-F238E27FC236}">
                <a16:creationId xmlns:a16="http://schemas.microsoft.com/office/drawing/2014/main" id="{16003768-A16D-0F4F-8E2B-8E39F407A906}"/>
              </a:ext>
            </a:extLst>
          </p:cNvPr>
          <p:cNvSpPr txBox="1"/>
          <p:nvPr/>
        </p:nvSpPr>
        <p:spPr>
          <a:xfrm>
            <a:off x="9792024" y="1215784"/>
            <a:ext cx="2129903" cy="5355312"/>
          </a:xfrm>
          <a:prstGeom prst="rect">
            <a:avLst/>
          </a:prstGeom>
          <a:noFill/>
        </p:spPr>
        <p:txBody>
          <a:bodyPr wrap="square" rtlCol="0">
            <a:spAutoFit/>
          </a:bodyPr>
          <a:lstStyle/>
          <a:p>
            <a:pPr algn="l"/>
            <a:r>
              <a:rPr lang="en-US" b="1" u="sng" dirty="0"/>
              <a:t>Arctic Council: </a:t>
            </a:r>
          </a:p>
          <a:p>
            <a:pPr algn="l"/>
            <a:r>
              <a:rPr lang="en-US" dirty="0"/>
              <a:t>8 Arctic States implement policy</a:t>
            </a:r>
          </a:p>
          <a:p>
            <a:pPr algn="l"/>
            <a:endParaRPr lang="en-US" dirty="0"/>
          </a:p>
          <a:p>
            <a:pPr algn="l"/>
            <a:r>
              <a:rPr lang="en-US" dirty="0"/>
              <a:t>6 permanent participants represent the indigenous people of the Arctic</a:t>
            </a:r>
          </a:p>
          <a:p>
            <a:pPr algn="l"/>
            <a:endParaRPr lang="en-US" dirty="0"/>
          </a:p>
          <a:p>
            <a:pPr algn="l"/>
            <a:r>
              <a:rPr lang="en-US" dirty="0"/>
              <a:t>6 Working groups carry out the council activities</a:t>
            </a:r>
          </a:p>
          <a:p>
            <a:pPr algn="l"/>
            <a:endParaRPr lang="en-US" dirty="0"/>
          </a:p>
          <a:p>
            <a:pPr algn="l"/>
            <a:r>
              <a:rPr lang="en-US" dirty="0"/>
              <a:t>38 Observer Nations and NGOs</a:t>
            </a:r>
          </a:p>
          <a:p>
            <a:pPr algn="l"/>
            <a:r>
              <a:rPr lang="en-US" dirty="0"/>
              <a:t>(Including China) share their expertise</a:t>
            </a:r>
          </a:p>
        </p:txBody>
      </p:sp>
    </p:spTree>
    <p:extLst>
      <p:ext uri="{BB962C8B-B14F-4D97-AF65-F5344CB8AC3E}">
        <p14:creationId xmlns:p14="http://schemas.microsoft.com/office/powerpoint/2010/main" val="1767742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93411B7-032D-BB4E-900E-A316333B95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7696672" cy="6858000"/>
          </a:xfrm>
          <a:prstGeom prst="rect">
            <a:avLst/>
          </a:prstGeom>
        </p:spPr>
      </p:pic>
      <p:sp>
        <p:nvSpPr>
          <p:cNvPr id="6" name="Rectangle 5">
            <a:extLst>
              <a:ext uri="{FF2B5EF4-FFF2-40B4-BE49-F238E27FC236}">
                <a16:creationId xmlns:a16="http://schemas.microsoft.com/office/drawing/2014/main" id="{0311B075-64BF-0F46-9D72-63E375C713CF}"/>
              </a:ext>
            </a:extLst>
          </p:cNvPr>
          <p:cNvSpPr/>
          <p:nvPr/>
        </p:nvSpPr>
        <p:spPr>
          <a:xfrm>
            <a:off x="7696672" y="131814"/>
            <a:ext cx="4261780" cy="1754326"/>
          </a:xfrm>
          <a:prstGeom prst="rect">
            <a:avLst/>
          </a:prstGeom>
        </p:spPr>
        <p:txBody>
          <a:bodyPr wrap="square">
            <a:spAutoFit/>
          </a:bodyPr>
          <a:lstStyle/>
          <a:p>
            <a:r>
              <a:rPr lang="en-US" sz="3600" b="1" u="sng" cap="all"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Algerian" panose="04020705040A02060702" pitchFamily="82" charset="0"/>
              </a:rPr>
              <a:t>international &amp; regional TREATIES </a:t>
            </a:r>
            <a:endParaRPr lang="en-US" sz="3600" dirty="0"/>
          </a:p>
        </p:txBody>
      </p:sp>
      <p:sp>
        <p:nvSpPr>
          <p:cNvPr id="7" name="TextBox 6">
            <a:extLst>
              <a:ext uri="{FF2B5EF4-FFF2-40B4-BE49-F238E27FC236}">
                <a16:creationId xmlns:a16="http://schemas.microsoft.com/office/drawing/2014/main" id="{FD0DEB14-7E76-0A4C-9C49-8D61B5E7DCCE}"/>
              </a:ext>
            </a:extLst>
          </p:cNvPr>
          <p:cNvSpPr txBox="1"/>
          <p:nvPr/>
        </p:nvSpPr>
        <p:spPr>
          <a:xfrm>
            <a:off x="7696672" y="2017953"/>
            <a:ext cx="4261780" cy="3416320"/>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21 Treaties and agreements related to the Arctic.</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Cover a wide variety of issues, including:</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Flora and fauna</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Climate change/environment </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Sea/shipping/fishing</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Civil/political/social rights</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Sovereignty </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Arctic council specific treaties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Very few treaties have full support of all Arctic State member countries.</a:t>
            </a:r>
          </a:p>
        </p:txBody>
      </p:sp>
      <p:sp>
        <p:nvSpPr>
          <p:cNvPr id="8" name="TextBox 7">
            <a:extLst>
              <a:ext uri="{FF2B5EF4-FFF2-40B4-BE49-F238E27FC236}">
                <a16:creationId xmlns:a16="http://schemas.microsoft.com/office/drawing/2014/main" id="{6590B1B0-AD03-8647-9A68-D42D86DAADB9}"/>
              </a:ext>
            </a:extLst>
          </p:cNvPr>
          <p:cNvSpPr txBox="1"/>
          <p:nvPr/>
        </p:nvSpPr>
        <p:spPr>
          <a:xfrm>
            <a:off x="0" y="6581001"/>
            <a:ext cx="4672361" cy="276999"/>
          </a:xfrm>
          <a:prstGeom prst="rect">
            <a:avLst/>
          </a:prstGeom>
          <a:solidFill>
            <a:schemeClr val="bg1"/>
          </a:solidFill>
        </p:spPr>
        <p:txBody>
          <a:bodyPr wrap="square" rtlCol="0">
            <a:spAutoFit/>
          </a:bodyPr>
          <a:lstStyle/>
          <a:p>
            <a:r>
              <a:rPr lang="en-US" sz="1200" dirty="0"/>
              <a:t>https://arcticportal.org/images/organizations_20160314_01.png</a:t>
            </a:r>
          </a:p>
        </p:txBody>
      </p:sp>
    </p:spTree>
    <p:extLst>
      <p:ext uri="{BB962C8B-B14F-4D97-AF65-F5344CB8AC3E}">
        <p14:creationId xmlns:p14="http://schemas.microsoft.com/office/powerpoint/2010/main" val="2523533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311B075-64BF-0F46-9D72-63E375C713CF}"/>
              </a:ext>
            </a:extLst>
          </p:cNvPr>
          <p:cNvSpPr/>
          <p:nvPr/>
        </p:nvSpPr>
        <p:spPr>
          <a:xfrm>
            <a:off x="7696672" y="263627"/>
            <a:ext cx="4261780" cy="1754326"/>
          </a:xfrm>
          <a:prstGeom prst="rect">
            <a:avLst/>
          </a:prstGeom>
        </p:spPr>
        <p:txBody>
          <a:bodyPr wrap="square">
            <a:spAutoFit/>
          </a:bodyPr>
          <a:lstStyle/>
          <a:p>
            <a:r>
              <a:rPr lang="en-US" sz="3600" b="1" u="sng" cap="all"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Algerian" panose="04020705040A02060702" pitchFamily="82" charset="0"/>
              </a:rPr>
              <a:t>International and regional GROUPS</a:t>
            </a:r>
            <a:endParaRPr lang="en-US" sz="3600" dirty="0"/>
          </a:p>
        </p:txBody>
      </p:sp>
      <p:sp>
        <p:nvSpPr>
          <p:cNvPr id="7" name="TextBox 6">
            <a:extLst>
              <a:ext uri="{FF2B5EF4-FFF2-40B4-BE49-F238E27FC236}">
                <a16:creationId xmlns:a16="http://schemas.microsoft.com/office/drawing/2014/main" id="{FD0DEB14-7E76-0A4C-9C49-8D61B5E7DCCE}"/>
              </a:ext>
            </a:extLst>
          </p:cNvPr>
          <p:cNvSpPr txBox="1"/>
          <p:nvPr/>
        </p:nvSpPr>
        <p:spPr>
          <a:xfrm>
            <a:off x="7518542" y="2017953"/>
            <a:ext cx="4261780" cy="4524315"/>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18 different international and regional groups that have overlap in the Arctic region.</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Some groups are specific to another geographic region. </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For example, the European Economic Area (EEA) pertains to two Arctic member states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Only four of the cooperative groups include all Arctic States:</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Arctic Council</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Arctic Economic Council</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United Nations</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United Nations Economic Commission for Europe</a:t>
            </a:r>
          </a:p>
          <a:p>
            <a:pPr marL="742950" lvl="1" indent="-285750">
              <a:buFont typeface="Arial" panose="020B0604020202020204" pitchFamily="34" charset="0"/>
              <a:buChar char="•"/>
            </a:pPr>
            <a:endParaRPr lang="en-US" dirty="0"/>
          </a:p>
        </p:txBody>
      </p:sp>
      <p:pic>
        <p:nvPicPr>
          <p:cNvPr id="2" name="Picture 1">
            <a:extLst>
              <a:ext uri="{FF2B5EF4-FFF2-40B4-BE49-F238E27FC236}">
                <a16:creationId xmlns:a16="http://schemas.microsoft.com/office/drawing/2014/main" id="{82B70146-9B8C-C242-9084-356B812EAF4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7696672" cy="6858000"/>
          </a:xfrm>
          <a:prstGeom prst="rect">
            <a:avLst/>
          </a:prstGeom>
        </p:spPr>
      </p:pic>
      <p:sp>
        <p:nvSpPr>
          <p:cNvPr id="5" name="TextBox 4">
            <a:extLst>
              <a:ext uri="{FF2B5EF4-FFF2-40B4-BE49-F238E27FC236}">
                <a16:creationId xmlns:a16="http://schemas.microsoft.com/office/drawing/2014/main" id="{7DBAF0A2-B1B7-9546-A527-51EB3BAE95CD}"/>
              </a:ext>
            </a:extLst>
          </p:cNvPr>
          <p:cNvSpPr txBox="1"/>
          <p:nvPr/>
        </p:nvSpPr>
        <p:spPr>
          <a:xfrm>
            <a:off x="0" y="6581001"/>
            <a:ext cx="4672361" cy="276999"/>
          </a:xfrm>
          <a:prstGeom prst="rect">
            <a:avLst/>
          </a:prstGeom>
          <a:solidFill>
            <a:schemeClr val="bg1"/>
          </a:solidFill>
        </p:spPr>
        <p:txBody>
          <a:bodyPr wrap="square" rtlCol="0">
            <a:spAutoFit/>
          </a:bodyPr>
          <a:lstStyle/>
          <a:p>
            <a:r>
              <a:rPr lang="en-US" sz="1200" dirty="0"/>
              <a:t>Source: https://arcticportal.org/images/intl_treaties_overview.jpg</a:t>
            </a:r>
          </a:p>
        </p:txBody>
      </p:sp>
    </p:spTree>
    <p:extLst>
      <p:ext uri="{BB962C8B-B14F-4D97-AF65-F5344CB8AC3E}">
        <p14:creationId xmlns:p14="http://schemas.microsoft.com/office/powerpoint/2010/main" val="1064760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9573C650-B6E4-4263-9145-5BEA83C34DA6}"/>
              </a:ext>
            </a:extLst>
          </p:cNvPr>
          <p:cNvSpPr txBox="1"/>
          <p:nvPr/>
        </p:nvSpPr>
        <p:spPr>
          <a:xfrm>
            <a:off x="466892" y="1130157"/>
            <a:ext cx="11725108" cy="369332"/>
          </a:xfrm>
          <a:prstGeom prst="rect">
            <a:avLst/>
          </a:prstGeom>
          <a:noFill/>
        </p:spPr>
        <p:txBody>
          <a:bodyPr wrap="square">
            <a:spAutoFit/>
          </a:bodyPr>
          <a:lstStyle/>
          <a:p>
            <a:endParaRPr lang="en-US" dirty="0"/>
          </a:p>
        </p:txBody>
      </p:sp>
      <p:sp>
        <p:nvSpPr>
          <p:cNvPr id="9" name="Textfeld 8">
            <a:extLst>
              <a:ext uri="{FF2B5EF4-FFF2-40B4-BE49-F238E27FC236}">
                <a16:creationId xmlns:a16="http://schemas.microsoft.com/office/drawing/2014/main" id="{9F8283B2-3542-488C-9F35-46F00F90C7EE}"/>
              </a:ext>
            </a:extLst>
          </p:cNvPr>
          <p:cNvSpPr txBox="1"/>
          <p:nvPr/>
        </p:nvSpPr>
        <p:spPr>
          <a:xfrm>
            <a:off x="1" y="782490"/>
            <a:ext cx="12192000" cy="6325834"/>
          </a:xfrm>
          <a:prstGeom prst="rect">
            <a:avLst/>
          </a:prstGeom>
          <a:noFill/>
        </p:spPr>
        <p:txBody>
          <a:bodyPr wrap="square" rtlCol="0">
            <a:spAutoFit/>
          </a:bodyPr>
          <a:lstStyle/>
          <a:p>
            <a:pPr marL="342900" indent="-342900">
              <a:lnSpc>
                <a:spcPct val="107000"/>
              </a:lnSpc>
              <a:spcAft>
                <a:spcPts val="800"/>
              </a:spcAft>
              <a:buFont typeface="Arial" panose="020B0604020202020204" pitchFamily="34" charset="0"/>
              <a:buChar char="•"/>
            </a:pPr>
            <a:r>
              <a:rPr lang="en-US" sz="2000" dirty="0">
                <a:latin typeface="Calibri" panose="020F0502020204030204" pitchFamily="34" charset="0"/>
                <a:ea typeface="Calibri" panose="020F0502020204030204" pitchFamily="34" charset="0"/>
                <a:cs typeface="Arial" panose="020B0604020202020204" pitchFamily="34" charset="0"/>
              </a:rPr>
              <a:t>The growing economic and strategic significance has led to new strategic challenges in the Arctic. Many Arctic countries have introduced measures to define and protect their economic and national security interests in the region. </a:t>
            </a:r>
          </a:p>
          <a:p>
            <a:pPr marL="342900" indent="-342900">
              <a:lnSpc>
                <a:spcPct val="107000"/>
              </a:lnSpc>
              <a:spcAft>
                <a:spcPts val="800"/>
              </a:spcAft>
              <a:buFont typeface="Arial" panose="020B0604020202020204" pitchFamily="34" charset="0"/>
              <a:buChar char="•"/>
            </a:pPr>
            <a:r>
              <a:rPr lang="en-US" sz="2000" dirty="0">
                <a:latin typeface="Calibri" panose="020F0502020204030204" pitchFamily="34" charset="0"/>
                <a:ea typeface="Calibri" panose="020F0502020204030204" pitchFamily="34" charset="0"/>
                <a:cs typeface="Arial" panose="020B0604020202020204" pitchFamily="34" charset="0"/>
              </a:rPr>
              <a:t>Some of the coastal states have also taken steps to strengthen their military capabilities in the area. This development poses a threat to conflicts and tensions.</a:t>
            </a:r>
          </a:p>
          <a:p>
            <a:pPr marL="342900" indent="-342900">
              <a:lnSpc>
                <a:spcPct val="107000"/>
              </a:lnSpc>
              <a:spcAft>
                <a:spcPts val="800"/>
              </a:spcAft>
              <a:buFont typeface="Arial" panose="020B0604020202020204" pitchFamily="34" charset="0"/>
              <a:buChar char="•"/>
            </a:pPr>
            <a:r>
              <a:rPr lang="en-US" sz="2000" dirty="0">
                <a:latin typeface="Calibri" panose="020F0502020204030204" pitchFamily="34" charset="0"/>
                <a:ea typeface="Calibri" panose="020F0502020204030204" pitchFamily="34" charset="0"/>
                <a:cs typeface="Arial" panose="020B0604020202020204" pitchFamily="34" charset="0"/>
              </a:rPr>
              <a:t>Five of the Arctic countries – Canada, Denmark, Iceland, Norway, and the U.S. are also part of NATO, the alliance is directly affected in the case of an upcoming conflict. That would mean that even Non-Arctic states like Germany, France or Italy were involved in a NATO article 5 scenario (collective </a:t>
            </a:r>
            <a:r>
              <a:rPr lang="en-US" sz="2000" dirty="0" err="1">
                <a:latin typeface="Calibri" panose="020F0502020204030204" pitchFamily="34" charset="0"/>
                <a:ea typeface="Calibri" panose="020F0502020204030204" pitchFamily="34" charset="0"/>
                <a:cs typeface="Arial" panose="020B0604020202020204" pitchFamily="34" charset="0"/>
              </a:rPr>
              <a:t>defence</a:t>
            </a:r>
            <a:r>
              <a:rPr lang="en-US" sz="2000" dirty="0">
                <a:latin typeface="Calibri" panose="020F0502020204030204" pitchFamily="34" charset="0"/>
                <a:ea typeface="Calibri" panose="020F0502020204030204" pitchFamily="34" charset="0"/>
                <a:cs typeface="Arial" panose="020B0604020202020204" pitchFamily="34" charset="0"/>
              </a:rPr>
              <a:t>). In the past NATO considered the Arctic region as a particular zone of low tension due to several declarations according to which coastal states would settle disagreements peacefully and in accordance with international law. NATO has regarded the Arctic as an area that has no direct military threats to deter. </a:t>
            </a:r>
          </a:p>
          <a:p>
            <a:pPr marL="342900" indent="-342900">
              <a:lnSpc>
                <a:spcPct val="107000"/>
              </a:lnSpc>
              <a:spcAft>
                <a:spcPts val="800"/>
              </a:spcAft>
              <a:buFont typeface="Arial" panose="020B0604020202020204" pitchFamily="34" charset="0"/>
              <a:buChar char="•"/>
            </a:pPr>
            <a:r>
              <a:rPr lang="en-US" sz="2000" dirty="0">
                <a:latin typeface="Calibri" panose="020F0502020204030204" pitchFamily="34" charset="0"/>
                <a:ea typeface="Calibri" panose="020F0502020204030204" pitchFamily="34" charset="0"/>
                <a:cs typeface="Arial" panose="020B0604020202020204" pitchFamily="34" charset="0"/>
              </a:rPr>
              <a:t>NATO is facing a security dilemma: If member states don’t strengthen their military capabilities in the region, other actors may try to exploit their weakness and threaten their economic and security interests. On the other hand, if they increase their military capabilities to protect their national interests in the region, other actors may feel threatened by their measures and eventually introduce similar measures. </a:t>
            </a:r>
            <a:br>
              <a:rPr lang="en-US" sz="2000" dirty="0">
                <a:latin typeface="Calibri" panose="020F0502020204030204" pitchFamily="34" charset="0"/>
                <a:ea typeface="Calibri" panose="020F0502020204030204" pitchFamily="34" charset="0"/>
                <a:cs typeface="Arial" panose="020B0604020202020204" pitchFamily="34" charset="0"/>
              </a:rPr>
            </a:br>
            <a:r>
              <a:rPr lang="en-US" sz="2000" dirty="0">
                <a:latin typeface="Calibri" panose="020F0502020204030204" pitchFamily="34" charset="0"/>
                <a:ea typeface="Calibri" panose="020F0502020204030204" pitchFamily="34" charset="0"/>
                <a:cs typeface="Arial" panose="020B0604020202020204" pitchFamily="34" charset="0"/>
              </a:rPr>
              <a:t>However Russian militarization has transformed Arctic relations, and NATO will not want to be left unprepared.</a:t>
            </a:r>
            <a:endParaRPr lang="de-DE" sz="2000" dirty="0">
              <a:latin typeface="Calibri" panose="020F0502020204030204" pitchFamily="34" charset="0"/>
              <a:ea typeface="Calibri" panose="020F0502020204030204" pitchFamily="34" charset="0"/>
              <a:cs typeface="Arial" panose="020B0604020202020204" pitchFamily="34" charset="0"/>
            </a:endParaRPr>
          </a:p>
          <a:p>
            <a:endParaRPr lang="en-GB" dirty="0"/>
          </a:p>
          <a:p>
            <a:pPr marL="285750" indent="-285750">
              <a:buFont typeface="Wingdings" panose="05000000000000000000" pitchFamily="2" charset="2"/>
              <a:buChar char="Ø"/>
            </a:pPr>
            <a:endParaRPr lang="en-GB" dirty="0"/>
          </a:p>
        </p:txBody>
      </p:sp>
      <p:sp>
        <p:nvSpPr>
          <p:cNvPr id="10" name="Title 9">
            <a:extLst>
              <a:ext uri="{FF2B5EF4-FFF2-40B4-BE49-F238E27FC236}">
                <a16:creationId xmlns:a16="http://schemas.microsoft.com/office/drawing/2014/main" id="{6F93B957-1548-5748-A411-7D087C33E1C5}"/>
              </a:ext>
            </a:extLst>
          </p:cNvPr>
          <p:cNvSpPr>
            <a:spLocks noGrp="1"/>
          </p:cNvSpPr>
          <p:nvPr>
            <p:ph type="title"/>
          </p:nvPr>
        </p:nvSpPr>
        <p:spPr>
          <a:xfrm>
            <a:off x="0" y="-8472"/>
            <a:ext cx="12192000" cy="698066"/>
          </a:xfrm>
        </p:spPr>
        <p:txBody>
          <a:bodyPr>
            <a:noAutofit/>
          </a:bodyPr>
          <a:lstStyle/>
          <a:p>
            <a:pPr algn="ctr"/>
            <a:r>
              <a:rPr lang="en-US" sz="4000" b="1" u="sng"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Algerian" panose="04020705040A02060702" pitchFamily="82" charset="0"/>
              </a:rPr>
              <a:t>NATO Opportunities and challenges</a:t>
            </a:r>
            <a:endParaRPr lang="en-US" sz="4000" dirty="0"/>
          </a:p>
        </p:txBody>
      </p:sp>
    </p:spTree>
    <p:extLst>
      <p:ext uri="{BB962C8B-B14F-4D97-AF65-F5344CB8AC3E}">
        <p14:creationId xmlns:p14="http://schemas.microsoft.com/office/powerpoint/2010/main" val="3573138322"/>
      </p:ext>
    </p:extLst>
  </p:cSld>
  <p:clrMapOvr>
    <a:masterClrMapping/>
  </p:clrMapOvr>
</p:sld>
</file>

<file path=ppt/theme/theme1.xml><?xml version="1.0" encoding="utf-8"?>
<a:theme xmlns:a="http://schemas.openxmlformats.org/drawingml/2006/main" name="Dividend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_41798788_TF33552983" id="{576DBA50-8B91-4A4D-83D9-7E9D2BF5E738}" vid="{40B35DA9-BDA0-45AF-A640-2DB6EA94DA72}"/>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{E18AFBF2-1375-47B1-9A24-A17C8C72AADB}tf33552983_win32</Template>
  <TotalTime>1202</TotalTime>
  <Words>3639</Words>
  <Application>Microsoft Macintosh PowerPoint</Application>
  <PresentationFormat>Widescreen</PresentationFormat>
  <Paragraphs>276</Paragraphs>
  <Slides>18</Slides>
  <Notes>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Algerian</vt:lpstr>
      <vt:lpstr>Arial</vt:lpstr>
      <vt:lpstr>Arial Black</vt:lpstr>
      <vt:lpstr>Calibri</vt:lpstr>
      <vt:lpstr>Franklin Gothic Book</vt:lpstr>
      <vt:lpstr>Franklin Gothic Demi</vt:lpstr>
      <vt:lpstr>Tahoma</vt:lpstr>
      <vt:lpstr>Times New Roman</vt:lpstr>
      <vt:lpstr>Wingdings</vt:lpstr>
      <vt:lpstr>Wingdings 2</vt:lpstr>
      <vt:lpstr>DividendVTI</vt:lpstr>
      <vt:lpstr>PowerPoint Presentation</vt:lpstr>
      <vt:lpstr>Introduction </vt:lpstr>
      <vt:lpstr>Geography and overview</vt:lpstr>
      <vt:lpstr>Geography and overview</vt:lpstr>
      <vt:lpstr>Indigenous population</vt:lpstr>
      <vt:lpstr>GEOPOLITICAL SYSTEMS</vt:lpstr>
      <vt:lpstr>PowerPoint Presentation</vt:lpstr>
      <vt:lpstr>PowerPoint Presentation</vt:lpstr>
      <vt:lpstr>NATO Opportunities and challenges</vt:lpstr>
      <vt:lpstr>PowerPoint Presentation</vt:lpstr>
      <vt:lpstr>PowerPoint Presentation</vt:lpstr>
      <vt:lpstr>CHINESE INTERESTS</vt:lpstr>
      <vt:lpstr>CHINESE INTERESTS</vt:lpstr>
      <vt:lpstr>PowerPoint Presentation</vt:lpstr>
      <vt:lpstr>ANALYSIS OF COMPETITION</vt:lpstr>
      <vt:lpstr>CONCLUSION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subject/>
  <dc:creator>IVChristianB</dc:creator>
  <cp:keywords/>
  <dc:description/>
  <cp:lastModifiedBy>Scott, Timothy John</cp:lastModifiedBy>
  <cp:revision>55</cp:revision>
  <dcterms:created xsi:type="dcterms:W3CDTF">2020-10-12T18:00:20Z</dcterms:created>
  <dcterms:modified xsi:type="dcterms:W3CDTF">2020-11-08T13:38:22Z</dcterms:modified>
  <cp:category/>
</cp:coreProperties>
</file>