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9" d="100"/>
          <a:sy n="39" d="100"/>
        </p:scale>
        <p:origin x="-86" y="-955"/>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ileserver\shares\11&#1499;&#1500;&#1499;&#1500;&#1492;-&#1490;&#1494;%20&#1496;&#1489;&#1506;&#1497;\&#1514;&#1495;&#1494;&#1497;&#1514;%20&#1489;&#1497;&#1511;&#1493;&#1513;%20&#1495;&#1513;&#1502;&#1500;,%20&#1514;&#1495;&#1489;&#1493;&#1512;&#1492;,%20&#1514;&#1506;&#1513;&#1497;&#1492;,%20&#1493;&#1514;&#1506;&#1513;&#1497;&#1497;&#1492;%20&#1508;&#1496;&#1512;&#1493;&#1499;&#1497;&#1502;&#1497;&#1514;\&#1514;&#1495;&#1494;&#1497;&#1493;&#1514;%20&#1489;&#1497;&#1511;&#1493;&#1513;%20&#1490;&#1494;%20&#1496;&#1489;&#1506;&#1497;\&#1514;&#1495;&#1494;&#1497;&#1514;%20&#1489;&#1497;&#1511;&#1493;&#1513;%20&#1490;&#1494;%20&#1496;&#1489;&#1506;&#1497;%202018\&#1514;&#1495;&#1494;&#1497;&#1493;&#1514;%20&#1500;&#1493;&#1506;&#1491;&#1514;%20&#1510;&#1502;&#1495;%202\&#1511;&#1489;&#1493;&#1510;&#1514;%20&#1514;&#1512;&#1495;&#1497;&#1513;&#1497;&#1501;\&#1514;&#1495;&#1494;&#1497;&#1514;%20&#1505;&#1493;&#1508;&#1497;&#1514;-%20&#1492;&#1495;&#1500;&#1508;&#1514;%20&#1497;&#1495;&#1497;&#1491;&#1493;&#1514;%20&#1508;&#1495;&#1502;&#1497;&#1493;&#1514;\&#1499;&#1488;&#1497;&#1500;&#1493;%20&#1502;&#1514;&#1493;&#1511;&#1504;&#1514;%20&#1489;&#1495;&#1494;&#1512;&#14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marL="457200" lvl="1" algn="ctr" defTabSz="410722" rtl="0" eaLnBrk="0" fontAlgn="base" latinLnBrk="0" hangingPunct="0">
              <a:lnSpc>
                <a:spcPct val="90000"/>
              </a:lnSpc>
              <a:spcBef>
                <a:spcPct val="0"/>
              </a:spcBef>
              <a:spcAft>
                <a:spcPct val="0"/>
              </a:spcAft>
              <a:buClr>
                <a:srgbClr val="010B53"/>
              </a:buClr>
              <a:buSzPct val="80000"/>
              <a:defRPr lang="he-IL" sz="3200" b="1" i="0" u="none" strike="noStrike" kern="1200" spc="0" baseline="0" dirty="0" smtClean="0">
                <a:solidFill>
                  <a:srgbClr val="002060"/>
                </a:solidFill>
                <a:latin typeface="David" panose="020E0502060401010101" pitchFamily="34" charset="-79"/>
                <a:ea typeface="+mn-ea"/>
                <a:cs typeface="David" panose="020E0502060401010101" pitchFamily="34" charset="-79"/>
              </a:defRPr>
            </a:pPr>
            <a:r>
              <a:rPr lang="en-US" sz="3200" b="1" kern="1200" dirty="0" smtClean="0">
                <a:solidFill>
                  <a:srgbClr val="002060"/>
                </a:solidFill>
                <a:latin typeface="David" panose="020E0502060401010101" pitchFamily="34" charset="-79"/>
                <a:ea typeface="+mn-ea"/>
                <a:cs typeface="David" panose="020E0502060401010101" pitchFamily="34" charset="-79"/>
              </a:rPr>
              <a:t>Local</a:t>
            </a:r>
            <a:r>
              <a:rPr lang="en-US" sz="3200" b="1" kern="1200" baseline="0" dirty="0" smtClean="0">
                <a:solidFill>
                  <a:srgbClr val="002060"/>
                </a:solidFill>
                <a:latin typeface="David" panose="020E0502060401010101" pitchFamily="34" charset="-79"/>
                <a:ea typeface="+mn-ea"/>
                <a:cs typeface="David" panose="020E0502060401010101" pitchFamily="34" charset="-79"/>
              </a:rPr>
              <a:t> Demand Forecast</a:t>
            </a:r>
            <a:endParaRPr lang="he-IL" sz="3200" b="1" kern="1200" dirty="0" smtClean="0">
              <a:solidFill>
                <a:srgbClr val="002060"/>
              </a:solidFill>
              <a:latin typeface="David" panose="020E0502060401010101" pitchFamily="34" charset="-79"/>
              <a:ea typeface="+mn-ea"/>
              <a:cs typeface="David" panose="020E0502060401010101" pitchFamily="34" charset="-79"/>
            </a:endParaRPr>
          </a:p>
        </c:rich>
      </c:tx>
      <c:layout/>
      <c:spPr>
        <a:noFill/>
        <a:ln>
          <a:noFill/>
        </a:ln>
        <a:effectLst/>
      </c:spPr>
    </c:title>
    <c:plotArea>
      <c:layout/>
      <c:barChart>
        <c:barDir val="col"/>
        <c:grouping val="stacked"/>
        <c:ser>
          <c:idx val="0"/>
          <c:order val="0"/>
          <c:tx>
            <c:strRef>
              <c:f>'6'!$B$1</c:f>
              <c:strCache>
                <c:ptCount val="1"/>
                <c:pt idx="0">
                  <c:v>משק החשמל</c:v>
                </c:pt>
              </c:strCache>
            </c:strRef>
          </c:tx>
          <c:spPr>
            <a:solidFill>
              <a:schemeClr val="accent5">
                <a:lumMod val="75000"/>
              </a:schemeClr>
            </a:solidFill>
            <a:ln>
              <a:noFill/>
            </a:ln>
            <a:effectLst/>
          </c:spPr>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'6'!$B$2:$B$26</c:f>
              <c:numCache>
                <c:formatCode>#,##0.0</c:formatCode>
                <c:ptCount val="25"/>
                <c:pt idx="0">
                  <c:v>8.99</c:v>
                </c:pt>
                <c:pt idx="1">
                  <c:v>8.99</c:v>
                </c:pt>
                <c:pt idx="2">
                  <c:v>8.99</c:v>
                </c:pt>
                <c:pt idx="3">
                  <c:v>8.9</c:v>
                </c:pt>
                <c:pt idx="4">
                  <c:v>8.8000000000000007</c:v>
                </c:pt>
                <c:pt idx="5">
                  <c:v>9.8022027426139147</c:v>
                </c:pt>
                <c:pt idx="6">
                  <c:v>11.052879573107971</c:v>
                </c:pt>
                <c:pt idx="7">
                  <c:v>11.042775151830481</c:v>
                </c:pt>
                <c:pt idx="8">
                  <c:v>12.174060808982334</c:v>
                </c:pt>
                <c:pt idx="9">
                  <c:v>12.167495922127914</c:v>
                </c:pt>
                <c:pt idx="10">
                  <c:v>13.425309989314027</c:v>
                </c:pt>
                <c:pt idx="11">
                  <c:v>13.485347473869266</c:v>
                </c:pt>
                <c:pt idx="12">
                  <c:v>13.543525709864928</c:v>
                </c:pt>
                <c:pt idx="13">
                  <c:v>13.771142451026906</c:v>
                </c:pt>
                <c:pt idx="14">
                  <c:v>14.002615082349941</c:v>
                </c:pt>
                <c:pt idx="15">
                  <c:v>14.238007208081237</c:v>
                </c:pt>
                <c:pt idx="16">
                  <c:v>14.477767066943105</c:v>
                </c:pt>
                <c:pt idx="17">
                  <c:v>14.721335683735253</c:v>
                </c:pt>
                <c:pt idx="18">
                  <c:v>14.96908020557313</c:v>
                </c:pt>
                <c:pt idx="19">
                  <c:v>15.221089463078981</c:v>
                </c:pt>
                <c:pt idx="20">
                  <c:v>15.477358931715253</c:v>
                </c:pt>
                <c:pt idx="21">
                  <c:v>15.737905109281456</c:v>
                </c:pt>
                <c:pt idx="22">
                  <c:v>16.003463677596347</c:v>
                </c:pt>
                <c:pt idx="23">
                  <c:v>16.245911976007562</c:v>
                </c:pt>
                <c:pt idx="24">
                  <c:v>16.492070396056228</c:v>
                </c:pt>
              </c:numCache>
            </c:numRef>
          </c:val>
          <c:extLst xmlns:c16r2="http://schemas.microsoft.com/office/drawing/2015/06/chart">
            <c:ext xmlns:c16="http://schemas.microsoft.com/office/drawing/2014/chart" uri="{C3380CC4-5D6E-409C-BE32-E72D297353CC}">
              <c16:uniqueId val="{00000000-A967-45FA-9F82-FD13ADF69886}"/>
            </c:ext>
          </c:extLst>
        </c:ser>
        <c:ser>
          <c:idx val="1"/>
          <c:order val="1"/>
          <c:tx>
            <c:strRef>
              <c:f>'6'!$C$1</c:f>
              <c:strCache>
                <c:ptCount val="1"/>
                <c:pt idx="0">
                  <c:v>תעשייה וחלוקה</c:v>
                </c:pt>
              </c:strCache>
            </c:strRef>
          </c:tx>
          <c:spPr>
            <a:solidFill>
              <a:srgbClr val="C00000"/>
            </a:solidFill>
            <a:ln>
              <a:noFill/>
            </a:ln>
            <a:effectLst/>
          </c:spPr>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'6'!$C$2:$C$26</c:f>
              <c:numCache>
                <c:formatCode>#,##0.0</c:formatCode>
                <c:ptCount val="25"/>
                <c:pt idx="0">
                  <c:v>2.0391819568727536</c:v>
                </c:pt>
                <c:pt idx="1">
                  <c:v>2.242897323204387</c:v>
                </c:pt>
                <c:pt idx="2">
                  <c:v>2.5099999999999998</c:v>
                </c:pt>
                <c:pt idx="3">
                  <c:v>2.52</c:v>
                </c:pt>
                <c:pt idx="4">
                  <c:v>2.58</c:v>
                </c:pt>
                <c:pt idx="5">
                  <c:v>2.6</c:v>
                </c:pt>
                <c:pt idx="6">
                  <c:v>2.6025055494904374</c:v>
                </c:pt>
                <c:pt idx="7">
                  <c:v>2.6854412330492243</c:v>
                </c:pt>
                <c:pt idx="8">
                  <c:v>2.7389416670027491</c:v>
                </c:pt>
                <c:pt idx="9">
                  <c:v>2.7937337036375141</c:v>
                </c:pt>
                <c:pt idx="10">
                  <c:v>2.8498548135520987</c:v>
                </c:pt>
                <c:pt idx="11">
                  <c:v>2.9073436989767241</c:v>
                </c:pt>
                <c:pt idx="12">
                  <c:v>2.9662403370219081</c:v>
                </c:pt>
                <c:pt idx="13">
                  <c:v>3.0100133928765431</c:v>
                </c:pt>
                <c:pt idx="14">
                  <c:v>3.0544329568801869</c:v>
                </c:pt>
                <c:pt idx="15">
                  <c:v>3.0995085854274333</c:v>
                </c:pt>
                <c:pt idx="16">
                  <c:v>3.1452499762816037</c:v>
                </c:pt>
                <c:pt idx="17">
                  <c:v>3.1916669706676051</c:v>
                </c:pt>
                <c:pt idx="18">
                  <c:v>3.2387695553957832</c:v>
                </c:pt>
                <c:pt idx="19">
                  <c:v>3.2865678650172372</c:v>
                </c:pt>
                <c:pt idx="20">
                  <c:v>3.3350721840110786</c:v>
                </c:pt>
                <c:pt idx="21">
                  <c:v>3.3842929490040903</c:v>
                </c:pt>
                <c:pt idx="22">
                  <c:v>3.434240751023256</c:v>
                </c:pt>
                <c:pt idx="23">
                  <c:v>3.479821509324224</c:v>
                </c:pt>
                <c:pt idx="24">
                  <c:v>3.5260072355578203</c:v>
                </c:pt>
              </c:numCache>
            </c:numRef>
          </c:val>
          <c:extLst xmlns:c16r2="http://schemas.microsoft.com/office/drawing/2015/06/chart">
            <c:ext xmlns:c16="http://schemas.microsoft.com/office/drawing/2014/chart" uri="{C3380CC4-5D6E-409C-BE32-E72D297353CC}">
              <c16:uniqueId val="{00000001-A967-45FA-9F82-FD13ADF69886}"/>
            </c:ext>
          </c:extLst>
        </c:ser>
        <c:ser>
          <c:idx val="2"/>
          <c:order val="2"/>
          <c:tx>
            <c:strRef>
              <c:f>'6'!$D$1</c:f>
              <c:strCache>
                <c:ptCount val="1"/>
                <c:pt idx="0">
                  <c:v>תחבורה</c:v>
                </c:pt>
              </c:strCache>
            </c:strRef>
          </c:tx>
          <c:spPr>
            <a:solidFill>
              <a:schemeClr val="accent6">
                <a:lumMod val="75000"/>
              </a:schemeClr>
            </a:solidFill>
            <a:ln>
              <a:noFill/>
            </a:ln>
            <a:effectLst/>
          </c:spPr>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'6'!$D$2:$D$26</c:f>
              <c:numCache>
                <c:formatCode>#,##0.0</c:formatCode>
                <c:ptCount val="25"/>
                <c:pt idx="0">
                  <c:v>1.364430319788555E-2</c:v>
                </c:pt>
                <c:pt idx="1">
                  <c:v>2.1901004345020007E-2</c:v>
                </c:pt>
                <c:pt idx="2">
                  <c:v>0.10872768309933935</c:v>
                </c:pt>
                <c:pt idx="3">
                  <c:v>0.12049375708867389</c:v>
                </c:pt>
                <c:pt idx="4">
                  <c:v>0.137458755909839</c:v>
                </c:pt>
                <c:pt idx="5">
                  <c:v>0.15999832534064903</c:v>
                </c:pt>
                <c:pt idx="6">
                  <c:v>0.21628299512620253</c:v>
                </c:pt>
                <c:pt idx="7">
                  <c:v>0.27537347707359777</c:v>
                </c:pt>
                <c:pt idx="8">
                  <c:v>0.36654370339221842</c:v>
                </c:pt>
                <c:pt idx="9">
                  <c:v>0.54562938808914208</c:v>
                </c:pt>
                <c:pt idx="10">
                  <c:v>0.73811288971150768</c:v>
                </c:pt>
                <c:pt idx="11">
                  <c:v>0.96859079738931353</c:v>
                </c:pt>
                <c:pt idx="12">
                  <c:v>1.2749034947634137</c:v>
                </c:pt>
                <c:pt idx="13">
                  <c:v>1.5686909457654168</c:v>
                </c:pt>
                <c:pt idx="14">
                  <c:v>1.9267633732305016</c:v>
                </c:pt>
                <c:pt idx="15">
                  <c:v>2.2920519519245488</c:v>
                </c:pt>
                <c:pt idx="16">
                  <c:v>2.6647607943541285</c:v>
                </c:pt>
                <c:pt idx="17">
                  <c:v>3.0423666995319567</c:v>
                </c:pt>
                <c:pt idx="18">
                  <c:v>3.4248459472088961</c:v>
                </c:pt>
                <c:pt idx="19">
                  <c:v>3.8121380853401168</c:v>
                </c:pt>
                <c:pt idx="20">
                  <c:v>4.204317677426169</c:v>
                </c:pt>
                <c:pt idx="21">
                  <c:v>4.5136402765702561</c:v>
                </c:pt>
                <c:pt idx="22">
                  <c:v>4.6864636544513392</c:v>
                </c:pt>
                <c:pt idx="23">
                  <c:v>4.8627482697295106</c:v>
                </c:pt>
                <c:pt idx="24">
                  <c:v>5.0505938227138349</c:v>
                </c:pt>
              </c:numCache>
            </c:numRef>
          </c:val>
          <c:extLst xmlns:c16r2="http://schemas.microsoft.com/office/drawing/2015/06/chart">
            <c:ext xmlns:c16="http://schemas.microsoft.com/office/drawing/2014/chart" uri="{C3380CC4-5D6E-409C-BE32-E72D297353CC}">
              <c16:uniqueId val="{00000002-A967-45FA-9F82-FD13ADF69886}"/>
            </c:ext>
          </c:extLst>
        </c:ser>
        <c:ser>
          <c:idx val="3"/>
          <c:order val="3"/>
          <c:tx>
            <c:strRef>
              <c:f>'6'!$E$1</c:f>
              <c:strCache>
                <c:ptCount val="1"/>
                <c:pt idx="0">
                  <c:v>תעשייה פטרוכימית</c:v>
                </c:pt>
              </c:strCache>
            </c:strRef>
          </c:tx>
          <c:spPr>
            <a:solidFill>
              <a:srgbClr val="7030A0"/>
            </a:solidFill>
            <a:ln>
              <a:noFill/>
            </a:ln>
            <a:effectLst/>
          </c:spPr>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'6'!$E$2:$E$26</c:f>
              <c:numCache>
                <c:formatCode>General</c:formatCode>
                <c:ptCount val="25"/>
                <c:pt idx="3" formatCode="#,##0.0">
                  <c:v>0.1</c:v>
                </c:pt>
                <c:pt idx="4" formatCode="#,##0.0">
                  <c:v>0.1</c:v>
                </c:pt>
                <c:pt idx="5" formatCode="#,##0.0">
                  <c:v>0.2</c:v>
                </c:pt>
                <c:pt idx="6" formatCode="#,##0.0">
                  <c:v>0.2</c:v>
                </c:pt>
                <c:pt idx="7" formatCode="#,##0.0">
                  <c:v>0.30000000000000004</c:v>
                </c:pt>
                <c:pt idx="8" formatCode="#,##0.0">
                  <c:v>0.30000000000000004</c:v>
                </c:pt>
                <c:pt idx="9" formatCode="#,##0.0">
                  <c:v>0.4</c:v>
                </c:pt>
                <c:pt idx="10" formatCode="#,##0.0">
                  <c:v>0.4</c:v>
                </c:pt>
                <c:pt idx="11" formatCode="#,##0.0">
                  <c:v>0.5</c:v>
                </c:pt>
                <c:pt idx="12" formatCode="#,##0.0">
                  <c:v>0.5</c:v>
                </c:pt>
                <c:pt idx="13" formatCode="#,##0.0">
                  <c:v>0.60000000000000009</c:v>
                </c:pt>
                <c:pt idx="14" formatCode="#,##0.0">
                  <c:v>0.60000000000000009</c:v>
                </c:pt>
                <c:pt idx="15" formatCode="#,##0.0">
                  <c:v>0.70000000000000007</c:v>
                </c:pt>
                <c:pt idx="16" formatCode="#,##0.0">
                  <c:v>0.70000000000000007</c:v>
                </c:pt>
                <c:pt idx="17" formatCode="#,##0.0">
                  <c:v>0.70000000000000007</c:v>
                </c:pt>
                <c:pt idx="18" formatCode="#,##0.0">
                  <c:v>0.70000000000000007</c:v>
                </c:pt>
                <c:pt idx="19" formatCode="#,##0.0">
                  <c:v>0.70000000000000007</c:v>
                </c:pt>
                <c:pt idx="20" formatCode="#,##0.0">
                  <c:v>0.70000000000000007</c:v>
                </c:pt>
                <c:pt idx="21" formatCode="#,##0.0">
                  <c:v>0.70000000000000007</c:v>
                </c:pt>
                <c:pt idx="22" formatCode="#,##0.0">
                  <c:v>0.70000000000000007</c:v>
                </c:pt>
                <c:pt idx="23" formatCode="#,##0.0">
                  <c:v>0.71087414510164659</c:v>
                </c:pt>
                <c:pt idx="24" formatCode="#,##0.0">
                  <c:v>0.7219172145342817</c:v>
                </c:pt>
              </c:numCache>
            </c:numRef>
          </c:val>
          <c:extLst xmlns:c16r2="http://schemas.microsoft.com/office/drawing/2015/06/chart">
            <c:ext xmlns:c16="http://schemas.microsoft.com/office/drawing/2014/chart" uri="{C3380CC4-5D6E-409C-BE32-E72D297353CC}">
              <c16:uniqueId val="{00000003-A967-45FA-9F82-FD13ADF69886}"/>
            </c:ext>
          </c:extLst>
        </c:ser>
        <c:dLbls/>
        <c:gapWidth val="219"/>
        <c:overlap val="100"/>
        <c:axId val="57911936"/>
        <c:axId val="57926016"/>
      </c:barChart>
      <c:lineChart>
        <c:grouping val="standard"/>
        <c:ser>
          <c:idx val="4"/>
          <c:order val="4"/>
          <c:tx>
            <c:strRef>
              <c:f>'6'!$F$1</c:f>
              <c:strCache>
                <c:ptCount val="1"/>
                <c:pt idx="0">
                  <c:v>סה"כ</c:v>
                </c:pt>
              </c:strCache>
            </c:strRef>
          </c:tx>
          <c:spPr>
            <a:ln w="28575" cap="rnd">
              <a:solidFill>
                <a:schemeClr val="tx1"/>
              </a:solidFill>
              <a:round/>
            </a:ln>
            <a:effectLst/>
          </c:spPr>
          <c:marker>
            <c:symbol val="circle"/>
            <c:size val="5"/>
            <c:spPr>
              <a:solidFill>
                <a:schemeClr val="tx1"/>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en-US"/>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'6'!$F$2:$F$26</c:f>
              <c:numCache>
                <c:formatCode>#,##0.0</c:formatCode>
                <c:ptCount val="25"/>
                <c:pt idx="0">
                  <c:v>11.042826260070639</c:v>
                </c:pt>
                <c:pt idx="1">
                  <c:v>11.254798327549407</c:v>
                </c:pt>
                <c:pt idx="2">
                  <c:v>11.608727683099337</c:v>
                </c:pt>
                <c:pt idx="3">
                  <c:v>11.640493757088674</c:v>
                </c:pt>
                <c:pt idx="4">
                  <c:v>11.617458755909839</c:v>
                </c:pt>
                <c:pt idx="5">
                  <c:v>12.76220106795456</c:v>
                </c:pt>
                <c:pt idx="6">
                  <c:v>14.071668117724606</c:v>
                </c:pt>
                <c:pt idx="7">
                  <c:v>14.303589861953311</c:v>
                </c:pt>
                <c:pt idx="8">
                  <c:v>15.579546179377305</c:v>
                </c:pt>
                <c:pt idx="9">
                  <c:v>15.90685901385457</c:v>
                </c:pt>
                <c:pt idx="10">
                  <c:v>17.41327769257763</c:v>
                </c:pt>
                <c:pt idx="11">
                  <c:v>17.861281970235297</c:v>
                </c:pt>
                <c:pt idx="12">
                  <c:v>18.284669541650249</c:v>
                </c:pt>
                <c:pt idx="13">
                  <c:v>18.949846789668864</c:v>
                </c:pt>
                <c:pt idx="14">
                  <c:v>19.58381141246063</c:v>
                </c:pt>
                <c:pt idx="15">
                  <c:v>20.32956774543322</c:v>
                </c:pt>
                <c:pt idx="16">
                  <c:v>20.987777837578829</c:v>
                </c:pt>
                <c:pt idx="17">
                  <c:v>21.655369353934816</c:v>
                </c:pt>
                <c:pt idx="18">
                  <c:v>22.332695708177809</c:v>
                </c:pt>
                <c:pt idx="19">
                  <c:v>23.019795413436334</c:v>
                </c:pt>
                <c:pt idx="20">
                  <c:v>23.716748793152501</c:v>
                </c:pt>
                <c:pt idx="21">
                  <c:v>24.335838334855804</c:v>
                </c:pt>
                <c:pt idx="22">
                  <c:v>24.824168083070944</c:v>
                </c:pt>
                <c:pt idx="23">
                  <c:v>25.29935590016294</c:v>
                </c:pt>
                <c:pt idx="24">
                  <c:v>25.790588668862167</c:v>
                </c:pt>
              </c:numCache>
            </c:numRef>
          </c:val>
          <c:extLst xmlns:c16r2="http://schemas.microsoft.com/office/drawing/2015/06/chart">
            <c:ext xmlns:c16="http://schemas.microsoft.com/office/drawing/2014/chart" uri="{C3380CC4-5D6E-409C-BE32-E72D297353CC}">
              <c16:uniqueId val="{00000004-A967-45FA-9F82-FD13ADF69886}"/>
            </c:ext>
          </c:extLst>
        </c:ser>
        <c:dLbls/>
        <c:marker val="1"/>
        <c:axId val="57911936"/>
        <c:axId val="57926016"/>
      </c:lineChart>
      <c:catAx>
        <c:axId val="579119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57926016"/>
        <c:crosses val="autoZero"/>
        <c:auto val="1"/>
        <c:lblAlgn val="ctr"/>
        <c:lblOffset val="100"/>
      </c:catAx>
      <c:valAx>
        <c:axId val="5792601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2060"/>
                    </a:solidFill>
                    <a:latin typeface="David" panose="020E0502060401010101" pitchFamily="34" charset="-79"/>
                    <a:ea typeface="+mn-ea"/>
                    <a:cs typeface="David" panose="020E0502060401010101" pitchFamily="34" charset="-79"/>
                  </a:defRPr>
                </a:pPr>
                <a:r>
                  <a:rPr lang="en-US" sz="1800" b="1" dirty="0" smtClean="0">
                    <a:solidFill>
                      <a:srgbClr val="002060"/>
                    </a:solidFill>
                    <a:latin typeface="David" panose="020E0502060401010101" pitchFamily="34" charset="-79"/>
                    <a:cs typeface="David" panose="020E0502060401010101" pitchFamily="34" charset="-79"/>
                  </a:rPr>
                  <a:t>BCM</a:t>
                </a:r>
                <a:endParaRPr lang="he-IL" sz="1800" b="1" dirty="0">
                  <a:solidFill>
                    <a:srgbClr val="002060"/>
                  </a:solidFill>
                  <a:latin typeface="David" panose="020E0502060401010101" pitchFamily="34" charset="-79"/>
                  <a:cs typeface="David" panose="020E0502060401010101" pitchFamily="34" charset="-79"/>
                </a:endParaRPr>
              </a:p>
            </c:rich>
          </c:tx>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57911936"/>
        <c:crosses val="autoZero"/>
        <c:crossBetween val="between"/>
      </c:valAx>
      <c:spPr>
        <a:noFill/>
        <a:ln>
          <a:noFill/>
        </a:ln>
        <a:effectLst/>
      </c:spPr>
    </c:plotArea>
    <c:legend>
      <c:legendPos val="b"/>
      <c:layout>
        <c:manualLayout>
          <c:xMode val="edge"/>
          <c:yMode val="edge"/>
          <c:x val="2.2004504504504512E-2"/>
          <c:y val="5.7939562913855422E-2"/>
          <c:w val="0.2484279456621977"/>
          <c:h val="0.33020781366863378"/>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90DA4-9807-46AA-948F-30817278D5B5}" type="datetimeFigureOut">
              <a:rPr lang="en-US" smtClean="0"/>
              <a:pPr/>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F5B9C-DE58-4A9A-A90B-F04A0290D5A8}" type="slidenum">
              <a:rPr lang="en-US" smtClean="0"/>
              <a:pPr/>
              <a:t>‹#›</a:t>
            </a:fld>
            <a:endParaRPr lang="en-US"/>
          </a:p>
        </p:txBody>
      </p:sp>
    </p:spTree>
    <p:extLst>
      <p:ext uri="{BB962C8B-B14F-4D97-AF65-F5344CB8AC3E}">
        <p14:creationId xmlns:p14="http://schemas.microsoft.com/office/powerpoint/2010/main" xmlns="" val="334553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המלצה 1 : שימוש גז למטרות המשק בלבד ללא ייצוא כלל</a:t>
            </a:r>
            <a:br>
              <a:rPr lang="he-IL" sz="12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br>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pPr/>
              <a:t>2</a:t>
            </a:fld>
            <a:endParaRPr lang="en-US"/>
          </a:p>
        </p:txBody>
      </p:sp>
    </p:spTree>
    <p:extLst>
      <p:ext uri="{BB962C8B-B14F-4D97-AF65-F5344CB8AC3E}">
        <p14:creationId xmlns:p14="http://schemas.microsoft.com/office/powerpoint/2010/main" xmlns="" val="371995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המלצה 1 : שימוש גז למטרות המשק בלבד ללא ייצוא כלל</a:t>
            </a:r>
            <a:br>
              <a:rPr lang="he-IL" sz="12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br>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pPr/>
              <a:t>3</a:t>
            </a:fld>
            <a:endParaRPr lang="en-US"/>
          </a:p>
        </p:txBody>
      </p:sp>
    </p:spTree>
    <p:extLst>
      <p:ext uri="{BB962C8B-B14F-4D97-AF65-F5344CB8AC3E}">
        <p14:creationId xmlns:p14="http://schemas.microsoft.com/office/powerpoint/2010/main" xmlns="" val="8187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pPr/>
              <a:t>15</a:t>
            </a:fld>
            <a:endParaRPr lang="en-US"/>
          </a:p>
        </p:txBody>
      </p:sp>
    </p:spTree>
    <p:extLst>
      <p:ext uri="{BB962C8B-B14F-4D97-AF65-F5344CB8AC3E}">
        <p14:creationId xmlns:p14="http://schemas.microsoft.com/office/powerpoint/2010/main" xmlns="" val="24644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112452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398493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33278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428594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38047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9A243-9426-4B44-B5AB-8BD69E1449EA}"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427888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9A243-9426-4B44-B5AB-8BD69E1449EA}"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6265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9A243-9426-4B44-B5AB-8BD69E1449EA}"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1086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9A243-9426-4B44-B5AB-8BD69E1449EA}"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414815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9A243-9426-4B44-B5AB-8BD69E1449EA}"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209835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9A243-9426-4B44-B5AB-8BD69E1449EA}"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331385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9A243-9426-4B44-B5AB-8BD69E1449EA}" type="datetimeFigureOut">
              <a:rPr lang="en-US" smtClean="0"/>
              <a:pPr/>
              <a:t>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62ADE-FA17-4761-8DFB-46091BC99DBB}" type="slidenum">
              <a:rPr lang="en-US" smtClean="0"/>
              <a:pPr/>
              <a:t>‹#›</a:t>
            </a:fld>
            <a:endParaRPr lang="en-US"/>
          </a:p>
        </p:txBody>
      </p:sp>
    </p:spTree>
    <p:extLst>
      <p:ext uri="{BB962C8B-B14F-4D97-AF65-F5344CB8AC3E}">
        <p14:creationId xmlns:p14="http://schemas.microsoft.com/office/powerpoint/2010/main" xmlns="" val="418303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0960" y="329555"/>
            <a:ext cx="9157010" cy="6510339"/>
          </a:xfrm>
          <a:prstGeom prst="rect">
            <a:avLst/>
          </a:prstGeom>
        </p:spPr>
      </p:pic>
      <p:sp>
        <p:nvSpPr>
          <p:cNvPr id="5" name="Title 1"/>
          <p:cNvSpPr txBox="1">
            <a:spLocks/>
          </p:cNvSpPr>
          <p:nvPr/>
        </p:nvSpPr>
        <p:spPr>
          <a:xfrm>
            <a:off x="1199197" y="5893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smtClean="0">
                <a:ln w="0"/>
                <a:solidFill>
                  <a:schemeClr val="accent1"/>
                </a:solidFill>
                <a:effectLst>
                  <a:outerShdw blurRad="38100" dist="25400" dir="5400000" algn="ctr" rotWithShape="0">
                    <a:srgbClr val="6E747A">
                      <a:alpha val="43000"/>
                    </a:srgbClr>
                  </a:outerShdw>
                </a:effectLst>
                <a:latin typeface="+mn-lt"/>
                <a:cs typeface="+mn-cs"/>
              </a:rPr>
              <a:t>E</a:t>
            </a:r>
            <a:r>
              <a:rPr lang="en-US" sz="5400" dirty="0" smtClean="0">
                <a:ln w="0"/>
                <a:solidFill>
                  <a:schemeClr val="accent1"/>
                </a:solidFill>
                <a:effectLst>
                  <a:outerShdw blurRad="38100" dist="25400" dir="5400000" algn="ctr" rotWithShape="0">
                    <a:srgbClr val="6E747A">
                      <a:alpha val="43000"/>
                    </a:srgbClr>
                  </a:outerShdw>
                </a:effectLst>
                <a:latin typeface="+mn-lt"/>
                <a:cs typeface="+mn-cs"/>
              </a:rPr>
              <a:t>xercise</a:t>
            </a:r>
            <a:endParaRPr lang="en-US" sz="5400" dirty="0">
              <a:ln w="0"/>
              <a:solidFill>
                <a:schemeClr val="accent1"/>
              </a:solidFill>
              <a:effectLst>
                <a:outerShdw blurRad="38100" dist="25400" dir="5400000" algn="ctr" rotWithShape="0">
                  <a:srgbClr val="6E747A">
                    <a:alpha val="43000"/>
                  </a:srgbClr>
                </a:outerShdw>
              </a:effectLst>
              <a:latin typeface="+mn-lt"/>
              <a:cs typeface="+mn-cs"/>
            </a:endParaRPr>
          </a:p>
        </p:txBody>
      </p:sp>
      <p:sp>
        <p:nvSpPr>
          <p:cNvPr id="6" name="מלבן 5"/>
          <p:cNvSpPr/>
          <p:nvPr/>
        </p:nvSpPr>
        <p:spPr>
          <a:xfrm>
            <a:off x="6717671" y="6391748"/>
            <a:ext cx="2399169" cy="253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Photographer: </a:t>
            </a:r>
            <a:r>
              <a:rPr lang="en-US" sz="1400" dirty="0" err="1" smtClean="0">
                <a:solidFill>
                  <a:schemeClr val="tx1"/>
                </a:solidFill>
              </a:rPr>
              <a:t>Evgeni</a:t>
            </a:r>
            <a:r>
              <a:rPr lang="en-US" sz="1400" dirty="0" smtClean="0">
                <a:solidFill>
                  <a:schemeClr val="tx1"/>
                </a:solidFill>
              </a:rPr>
              <a:t> </a:t>
            </a:r>
            <a:r>
              <a:rPr lang="en-US" sz="1400" dirty="0" err="1" smtClean="0">
                <a:solidFill>
                  <a:schemeClr val="tx1"/>
                </a:solidFill>
              </a:rPr>
              <a:t>Malkin</a:t>
            </a:r>
            <a:endParaRPr lang="en-US" sz="1400" dirty="0">
              <a:solidFill>
                <a:schemeClr val="tx1"/>
              </a:solidFill>
            </a:endParaRPr>
          </a:p>
        </p:txBody>
      </p:sp>
    </p:spTree>
    <p:extLst>
      <p:ext uri="{BB962C8B-B14F-4D97-AF65-F5344CB8AC3E}">
        <p14:creationId xmlns:p14="http://schemas.microsoft.com/office/powerpoint/2010/main" xmlns="" val="174839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445807"/>
            <a:ext cx="10634778" cy="6232582"/>
          </a:xfrm>
        </p:spPr>
      </p:pic>
      <p:sp>
        <p:nvSpPr>
          <p:cNvPr id="3" name="מלבן 2"/>
          <p:cNvSpPr/>
          <p:nvPr/>
        </p:nvSpPr>
        <p:spPr>
          <a:xfrm>
            <a:off x="856033" y="389106"/>
            <a:ext cx="4610911" cy="54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Liquefied Natural Gas (LNG) Global Export, According to Countries (2016) </a:t>
            </a:r>
            <a:endParaRPr lang="en-US" sz="2000" b="1" dirty="0">
              <a:solidFill>
                <a:schemeClr val="tx1"/>
              </a:solidFill>
            </a:endParaRPr>
          </a:p>
        </p:txBody>
      </p:sp>
      <p:sp>
        <p:nvSpPr>
          <p:cNvPr id="5" name="מלבן 4"/>
          <p:cNvSpPr/>
          <p:nvPr/>
        </p:nvSpPr>
        <p:spPr>
          <a:xfrm>
            <a:off x="6770451" y="330740"/>
            <a:ext cx="4786009" cy="54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89114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49758" y="609599"/>
            <a:ext cx="12177832" cy="5888183"/>
          </a:xfrm>
        </p:spPr>
      </p:pic>
      <p:sp>
        <p:nvSpPr>
          <p:cNvPr id="5" name="מלבן 4"/>
          <p:cNvSpPr/>
          <p:nvPr/>
        </p:nvSpPr>
        <p:spPr>
          <a:xfrm>
            <a:off x="6277583" y="502596"/>
            <a:ext cx="5914417" cy="1050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3" name="מלבן 2"/>
          <p:cNvSpPr/>
          <p:nvPr/>
        </p:nvSpPr>
        <p:spPr>
          <a:xfrm>
            <a:off x="583656" y="486383"/>
            <a:ext cx="5914417" cy="1050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Prices of Gas in Israel between 2005-2016</a:t>
            </a:r>
          </a:p>
          <a:p>
            <a:r>
              <a:rPr lang="en-US" sz="2400" b="1" dirty="0" smtClean="0">
                <a:solidFill>
                  <a:schemeClr val="tx1"/>
                </a:solidFill>
              </a:rPr>
              <a:t>(US Dollar to </a:t>
            </a:r>
            <a:r>
              <a:rPr lang="en-US" sz="2400" b="1" dirty="0" err="1" smtClean="0">
                <a:solidFill>
                  <a:schemeClr val="tx1"/>
                </a:solidFill>
              </a:rPr>
              <a:t>mmbtu</a:t>
            </a:r>
            <a:r>
              <a:rPr lang="en-US" sz="2400" b="1" dirty="0" smtClean="0">
                <a:solidFill>
                  <a:schemeClr val="tx1"/>
                </a:solidFill>
              </a:rPr>
              <a:t> – British Thermal Units)</a:t>
            </a:r>
            <a:endParaRPr lang="en-US" sz="2400" b="1" dirty="0">
              <a:solidFill>
                <a:schemeClr val="tx1"/>
              </a:solidFill>
            </a:endParaRPr>
          </a:p>
        </p:txBody>
      </p:sp>
    </p:spTree>
    <p:extLst>
      <p:ext uri="{BB962C8B-B14F-4D97-AF65-F5344CB8AC3E}">
        <p14:creationId xmlns:p14="http://schemas.microsoft.com/office/powerpoint/2010/main" xmlns="" val="2863379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81953" y="1539246"/>
            <a:ext cx="8682318" cy="4924095"/>
          </a:xfrm>
          <a:prstGeom prst="rect">
            <a:avLst/>
          </a:prstGeom>
        </p:spPr>
      </p:pic>
      <p:sp>
        <p:nvSpPr>
          <p:cNvPr id="5" name="Title 1"/>
          <p:cNvSpPr txBox="1">
            <a:spLocks/>
          </p:cNvSpPr>
          <p:nvPr/>
        </p:nvSpPr>
        <p:spPr>
          <a:xfrm>
            <a:off x="2101140" y="365125"/>
            <a:ext cx="78404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 david"/>
                <a:cs typeface="+mn-cs"/>
              </a:rPr>
              <a:t>Survey by the Ministry of Energy </a:t>
            </a:r>
            <a:r>
              <a:rPr lang="en-US" sz="2400" dirty="0" smtClean="0">
                <a:ln w="0"/>
                <a:solidFill>
                  <a:schemeClr val="accent1"/>
                </a:solidFill>
                <a:effectLst>
                  <a:outerShdw blurRad="38100" dist="25400" dir="5400000" algn="ctr" rotWithShape="0">
                    <a:srgbClr val="6E747A">
                      <a:alpha val="43000"/>
                    </a:srgbClr>
                  </a:outerShdw>
                </a:effectLst>
                <a:latin typeface=" david"/>
                <a:cs typeface="+mn-cs"/>
              </a:rPr>
              <a:t>Motives for  converting factories to natural gas</a:t>
            </a:r>
            <a:endParaRPr lang="en-US" sz="5400" dirty="0">
              <a:ln w="0"/>
              <a:solidFill>
                <a:schemeClr val="accent1"/>
              </a:solidFill>
              <a:effectLst>
                <a:outerShdw blurRad="38100" dist="25400" dir="5400000" algn="ctr" rotWithShape="0">
                  <a:srgbClr val="6E747A">
                    <a:alpha val="43000"/>
                  </a:srgbClr>
                </a:outerShdw>
              </a:effectLst>
              <a:latin typeface=" david"/>
              <a:cs typeface="+mn-cs"/>
            </a:endParaRPr>
          </a:p>
        </p:txBody>
      </p:sp>
      <p:sp>
        <p:nvSpPr>
          <p:cNvPr id="6" name="מלבן 5"/>
          <p:cNvSpPr/>
          <p:nvPr/>
        </p:nvSpPr>
        <p:spPr>
          <a:xfrm>
            <a:off x="3112857" y="1926077"/>
            <a:ext cx="5836595" cy="350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The Factories’ Motives for Converting to Gas</a:t>
            </a:r>
            <a:endParaRPr lang="en-US" sz="2400" b="1" u="sng" dirty="0">
              <a:solidFill>
                <a:schemeClr val="tx1"/>
              </a:solidFill>
            </a:endParaRPr>
          </a:p>
        </p:txBody>
      </p:sp>
      <p:sp>
        <p:nvSpPr>
          <p:cNvPr id="7" name="מלבן 6"/>
          <p:cNvSpPr/>
          <p:nvPr/>
        </p:nvSpPr>
        <p:spPr>
          <a:xfrm>
            <a:off x="1517516" y="2607014"/>
            <a:ext cx="1984442" cy="79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Saving in Energy Expenses</a:t>
            </a:r>
            <a:endParaRPr lang="en-US" sz="2000" b="1" dirty="0">
              <a:solidFill>
                <a:schemeClr val="tx1"/>
              </a:solidFill>
            </a:endParaRPr>
          </a:p>
        </p:txBody>
      </p:sp>
      <p:sp>
        <p:nvSpPr>
          <p:cNvPr id="8" name="מלבן 7"/>
          <p:cNvSpPr/>
          <p:nvPr/>
        </p:nvSpPr>
        <p:spPr>
          <a:xfrm>
            <a:off x="1420236" y="3576541"/>
            <a:ext cx="2175753" cy="79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Environment</a:t>
            </a:r>
            <a:endParaRPr lang="en-US" sz="2000" b="1" dirty="0">
              <a:solidFill>
                <a:schemeClr val="tx1"/>
              </a:solidFill>
            </a:endParaRPr>
          </a:p>
        </p:txBody>
      </p:sp>
      <p:sp>
        <p:nvSpPr>
          <p:cNvPr id="9" name="מלבן 8"/>
          <p:cNvSpPr/>
          <p:nvPr/>
        </p:nvSpPr>
        <p:spPr>
          <a:xfrm>
            <a:off x="1378082" y="4487698"/>
            <a:ext cx="2175753" cy="79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Convenience of Operating Gas</a:t>
            </a:r>
            <a:endParaRPr lang="en-US" sz="2000" b="1" dirty="0">
              <a:solidFill>
                <a:schemeClr val="tx1"/>
              </a:solidFill>
            </a:endParaRPr>
          </a:p>
        </p:txBody>
      </p:sp>
      <p:sp>
        <p:nvSpPr>
          <p:cNvPr id="10" name="מלבן 9"/>
          <p:cNvSpPr/>
          <p:nvPr/>
        </p:nvSpPr>
        <p:spPr>
          <a:xfrm>
            <a:off x="479895" y="5418310"/>
            <a:ext cx="3099884" cy="79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Pressure by the Ministry of Environmental Protection</a:t>
            </a:r>
            <a:endParaRPr lang="en-US" sz="2000" b="1" dirty="0">
              <a:solidFill>
                <a:schemeClr val="tx1"/>
              </a:solidFill>
            </a:endParaRPr>
          </a:p>
        </p:txBody>
      </p:sp>
    </p:spTree>
    <p:extLst>
      <p:ext uri="{BB962C8B-B14F-4D97-AF65-F5344CB8AC3E}">
        <p14:creationId xmlns:p14="http://schemas.microsoft.com/office/powerpoint/2010/main" xmlns="" val="1111225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75923" y="248210"/>
            <a:ext cx="11199474" cy="6300508"/>
          </a:xfrm>
          <a:prstGeom prst="rect">
            <a:avLst/>
          </a:prstGeom>
        </p:spPr>
      </p:pic>
      <p:sp>
        <p:nvSpPr>
          <p:cNvPr id="5" name="מלבן 4"/>
          <p:cNvSpPr/>
          <p:nvPr/>
        </p:nvSpPr>
        <p:spPr>
          <a:xfrm>
            <a:off x="3112851" y="389105"/>
            <a:ext cx="5194570"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rPr>
              <a:t>Table #2 – Annual Trends and Data</a:t>
            </a:r>
            <a:endParaRPr lang="en-US" sz="2400" b="1" dirty="0">
              <a:solidFill>
                <a:schemeClr val="tx1">
                  <a:lumMod val="75000"/>
                  <a:lumOff val="25000"/>
                </a:schemeClr>
              </a:solidFill>
            </a:endParaRPr>
          </a:p>
        </p:txBody>
      </p:sp>
      <p:sp>
        <p:nvSpPr>
          <p:cNvPr id="6" name="מלבן 5"/>
          <p:cNvSpPr/>
          <p:nvPr/>
        </p:nvSpPr>
        <p:spPr>
          <a:xfrm>
            <a:off x="5797687" y="836580"/>
            <a:ext cx="817122" cy="87548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Unit of Measurement </a:t>
            </a:r>
            <a:endParaRPr lang="en-US" sz="1600" b="1" dirty="0">
              <a:solidFill>
                <a:schemeClr val="tx1">
                  <a:lumMod val="65000"/>
                  <a:lumOff val="35000"/>
                </a:schemeClr>
              </a:solidFill>
            </a:endParaRPr>
          </a:p>
        </p:txBody>
      </p:sp>
      <p:sp>
        <p:nvSpPr>
          <p:cNvPr id="7" name="מלבן 6"/>
          <p:cNvSpPr/>
          <p:nvPr/>
        </p:nvSpPr>
        <p:spPr>
          <a:xfrm>
            <a:off x="8926749" y="872246"/>
            <a:ext cx="817124" cy="81712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65000"/>
                    <a:lumOff val="35000"/>
                  </a:schemeClr>
                </a:solidFill>
              </a:rPr>
              <a:t>Data</a:t>
            </a:r>
            <a:endParaRPr lang="en-US" sz="1600" b="1" dirty="0">
              <a:solidFill>
                <a:schemeClr val="tx1">
                  <a:lumMod val="65000"/>
                  <a:lumOff val="35000"/>
                </a:schemeClr>
              </a:solidFill>
            </a:endParaRPr>
          </a:p>
        </p:txBody>
      </p:sp>
      <p:sp>
        <p:nvSpPr>
          <p:cNvPr id="8" name="מלבן 7"/>
          <p:cNvSpPr/>
          <p:nvPr/>
        </p:nvSpPr>
        <p:spPr>
          <a:xfrm rot="16200000">
            <a:off x="9489331" y="3798650"/>
            <a:ext cx="1809345" cy="82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65000"/>
                    <a:lumOff val="35000"/>
                  </a:schemeClr>
                </a:solidFill>
              </a:rPr>
              <a:t>Demand</a:t>
            </a:r>
            <a:endParaRPr lang="en-US" b="1" dirty="0">
              <a:solidFill>
                <a:schemeClr val="tx1">
                  <a:lumMod val="65000"/>
                  <a:lumOff val="35000"/>
                </a:schemeClr>
              </a:solidFill>
            </a:endParaRPr>
          </a:p>
        </p:txBody>
      </p:sp>
      <p:sp>
        <p:nvSpPr>
          <p:cNvPr id="9" name="מלבן 8"/>
          <p:cNvSpPr/>
          <p:nvPr/>
        </p:nvSpPr>
        <p:spPr>
          <a:xfrm>
            <a:off x="9844392" y="888458"/>
            <a:ext cx="953310" cy="81712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Economy</a:t>
            </a:r>
            <a:endParaRPr lang="en-US" sz="1600" b="1" dirty="0">
              <a:solidFill>
                <a:schemeClr val="tx1">
                  <a:lumMod val="65000"/>
                  <a:lumOff val="35000"/>
                </a:schemeClr>
              </a:solidFill>
            </a:endParaRPr>
          </a:p>
        </p:txBody>
      </p:sp>
      <p:sp>
        <p:nvSpPr>
          <p:cNvPr id="10" name="מלבן 9"/>
          <p:cNvSpPr/>
          <p:nvPr/>
        </p:nvSpPr>
        <p:spPr>
          <a:xfrm>
            <a:off x="1128408" y="856034"/>
            <a:ext cx="1322961" cy="85603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Change in % from Previous Year</a:t>
            </a:r>
            <a:endParaRPr lang="en-US" sz="1600" b="1" dirty="0">
              <a:solidFill>
                <a:schemeClr val="tx1">
                  <a:lumMod val="65000"/>
                  <a:lumOff val="35000"/>
                </a:schemeClr>
              </a:solidFill>
            </a:endParaRPr>
          </a:p>
        </p:txBody>
      </p:sp>
      <p:sp>
        <p:nvSpPr>
          <p:cNvPr id="11" name="מלבן 10"/>
          <p:cNvSpPr/>
          <p:nvPr/>
        </p:nvSpPr>
        <p:spPr>
          <a:xfrm rot="16200000">
            <a:off x="9768191" y="1960124"/>
            <a:ext cx="1167319" cy="82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65000"/>
                    <a:lumOff val="35000"/>
                  </a:schemeClr>
                </a:solidFill>
              </a:rPr>
              <a:t>Supply</a:t>
            </a:r>
            <a:endParaRPr lang="en-US" b="1" dirty="0">
              <a:solidFill>
                <a:schemeClr val="tx1">
                  <a:lumMod val="65000"/>
                  <a:lumOff val="35000"/>
                </a:schemeClr>
              </a:solidFill>
            </a:endParaRPr>
          </a:p>
        </p:txBody>
      </p:sp>
      <p:sp>
        <p:nvSpPr>
          <p:cNvPr id="12" name="מלבן 11"/>
          <p:cNvSpPr/>
          <p:nvPr/>
        </p:nvSpPr>
        <p:spPr>
          <a:xfrm>
            <a:off x="9844392" y="5429652"/>
            <a:ext cx="953310" cy="757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Network Deployment</a:t>
            </a:r>
            <a:endParaRPr lang="en-US" sz="1400" b="1" dirty="0">
              <a:solidFill>
                <a:schemeClr val="tx1">
                  <a:lumMod val="65000"/>
                  <a:lumOff val="35000"/>
                </a:schemeClr>
              </a:solidFill>
            </a:endParaRPr>
          </a:p>
        </p:txBody>
      </p:sp>
      <p:sp>
        <p:nvSpPr>
          <p:cNvPr id="13" name="מלבן 12"/>
          <p:cNvSpPr/>
          <p:nvPr/>
        </p:nvSpPr>
        <p:spPr>
          <a:xfrm>
            <a:off x="6712085" y="5466945"/>
            <a:ext cx="3035030" cy="29183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Conduction</a:t>
            </a:r>
            <a:endParaRPr lang="en-US" b="1" dirty="0">
              <a:solidFill>
                <a:schemeClr val="tx1"/>
              </a:solidFill>
            </a:endParaRPr>
          </a:p>
        </p:txBody>
      </p:sp>
      <p:sp>
        <p:nvSpPr>
          <p:cNvPr id="14" name="מלבן 13"/>
          <p:cNvSpPr/>
          <p:nvPr/>
        </p:nvSpPr>
        <p:spPr>
          <a:xfrm>
            <a:off x="6689390" y="5891715"/>
            <a:ext cx="3035030" cy="291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Distribution</a:t>
            </a:r>
            <a:endParaRPr lang="en-US" b="1" dirty="0">
              <a:solidFill>
                <a:schemeClr val="tx1"/>
              </a:solidFill>
            </a:endParaRPr>
          </a:p>
        </p:txBody>
      </p:sp>
      <p:sp>
        <p:nvSpPr>
          <p:cNvPr id="15" name="מלבן 14"/>
          <p:cNvSpPr/>
          <p:nvPr/>
        </p:nvSpPr>
        <p:spPr>
          <a:xfrm>
            <a:off x="6666692" y="4688732"/>
            <a:ext cx="3035030" cy="680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Use of natural gas in the industry as % from total demand</a:t>
            </a:r>
            <a:endParaRPr lang="en-US" b="1" dirty="0">
              <a:solidFill>
                <a:schemeClr val="tx1"/>
              </a:solidFill>
            </a:endParaRPr>
          </a:p>
        </p:txBody>
      </p:sp>
      <p:sp>
        <p:nvSpPr>
          <p:cNvPr id="16" name="מלבן 15"/>
          <p:cNvSpPr/>
          <p:nvPr/>
        </p:nvSpPr>
        <p:spPr>
          <a:xfrm>
            <a:off x="6663449" y="3907278"/>
            <a:ext cx="3035030" cy="68093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Use of natural for electricity production as % from total demand</a:t>
            </a:r>
            <a:endParaRPr lang="en-US" b="1" dirty="0">
              <a:solidFill>
                <a:schemeClr val="tx1"/>
              </a:solidFill>
            </a:endParaRPr>
          </a:p>
        </p:txBody>
      </p:sp>
      <p:sp>
        <p:nvSpPr>
          <p:cNvPr id="17" name="מלבן 16"/>
          <p:cNvSpPr/>
          <p:nvPr/>
        </p:nvSpPr>
        <p:spPr>
          <a:xfrm>
            <a:off x="6634263" y="3501957"/>
            <a:ext cx="3145277" cy="291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Use of natural gas in the industry</a:t>
            </a:r>
            <a:endParaRPr lang="en-US" sz="1700" b="1" dirty="0">
              <a:solidFill>
                <a:schemeClr val="tx1"/>
              </a:solidFill>
            </a:endParaRPr>
          </a:p>
        </p:txBody>
      </p:sp>
      <p:sp>
        <p:nvSpPr>
          <p:cNvPr id="18" name="מלבן 17"/>
          <p:cNvSpPr/>
          <p:nvPr/>
        </p:nvSpPr>
        <p:spPr>
          <a:xfrm>
            <a:off x="6631021" y="3054485"/>
            <a:ext cx="3145277" cy="36965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Consuming natural gas for electricity production</a:t>
            </a:r>
            <a:endParaRPr lang="en-US" sz="1700" b="1" dirty="0">
              <a:solidFill>
                <a:schemeClr val="tx1"/>
              </a:solidFill>
            </a:endParaRPr>
          </a:p>
        </p:txBody>
      </p:sp>
      <p:sp>
        <p:nvSpPr>
          <p:cNvPr id="21" name="מלבן 20"/>
          <p:cNvSpPr/>
          <p:nvPr/>
        </p:nvSpPr>
        <p:spPr>
          <a:xfrm>
            <a:off x="6666691" y="1841766"/>
            <a:ext cx="3035030" cy="291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Total supply of natural gas</a:t>
            </a:r>
            <a:endParaRPr lang="en-US" b="1" dirty="0">
              <a:solidFill>
                <a:schemeClr val="tx1"/>
              </a:solidFill>
            </a:endParaRPr>
          </a:p>
        </p:txBody>
      </p:sp>
      <p:sp>
        <p:nvSpPr>
          <p:cNvPr id="22" name="מלבן 21"/>
          <p:cNvSpPr/>
          <p:nvPr/>
        </p:nvSpPr>
        <p:spPr>
          <a:xfrm>
            <a:off x="6689387" y="2234119"/>
            <a:ext cx="3035030" cy="29183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From the total: Tamar</a:t>
            </a:r>
            <a:endParaRPr lang="en-US" sz="1600" b="1" dirty="0">
              <a:solidFill>
                <a:schemeClr val="tx1"/>
              </a:solidFill>
            </a:endParaRPr>
          </a:p>
        </p:txBody>
      </p:sp>
      <p:sp>
        <p:nvSpPr>
          <p:cNvPr id="24" name="מלבן 23"/>
          <p:cNvSpPr/>
          <p:nvPr/>
        </p:nvSpPr>
        <p:spPr>
          <a:xfrm>
            <a:off x="6614808" y="2645923"/>
            <a:ext cx="3164736" cy="311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From the </a:t>
            </a:r>
            <a:r>
              <a:rPr lang="en-US" sz="1600" b="1" dirty="0" smtClean="0">
                <a:solidFill>
                  <a:schemeClr val="tx1"/>
                </a:solidFill>
              </a:rPr>
              <a:t>total: Maritime connecter</a:t>
            </a:r>
            <a:endParaRPr lang="en-US" sz="1600" b="1" dirty="0">
              <a:solidFill>
                <a:schemeClr val="tx1"/>
              </a:solidFill>
            </a:endParaRPr>
          </a:p>
        </p:txBody>
      </p:sp>
      <p:sp>
        <p:nvSpPr>
          <p:cNvPr id="25" name="מלבן 24"/>
          <p:cNvSpPr/>
          <p:nvPr/>
        </p:nvSpPr>
        <p:spPr>
          <a:xfrm>
            <a:off x="5950085" y="5466945"/>
            <a:ext cx="567448" cy="2885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Km</a:t>
            </a:r>
            <a:endParaRPr lang="en-US" b="1" dirty="0">
              <a:solidFill>
                <a:schemeClr val="tx1"/>
              </a:solidFill>
            </a:endParaRPr>
          </a:p>
        </p:txBody>
      </p:sp>
      <p:sp>
        <p:nvSpPr>
          <p:cNvPr id="26" name="מלבן 25"/>
          <p:cNvSpPr/>
          <p:nvPr/>
        </p:nvSpPr>
        <p:spPr>
          <a:xfrm>
            <a:off x="5966300" y="5891715"/>
            <a:ext cx="567448" cy="288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Km</a:t>
            </a:r>
            <a:endParaRPr lang="en-US" b="1" dirty="0">
              <a:solidFill>
                <a:schemeClr val="tx1"/>
              </a:solidFill>
            </a:endParaRPr>
          </a:p>
        </p:txBody>
      </p:sp>
    </p:spTree>
    <p:extLst>
      <p:ext uri="{BB962C8B-B14F-4D97-AF65-F5344CB8AC3E}">
        <p14:creationId xmlns:p14="http://schemas.microsoft.com/office/powerpoint/2010/main" xmlns="" val="3917561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641504" y="1520839"/>
            <a:ext cx="8686800" cy="2790825"/>
          </a:xfrm>
          <a:prstGeom prst="rect">
            <a:avLst/>
          </a:prstGeom>
        </p:spPr>
      </p:pic>
      <p:sp>
        <p:nvSpPr>
          <p:cNvPr id="3" name="מלבן 2"/>
          <p:cNvSpPr/>
          <p:nvPr/>
        </p:nvSpPr>
        <p:spPr>
          <a:xfrm>
            <a:off x="2003897" y="1439694"/>
            <a:ext cx="8190690" cy="1517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rPr>
              <a:t>The Norwegian Wealth Fund has Reached a Worth of One Trillion Dollars</a:t>
            </a:r>
            <a:endParaRPr lang="en-US" sz="3600" b="1" dirty="0">
              <a:solidFill>
                <a:schemeClr val="tx1"/>
              </a:solidFill>
            </a:endParaRPr>
          </a:p>
        </p:txBody>
      </p:sp>
      <p:sp>
        <p:nvSpPr>
          <p:cNvPr id="5" name="מלבן 4"/>
          <p:cNvSpPr/>
          <p:nvPr/>
        </p:nvSpPr>
        <p:spPr>
          <a:xfrm>
            <a:off x="2000654" y="3051244"/>
            <a:ext cx="8190690" cy="1517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65000"/>
                    <a:lumOff val="35000"/>
                  </a:schemeClr>
                </a:solidFill>
              </a:rPr>
              <a:t>The Central Bank has confirmed that the fund, that manages the country’s income from oil, has crossed tonight the trillion dollar threshold – among others due to the weakening of the dollar and the rises in the financial markets since the year started</a:t>
            </a:r>
            <a:endParaRPr lang="en-US" sz="2000" b="1" dirty="0">
              <a:solidFill>
                <a:schemeClr val="tx1">
                  <a:lumMod val="65000"/>
                  <a:lumOff val="35000"/>
                </a:schemeClr>
              </a:solidFill>
            </a:endParaRPr>
          </a:p>
        </p:txBody>
      </p:sp>
    </p:spTree>
    <p:extLst>
      <p:ext uri="{BB962C8B-B14F-4D97-AF65-F5344CB8AC3E}">
        <p14:creationId xmlns:p14="http://schemas.microsoft.com/office/powerpoint/2010/main" xmlns="" val="1429934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economic globle&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437" y="-115310"/>
            <a:ext cx="12288982" cy="69733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140582" y="2708563"/>
            <a:ext cx="10515600" cy="1325563"/>
          </a:xfrm>
        </p:spPr>
        <p:txBody>
          <a:bodyPr>
            <a:noAutofit/>
          </a:bodyPr>
          <a:lstStyle/>
          <a:p>
            <a:r>
              <a:rPr lang="en-US" sz="9600" b="1" spc="50" dirty="0" smtClean="0">
                <a:ln w="9525" cmpd="sng">
                  <a:solidFill>
                    <a:schemeClr val="accent1"/>
                  </a:solidFill>
                  <a:prstDash val="solid"/>
                </a:ln>
                <a:solidFill>
                  <a:srgbClr val="70AD47">
                    <a:tint val="1000"/>
                  </a:srgbClr>
                </a:solidFill>
                <a:effectLst>
                  <a:glow rad="228600">
                    <a:schemeClr val="accent5">
                      <a:satMod val="175000"/>
                      <a:alpha val="40000"/>
                    </a:schemeClr>
                  </a:glow>
                </a:effectLst>
                <a:latin typeface="David" panose="020E0502060401010101" pitchFamily="34" charset="-79"/>
                <a:cs typeface="OronMF" panose="05000000000000000000" pitchFamily="2" charset="-79"/>
              </a:rPr>
              <a:t>Thank you</a:t>
            </a:r>
            <a:endParaRPr lang="en-US" sz="9600" b="1" spc="50" dirty="0">
              <a:ln w="9525" cmpd="sng">
                <a:solidFill>
                  <a:schemeClr val="accent1"/>
                </a:solidFill>
                <a:prstDash val="solid"/>
              </a:ln>
              <a:solidFill>
                <a:srgbClr val="70AD47">
                  <a:tint val="1000"/>
                </a:srgbClr>
              </a:solidFill>
              <a:effectLst>
                <a:glow rad="228600">
                  <a:schemeClr val="accent5">
                    <a:satMod val="175000"/>
                    <a:alpha val="40000"/>
                  </a:schemeClr>
                </a:glow>
              </a:effectLst>
              <a:latin typeface="David" panose="020E0502060401010101" pitchFamily="34" charset="-79"/>
              <a:cs typeface="OronMF" panose="05000000000000000000" pitchFamily="2" charset="-79"/>
            </a:endParaRPr>
          </a:p>
        </p:txBody>
      </p:sp>
      <p:sp>
        <p:nvSpPr>
          <p:cNvPr id="3" name="TextBox 2"/>
          <p:cNvSpPr txBox="1"/>
          <p:nvPr/>
        </p:nvSpPr>
        <p:spPr>
          <a:xfrm>
            <a:off x="839818" y="5774887"/>
            <a:ext cx="3837709" cy="707886"/>
          </a:xfrm>
          <a:prstGeom prst="rect">
            <a:avLst/>
          </a:prstGeom>
          <a:noFill/>
        </p:spPr>
        <p:txBody>
          <a:bodyPr wrap="square" rtlCol="0">
            <a:spAutoFit/>
          </a:bodyPr>
          <a:lstStyle/>
          <a:p>
            <a:r>
              <a:rPr lang="he-IL" sz="4000" b="1" dirty="0" smtClean="0">
                <a:solidFill>
                  <a:schemeClr val="bg1"/>
                </a:solidFill>
                <a:effectLst>
                  <a:glow rad="228600">
                    <a:schemeClr val="accent5">
                      <a:satMod val="175000"/>
                      <a:alpha val="40000"/>
                    </a:schemeClr>
                  </a:glow>
                </a:effectLst>
                <a:cs typeface="OronMF" panose="05000000000000000000" pitchFamily="2" charset="-79"/>
              </a:rPr>
              <a:t>נח הקר</a:t>
            </a:r>
            <a:endParaRPr lang="en-US" sz="4000" b="1" dirty="0">
              <a:solidFill>
                <a:schemeClr val="bg1"/>
              </a:solidFill>
              <a:effectLst>
                <a:glow rad="228600">
                  <a:schemeClr val="accent5">
                    <a:satMod val="175000"/>
                    <a:alpha val="40000"/>
                  </a:schemeClr>
                </a:glow>
              </a:effectLst>
              <a:cs typeface="OronMF" panose="05000000000000000000" pitchFamily="2" charset="-79"/>
            </a:endParaRPr>
          </a:p>
        </p:txBody>
      </p:sp>
    </p:spTree>
    <p:extLst>
      <p:ext uri="{BB962C8B-B14F-4D97-AF65-F5344CB8AC3E}">
        <p14:creationId xmlns:p14="http://schemas.microsoft.com/office/powerpoint/2010/main" xmlns="" val="1641196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081473" y="251460"/>
            <a:ext cx="4643213" cy="6858000"/>
          </a:xfrm>
          <a:prstGeom prst="rect">
            <a:avLst/>
          </a:prstGeom>
        </p:spPr>
      </p:pic>
      <p:sp>
        <p:nvSpPr>
          <p:cNvPr id="2" name="Title 1"/>
          <p:cNvSpPr>
            <a:spLocks noGrp="1"/>
          </p:cNvSpPr>
          <p:nvPr>
            <p:ph type="title"/>
          </p:nvPr>
        </p:nvSpPr>
        <p:spPr>
          <a:xfrm>
            <a:off x="180104" y="2125980"/>
            <a:ext cx="8152687" cy="5370714"/>
          </a:xfrm>
        </p:spPr>
        <p:txBody>
          <a:bodyPr>
            <a:normAutofit fontScale="90000"/>
          </a:bodyPr>
          <a:lstStyle/>
          <a:p>
            <a:pPr>
              <a:lnSpc>
                <a:spcPct val="150000"/>
              </a:lnSpc>
            </a:pPr>
            <a:r>
              <a:rPr lang="en-US" sz="2400" dirty="0" smtClean="0">
                <a:ln w="0"/>
                <a:effectLst>
                  <a:outerShdw blurRad="38100" dist="25400" dir="5400000" algn="ctr" rotWithShape="0">
                    <a:srgbClr val="6E747A">
                      <a:alpha val="43000"/>
                    </a:srgbClr>
                  </a:outerShdw>
                </a:effectLst>
                <a:latin typeface=" david"/>
                <a:cs typeface="+mn-cs"/>
              </a:rPr>
              <a:t>Teams: 1 + 2</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The mission: a presentation including the following slides:</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1. What considerations took part in this recommendation?</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2. The influence of the decision on Israel’s balance of power (4 types of power) </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3. Presenting an example to this step and analyzing it based on the terms and concepts studies in class (soft/hard power, state budget, etc.)</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 </a:t>
            </a:r>
            <a:r>
              <a:rPr lang="en-US" sz="2400" dirty="0" smtClean="0">
                <a:ln w="0"/>
                <a:effectLst>
                  <a:outerShdw blurRad="38100" dist="25400" dir="5400000" algn="ctr" rotWithShape="0">
                    <a:srgbClr val="6E747A">
                      <a:alpha val="43000"/>
                    </a:srgbClr>
                  </a:outerShdw>
                </a:effectLst>
                <a:latin typeface=" david"/>
                <a:cs typeface="+mn-cs"/>
              </a:rPr>
              <a:t>             </a:t>
            </a:r>
            <a:endParaRPr lang="en-US" sz="2400" dirty="0">
              <a:ln w="0"/>
              <a:effectLst>
                <a:outerShdw blurRad="38100" dist="25400" dir="5400000" algn="ctr" rotWithShape="0">
                  <a:srgbClr val="6E747A">
                    <a:alpha val="43000"/>
                  </a:srgbClr>
                </a:outerShdw>
              </a:effectLst>
              <a:latin typeface=" david"/>
              <a:cs typeface="+mn-cs"/>
            </a:endParaRPr>
          </a:p>
        </p:txBody>
      </p:sp>
      <p:sp>
        <p:nvSpPr>
          <p:cNvPr id="7" name="Rectangle 6"/>
          <p:cNvSpPr/>
          <p:nvPr/>
        </p:nvSpPr>
        <p:spPr>
          <a:xfrm>
            <a:off x="115621" y="236193"/>
            <a:ext cx="12076380" cy="2308324"/>
          </a:xfrm>
          <a:prstGeom prst="rect">
            <a:avLst/>
          </a:prstGeom>
        </p:spPr>
        <p:txBody>
          <a:bodyPr wrap="square">
            <a:spAutoFit/>
          </a:bodyPr>
          <a:lstStyle/>
          <a:p>
            <a:r>
              <a:rPr lang="en-US" sz="3600" b="1" dirty="0" smtClean="0">
                <a:ln w="0"/>
                <a:solidFill>
                  <a:srgbClr val="FF0000"/>
                </a:solidFill>
                <a:effectLst>
                  <a:outerShdw blurRad="38100" dist="25400" dir="5400000" algn="ctr" rotWithShape="0">
                    <a:srgbClr val="6E747A">
                      <a:alpha val="43000"/>
                    </a:srgbClr>
                  </a:outerShdw>
                </a:effectLst>
                <a:latin typeface=" david"/>
              </a:rPr>
              <a:t>Recommendation #1</a:t>
            </a:r>
            <a:endParaRPr lang="he-IL" sz="3600" b="1" dirty="0" smtClean="0">
              <a:ln w="0"/>
              <a:solidFill>
                <a:srgbClr val="FF0000"/>
              </a:solidFill>
              <a:effectLst>
                <a:outerShdw blurRad="38100" dist="25400" dir="5400000" algn="ctr" rotWithShape="0">
                  <a:srgbClr val="6E747A">
                    <a:alpha val="43000"/>
                  </a:srgbClr>
                </a:outerShdw>
              </a:effectLst>
              <a:latin typeface=" david"/>
            </a:endParaRPr>
          </a:p>
          <a:p>
            <a:r>
              <a:rPr lang="en-US" sz="3600" b="1" dirty="0" smtClean="0">
                <a:ln w="0"/>
                <a:solidFill>
                  <a:schemeClr val="accent1"/>
                </a:solidFill>
                <a:effectLst>
                  <a:outerShdw blurRad="38100" dist="25400" dir="5400000" algn="ctr" rotWithShape="0">
                    <a:srgbClr val="6E747A">
                      <a:alpha val="43000"/>
                    </a:srgbClr>
                  </a:outerShdw>
                </a:effectLst>
                <a:latin typeface=" david"/>
              </a:rPr>
              <a:t>U</a:t>
            </a:r>
            <a:r>
              <a:rPr lang="en-US" sz="3600" b="1" dirty="0" smtClean="0">
                <a:ln w="0"/>
                <a:solidFill>
                  <a:schemeClr val="accent1"/>
                </a:solidFill>
                <a:effectLst>
                  <a:outerShdw blurRad="38100" dist="25400" dir="5400000" algn="ctr" rotWithShape="0">
                    <a:srgbClr val="6E747A">
                      <a:alpha val="43000"/>
                    </a:srgbClr>
                  </a:outerShdw>
                </a:effectLst>
                <a:latin typeface=" david"/>
              </a:rPr>
              <a:t>sing the resource of gas for the purposes of the economy, with no export whatsoever</a:t>
            </a:r>
            <a:r>
              <a:rPr lang="he-IL" sz="3600" b="1" dirty="0">
                <a:ln w="0"/>
                <a:solidFill>
                  <a:schemeClr val="accent1"/>
                </a:solidFill>
                <a:effectLst>
                  <a:outerShdw blurRad="38100" dist="25400" dir="5400000" algn="ctr" rotWithShape="0">
                    <a:srgbClr val="6E747A">
                      <a:alpha val="43000"/>
                    </a:srgbClr>
                  </a:outerShdw>
                </a:effectLst>
                <a:latin typeface=" david"/>
              </a:rPr>
              <a:t/>
            </a:r>
            <a:br>
              <a:rPr lang="he-IL" sz="3600" b="1" dirty="0">
                <a:ln w="0"/>
                <a:solidFill>
                  <a:schemeClr val="accent1"/>
                </a:solidFill>
                <a:effectLst>
                  <a:outerShdw blurRad="38100" dist="25400" dir="5400000" algn="ctr" rotWithShape="0">
                    <a:srgbClr val="6E747A">
                      <a:alpha val="43000"/>
                    </a:srgbClr>
                  </a:outerShdw>
                </a:effectLst>
                <a:latin typeface=" david"/>
              </a:rPr>
            </a:br>
            <a:endParaRPr lang="en-US" sz="3600" b="1" dirty="0"/>
          </a:p>
        </p:txBody>
      </p:sp>
    </p:spTree>
    <p:extLst>
      <p:ext uri="{BB962C8B-B14F-4D97-AF65-F5344CB8AC3E}">
        <p14:creationId xmlns:p14="http://schemas.microsoft.com/office/powerpoint/2010/main" xmlns="" val="3433395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 y="327633"/>
            <a:ext cx="12075207" cy="1200329"/>
          </a:xfrm>
          <a:prstGeom prst="rect">
            <a:avLst/>
          </a:prstGeom>
        </p:spPr>
        <p:txBody>
          <a:bodyPr wrap="square">
            <a:spAutoFit/>
          </a:bodyPr>
          <a:lstStyle/>
          <a:p>
            <a:r>
              <a:rPr lang="en-US" sz="3600" b="1" dirty="0" smtClean="0">
                <a:ln w="0"/>
                <a:solidFill>
                  <a:srgbClr val="FF0000"/>
                </a:solidFill>
                <a:effectLst>
                  <a:outerShdw blurRad="38100" dist="25400" dir="5400000" algn="ctr" rotWithShape="0">
                    <a:srgbClr val="6E747A">
                      <a:alpha val="43000"/>
                    </a:srgbClr>
                  </a:outerShdw>
                </a:effectLst>
                <a:latin typeface=" david"/>
              </a:rPr>
              <a:t>Recommendation #2</a:t>
            </a:r>
            <a:endParaRPr lang="he-IL" sz="3600" b="1" dirty="0" smtClean="0">
              <a:ln w="0"/>
              <a:solidFill>
                <a:srgbClr val="FF0000"/>
              </a:solidFill>
              <a:effectLst>
                <a:outerShdw blurRad="38100" dist="25400" dir="5400000" algn="ctr" rotWithShape="0">
                  <a:srgbClr val="6E747A">
                    <a:alpha val="43000"/>
                  </a:srgbClr>
                </a:outerShdw>
              </a:effectLst>
              <a:latin typeface=" david"/>
            </a:endParaRPr>
          </a:p>
          <a:p>
            <a:r>
              <a:rPr lang="en-US" sz="3600" b="1" dirty="0" smtClean="0">
                <a:ln w="0"/>
                <a:solidFill>
                  <a:schemeClr val="accent1"/>
                </a:solidFill>
                <a:effectLst>
                  <a:outerShdw blurRad="38100" dist="25400" dir="5400000" algn="ctr" rotWithShape="0">
                    <a:srgbClr val="6E747A">
                      <a:alpha val="43000"/>
                    </a:srgbClr>
                  </a:outerShdw>
                </a:effectLst>
                <a:latin typeface=" david"/>
              </a:rPr>
              <a:t>U</a:t>
            </a:r>
            <a:r>
              <a:rPr lang="en-US" sz="3600" b="1" dirty="0" smtClean="0">
                <a:ln w="0"/>
                <a:solidFill>
                  <a:schemeClr val="accent1"/>
                </a:solidFill>
                <a:effectLst>
                  <a:outerShdw blurRad="38100" dist="25400" dir="5400000" algn="ctr" rotWithShape="0">
                    <a:srgbClr val="6E747A">
                      <a:alpha val="43000"/>
                    </a:srgbClr>
                  </a:outerShdw>
                </a:effectLst>
                <a:latin typeface=" david"/>
              </a:rPr>
              <a:t>sing the resource of gas for export purposes only</a:t>
            </a:r>
            <a:endParaRPr lang="en-US" sz="3600" b="1" dirty="0"/>
          </a:p>
        </p:txBody>
      </p:sp>
      <p:pic>
        <p:nvPicPr>
          <p:cNvPr id="5" name="Picture 2" descr="תוצאת תמונה עבור economic globle&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90367" y="3721836"/>
            <a:ext cx="4401633" cy="31361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60020" y="1218351"/>
            <a:ext cx="8152687" cy="6010038"/>
          </a:xfrm>
        </p:spPr>
        <p:txBody>
          <a:bodyPr>
            <a:normAutofit/>
          </a:bodyPr>
          <a:lstStyle/>
          <a:p>
            <a:pPr>
              <a:lnSpc>
                <a:spcPct val="150000"/>
              </a:lnSpc>
            </a:pPr>
            <a:r>
              <a:rPr lang="en-US" sz="2400" dirty="0" smtClean="0">
                <a:ln w="0"/>
                <a:effectLst>
                  <a:outerShdw blurRad="38100" dist="25400" dir="5400000" algn="ctr" rotWithShape="0">
                    <a:srgbClr val="6E747A">
                      <a:alpha val="43000"/>
                    </a:srgbClr>
                  </a:outerShdw>
                </a:effectLst>
                <a:latin typeface=" david"/>
                <a:cs typeface="+mn-cs"/>
              </a:rPr>
              <a:t>Teams 3 +4</a:t>
            </a:r>
            <a:r>
              <a:rPr lang="he-IL" sz="2400" dirty="0">
                <a:ln w="0"/>
                <a:effectLst>
                  <a:outerShdw blurRad="38100" dist="25400" dir="5400000" algn="ctr" rotWithShape="0">
                    <a:srgbClr val="6E747A">
                      <a:alpha val="43000"/>
                    </a:srgbClr>
                  </a:outerShdw>
                </a:effectLst>
                <a:latin typeface=" david"/>
                <a:cs typeface="+mn-cs"/>
              </a:rPr>
              <a:t/>
            </a:r>
            <a:br>
              <a:rPr lang="he-IL" sz="2400" dirty="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rPr>
              <a:t>The </a:t>
            </a:r>
            <a:r>
              <a:rPr lang="en-US" sz="2400" dirty="0" smtClean="0">
                <a:ln w="0"/>
                <a:effectLst>
                  <a:outerShdw blurRad="38100" dist="25400" dir="5400000" algn="ctr" rotWithShape="0">
                    <a:srgbClr val="6E747A">
                      <a:alpha val="43000"/>
                    </a:srgbClr>
                  </a:outerShdw>
                </a:effectLst>
                <a:latin typeface=" david"/>
              </a:rPr>
              <a:t>mission: a presentation including the following slides:</a:t>
            </a:r>
            <a:br>
              <a:rPr lang="en-US" sz="2400" dirty="0" smtClean="0">
                <a:ln w="0"/>
                <a:effectLst>
                  <a:outerShdw blurRad="38100" dist="25400" dir="5400000" algn="ctr" rotWithShape="0">
                    <a:srgbClr val="6E747A">
                      <a:alpha val="43000"/>
                    </a:srgbClr>
                  </a:outerShdw>
                </a:effectLst>
                <a:latin typeface=" david"/>
              </a:rPr>
            </a:br>
            <a:r>
              <a:rPr lang="en-US" sz="2400" dirty="0" smtClean="0">
                <a:ln w="0"/>
                <a:effectLst>
                  <a:outerShdw blurRad="38100" dist="25400" dir="5400000" algn="ctr" rotWithShape="0">
                    <a:srgbClr val="6E747A">
                      <a:alpha val="43000"/>
                    </a:srgbClr>
                  </a:outerShdw>
                </a:effectLst>
                <a:latin typeface=" david"/>
              </a:rPr>
              <a:t>1. What considerations took part in this recommendation?</a:t>
            </a:r>
            <a:br>
              <a:rPr lang="en-US" sz="2400" dirty="0" smtClean="0">
                <a:ln w="0"/>
                <a:effectLst>
                  <a:outerShdw blurRad="38100" dist="25400" dir="5400000" algn="ctr" rotWithShape="0">
                    <a:srgbClr val="6E747A">
                      <a:alpha val="43000"/>
                    </a:srgbClr>
                  </a:outerShdw>
                </a:effectLst>
                <a:latin typeface=" david"/>
              </a:rPr>
            </a:br>
            <a:r>
              <a:rPr lang="en-US" sz="2400" dirty="0" smtClean="0">
                <a:ln w="0"/>
                <a:effectLst>
                  <a:outerShdw blurRad="38100" dist="25400" dir="5400000" algn="ctr" rotWithShape="0">
                    <a:srgbClr val="6E747A">
                      <a:alpha val="43000"/>
                    </a:srgbClr>
                  </a:outerShdw>
                </a:effectLst>
                <a:latin typeface=" david"/>
              </a:rPr>
              <a:t>2. The influence of the decision on Israel’s balance of power (4 types of power) </a:t>
            </a:r>
            <a:br>
              <a:rPr lang="en-US" sz="2400" dirty="0" smtClean="0">
                <a:ln w="0"/>
                <a:effectLst>
                  <a:outerShdw blurRad="38100" dist="25400" dir="5400000" algn="ctr" rotWithShape="0">
                    <a:srgbClr val="6E747A">
                      <a:alpha val="43000"/>
                    </a:srgbClr>
                  </a:outerShdw>
                </a:effectLst>
                <a:latin typeface=" david"/>
              </a:rPr>
            </a:br>
            <a:r>
              <a:rPr lang="en-US" sz="2400" dirty="0" smtClean="0">
                <a:ln w="0"/>
                <a:effectLst>
                  <a:outerShdw blurRad="38100" dist="25400" dir="5400000" algn="ctr" rotWithShape="0">
                    <a:srgbClr val="6E747A">
                      <a:alpha val="43000"/>
                    </a:srgbClr>
                  </a:outerShdw>
                </a:effectLst>
                <a:latin typeface=" david"/>
              </a:rPr>
              <a:t>3. Presenting an example to this step and analyzing it based on the terms and concepts studies in class (soft/hard power, state budget, etc.)</a:t>
            </a:r>
            <a:endParaRPr lang="en-US" sz="2400" dirty="0">
              <a:ln w="0"/>
              <a:effectLst>
                <a:outerShdw blurRad="38100" dist="25400" dir="5400000" algn="ctr" rotWithShape="0">
                  <a:srgbClr val="6E747A">
                    <a:alpha val="43000"/>
                  </a:srgbClr>
                </a:outerShdw>
              </a:effectLst>
              <a:latin typeface=" david"/>
              <a:cs typeface="+mn-cs"/>
            </a:endParaRPr>
          </a:p>
        </p:txBody>
      </p:sp>
    </p:spTree>
    <p:extLst>
      <p:ext uri="{BB962C8B-B14F-4D97-AF65-F5344CB8AC3E}">
        <p14:creationId xmlns:p14="http://schemas.microsoft.com/office/powerpoint/2010/main" xmlns="" val="1611202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3630" y="3375589"/>
            <a:ext cx="10875756" cy="218859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en-US" sz="6700" b="1" dirty="0" smtClean="0">
                <a:ln w="0"/>
                <a:solidFill>
                  <a:schemeClr val="accent1"/>
                </a:solidFill>
                <a:effectLst>
                  <a:outerShdw blurRad="38100" dist="25400" dir="5400000" algn="ctr" rotWithShape="0">
                    <a:srgbClr val="6E747A">
                      <a:alpha val="43000"/>
                    </a:srgbClr>
                  </a:outerShdw>
                </a:effectLst>
                <a:latin typeface=" david"/>
                <a:cs typeface="+mn-cs"/>
              </a:rPr>
              <a:t>Mission: </a:t>
            </a:r>
            <a:endParaRPr lang="he-IL" sz="6700" b="1" dirty="0" smtClean="0">
              <a:ln w="0"/>
              <a:solidFill>
                <a:schemeClr val="accent1"/>
              </a:solidFill>
              <a:effectLst>
                <a:outerShdw blurRad="38100" dist="25400" dir="5400000" algn="ctr" rotWithShape="0">
                  <a:srgbClr val="6E747A">
                    <a:alpha val="43000"/>
                  </a:srgbClr>
                </a:outerShdw>
              </a:effectLst>
              <a:latin typeface=" david"/>
              <a:cs typeface="+mn-cs"/>
            </a:endParaRPr>
          </a:p>
          <a:p>
            <a:pPr>
              <a:lnSpc>
                <a:spcPct val="160000"/>
              </a:lnSpc>
            </a:pPr>
            <a:r>
              <a:rPr lang="en-US" sz="5400" dirty="0" smtClean="0">
                <a:ln w="0"/>
                <a:solidFill>
                  <a:schemeClr val="accent1"/>
                </a:solidFill>
                <a:effectLst>
                  <a:outerShdw blurRad="38100" dist="25400" dir="5400000" algn="ctr" rotWithShape="0">
                    <a:srgbClr val="6E747A">
                      <a:alpha val="43000"/>
                    </a:srgbClr>
                  </a:outerShdw>
                </a:effectLst>
                <a:latin typeface=" david"/>
                <a:cs typeface="+mn-cs"/>
              </a:rPr>
              <a:t>P</a:t>
            </a:r>
            <a:r>
              <a:rPr lang="en-US" sz="5400" dirty="0" smtClean="0">
                <a:ln w="0"/>
                <a:solidFill>
                  <a:schemeClr val="accent1"/>
                </a:solidFill>
                <a:effectLst>
                  <a:outerShdw blurRad="38100" dist="25400" dir="5400000" algn="ctr" rotWithShape="0">
                    <a:srgbClr val="6E747A">
                      <a:alpha val="43000"/>
                    </a:srgbClr>
                  </a:outerShdw>
                </a:effectLst>
                <a:latin typeface=" david"/>
                <a:cs typeface="+mn-cs"/>
              </a:rPr>
              <a:t>resenting your slides and convincing the forum to follow your policy recommendation (in no longer than 10 minuets) </a:t>
            </a:r>
            <a:endParaRPr lang="en-US" sz="5100" dirty="0">
              <a:ln w="0"/>
              <a:solidFill>
                <a:schemeClr val="accent1"/>
              </a:solidFill>
              <a:effectLst>
                <a:outerShdw blurRad="38100" dist="25400" dir="5400000" algn="ctr" rotWithShape="0">
                  <a:srgbClr val="6E747A">
                    <a:alpha val="43000"/>
                  </a:srgbClr>
                </a:outerShdw>
              </a:effectLst>
              <a:latin typeface=" david"/>
              <a:cs typeface="+mn-cs"/>
            </a:endParaRPr>
          </a:p>
        </p:txBody>
      </p:sp>
    </p:spTree>
    <p:extLst>
      <p:ext uri="{BB962C8B-B14F-4D97-AF65-F5344CB8AC3E}">
        <p14:creationId xmlns:p14="http://schemas.microsoft.com/office/powerpoint/2010/main" xmlns="" val="3486226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6490" y="43072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n w="0"/>
                <a:solidFill>
                  <a:schemeClr val="accent1"/>
                </a:solidFill>
                <a:effectLst>
                  <a:outerShdw blurRad="38100" dist="25400" dir="5400000" algn="ctr" rotWithShape="0">
                    <a:srgbClr val="6E747A">
                      <a:alpha val="43000"/>
                    </a:srgbClr>
                  </a:outerShdw>
                </a:effectLst>
                <a:latin typeface=" david"/>
                <a:cs typeface="+mn-cs"/>
              </a:rPr>
              <a:t>*Some background information</a:t>
            </a:r>
            <a:endParaRPr lang="en-US" b="1" dirty="0">
              <a:ln w="0"/>
              <a:solidFill>
                <a:schemeClr val="accent1"/>
              </a:solidFill>
              <a:effectLst>
                <a:outerShdw blurRad="38100" dist="25400" dir="5400000" algn="ctr" rotWithShape="0">
                  <a:srgbClr val="6E747A">
                    <a:alpha val="43000"/>
                  </a:srgbClr>
                </a:outerShdw>
              </a:effectLst>
              <a:latin typeface=" david"/>
              <a:cs typeface="+mn-cs"/>
            </a:endParaRPr>
          </a:p>
        </p:txBody>
      </p:sp>
    </p:spTree>
    <p:extLst>
      <p:ext uri="{BB962C8B-B14F-4D97-AF65-F5344CB8AC3E}">
        <p14:creationId xmlns:p14="http://schemas.microsoft.com/office/powerpoint/2010/main" xmlns="" val="3570948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6128" y="628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ln w="0"/>
                <a:solidFill>
                  <a:schemeClr val="accent1"/>
                </a:solidFill>
                <a:effectLst>
                  <a:outerShdw blurRad="38100" dist="25400" dir="5400000" algn="ctr" rotWithShape="0">
                    <a:srgbClr val="6E747A">
                      <a:alpha val="43000"/>
                    </a:srgbClr>
                  </a:outerShdw>
                </a:effectLst>
                <a:latin typeface=" david"/>
                <a:cs typeface="+mn-cs"/>
              </a:rPr>
              <a:t>The Gas Market Revolution in Israel</a:t>
            </a:r>
            <a:endParaRPr lang="en-US" sz="4800" dirty="0">
              <a:ln w="0"/>
              <a:solidFill>
                <a:schemeClr val="accent1"/>
              </a:solidFill>
              <a:effectLst>
                <a:outerShdw blurRad="38100" dist="25400" dir="5400000" algn="ctr" rotWithShape="0">
                  <a:srgbClr val="6E747A">
                    <a:alpha val="43000"/>
                  </a:srgbClr>
                </a:outerShdw>
              </a:effectLst>
              <a:latin typeface=" david"/>
              <a:cs typeface="+mn-cs"/>
            </a:endParaRPr>
          </a:p>
        </p:txBody>
      </p:sp>
      <p:pic>
        <p:nvPicPr>
          <p:cNvPr id="3" name="תמונה 3"/>
          <p:cNvPicPr>
            <a:picLocks noChangeAspect="1"/>
          </p:cNvPicPr>
          <p:nvPr/>
        </p:nvPicPr>
        <p:blipFill>
          <a:blip r:embed="rId2" cstate="print"/>
          <a:stretch>
            <a:fillRect/>
          </a:stretch>
        </p:blipFill>
        <p:spPr>
          <a:xfrm>
            <a:off x="486128" y="1388383"/>
            <a:ext cx="10793869" cy="5274832"/>
          </a:xfrm>
          <a:prstGeom prst="rect">
            <a:avLst/>
          </a:prstGeom>
        </p:spPr>
      </p:pic>
    </p:spTree>
    <p:extLst>
      <p:ext uri="{BB962C8B-B14F-4D97-AF65-F5344CB8AC3E}">
        <p14:creationId xmlns:p14="http://schemas.microsoft.com/office/powerpoint/2010/main" xmlns="" val="3343976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4"/>
          <p:cNvGraphicFramePr>
            <a:graphicFrameLocks/>
          </p:cNvGraphicFramePr>
          <p:nvPr>
            <p:extLst/>
          </p:nvPr>
        </p:nvGraphicFramePr>
        <p:xfrm>
          <a:off x="366713" y="152401"/>
          <a:ext cx="11458574" cy="5905499"/>
        </p:xfrm>
        <a:graphic>
          <a:graphicData uri="http://schemas.openxmlformats.org/drawingml/2006/chart">
            <c:chart xmlns:c="http://schemas.openxmlformats.org/drawingml/2006/chart" xmlns:r="http://schemas.openxmlformats.org/officeDocument/2006/relationships" r:id="rId2"/>
          </a:graphicData>
        </a:graphic>
      </p:graphicFrame>
      <p:sp>
        <p:nvSpPr>
          <p:cNvPr id="3" name="מלבן 2"/>
          <p:cNvSpPr/>
          <p:nvPr/>
        </p:nvSpPr>
        <p:spPr>
          <a:xfrm>
            <a:off x="1361872" y="583654"/>
            <a:ext cx="1964987" cy="175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rPr>
              <a:t>Electricity Market</a:t>
            </a:r>
            <a:endParaRPr lang="en-US" b="1" dirty="0">
              <a:solidFill>
                <a:schemeClr val="tx1">
                  <a:lumMod val="75000"/>
                  <a:lumOff val="25000"/>
                </a:schemeClr>
              </a:solidFill>
            </a:endParaRPr>
          </a:p>
        </p:txBody>
      </p:sp>
      <p:sp>
        <p:nvSpPr>
          <p:cNvPr id="4" name="מלבן 3"/>
          <p:cNvSpPr/>
          <p:nvPr/>
        </p:nvSpPr>
        <p:spPr>
          <a:xfrm>
            <a:off x="1381331" y="992220"/>
            <a:ext cx="2451371" cy="19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Industry &amp; Distribution</a:t>
            </a:r>
            <a:endParaRPr lang="en-US" b="1" dirty="0">
              <a:solidFill>
                <a:schemeClr val="tx1">
                  <a:lumMod val="75000"/>
                  <a:lumOff val="25000"/>
                </a:schemeClr>
              </a:solidFill>
            </a:endParaRPr>
          </a:p>
        </p:txBody>
      </p:sp>
      <p:sp>
        <p:nvSpPr>
          <p:cNvPr id="6" name="מלבן 5"/>
          <p:cNvSpPr/>
          <p:nvPr/>
        </p:nvSpPr>
        <p:spPr>
          <a:xfrm>
            <a:off x="1378096" y="1322961"/>
            <a:ext cx="1598575" cy="18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Transportation</a:t>
            </a:r>
            <a:endParaRPr lang="en-US" b="1" dirty="0">
              <a:solidFill>
                <a:schemeClr val="tx1">
                  <a:lumMod val="75000"/>
                  <a:lumOff val="25000"/>
                </a:schemeClr>
              </a:solidFill>
            </a:endParaRPr>
          </a:p>
        </p:txBody>
      </p:sp>
      <p:sp>
        <p:nvSpPr>
          <p:cNvPr id="7" name="מלבן 6"/>
          <p:cNvSpPr/>
          <p:nvPr/>
        </p:nvSpPr>
        <p:spPr>
          <a:xfrm>
            <a:off x="1397581" y="1728279"/>
            <a:ext cx="2451371" cy="19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Petrochemical Industry</a:t>
            </a:r>
            <a:endParaRPr lang="en-US" b="1" dirty="0">
              <a:solidFill>
                <a:schemeClr val="tx1">
                  <a:lumMod val="75000"/>
                  <a:lumOff val="25000"/>
                </a:schemeClr>
              </a:solidFill>
            </a:endParaRPr>
          </a:p>
        </p:txBody>
      </p:sp>
      <p:sp>
        <p:nvSpPr>
          <p:cNvPr id="8" name="מלבן 7"/>
          <p:cNvSpPr/>
          <p:nvPr/>
        </p:nvSpPr>
        <p:spPr>
          <a:xfrm>
            <a:off x="1374884" y="2120635"/>
            <a:ext cx="765201" cy="184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Total</a:t>
            </a:r>
            <a:endParaRPr lang="en-US" b="1" dirty="0">
              <a:solidFill>
                <a:schemeClr val="tx1">
                  <a:lumMod val="75000"/>
                  <a:lumOff val="25000"/>
                </a:schemeClr>
              </a:solidFill>
            </a:endParaRPr>
          </a:p>
        </p:txBody>
      </p:sp>
    </p:spTree>
    <p:extLst>
      <p:ext uri="{BB962C8B-B14F-4D97-AF65-F5344CB8AC3E}">
        <p14:creationId xmlns:p14="http://schemas.microsoft.com/office/powerpoint/2010/main" xmlns="" val="3252915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30820" y="583669"/>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smtClean="0">
                <a:ln w="0"/>
                <a:solidFill>
                  <a:schemeClr val="accent1"/>
                </a:solidFill>
                <a:effectLst>
                  <a:outerShdw blurRad="38100" dist="25400" dir="5400000" algn="ctr" rotWithShape="0">
                    <a:srgbClr val="6E747A">
                      <a:alpha val="43000"/>
                    </a:srgbClr>
                  </a:outerShdw>
                </a:effectLst>
                <a:latin typeface=" david"/>
                <a:cs typeface="+mn-cs"/>
              </a:rPr>
              <a:t>Export </a:t>
            </a:r>
          </a:p>
          <a:p>
            <a:pPr algn="r"/>
            <a:r>
              <a:rPr lang="en-US" sz="5400" dirty="0" smtClean="0">
                <a:ln w="0"/>
                <a:solidFill>
                  <a:schemeClr val="accent1"/>
                </a:solidFill>
                <a:effectLst>
                  <a:outerShdw blurRad="38100" dist="25400" dir="5400000" algn="ctr" rotWithShape="0">
                    <a:srgbClr val="6E747A">
                      <a:alpha val="43000"/>
                    </a:srgbClr>
                  </a:outerShdw>
                </a:effectLst>
                <a:latin typeface=" david"/>
                <a:cs typeface="+mn-cs"/>
              </a:rPr>
              <a:t>Options</a:t>
            </a:r>
            <a:endParaRPr lang="en-US" sz="5400" dirty="0">
              <a:ln w="0"/>
              <a:solidFill>
                <a:schemeClr val="accent1"/>
              </a:solidFill>
              <a:effectLst>
                <a:outerShdw blurRad="38100" dist="25400" dir="5400000" algn="ctr" rotWithShape="0">
                  <a:srgbClr val="6E747A">
                    <a:alpha val="43000"/>
                  </a:srgbClr>
                </a:outerShdw>
              </a:effectLst>
              <a:latin typeface=" david"/>
              <a:cs typeface="+mn-cs"/>
            </a:endParaRPr>
          </a:p>
        </p:txBody>
      </p:sp>
      <p:pic>
        <p:nvPicPr>
          <p:cNvPr id="4" name="מציין מיקום תוכן 6"/>
          <p:cNvPicPr>
            <a:picLocks noGrp="1" noChangeAspect="1"/>
          </p:cNvPicPr>
          <p:nvPr>
            <p:ph idx="1"/>
          </p:nvPr>
        </p:nvPicPr>
        <p:blipFill>
          <a:blip r:embed="rId2" cstate="print"/>
          <a:stretch>
            <a:fillRect/>
          </a:stretch>
        </p:blipFill>
        <p:spPr>
          <a:xfrm>
            <a:off x="272374" y="389890"/>
            <a:ext cx="9103285" cy="6094243"/>
          </a:xfrm>
          <a:prstGeom prst="rect">
            <a:avLst/>
          </a:prstGeom>
        </p:spPr>
      </p:pic>
    </p:spTree>
    <p:extLst>
      <p:ext uri="{BB962C8B-B14F-4D97-AF65-F5344CB8AC3E}">
        <p14:creationId xmlns:p14="http://schemas.microsoft.com/office/powerpoint/2010/main" xmlns="" val="2031652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0272" y="387924"/>
            <a:ext cx="11630711" cy="6147933"/>
          </a:xfrm>
        </p:spPr>
      </p:pic>
      <p:sp>
        <p:nvSpPr>
          <p:cNvPr id="3" name="מלבן 2"/>
          <p:cNvSpPr/>
          <p:nvPr/>
        </p:nvSpPr>
        <p:spPr>
          <a:xfrm>
            <a:off x="856033" y="389106"/>
            <a:ext cx="4610911" cy="54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Liquefied Natural Gas (LNG) Global Export, According to Countries (2016) </a:t>
            </a:r>
            <a:endParaRPr lang="en-US" sz="2000" b="1" dirty="0">
              <a:solidFill>
                <a:schemeClr val="tx1"/>
              </a:solidFill>
            </a:endParaRPr>
          </a:p>
        </p:txBody>
      </p:sp>
      <p:sp>
        <p:nvSpPr>
          <p:cNvPr id="5" name="מלבן 4"/>
          <p:cNvSpPr/>
          <p:nvPr/>
        </p:nvSpPr>
        <p:spPr>
          <a:xfrm>
            <a:off x="6770451" y="311285"/>
            <a:ext cx="4786009" cy="54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20791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343</Words>
  <Application>Microsoft Office PowerPoint</Application>
  <PresentationFormat>מותאם אישית</PresentationFormat>
  <Paragraphs>59</Paragraphs>
  <Slides>15</Slides>
  <Notes>3</Notes>
  <HiddenSlides>0</HiddenSlides>
  <MMClips>0</MMClips>
  <ScaleCrop>false</ScaleCrop>
  <HeadingPairs>
    <vt:vector size="4" baseType="variant">
      <vt:variant>
        <vt:lpstr>ערכת נושא</vt:lpstr>
      </vt:variant>
      <vt:variant>
        <vt:i4>1</vt:i4>
      </vt:variant>
      <vt:variant>
        <vt:lpstr>כותרות שקופיות</vt:lpstr>
      </vt:variant>
      <vt:variant>
        <vt:i4>15</vt:i4>
      </vt:variant>
    </vt:vector>
  </HeadingPairs>
  <TitlesOfParts>
    <vt:vector size="16" baseType="lpstr">
      <vt:lpstr>Office Theme</vt:lpstr>
      <vt:lpstr>שקופית 1</vt:lpstr>
      <vt:lpstr>Teams: 1 + 2 The mission: a presentation including the following slides: 1. What considerations took part in this recommendation? 2. The influence of the decision on Israel’s balance of power (4 types of power)  3. Presenting an example to this step and analyzing it based on the terms and concepts studies in class (soft/hard power, state budget, etc.)                </vt:lpstr>
      <vt:lpstr>Teams 3 +4 The mission: a presentation including the following slides: 1. What considerations took part in this recommendation? 2. The influence of the decision on Israel’s balance of power (4 types of power)  3. Presenting an example to this step and analyzing it based on the terms and concepts studies in class (soft/hard power, state budget, etc.)</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Noach Hacker</dc:creator>
  <cp:lastModifiedBy>u45414</cp:lastModifiedBy>
  <cp:revision>13</cp:revision>
  <dcterms:created xsi:type="dcterms:W3CDTF">2020-01-07T07:32:13Z</dcterms:created>
  <dcterms:modified xsi:type="dcterms:W3CDTF">2020-01-07T09:23:45Z</dcterms:modified>
</cp:coreProperties>
</file>