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67" r:id="rId4"/>
    <p:sldId id="265" r:id="rId5"/>
    <p:sldId id="266" r:id="rId6"/>
    <p:sldId id="259" r:id="rId7"/>
    <p:sldId id="260" r:id="rId8"/>
    <p:sldId id="261" r:id="rId9"/>
    <p:sldId id="262" r:id="rId10"/>
    <p:sldId id="268" r:id="rId11"/>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ללא סגנון, ללא רשת">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580" autoAdjust="0"/>
    <p:restoredTop sz="94660"/>
  </p:normalViewPr>
  <p:slideViewPr>
    <p:cSldViewPr snapToGrid="0">
      <p:cViewPr varScale="1">
        <p:scale>
          <a:sx n="113" d="100"/>
          <a:sy n="113" d="100"/>
        </p:scale>
        <p:origin x="546"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ED8B71DF-5B99-49B1-9D37-0B1A929D2354}" type="datetimeFigureOut">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כ"ד/אלול/תשע"ט</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5" name="מציין מיקום של כותרת תחתונה 4"/>
          <p:cNvSpPr>
            <a:spLocks noGrp="1"/>
          </p:cNvSpPr>
          <p:nvPr>
            <p:ph type="ftr" sz="quarter" idx="11"/>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6" name="מציין מיקום של מספר שקופית 5"/>
          <p:cNvSpPr>
            <a:spLocks noGrp="1"/>
          </p:cNvSpPr>
          <p:nvPr>
            <p:ph type="sldNum" sz="quarter" idx="12"/>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899BE08-A517-4344-920D-662F75373C52}" type="slidenum">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2828001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ED8B71DF-5B99-49B1-9D37-0B1A929D2354}" type="datetimeFigureOut">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כ"ד/אלול/תשע"ט</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5" name="מציין מיקום של כותרת תחתונה 4"/>
          <p:cNvSpPr>
            <a:spLocks noGrp="1"/>
          </p:cNvSpPr>
          <p:nvPr>
            <p:ph type="ftr" sz="quarter" idx="11"/>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6" name="מציין מיקום של מספר שקופית 5"/>
          <p:cNvSpPr>
            <a:spLocks noGrp="1"/>
          </p:cNvSpPr>
          <p:nvPr>
            <p:ph type="sldNum" sz="quarter" idx="12"/>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899BE08-A517-4344-920D-662F75373C52}" type="slidenum">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435087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ED8B71DF-5B99-49B1-9D37-0B1A929D2354}" type="datetimeFigureOut">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כ"ד/אלול/תשע"ט</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5" name="מציין מיקום של כותרת תחתונה 4"/>
          <p:cNvSpPr>
            <a:spLocks noGrp="1"/>
          </p:cNvSpPr>
          <p:nvPr>
            <p:ph type="ftr" sz="quarter" idx="11"/>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6" name="מציין מיקום של מספר שקופית 5"/>
          <p:cNvSpPr>
            <a:spLocks noGrp="1"/>
          </p:cNvSpPr>
          <p:nvPr>
            <p:ph type="sldNum" sz="quarter" idx="12"/>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899BE08-A517-4344-920D-662F75373C52}" type="slidenum">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579792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ED8B71DF-5B99-49B1-9D37-0B1A929D2354}" type="datetimeFigureOut">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כ"ד/אלול/תשע"ט</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5" name="מציין מיקום של כותרת תחתונה 4"/>
          <p:cNvSpPr>
            <a:spLocks noGrp="1"/>
          </p:cNvSpPr>
          <p:nvPr>
            <p:ph type="ftr" sz="quarter" idx="11"/>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6" name="מציין מיקום של מספר שקופית 5"/>
          <p:cNvSpPr>
            <a:spLocks noGrp="1"/>
          </p:cNvSpPr>
          <p:nvPr>
            <p:ph type="sldNum" sz="quarter" idx="12"/>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899BE08-A517-4344-920D-662F75373C52}" type="slidenum">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3149901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ED8B71DF-5B99-49B1-9D37-0B1A929D2354}" type="datetimeFigureOut">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כ"ד/אלול/תשע"ט</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5" name="מציין מיקום של כותרת תחתונה 4"/>
          <p:cNvSpPr>
            <a:spLocks noGrp="1"/>
          </p:cNvSpPr>
          <p:nvPr>
            <p:ph type="ftr" sz="quarter" idx="11"/>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6" name="מציין מיקום של מספר שקופית 5"/>
          <p:cNvSpPr>
            <a:spLocks noGrp="1"/>
          </p:cNvSpPr>
          <p:nvPr>
            <p:ph type="sldNum" sz="quarter" idx="12"/>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899BE08-A517-4344-920D-662F75373C52}" type="slidenum">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2467463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ED8B71DF-5B99-49B1-9D37-0B1A929D2354}" type="datetimeFigureOut">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כ"ד/אלול/תשע"ט</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6" name="מציין מיקום של כותרת תחתונה 5"/>
          <p:cNvSpPr>
            <a:spLocks noGrp="1"/>
          </p:cNvSpPr>
          <p:nvPr>
            <p:ph type="ftr" sz="quarter" idx="11"/>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7" name="מציין מיקום של מספר שקופית 6"/>
          <p:cNvSpPr>
            <a:spLocks noGrp="1"/>
          </p:cNvSpPr>
          <p:nvPr>
            <p:ph type="sldNum" sz="quarter" idx="12"/>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899BE08-A517-4344-920D-662F75373C52}" type="slidenum">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815858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ED8B71DF-5B99-49B1-9D37-0B1A929D2354}" type="datetimeFigureOut">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כ"ד/אלול/תשע"ט</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8" name="מציין מיקום של כותרת תחתונה 7"/>
          <p:cNvSpPr>
            <a:spLocks noGrp="1"/>
          </p:cNvSpPr>
          <p:nvPr>
            <p:ph type="ftr" sz="quarter" idx="11"/>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9" name="מציין מיקום של מספר שקופית 8"/>
          <p:cNvSpPr>
            <a:spLocks noGrp="1"/>
          </p:cNvSpPr>
          <p:nvPr>
            <p:ph type="sldNum" sz="quarter" idx="12"/>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899BE08-A517-4344-920D-662F75373C52}" type="slidenum">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3140225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ED8B71DF-5B99-49B1-9D37-0B1A929D2354}" type="datetimeFigureOut">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כ"ד/אלול/תשע"ט</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4" name="מציין מיקום של כותרת תחתונה 3"/>
          <p:cNvSpPr>
            <a:spLocks noGrp="1"/>
          </p:cNvSpPr>
          <p:nvPr>
            <p:ph type="ftr" sz="quarter" idx="11"/>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5" name="מציין מיקום של מספר שקופית 4"/>
          <p:cNvSpPr>
            <a:spLocks noGrp="1"/>
          </p:cNvSpPr>
          <p:nvPr>
            <p:ph type="sldNum" sz="quarter" idx="12"/>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899BE08-A517-4344-920D-662F75373C52}" type="slidenum">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580918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ED8B71DF-5B99-49B1-9D37-0B1A929D2354}" type="datetimeFigureOut">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כ"ד/אלול/תשע"ט</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3" name="מציין מיקום של כותרת תחתונה 2"/>
          <p:cNvSpPr>
            <a:spLocks noGrp="1"/>
          </p:cNvSpPr>
          <p:nvPr>
            <p:ph type="ftr" sz="quarter" idx="11"/>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4" name="מציין מיקום של מספר שקופית 3"/>
          <p:cNvSpPr>
            <a:spLocks noGrp="1"/>
          </p:cNvSpPr>
          <p:nvPr>
            <p:ph type="sldNum" sz="quarter" idx="12"/>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899BE08-A517-4344-920D-662F75373C52}" type="slidenum">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3489260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ED8B71DF-5B99-49B1-9D37-0B1A929D2354}" type="datetimeFigureOut">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כ"ד/אלול/תשע"ט</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6" name="מציין מיקום של כותרת תחתונה 5"/>
          <p:cNvSpPr>
            <a:spLocks noGrp="1"/>
          </p:cNvSpPr>
          <p:nvPr>
            <p:ph type="ftr" sz="quarter" idx="11"/>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7" name="מציין מיקום של מספר שקופית 6"/>
          <p:cNvSpPr>
            <a:spLocks noGrp="1"/>
          </p:cNvSpPr>
          <p:nvPr>
            <p:ph type="sldNum" sz="quarter" idx="12"/>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899BE08-A517-4344-920D-662F75373C52}" type="slidenum">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1175432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fld id="{ED8B71DF-5B99-49B1-9D37-0B1A929D2354}" type="datetimeFigureOut">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כ"ד/אלול/תשע"ט</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6" name="מציין מיקום של כותרת תחתונה 5"/>
          <p:cNvSpPr>
            <a:spLocks noGrp="1"/>
          </p:cNvSpPr>
          <p:nvPr>
            <p:ph type="ftr" sz="quarter" idx="11"/>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7" name="מציין מיקום של מספר שקופית 6"/>
          <p:cNvSpPr>
            <a:spLocks noGrp="1"/>
          </p:cNvSpPr>
          <p:nvPr>
            <p:ph type="sldNum" sz="quarter" idx="12"/>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899BE08-A517-4344-920D-662F75373C52}" type="slidenum">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2746801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marL="0" marR="0" lvl="0" indent="0" algn="r" defTabSz="914400" rtl="1" eaLnBrk="1" fontAlgn="auto" latinLnBrk="0" hangingPunct="1">
              <a:lnSpc>
                <a:spcPct val="100000"/>
              </a:lnSpc>
              <a:spcBef>
                <a:spcPts val="0"/>
              </a:spcBef>
              <a:spcAft>
                <a:spcPts val="0"/>
              </a:spcAft>
              <a:buClrTx/>
              <a:buSzTx/>
              <a:buFontTx/>
              <a:buNone/>
              <a:tabLst/>
              <a:defRPr/>
            </a:pPr>
            <a:fld id="{ED8B71DF-5B99-49B1-9D37-0B1A929D2354}" type="datetimeFigureOut">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r" defTabSz="914400" rtl="1" eaLnBrk="1" fontAlgn="auto" latinLnBrk="0" hangingPunct="1">
                <a:lnSpc>
                  <a:spcPct val="100000"/>
                </a:lnSpc>
                <a:spcBef>
                  <a:spcPts val="0"/>
                </a:spcBef>
                <a:spcAft>
                  <a:spcPts val="0"/>
                </a:spcAft>
                <a:buClrTx/>
                <a:buSzTx/>
                <a:buFontTx/>
                <a:buNone/>
                <a:tabLst/>
                <a:defRPr/>
              </a:pPr>
              <a:t>כ"ד/אלול/תשע"ט</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marL="0" marR="0" lvl="0" indent="0" algn="l" defTabSz="914400" rtl="1" eaLnBrk="1" fontAlgn="auto" latinLnBrk="0" hangingPunct="1">
              <a:lnSpc>
                <a:spcPct val="100000"/>
              </a:lnSpc>
              <a:spcBef>
                <a:spcPts val="0"/>
              </a:spcBef>
              <a:spcAft>
                <a:spcPts val="0"/>
              </a:spcAft>
              <a:buClrTx/>
              <a:buSzTx/>
              <a:buFontTx/>
              <a:buNone/>
              <a:tabLst/>
              <a:defRPr/>
            </a:pPr>
            <a:fld id="{2899BE08-A517-4344-920D-662F75373C52}" type="slidenum">
              <a:rPr kumimoji="0" lang="he-I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a:t>
            </a:fld>
            <a:endParaRPr kumimoji="0" lang="he-IL" sz="1200" b="0" i="0" u="none" strike="noStrike" kern="1200" cap="none" spc="0" normalizeH="0" baseline="0" noProof="0">
              <a:ln>
                <a:noFill/>
              </a:ln>
              <a:solidFill>
                <a:prstClr val="black">
                  <a:tint val="75000"/>
                </a:prstClr>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11095962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noGrp="1"/>
          </p:cNvSpPr>
          <p:nvPr>
            <p:ph type="ctrTitle"/>
          </p:nvPr>
        </p:nvSpPr>
        <p:spPr>
          <a:xfrm>
            <a:off x="4093248" y="357110"/>
            <a:ext cx="4280339" cy="2917722"/>
          </a:xfrm>
          <a:prstGeom prst="rect">
            <a:avLst/>
          </a:prstGeom>
          <a:noFill/>
        </p:spPr>
        <p:txBody>
          <a:bodyPr wrap="none" rtlCol="1">
            <a:spAutoFit/>
          </a:bodyPr>
          <a:lstStyle/>
          <a:p>
            <a:r>
              <a:rPr lang="he-IL" sz="4000" b="1" dirty="0">
                <a:solidFill>
                  <a:srgbClr val="002060"/>
                </a:solidFill>
                <a:latin typeface="Tahoma" panose="020B0604030504040204" pitchFamily="34" charset="0"/>
                <a:ea typeface="Tahoma" panose="020B0604030504040204" pitchFamily="34" charset="0"/>
                <a:cs typeface="Tahoma" panose="020B0604030504040204" pitchFamily="34" charset="0"/>
              </a:rPr>
              <a:t>סמינר אירופה</a:t>
            </a:r>
            <a:br>
              <a:rPr lang="en-US" sz="4000" b="1" dirty="0">
                <a:solidFill>
                  <a:srgbClr val="002060"/>
                </a:solidFill>
                <a:latin typeface="Tahoma" panose="020B0604030504040204" pitchFamily="34" charset="0"/>
                <a:ea typeface="Tahoma" panose="020B0604030504040204" pitchFamily="34" charset="0"/>
                <a:cs typeface="Tahoma" panose="020B0604030504040204" pitchFamily="34" charset="0"/>
              </a:rPr>
            </a:br>
            <a:r>
              <a:rPr lang="en-US" sz="4000" b="1" dirty="0">
                <a:solidFill>
                  <a:srgbClr val="002060"/>
                </a:solidFill>
                <a:latin typeface="Tahoma" panose="020B0604030504040204" pitchFamily="34" charset="0"/>
                <a:ea typeface="Tahoma" panose="020B0604030504040204" pitchFamily="34" charset="0"/>
                <a:cs typeface="Tahoma" panose="020B0604030504040204" pitchFamily="34" charset="0"/>
              </a:rPr>
              <a:t>Europe Seminar</a:t>
            </a:r>
            <a:br>
              <a:rPr lang="he-IL" sz="4000" b="1" dirty="0">
                <a:solidFill>
                  <a:srgbClr val="002060"/>
                </a:solidFill>
                <a:latin typeface="Tahoma" panose="020B0604030504040204" pitchFamily="34" charset="0"/>
                <a:ea typeface="Tahoma" panose="020B0604030504040204" pitchFamily="34" charset="0"/>
                <a:cs typeface="Tahoma" panose="020B0604030504040204" pitchFamily="34" charset="0"/>
              </a:rPr>
            </a:br>
            <a:br>
              <a:rPr lang="he-IL" sz="4000" b="1" dirty="0">
                <a:solidFill>
                  <a:srgbClr val="002060"/>
                </a:solidFill>
                <a:latin typeface="Tahoma" panose="020B0604030504040204" pitchFamily="34" charset="0"/>
                <a:ea typeface="Tahoma" panose="020B0604030504040204" pitchFamily="34" charset="0"/>
                <a:cs typeface="Tahoma" panose="020B0604030504040204" pitchFamily="34" charset="0"/>
              </a:rPr>
            </a:br>
            <a:r>
              <a:rPr lang="he-IL" sz="2800" b="1" dirty="0">
                <a:solidFill>
                  <a:srgbClr val="002060"/>
                </a:solidFill>
                <a:latin typeface="Tahoma" panose="020B0604030504040204" pitchFamily="34" charset="0"/>
                <a:ea typeface="Tahoma" panose="020B0604030504040204" pitchFamily="34" charset="0"/>
                <a:cs typeface="Tahoma" panose="020B0604030504040204" pitchFamily="34" charset="0"/>
              </a:rPr>
              <a:t>אישור הרעיון המארגן </a:t>
            </a:r>
            <a:br>
              <a:rPr lang="he-IL" sz="2800" b="1" dirty="0">
                <a:solidFill>
                  <a:srgbClr val="002060"/>
                </a:solidFill>
                <a:latin typeface="Tahoma" panose="020B0604030504040204" pitchFamily="34" charset="0"/>
                <a:ea typeface="Tahoma" panose="020B0604030504040204" pitchFamily="34" charset="0"/>
                <a:cs typeface="Tahoma" panose="020B0604030504040204" pitchFamily="34" charset="0"/>
              </a:rPr>
            </a:br>
            <a:br>
              <a:rPr lang="he-IL" sz="2800" b="1" dirty="0">
                <a:solidFill>
                  <a:srgbClr val="002060"/>
                </a:solidFill>
                <a:latin typeface="Tahoma" panose="020B0604030504040204" pitchFamily="34" charset="0"/>
                <a:ea typeface="Tahoma" panose="020B0604030504040204" pitchFamily="34" charset="0"/>
                <a:cs typeface="Tahoma" panose="020B0604030504040204" pitchFamily="34" charset="0"/>
              </a:rPr>
            </a:br>
            <a:r>
              <a:rPr lang="he-IL" sz="2800" b="1" dirty="0">
                <a:solidFill>
                  <a:srgbClr val="002060"/>
                </a:solidFill>
                <a:latin typeface="Tahoma" panose="020B0604030504040204" pitchFamily="34" charset="0"/>
                <a:ea typeface="Tahoma" panose="020B0604030504040204" pitchFamily="34" charset="0"/>
                <a:cs typeface="Tahoma" panose="020B0604030504040204" pitchFamily="34" charset="0"/>
              </a:rPr>
              <a:t>צוות 1 </a:t>
            </a:r>
          </a:p>
        </p:txBody>
      </p:sp>
      <p:pic>
        <p:nvPicPr>
          <p:cNvPr id="6" name="תמונה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4907" y="237359"/>
            <a:ext cx="814421" cy="1037986"/>
          </a:xfrm>
          <a:prstGeom prst="rect">
            <a:avLst/>
          </a:prstGeom>
        </p:spPr>
      </p:pic>
      <p:sp>
        <p:nvSpPr>
          <p:cNvPr id="7" name="כותרת 3"/>
          <p:cNvSpPr txBox="1">
            <a:spLocks/>
          </p:cNvSpPr>
          <p:nvPr/>
        </p:nvSpPr>
        <p:spPr>
          <a:xfrm>
            <a:off x="5076251" y="4866315"/>
            <a:ext cx="6827288" cy="1754326"/>
          </a:xfrm>
          <a:prstGeom prst="rect">
            <a:avLst/>
          </a:prstGeom>
          <a:noFill/>
        </p:spPr>
        <p:txBody>
          <a:bodyPr vert="horz" wrap="square" lIns="91440" tIns="45720" rIns="91440" bIns="45720" rtlCol="1" anchor="b">
            <a:sp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pPr algn="r"/>
            <a:r>
              <a:rPr lang="he-IL" sz="2000" b="1" dirty="0">
                <a:solidFill>
                  <a:srgbClr val="002060"/>
                </a:solidFill>
                <a:latin typeface="Tahoma" panose="020B0604030504040204" pitchFamily="34" charset="0"/>
                <a:ea typeface="Tahoma" panose="020B0604030504040204" pitchFamily="34" charset="0"/>
                <a:cs typeface="Tahoma" panose="020B0604030504040204" pitchFamily="34" charset="0"/>
              </a:rPr>
              <a:t>צוות מוביל: סימונה הלפרין, נדב תורג'מן, דוד </a:t>
            </a:r>
            <a:r>
              <a:rPr lang="he-IL" sz="2000" b="1" dirty="0" err="1">
                <a:solidFill>
                  <a:srgbClr val="002060"/>
                </a:solidFill>
                <a:latin typeface="Tahoma" panose="020B0604030504040204" pitchFamily="34" charset="0"/>
                <a:ea typeface="Tahoma" panose="020B0604030504040204" pitchFamily="34" charset="0"/>
                <a:cs typeface="Tahoma" panose="020B0604030504040204" pitchFamily="34" charset="0"/>
              </a:rPr>
              <a:t>סלרנו</a:t>
            </a:r>
            <a:r>
              <a:rPr lang="he-IL" sz="2000" b="1" dirty="0">
                <a:solidFill>
                  <a:srgbClr val="002060"/>
                </a:solidFill>
                <a:latin typeface="Tahoma" panose="020B0604030504040204" pitchFamily="34" charset="0"/>
                <a:ea typeface="Tahoma" panose="020B0604030504040204" pitchFamily="34" charset="0"/>
                <a:cs typeface="Tahoma" panose="020B0604030504040204" pitchFamily="34" charset="0"/>
              </a:rPr>
              <a:t> </a:t>
            </a:r>
          </a:p>
          <a:p>
            <a:pPr algn="r"/>
            <a:endParaRPr lang="he-IL" sz="2000" b="1"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algn="r"/>
            <a:r>
              <a:rPr lang="he-IL" sz="2000" b="1" dirty="0">
                <a:solidFill>
                  <a:srgbClr val="002060"/>
                </a:solidFill>
                <a:latin typeface="Tahoma" panose="020B0604030504040204" pitchFamily="34" charset="0"/>
                <a:ea typeface="Tahoma" panose="020B0604030504040204" pitchFamily="34" charset="0"/>
                <a:cs typeface="Tahoma" panose="020B0604030504040204" pitchFamily="34" charset="0"/>
              </a:rPr>
              <a:t>מדריך אחראי: ערן קמין</a:t>
            </a:r>
          </a:p>
          <a:p>
            <a:pPr algn="r"/>
            <a:endParaRPr lang="he-IL" sz="2000" b="1"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algn="l"/>
            <a:r>
              <a:rPr lang="he-IL" sz="2000" b="1" dirty="0">
                <a:solidFill>
                  <a:srgbClr val="002060"/>
                </a:solidFill>
                <a:latin typeface="Tahoma" panose="020B0604030504040204" pitchFamily="34" charset="0"/>
                <a:ea typeface="Tahoma" panose="020B0604030504040204" pitchFamily="34" charset="0"/>
                <a:cs typeface="Tahoma" panose="020B0604030504040204" pitchFamily="34" charset="0"/>
              </a:rPr>
              <a:t>ספטמבר 2019  </a:t>
            </a:r>
          </a:p>
          <a:p>
            <a:pPr algn="r"/>
            <a:r>
              <a:rPr lang="he-IL" sz="2000" b="1" dirty="0">
                <a:solidFill>
                  <a:schemeClr val="bg1"/>
                </a:solidFill>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3004399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05484217"/>
              </p:ext>
            </p:extLst>
          </p:nvPr>
        </p:nvGraphicFramePr>
        <p:xfrm>
          <a:off x="1853738" y="1752210"/>
          <a:ext cx="9752677" cy="3632239"/>
        </p:xfrm>
        <a:graphic>
          <a:graphicData uri="http://schemas.openxmlformats.org/drawingml/2006/table">
            <a:tbl>
              <a:tblPr rtl="1" firstRow="1" bandRow="1">
                <a:tableStyleId>{5C22544A-7EE6-4342-B048-85BDC9FD1C3A}</a:tableStyleId>
              </a:tblPr>
              <a:tblGrid>
                <a:gridCol w="4302728">
                  <a:extLst>
                    <a:ext uri="{9D8B030D-6E8A-4147-A177-3AD203B41FA5}">
                      <a16:colId xmlns:a16="http://schemas.microsoft.com/office/drawing/2014/main" val="3364284274"/>
                    </a:ext>
                  </a:extLst>
                </a:gridCol>
                <a:gridCol w="5449949">
                  <a:extLst>
                    <a:ext uri="{9D8B030D-6E8A-4147-A177-3AD203B41FA5}">
                      <a16:colId xmlns:a16="http://schemas.microsoft.com/office/drawing/2014/main" val="2532167821"/>
                    </a:ext>
                  </a:extLst>
                </a:gridCol>
              </a:tblGrid>
              <a:tr h="523279">
                <a:tc>
                  <a:txBody>
                    <a:bodyPr/>
                    <a:lstStyle/>
                    <a:p>
                      <a:pPr rtl="1"/>
                      <a:r>
                        <a:rPr lang="he-IL" dirty="0"/>
                        <a:t>ציר </a:t>
                      </a:r>
                    </a:p>
                  </a:txBody>
                  <a:tcPr/>
                </a:tc>
                <a:tc>
                  <a:txBody>
                    <a:bodyPr/>
                    <a:lstStyle/>
                    <a:p>
                      <a:pPr rtl="1"/>
                      <a:r>
                        <a:rPr lang="he-IL" dirty="0"/>
                        <a:t>סיור</a:t>
                      </a:r>
                      <a:r>
                        <a:rPr lang="he-IL" baseline="0" dirty="0"/>
                        <a:t> בגרמניה</a:t>
                      </a:r>
                      <a:endParaRPr lang="he-IL" dirty="0"/>
                    </a:p>
                  </a:txBody>
                  <a:tcPr/>
                </a:tc>
                <a:extLst>
                  <a:ext uri="{0D108BD9-81ED-4DB2-BD59-A6C34878D82A}">
                    <a16:rowId xmlns:a16="http://schemas.microsoft.com/office/drawing/2014/main" val="3938557201"/>
                  </a:ext>
                </a:extLst>
              </a:tr>
              <a:tr h="63931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800" kern="1200" dirty="0">
                          <a:solidFill>
                            <a:srgbClr val="002060"/>
                          </a:solidFill>
                          <a:latin typeface="+mn-lt"/>
                          <a:ea typeface="+mn-ea"/>
                          <a:cs typeface="+mn-cs"/>
                        </a:rPr>
                        <a:t>גרמניה</a:t>
                      </a:r>
                      <a:r>
                        <a:rPr lang="he-IL" sz="1800" kern="1200" baseline="0" dirty="0">
                          <a:solidFill>
                            <a:srgbClr val="002060"/>
                          </a:solidFill>
                          <a:latin typeface="+mn-lt"/>
                          <a:ea typeface="+mn-ea"/>
                          <a:cs typeface="+mn-cs"/>
                        </a:rPr>
                        <a:t> באיחוד האירופי</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800" kern="1200" baseline="0" dirty="0">
                          <a:solidFill>
                            <a:srgbClr val="002060"/>
                          </a:solidFill>
                          <a:latin typeface="+mn-lt"/>
                          <a:ea typeface="+mn-ea"/>
                          <a:cs typeface="+mn-cs"/>
                        </a:rPr>
                        <a:t>Germany in the EU</a:t>
                      </a:r>
                      <a:endParaRPr lang="he-IL" sz="1800" kern="1200" dirty="0">
                        <a:solidFill>
                          <a:srgbClr val="002060"/>
                        </a:solidFill>
                        <a:latin typeface="+mn-lt"/>
                        <a:ea typeface="+mn-ea"/>
                        <a:cs typeface="+mn-cs"/>
                      </a:endParaRPr>
                    </a:p>
                  </a:txBody>
                  <a:tcPr/>
                </a:tc>
                <a:tc>
                  <a:txBody>
                    <a:bodyPr/>
                    <a:lstStyle/>
                    <a:p>
                      <a:pPr algn="r" rtl="1"/>
                      <a:r>
                        <a:rPr lang="he-IL" sz="1800" kern="1200" dirty="0">
                          <a:solidFill>
                            <a:srgbClr val="002060"/>
                          </a:solidFill>
                          <a:latin typeface="+mn-lt"/>
                          <a:ea typeface="+mn-ea"/>
                          <a:cs typeface="+mn-cs"/>
                        </a:rPr>
                        <a:t>משרד לעניינים</a:t>
                      </a:r>
                      <a:r>
                        <a:rPr lang="he-IL" sz="1800" kern="1200" baseline="0" dirty="0">
                          <a:solidFill>
                            <a:srgbClr val="002060"/>
                          </a:solidFill>
                          <a:latin typeface="+mn-lt"/>
                          <a:ea typeface="+mn-ea"/>
                          <a:cs typeface="+mn-cs"/>
                        </a:rPr>
                        <a:t> אירופיים בממשלת בוואריה</a:t>
                      </a:r>
                      <a:endParaRPr lang="he-IL" sz="1800" kern="1200" dirty="0">
                        <a:solidFill>
                          <a:srgbClr val="002060"/>
                        </a:solidFill>
                        <a:latin typeface="+mn-lt"/>
                        <a:ea typeface="+mn-ea"/>
                        <a:cs typeface="+mn-cs"/>
                      </a:endParaRPr>
                    </a:p>
                  </a:txBody>
                  <a:tcPr/>
                </a:tc>
                <a:extLst>
                  <a:ext uri="{0D108BD9-81ED-4DB2-BD59-A6C34878D82A}">
                    <a16:rowId xmlns:a16="http://schemas.microsoft.com/office/drawing/2014/main" val="84193012"/>
                  </a:ext>
                </a:extLst>
              </a:tr>
              <a:tr h="854434">
                <a:tc>
                  <a:txBody>
                    <a:bodyPr/>
                    <a:lstStyle/>
                    <a:p>
                      <a:pPr rtl="1"/>
                      <a:r>
                        <a:rPr lang="he-IL" sz="1800" kern="1200" dirty="0">
                          <a:solidFill>
                            <a:srgbClr val="002060"/>
                          </a:solidFill>
                          <a:latin typeface="+mn-lt"/>
                          <a:ea typeface="+mn-ea"/>
                          <a:cs typeface="+mn-cs"/>
                        </a:rPr>
                        <a:t>מדיניות</a:t>
                      </a:r>
                      <a:r>
                        <a:rPr lang="he-IL" sz="1800" kern="1200" baseline="0" dirty="0">
                          <a:solidFill>
                            <a:srgbClr val="002060"/>
                          </a:solidFill>
                          <a:latin typeface="+mn-lt"/>
                          <a:ea typeface="+mn-ea"/>
                          <a:cs typeface="+mn-cs"/>
                        </a:rPr>
                        <a:t> הגירה שילוב וטיפול במהגרים</a:t>
                      </a:r>
                    </a:p>
                    <a:p>
                      <a:pPr rtl="1"/>
                      <a:endParaRPr lang="en-US" sz="1800" kern="1200" baseline="0" dirty="0">
                        <a:solidFill>
                          <a:srgbClr val="002060"/>
                        </a:solidFill>
                        <a:latin typeface="+mn-lt"/>
                        <a:ea typeface="+mn-ea"/>
                        <a:cs typeface="+mn-cs"/>
                      </a:endParaRPr>
                    </a:p>
                    <a:p>
                      <a:pPr algn="l" rtl="0"/>
                      <a:r>
                        <a:rPr lang="en-US" sz="1800" kern="1200" baseline="0" dirty="0">
                          <a:solidFill>
                            <a:srgbClr val="002060"/>
                          </a:solidFill>
                          <a:latin typeface="+mn-lt"/>
                          <a:ea typeface="+mn-ea"/>
                          <a:cs typeface="+mn-cs"/>
                        </a:rPr>
                        <a:t>Immigration and integration </a:t>
                      </a:r>
                      <a:endParaRPr lang="he-IL" sz="1800" kern="1200" baseline="0" dirty="0">
                        <a:solidFill>
                          <a:srgbClr val="002060"/>
                        </a:solidFill>
                        <a:latin typeface="+mn-lt"/>
                        <a:ea typeface="+mn-ea"/>
                        <a:cs typeface="+mn-cs"/>
                      </a:endParaRPr>
                    </a:p>
                    <a:p>
                      <a:pPr rtl="1"/>
                      <a:endParaRPr lang="he-IL" sz="1800" kern="1200" baseline="0" dirty="0">
                        <a:solidFill>
                          <a:srgbClr val="002060"/>
                        </a:solidFill>
                        <a:latin typeface="+mn-lt"/>
                        <a:ea typeface="+mn-ea"/>
                        <a:cs typeface="+mn-cs"/>
                      </a:endParaRPr>
                    </a:p>
                  </a:txBody>
                  <a:tcPr/>
                </a:tc>
                <a:tc>
                  <a:txBody>
                    <a:bodyPr/>
                    <a:lstStyle/>
                    <a:p>
                      <a:pPr algn="r" rtl="1"/>
                      <a:r>
                        <a:rPr lang="he-IL" sz="1800" kern="1200" dirty="0">
                          <a:solidFill>
                            <a:srgbClr val="002060"/>
                          </a:solidFill>
                          <a:latin typeface="+mn-lt"/>
                          <a:ea typeface="+mn-ea"/>
                          <a:cs typeface="+mn-cs"/>
                        </a:rPr>
                        <a:t>ביקור במרכז קליטה ומיון</a:t>
                      </a: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800" kern="1200" dirty="0">
                        <a:solidFill>
                          <a:srgbClr val="002060"/>
                        </a:solidFill>
                        <a:effectLst/>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800" kern="1200" dirty="0">
                          <a:solidFill>
                            <a:srgbClr val="002060"/>
                          </a:solidFill>
                          <a:effectLst/>
                          <a:latin typeface="+mn-lt"/>
                          <a:ea typeface="+mn-ea"/>
                          <a:cs typeface="+mn-cs"/>
                        </a:rPr>
                        <a:t>מרכז </a:t>
                      </a:r>
                      <a:r>
                        <a:rPr lang="he-IL" sz="1800" kern="1200" dirty="0" err="1">
                          <a:solidFill>
                            <a:srgbClr val="002060"/>
                          </a:solidFill>
                          <a:effectLst/>
                          <a:latin typeface="+mn-lt"/>
                          <a:ea typeface="+mn-ea"/>
                          <a:cs typeface="+mn-cs"/>
                        </a:rPr>
                        <a:t>לדרדיקליזציה</a:t>
                      </a:r>
                      <a:r>
                        <a:rPr lang="he-IL" sz="1800" kern="1200" dirty="0">
                          <a:solidFill>
                            <a:srgbClr val="002060"/>
                          </a:solidFill>
                          <a:effectLst/>
                          <a:latin typeface="+mn-lt"/>
                          <a:ea typeface="+mn-ea"/>
                          <a:cs typeface="+mn-cs"/>
                        </a:rPr>
                        <a:t> –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800" kern="1200" dirty="0">
                          <a:solidFill>
                            <a:srgbClr val="002060"/>
                          </a:solidFill>
                          <a:effectLst/>
                          <a:latin typeface="+mn-lt"/>
                          <a:ea typeface="+mn-ea"/>
                          <a:cs typeface="+mn-cs"/>
                        </a:rPr>
                        <a:t>Bavarian Competence Centre for </a:t>
                      </a:r>
                      <a:r>
                        <a:rPr lang="en-US" sz="1800" kern="1200" dirty="0" err="1">
                          <a:solidFill>
                            <a:srgbClr val="002060"/>
                          </a:solidFill>
                          <a:effectLst/>
                          <a:latin typeface="+mn-lt"/>
                          <a:ea typeface="+mn-ea"/>
                          <a:cs typeface="+mn-cs"/>
                        </a:rPr>
                        <a:t>Deradicalisation</a:t>
                      </a:r>
                      <a:endParaRPr lang="en-US" sz="1800" kern="1200" dirty="0">
                        <a:solidFill>
                          <a:srgbClr val="002060"/>
                        </a:solidFill>
                        <a:effectLst/>
                        <a:latin typeface="+mn-lt"/>
                        <a:ea typeface="+mn-ea"/>
                        <a:cs typeface="+mn-cs"/>
                      </a:endParaRPr>
                    </a:p>
                  </a:txBody>
                  <a:tcPr/>
                </a:tc>
                <a:extLst>
                  <a:ext uri="{0D108BD9-81ED-4DB2-BD59-A6C34878D82A}">
                    <a16:rowId xmlns:a16="http://schemas.microsoft.com/office/drawing/2014/main" val="2747930004"/>
                  </a:ext>
                </a:extLst>
              </a:tr>
              <a:tr h="523279">
                <a:tc>
                  <a:txBody>
                    <a:bodyPr/>
                    <a:lstStyle/>
                    <a:p>
                      <a:pPr rtl="1"/>
                      <a:r>
                        <a:rPr lang="he-IL" sz="1800" kern="1200" dirty="0">
                          <a:solidFill>
                            <a:srgbClr val="002060"/>
                          </a:solidFill>
                          <a:latin typeface="+mn-lt"/>
                          <a:ea typeface="+mn-ea"/>
                          <a:cs typeface="+mn-cs"/>
                        </a:rPr>
                        <a:t>כלכלה</a:t>
                      </a:r>
                      <a:endParaRPr lang="en-US" sz="1800" kern="1200" dirty="0">
                        <a:solidFill>
                          <a:srgbClr val="002060"/>
                        </a:solidFill>
                        <a:latin typeface="+mn-lt"/>
                        <a:ea typeface="+mn-ea"/>
                        <a:cs typeface="+mn-cs"/>
                      </a:endParaRPr>
                    </a:p>
                    <a:p>
                      <a:pPr rtl="1"/>
                      <a:r>
                        <a:rPr lang="en-US" sz="1800" kern="1200" dirty="0">
                          <a:solidFill>
                            <a:srgbClr val="002060"/>
                          </a:solidFill>
                          <a:latin typeface="+mn-lt"/>
                          <a:ea typeface="+mn-ea"/>
                          <a:cs typeface="+mn-cs"/>
                        </a:rPr>
                        <a:t>Economy </a:t>
                      </a:r>
                      <a:endParaRPr lang="he-IL" sz="1800" kern="1200" dirty="0">
                        <a:solidFill>
                          <a:srgbClr val="002060"/>
                        </a:solidFill>
                        <a:latin typeface="+mn-lt"/>
                        <a:ea typeface="+mn-ea"/>
                        <a:cs typeface="+mn-cs"/>
                      </a:endParaRPr>
                    </a:p>
                  </a:txBody>
                  <a:tcPr/>
                </a:tc>
                <a:tc>
                  <a:txBody>
                    <a:bodyPr/>
                    <a:lstStyle/>
                    <a:p>
                      <a:pPr algn="r" rtl="1"/>
                      <a:r>
                        <a:rPr lang="he-IL" sz="1800" kern="1200" dirty="0">
                          <a:solidFill>
                            <a:srgbClr val="002060"/>
                          </a:solidFill>
                          <a:latin typeface="+mn-lt"/>
                          <a:ea typeface="+mn-ea"/>
                          <a:cs typeface="+mn-cs"/>
                        </a:rPr>
                        <a:t>ביקור</a:t>
                      </a:r>
                      <a:r>
                        <a:rPr lang="he-IL" sz="1800" kern="1200" baseline="0" dirty="0">
                          <a:solidFill>
                            <a:srgbClr val="002060"/>
                          </a:solidFill>
                          <a:latin typeface="+mn-lt"/>
                          <a:ea typeface="+mn-ea"/>
                          <a:cs typeface="+mn-cs"/>
                        </a:rPr>
                        <a:t> בסקטור עסקי / תעשייתי</a:t>
                      </a:r>
                      <a:endParaRPr lang="he-IL" sz="1800" kern="1200" dirty="0">
                        <a:solidFill>
                          <a:srgbClr val="002060"/>
                        </a:solidFill>
                        <a:latin typeface="+mn-lt"/>
                        <a:ea typeface="+mn-ea"/>
                        <a:cs typeface="+mn-cs"/>
                      </a:endParaRPr>
                    </a:p>
                  </a:txBody>
                  <a:tcPr/>
                </a:tc>
                <a:extLst>
                  <a:ext uri="{0D108BD9-81ED-4DB2-BD59-A6C34878D82A}">
                    <a16:rowId xmlns:a16="http://schemas.microsoft.com/office/drawing/2014/main" val="3733893184"/>
                  </a:ext>
                </a:extLst>
              </a:tr>
              <a:tr h="523279">
                <a:tc>
                  <a:txBody>
                    <a:bodyPr/>
                    <a:lstStyle/>
                    <a:p>
                      <a:pPr rtl="1"/>
                      <a:r>
                        <a:rPr lang="he-IL" sz="1800" kern="1200" dirty="0">
                          <a:solidFill>
                            <a:srgbClr val="002060"/>
                          </a:solidFill>
                          <a:latin typeface="+mn-lt"/>
                          <a:ea typeface="+mn-ea"/>
                          <a:cs typeface="+mn-cs"/>
                        </a:rPr>
                        <a:t>פוליטיקה וממשל</a:t>
                      </a:r>
                      <a:endParaRPr lang="en-US" sz="1800" kern="1200" dirty="0">
                        <a:solidFill>
                          <a:srgbClr val="002060"/>
                        </a:solidFill>
                        <a:latin typeface="+mn-lt"/>
                        <a:ea typeface="+mn-ea"/>
                        <a:cs typeface="+mn-cs"/>
                      </a:endParaRPr>
                    </a:p>
                    <a:p>
                      <a:pPr rtl="1"/>
                      <a:r>
                        <a:rPr lang="en-US" sz="1800" kern="1200" dirty="0">
                          <a:solidFill>
                            <a:srgbClr val="002060"/>
                          </a:solidFill>
                          <a:latin typeface="+mn-lt"/>
                          <a:ea typeface="+mn-ea"/>
                          <a:cs typeface="+mn-cs"/>
                        </a:rPr>
                        <a:t>Politics and governance </a:t>
                      </a:r>
                      <a:endParaRPr lang="he-IL" sz="1800" kern="1200" dirty="0">
                        <a:solidFill>
                          <a:srgbClr val="002060"/>
                        </a:solidFill>
                        <a:latin typeface="+mn-lt"/>
                        <a:ea typeface="+mn-ea"/>
                        <a:cs typeface="+mn-cs"/>
                      </a:endParaRPr>
                    </a:p>
                  </a:txBody>
                  <a:tcPr/>
                </a:tc>
                <a:tc>
                  <a:txBody>
                    <a:bodyPr/>
                    <a:lstStyle/>
                    <a:p>
                      <a:pPr rtl="1"/>
                      <a:r>
                        <a:rPr lang="he-IL" sz="1800" kern="1200" dirty="0">
                          <a:solidFill>
                            <a:srgbClr val="002060"/>
                          </a:solidFill>
                          <a:latin typeface="+mn-lt"/>
                          <a:ea typeface="+mn-ea"/>
                          <a:cs typeface="+mn-cs"/>
                        </a:rPr>
                        <a:t>נציגי</a:t>
                      </a:r>
                      <a:r>
                        <a:rPr lang="he-IL" sz="1800" kern="1200" baseline="0" dirty="0">
                          <a:solidFill>
                            <a:srgbClr val="002060"/>
                          </a:solidFill>
                          <a:latin typeface="+mn-lt"/>
                          <a:ea typeface="+mn-ea"/>
                          <a:cs typeface="+mn-cs"/>
                        </a:rPr>
                        <a:t> מפלגות וגורמים פוליטיים</a:t>
                      </a:r>
                      <a:endParaRPr lang="he-IL" sz="1800" kern="1200" dirty="0">
                        <a:solidFill>
                          <a:srgbClr val="002060"/>
                        </a:solidFill>
                        <a:latin typeface="+mn-lt"/>
                        <a:ea typeface="+mn-ea"/>
                        <a:cs typeface="+mn-cs"/>
                      </a:endParaRPr>
                    </a:p>
                  </a:txBody>
                  <a:tcPr/>
                </a:tc>
                <a:extLst>
                  <a:ext uri="{0D108BD9-81ED-4DB2-BD59-A6C34878D82A}">
                    <a16:rowId xmlns:a16="http://schemas.microsoft.com/office/drawing/2014/main" val="2726165575"/>
                  </a:ext>
                </a:extLst>
              </a:tr>
            </a:tbl>
          </a:graphicData>
        </a:graphic>
      </p:graphicFrame>
      <p:sp>
        <p:nvSpPr>
          <p:cNvPr id="3" name="כותרת 3"/>
          <p:cNvSpPr txBox="1">
            <a:spLocks/>
          </p:cNvSpPr>
          <p:nvPr/>
        </p:nvSpPr>
        <p:spPr>
          <a:xfrm>
            <a:off x="876917" y="356579"/>
            <a:ext cx="10735631" cy="1200329"/>
          </a:xfrm>
          <a:prstGeom prst="rect">
            <a:avLst/>
          </a:prstGeom>
          <a:noFill/>
        </p:spPr>
        <p:txBody>
          <a:bodyPr wrap="none" rtlCol="1">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a:solidFill>
                  <a:srgbClr val="002060"/>
                </a:solidFill>
                <a:latin typeface="Tahoma" panose="020B0604030504040204" pitchFamily="34" charset="0"/>
                <a:ea typeface="Tahoma" panose="020B0604030504040204" pitchFamily="34" charset="0"/>
                <a:cs typeface="Tahoma" panose="020B0604030504040204" pitchFamily="34" charset="0"/>
              </a:rPr>
              <a:t>רשימת משאלות – פגישות וסיורים במינכן</a:t>
            </a:r>
          </a:p>
          <a:p>
            <a:pPr algn="l" rtl="0"/>
            <a:r>
              <a:rPr lang="en-US" sz="4000" b="1" dirty="0">
                <a:solidFill>
                  <a:srgbClr val="002060"/>
                </a:solidFill>
                <a:latin typeface="Tahoma" panose="020B0604030504040204" pitchFamily="34" charset="0"/>
                <a:ea typeface="Tahoma" panose="020B0604030504040204" pitchFamily="34" charset="0"/>
                <a:cs typeface="Tahoma" panose="020B0604030504040204" pitchFamily="34" charset="0"/>
              </a:rPr>
              <a:t>Wish list for Munich - </a:t>
            </a:r>
            <a:endParaRPr lang="he-IL" sz="28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98782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6076877" y="930158"/>
            <a:ext cx="5485796" cy="646331"/>
          </a:xfrm>
          <a:prstGeom prst="rect">
            <a:avLst/>
          </a:prstGeom>
          <a:noFill/>
        </p:spPr>
        <p:txBody>
          <a:bodyPr wrap="none" rtlCol="1">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a:solidFill>
                  <a:srgbClr val="002060"/>
                </a:solidFill>
                <a:latin typeface="Tahoma" panose="020B0604030504040204" pitchFamily="34" charset="0"/>
                <a:ea typeface="Tahoma" panose="020B0604030504040204" pitchFamily="34" charset="0"/>
                <a:cs typeface="Tahoma" panose="020B0604030504040204" pitchFamily="34" charset="0"/>
              </a:rPr>
              <a:t>על התהליך המקדים:</a:t>
            </a:r>
            <a:endParaRPr lang="he-IL" sz="28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 name="טבלה 2">
            <a:extLst>
              <a:ext uri="{FF2B5EF4-FFF2-40B4-BE49-F238E27FC236}">
                <a16:creationId xmlns:a16="http://schemas.microsoft.com/office/drawing/2014/main" id="{3FA7FB45-C61D-4F14-86AD-04D6D3792701}"/>
              </a:ext>
            </a:extLst>
          </p:cNvPr>
          <p:cNvGraphicFramePr>
            <a:graphicFrameLocks noGrp="1"/>
          </p:cNvGraphicFramePr>
          <p:nvPr>
            <p:extLst>
              <p:ext uri="{D42A27DB-BD31-4B8C-83A1-F6EECF244321}">
                <p14:modId xmlns:p14="http://schemas.microsoft.com/office/powerpoint/2010/main" val="1192152574"/>
              </p:ext>
            </p:extLst>
          </p:nvPr>
        </p:nvGraphicFramePr>
        <p:xfrm>
          <a:off x="3248058" y="1945640"/>
          <a:ext cx="8128000" cy="3337560"/>
        </p:xfrm>
        <a:graphic>
          <a:graphicData uri="http://schemas.openxmlformats.org/drawingml/2006/table">
            <a:tbl>
              <a:tblPr rtl="1" firstRow="1" bandRow="1">
                <a:tableStyleId>{5C22544A-7EE6-4342-B048-85BDC9FD1C3A}</a:tableStyleId>
              </a:tblPr>
              <a:tblGrid>
                <a:gridCol w="855745">
                  <a:extLst>
                    <a:ext uri="{9D8B030D-6E8A-4147-A177-3AD203B41FA5}">
                      <a16:colId xmlns:a16="http://schemas.microsoft.com/office/drawing/2014/main" val="2598216097"/>
                    </a:ext>
                  </a:extLst>
                </a:gridCol>
                <a:gridCol w="7272255">
                  <a:extLst>
                    <a:ext uri="{9D8B030D-6E8A-4147-A177-3AD203B41FA5}">
                      <a16:colId xmlns:a16="http://schemas.microsoft.com/office/drawing/2014/main" val="2433225843"/>
                    </a:ext>
                  </a:extLst>
                </a:gridCol>
              </a:tblGrid>
              <a:tr h="370840">
                <a:tc>
                  <a:txBody>
                    <a:bodyPr/>
                    <a:lstStyle/>
                    <a:p>
                      <a:pPr rtl="1"/>
                      <a:r>
                        <a:rPr lang="he-IL" dirty="0"/>
                        <a:t>תאריך </a:t>
                      </a:r>
                    </a:p>
                  </a:txBody>
                  <a:tcPr/>
                </a:tc>
                <a:tc>
                  <a:txBody>
                    <a:bodyPr/>
                    <a:lstStyle/>
                    <a:p>
                      <a:pPr rtl="1"/>
                      <a:endParaRPr lang="he-IL" dirty="0"/>
                    </a:p>
                  </a:txBody>
                  <a:tcPr/>
                </a:tc>
                <a:extLst>
                  <a:ext uri="{0D108BD9-81ED-4DB2-BD59-A6C34878D82A}">
                    <a16:rowId xmlns:a16="http://schemas.microsoft.com/office/drawing/2014/main" val="167666533"/>
                  </a:ext>
                </a:extLst>
              </a:tr>
              <a:tr h="370840">
                <a:tc>
                  <a:txBody>
                    <a:bodyPr/>
                    <a:lstStyle/>
                    <a:p>
                      <a:pPr rtl="1"/>
                      <a:r>
                        <a:rPr lang="he-IL" dirty="0"/>
                        <a:t>12/9</a:t>
                      </a:r>
                    </a:p>
                  </a:txBody>
                  <a:tcPr/>
                </a:tc>
                <a:tc>
                  <a:txBody>
                    <a:bodyPr/>
                    <a:lstStyle/>
                    <a:p>
                      <a:pPr rtl="1"/>
                      <a:r>
                        <a:rPr lang="he-IL" dirty="0"/>
                        <a:t>התנעת התהליך . דיון סביב שאלת המחקר עם </a:t>
                      </a:r>
                      <a:r>
                        <a:rPr lang="he-IL" dirty="0" err="1"/>
                        <a:t>קתרינה</a:t>
                      </a:r>
                      <a:r>
                        <a:rPr lang="he-IL" dirty="0"/>
                        <a:t> מדריכה אקדמית </a:t>
                      </a:r>
                    </a:p>
                  </a:txBody>
                  <a:tcPr/>
                </a:tc>
                <a:extLst>
                  <a:ext uri="{0D108BD9-81ED-4DB2-BD59-A6C34878D82A}">
                    <a16:rowId xmlns:a16="http://schemas.microsoft.com/office/drawing/2014/main" val="2497189528"/>
                  </a:ext>
                </a:extLst>
              </a:tr>
              <a:tr h="370840">
                <a:tc>
                  <a:txBody>
                    <a:bodyPr/>
                    <a:lstStyle/>
                    <a:p>
                      <a:pPr rtl="1"/>
                      <a:r>
                        <a:rPr lang="he-IL" dirty="0"/>
                        <a:t>15/9</a:t>
                      </a:r>
                    </a:p>
                  </a:txBody>
                  <a:tcPr/>
                </a:tc>
                <a:tc>
                  <a:txBody>
                    <a:bodyPr/>
                    <a:lstStyle/>
                    <a:p>
                      <a:pPr rtl="1"/>
                      <a:r>
                        <a:rPr lang="he-IL" dirty="0"/>
                        <a:t>קבלת מטלת סיור גרמניה – מפקד צוות 1</a:t>
                      </a:r>
                    </a:p>
                  </a:txBody>
                  <a:tcPr/>
                </a:tc>
                <a:extLst>
                  <a:ext uri="{0D108BD9-81ED-4DB2-BD59-A6C34878D82A}">
                    <a16:rowId xmlns:a16="http://schemas.microsoft.com/office/drawing/2014/main" val="1759835899"/>
                  </a:ext>
                </a:extLst>
              </a:tr>
              <a:tr h="370840">
                <a:tc>
                  <a:txBody>
                    <a:bodyPr/>
                    <a:lstStyle/>
                    <a:p>
                      <a:pPr rtl="1"/>
                      <a:r>
                        <a:rPr lang="he-IL" dirty="0"/>
                        <a:t>16/9</a:t>
                      </a:r>
                    </a:p>
                  </a:txBody>
                  <a:tcPr/>
                </a:tc>
                <a:tc>
                  <a:txBody>
                    <a:bodyPr/>
                    <a:lstStyle/>
                    <a:p>
                      <a:pPr rtl="1"/>
                      <a:r>
                        <a:rPr lang="he-IL" dirty="0"/>
                        <a:t>דיון ראשוני ועיון במאמרים. חלוקת אחריות לוגיסטית </a:t>
                      </a:r>
                    </a:p>
                  </a:txBody>
                  <a:tcPr/>
                </a:tc>
                <a:extLst>
                  <a:ext uri="{0D108BD9-81ED-4DB2-BD59-A6C34878D82A}">
                    <a16:rowId xmlns:a16="http://schemas.microsoft.com/office/drawing/2014/main" val="673843926"/>
                  </a:ext>
                </a:extLst>
              </a:tr>
              <a:tr h="370840">
                <a:tc>
                  <a:txBody>
                    <a:bodyPr/>
                    <a:lstStyle/>
                    <a:p>
                      <a:pPr rtl="1"/>
                      <a:r>
                        <a:rPr lang="he-IL" dirty="0"/>
                        <a:t>18/9</a:t>
                      </a:r>
                    </a:p>
                  </a:txBody>
                  <a:tcPr/>
                </a:tc>
                <a:tc>
                  <a:txBody>
                    <a:bodyPr/>
                    <a:lstStyle/>
                    <a:p>
                      <a:pPr rtl="1"/>
                      <a:r>
                        <a:rPr lang="he-IL" dirty="0"/>
                        <a:t>דיון</a:t>
                      </a:r>
                      <a:r>
                        <a:rPr lang="he-IL" baseline="0" dirty="0"/>
                        <a:t> ראשוני </a:t>
                      </a:r>
                      <a:r>
                        <a:rPr lang="he-IL" dirty="0"/>
                        <a:t>עם פרופ' יוסי בן ארצי לדגשים בשאלת</a:t>
                      </a:r>
                      <a:r>
                        <a:rPr lang="he-IL" baseline="0" dirty="0"/>
                        <a:t> </a:t>
                      </a:r>
                      <a:r>
                        <a:rPr lang="he-IL" dirty="0"/>
                        <a:t>המחקר </a:t>
                      </a:r>
                    </a:p>
                  </a:txBody>
                  <a:tcPr/>
                </a:tc>
                <a:extLst>
                  <a:ext uri="{0D108BD9-81ED-4DB2-BD59-A6C34878D82A}">
                    <a16:rowId xmlns:a16="http://schemas.microsoft.com/office/drawing/2014/main" val="2774358362"/>
                  </a:ext>
                </a:extLst>
              </a:tr>
              <a:tr h="370840">
                <a:tc>
                  <a:txBody>
                    <a:bodyPr/>
                    <a:lstStyle/>
                    <a:p>
                      <a:pPr rtl="1"/>
                      <a:r>
                        <a:rPr lang="he-IL" dirty="0"/>
                        <a:t>18/9</a:t>
                      </a: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a:t>סיכום שאלת המחקר לאחר שיח צוותי </a:t>
                      </a:r>
                    </a:p>
                  </a:txBody>
                  <a:tcPr/>
                </a:tc>
                <a:extLst>
                  <a:ext uri="{0D108BD9-81ED-4DB2-BD59-A6C34878D82A}">
                    <a16:rowId xmlns:a16="http://schemas.microsoft.com/office/drawing/2014/main" val="219895333"/>
                  </a:ext>
                </a:extLst>
              </a:tr>
              <a:tr h="370840">
                <a:tc>
                  <a:txBody>
                    <a:bodyPr/>
                    <a:lstStyle/>
                    <a:p>
                      <a:pPr rtl="1"/>
                      <a:r>
                        <a:rPr lang="he-IL" dirty="0"/>
                        <a:t>23/9</a:t>
                      </a:r>
                    </a:p>
                  </a:txBody>
                  <a:tcPr/>
                </a:tc>
                <a:tc>
                  <a:txBody>
                    <a:bodyPr/>
                    <a:lstStyle/>
                    <a:p>
                      <a:pPr rtl="1"/>
                      <a:r>
                        <a:rPr lang="he-IL" dirty="0"/>
                        <a:t>סקירה בנושא מדיניות</a:t>
                      </a:r>
                      <a:r>
                        <a:rPr lang="he-IL" baseline="0" dirty="0"/>
                        <a:t> </a:t>
                      </a:r>
                      <a:r>
                        <a:rPr lang="he-IL" baseline="0" dirty="0" err="1"/>
                        <a:t>הבטחון</a:t>
                      </a:r>
                      <a:r>
                        <a:rPr lang="he-IL" baseline="0" dirty="0"/>
                        <a:t> של גרמניה – רם ארז</a:t>
                      </a:r>
                      <a:endParaRPr lang="he-IL" dirty="0"/>
                    </a:p>
                  </a:txBody>
                  <a:tcPr/>
                </a:tc>
                <a:extLst>
                  <a:ext uri="{0D108BD9-81ED-4DB2-BD59-A6C34878D82A}">
                    <a16:rowId xmlns:a16="http://schemas.microsoft.com/office/drawing/2014/main" val="239836197"/>
                  </a:ext>
                </a:extLst>
              </a:tr>
              <a:tr h="370840">
                <a:tc>
                  <a:txBody>
                    <a:bodyPr/>
                    <a:lstStyle/>
                    <a:p>
                      <a:pPr rtl="1"/>
                      <a:r>
                        <a:rPr lang="he-IL" dirty="0"/>
                        <a:t>24/9</a:t>
                      </a:r>
                    </a:p>
                  </a:txBody>
                  <a:tcPr/>
                </a:tc>
                <a:tc>
                  <a:txBody>
                    <a:bodyPr/>
                    <a:lstStyle/>
                    <a:p>
                      <a:pPr rtl="1"/>
                      <a:r>
                        <a:rPr lang="he-IL" dirty="0"/>
                        <a:t>סקירה בנושא ההגירה ומשמעויותיה – מייקל סמית</a:t>
                      </a:r>
                    </a:p>
                  </a:txBody>
                  <a:tcPr/>
                </a:tc>
                <a:extLst>
                  <a:ext uri="{0D108BD9-81ED-4DB2-BD59-A6C34878D82A}">
                    <a16:rowId xmlns:a16="http://schemas.microsoft.com/office/drawing/2014/main" val="1066086680"/>
                  </a:ext>
                </a:extLst>
              </a:tr>
              <a:tr h="370840">
                <a:tc>
                  <a:txBody>
                    <a:bodyPr/>
                    <a:lstStyle/>
                    <a:p>
                      <a:pPr rtl="1"/>
                      <a:r>
                        <a:rPr lang="he-IL" dirty="0"/>
                        <a:t>25/9</a:t>
                      </a:r>
                    </a:p>
                  </a:txBody>
                  <a:tcPr/>
                </a:tc>
                <a:tc>
                  <a:txBody>
                    <a:bodyPr/>
                    <a:lstStyle/>
                    <a:p>
                      <a:pPr rtl="1"/>
                      <a:r>
                        <a:rPr lang="he-IL" dirty="0"/>
                        <a:t>כלכלת גרמניה והשפעת ההגירה – הראל שרעבי</a:t>
                      </a:r>
                    </a:p>
                  </a:txBody>
                  <a:tcPr/>
                </a:tc>
                <a:extLst>
                  <a:ext uri="{0D108BD9-81ED-4DB2-BD59-A6C34878D82A}">
                    <a16:rowId xmlns:a16="http://schemas.microsoft.com/office/drawing/2014/main" val="3196913274"/>
                  </a:ext>
                </a:extLst>
              </a:tr>
            </a:tbl>
          </a:graphicData>
        </a:graphic>
      </p:graphicFrame>
    </p:spTree>
    <p:extLst>
      <p:ext uri="{BB962C8B-B14F-4D97-AF65-F5344CB8AC3E}">
        <p14:creationId xmlns:p14="http://schemas.microsoft.com/office/powerpoint/2010/main" val="1808409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3">
            <a:extLst>
              <a:ext uri="{FF2B5EF4-FFF2-40B4-BE49-F238E27FC236}">
                <a16:creationId xmlns:a16="http://schemas.microsoft.com/office/drawing/2014/main" id="{C8F97EA1-BA11-4AC2-9865-C6F2930AC590}"/>
              </a:ext>
            </a:extLst>
          </p:cNvPr>
          <p:cNvSpPr txBox="1">
            <a:spLocks/>
          </p:cNvSpPr>
          <p:nvPr/>
        </p:nvSpPr>
        <p:spPr>
          <a:xfrm>
            <a:off x="5716847" y="487098"/>
            <a:ext cx="5892960" cy="646331"/>
          </a:xfrm>
          <a:prstGeom prst="rect">
            <a:avLst/>
          </a:prstGeom>
          <a:noFill/>
        </p:spPr>
        <p:txBody>
          <a:bodyPr wrap="none" rtlCol="1">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a:solidFill>
                  <a:srgbClr val="002060"/>
                </a:solidFill>
                <a:latin typeface="Tahoma" panose="020B0604030504040204" pitchFamily="34" charset="0"/>
                <a:ea typeface="Tahoma" panose="020B0604030504040204" pitchFamily="34" charset="0"/>
                <a:cs typeface="Tahoma" panose="020B0604030504040204" pitchFamily="34" charset="0"/>
              </a:rPr>
              <a:t>ספרות ומקורת יידע :   </a:t>
            </a:r>
            <a:endParaRPr lang="he-IL" sz="28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תיבת טקסט 2">
            <a:extLst>
              <a:ext uri="{FF2B5EF4-FFF2-40B4-BE49-F238E27FC236}">
                <a16:creationId xmlns:a16="http://schemas.microsoft.com/office/drawing/2014/main" id="{88EF6D21-1B74-4E08-A933-8D479F885F4B}"/>
              </a:ext>
            </a:extLst>
          </p:cNvPr>
          <p:cNvSpPr txBox="1"/>
          <p:nvPr/>
        </p:nvSpPr>
        <p:spPr>
          <a:xfrm>
            <a:off x="622169" y="1461155"/>
            <a:ext cx="10812544" cy="3970318"/>
          </a:xfrm>
          <a:prstGeom prst="rect">
            <a:avLst/>
          </a:prstGeom>
          <a:noFill/>
        </p:spPr>
        <p:txBody>
          <a:bodyPr wrap="square" rtlCol="1">
            <a:spAutoFit/>
          </a:bodyPr>
          <a:lstStyle/>
          <a:p>
            <a:pPr marL="342900" indent="-342900">
              <a:buAutoNum type="arabicPeriod"/>
            </a:pPr>
            <a:r>
              <a:rPr lang="he-IL" dirty="0"/>
              <a:t>הספר "גרמניה , אחרת " – אלדד </a:t>
            </a:r>
            <a:r>
              <a:rPr lang="he-IL" dirty="0" err="1"/>
              <a:t>בק</a:t>
            </a:r>
            <a:r>
              <a:rPr lang="he-IL" dirty="0"/>
              <a:t> </a:t>
            </a:r>
          </a:p>
          <a:p>
            <a:pPr marL="342900" indent="-342900">
              <a:buAutoNum type="arabicPeriod"/>
            </a:pPr>
            <a:r>
              <a:rPr lang="he-IL" dirty="0"/>
              <a:t>הספר " הקנצלרית " אלדד </a:t>
            </a:r>
            <a:r>
              <a:rPr lang="he-IL" dirty="0" err="1"/>
              <a:t>בק</a:t>
            </a:r>
            <a:r>
              <a:rPr lang="he-IL" dirty="0"/>
              <a:t> </a:t>
            </a:r>
          </a:p>
          <a:p>
            <a:pPr marL="342900" indent="-342900">
              <a:buAutoNum type="arabicPeriod"/>
            </a:pPr>
            <a:r>
              <a:rPr lang="he-IL" dirty="0"/>
              <a:t>סמינר גרמניה – המכללה לביטחון לאומי </a:t>
            </a:r>
          </a:p>
          <a:p>
            <a:pPr marL="342900" indent="-342900">
              <a:buAutoNum type="arabicPeriod"/>
            </a:pPr>
            <a:r>
              <a:rPr lang="he-IL" dirty="0"/>
              <a:t>"</a:t>
            </a:r>
            <a:r>
              <a:rPr lang="en-US" dirty="0"/>
              <a:t>"FACT ABOUT GERMANY </a:t>
            </a:r>
            <a:r>
              <a:rPr lang="he-IL" dirty="0"/>
              <a:t> - מהדורת 2018 – שגרירות גרמניה </a:t>
            </a:r>
          </a:p>
          <a:p>
            <a:pPr marL="342900" indent="-342900">
              <a:buAutoNum type="arabicPeriod"/>
            </a:pPr>
            <a:r>
              <a:rPr lang="he-IL" dirty="0"/>
              <a:t>אסופת מאמרים מתוך עיתונות רלוונטית </a:t>
            </a:r>
          </a:p>
          <a:p>
            <a:pPr marL="342900" indent="-342900">
              <a:buAutoNum type="arabicPeriod"/>
            </a:pPr>
            <a:r>
              <a:rPr lang="en-US" dirty="0"/>
              <a:t>The white paper”</a:t>
            </a:r>
            <a:r>
              <a:rPr lang="he-IL" dirty="0"/>
              <a:t>" תפיסת הבטחון של גרמניה</a:t>
            </a:r>
          </a:p>
          <a:p>
            <a:r>
              <a:rPr lang="he-IL" dirty="0"/>
              <a:t>7. בעלי תפקידים : </a:t>
            </a:r>
            <a:r>
              <a:rPr lang="he-IL" dirty="0" err="1"/>
              <a:t>קתרינה</a:t>
            </a:r>
            <a:r>
              <a:rPr lang="he-IL" dirty="0"/>
              <a:t> </a:t>
            </a:r>
            <a:r>
              <a:rPr lang="he-IL" dirty="0" err="1"/>
              <a:t>קונארק</a:t>
            </a:r>
            <a:r>
              <a:rPr lang="he-IL" dirty="0"/>
              <a:t> מדריכה אקדמאית מטעם אוניברסיטת חיפה.</a:t>
            </a:r>
          </a:p>
          <a:p>
            <a:r>
              <a:rPr lang="he-IL" dirty="0"/>
              <a:t>                           </a:t>
            </a:r>
            <a:r>
              <a:rPr lang="en-US" dirty="0"/>
              <a:t>Franciska </a:t>
            </a:r>
            <a:r>
              <a:rPr lang="en-US" dirty="0" err="1"/>
              <a:t>Obermeier</a:t>
            </a:r>
            <a:r>
              <a:rPr lang="he-IL" dirty="0"/>
              <a:t> – נספח התרבות שגרירות גרמניה.  </a:t>
            </a:r>
          </a:p>
          <a:p>
            <a:r>
              <a:rPr lang="he-IL" dirty="0"/>
              <a:t>                           </a:t>
            </a:r>
            <a:r>
              <a:rPr lang="en-US" dirty="0"/>
              <a:t> - Mrs. Dr. Janus</a:t>
            </a:r>
            <a:r>
              <a:rPr lang="he-IL" dirty="0"/>
              <a:t>נספחת כלכלית, שגרירות גרמניה.</a:t>
            </a:r>
          </a:p>
          <a:p>
            <a:r>
              <a:rPr lang="he-IL" dirty="0"/>
              <a:t>                           </a:t>
            </a:r>
            <a:r>
              <a:rPr lang="en-US" dirty="0"/>
              <a:t>Dr. Haffner</a:t>
            </a:r>
            <a:r>
              <a:rPr lang="he-IL" dirty="0"/>
              <a:t>- הנספח הצבאי , שגרירות גרמניה.</a:t>
            </a:r>
          </a:p>
          <a:p>
            <a:r>
              <a:rPr lang="he-IL" dirty="0"/>
              <a:t>		סנדרה </a:t>
            </a:r>
            <a:r>
              <a:rPr lang="he-IL" dirty="0" err="1"/>
              <a:t>סימוביץ</a:t>
            </a:r>
            <a:r>
              <a:rPr lang="he-IL" dirty="0"/>
              <a:t>' – </a:t>
            </a:r>
            <a:r>
              <a:rPr lang="he-IL" dirty="0" err="1"/>
              <a:t>קונסולית</a:t>
            </a:r>
            <a:r>
              <a:rPr lang="he-IL" dirty="0"/>
              <a:t> כללית במינכן. </a:t>
            </a:r>
          </a:p>
          <a:p>
            <a:r>
              <a:rPr lang="he-IL" dirty="0"/>
              <a:t>                            אל"מ זיו ברק – נספח צה"ל בגרמניה. </a:t>
            </a:r>
          </a:p>
          <a:p>
            <a:endParaRPr lang="he-IL" dirty="0"/>
          </a:p>
          <a:p>
            <a:r>
              <a:rPr lang="he-IL" dirty="0"/>
              <a:t>                                 </a:t>
            </a:r>
          </a:p>
        </p:txBody>
      </p:sp>
    </p:spTree>
    <p:extLst>
      <p:ext uri="{BB962C8B-B14F-4D97-AF65-F5344CB8AC3E}">
        <p14:creationId xmlns:p14="http://schemas.microsoft.com/office/powerpoint/2010/main" val="852608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3">
            <a:extLst>
              <a:ext uri="{FF2B5EF4-FFF2-40B4-BE49-F238E27FC236}">
                <a16:creationId xmlns:a16="http://schemas.microsoft.com/office/drawing/2014/main" id="{37E3A6E3-7903-4E22-8F5F-CEFEC926CB9D}"/>
              </a:ext>
            </a:extLst>
          </p:cNvPr>
          <p:cNvSpPr txBox="1">
            <a:spLocks/>
          </p:cNvSpPr>
          <p:nvPr/>
        </p:nvSpPr>
        <p:spPr>
          <a:xfrm>
            <a:off x="676295" y="930158"/>
            <a:ext cx="10886378" cy="1754326"/>
          </a:xfrm>
          <a:prstGeom prst="rect">
            <a:avLst/>
          </a:prstGeom>
          <a:noFill/>
        </p:spPr>
        <p:txBody>
          <a:bodyPr wrap="none" rtlCol="1">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a:solidFill>
                  <a:srgbClr val="002060"/>
                </a:solidFill>
                <a:latin typeface="Tahoma" panose="020B0604030504040204" pitchFamily="34" charset="0"/>
                <a:ea typeface="Tahoma" panose="020B0604030504040204" pitchFamily="34" charset="0"/>
                <a:cs typeface="Tahoma" panose="020B0604030504040204" pitchFamily="34" charset="0"/>
              </a:rPr>
              <a:t>לקחים מסדרות קודמות (מתכונת חדשה): </a:t>
            </a:r>
          </a:p>
          <a:p>
            <a:endParaRPr lang="he-IL" sz="4000" b="1"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he-IL" sz="4000" b="1" dirty="0">
                <a:solidFill>
                  <a:srgbClr val="002060"/>
                </a:solidFill>
                <a:latin typeface="Tahoma" panose="020B0604030504040204" pitchFamily="34" charset="0"/>
                <a:ea typeface="Tahoma" panose="020B0604030504040204" pitchFamily="34" charset="0"/>
                <a:cs typeface="Tahoma" panose="020B0604030504040204" pitchFamily="34" charset="0"/>
              </a:rPr>
              <a:t>  </a:t>
            </a:r>
            <a:endParaRPr lang="he-IL" sz="28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4" name="תיבת טקסט 3">
            <a:extLst>
              <a:ext uri="{FF2B5EF4-FFF2-40B4-BE49-F238E27FC236}">
                <a16:creationId xmlns:a16="http://schemas.microsoft.com/office/drawing/2014/main" id="{0DEFCED4-9E41-4D43-8E2A-932E40F5A3E9}"/>
              </a:ext>
            </a:extLst>
          </p:cNvPr>
          <p:cNvSpPr txBox="1"/>
          <p:nvPr/>
        </p:nvSpPr>
        <p:spPr>
          <a:xfrm>
            <a:off x="1379456" y="1634812"/>
            <a:ext cx="10136249" cy="5170646"/>
          </a:xfrm>
          <a:prstGeom prst="rect">
            <a:avLst/>
          </a:prstGeom>
          <a:noFill/>
        </p:spPr>
        <p:txBody>
          <a:bodyPr wrap="square" rtlCol="1">
            <a:spAutoFit/>
          </a:bodyPr>
          <a:lstStyle/>
          <a:p>
            <a:pPr marL="342900" indent="-342900">
              <a:lnSpc>
                <a:spcPct val="150000"/>
              </a:lnSpc>
              <a:buAutoNum type="arabicPeriod"/>
            </a:pPr>
            <a:r>
              <a:rPr lang="he-IL" sz="2000" dirty="0"/>
              <a:t>חשוב שהסיור יובל על ידי המשתתפים ויעסוק במה שמעניין אותם ולא על ידי גורם בעל זווית ואג'נדה חד </a:t>
            </a:r>
            <a:r>
              <a:rPr lang="he-IL" sz="2000" dirty="0" err="1"/>
              <a:t>מימדית</a:t>
            </a:r>
            <a:r>
              <a:rPr lang="he-IL" sz="2000" dirty="0"/>
              <a:t> (נספח צבאי, נספח כלכלי).</a:t>
            </a:r>
          </a:p>
          <a:p>
            <a:pPr marL="342900" indent="-342900">
              <a:lnSpc>
                <a:spcPct val="150000"/>
              </a:lnSpc>
              <a:buAutoNum type="arabicPeriod"/>
            </a:pPr>
            <a:r>
              <a:rPr lang="he-IL" sz="2000" dirty="0"/>
              <a:t>יש לתכנן </a:t>
            </a:r>
            <a:r>
              <a:rPr lang="he-IL" sz="2000" dirty="0" err="1"/>
              <a:t>בלו"ז</a:t>
            </a:r>
            <a:r>
              <a:rPr lang="he-IL" sz="2000" dirty="0"/>
              <a:t> זמן עיבוד ושיח צוותי בסוף כל יום </a:t>
            </a:r>
          </a:p>
          <a:p>
            <a:pPr marL="342900" indent="-342900">
              <a:lnSpc>
                <a:spcPct val="150000"/>
              </a:lnSpc>
              <a:buAutoNum type="arabicPeriod"/>
            </a:pPr>
            <a:r>
              <a:rPr lang="he-IL" sz="2000" dirty="0"/>
              <a:t>שילוב פעילות חברתית וזמן חופשי</a:t>
            </a:r>
          </a:p>
          <a:p>
            <a:pPr marL="342900" indent="-342900">
              <a:lnSpc>
                <a:spcPct val="150000"/>
              </a:lnSpc>
              <a:buAutoNum type="arabicPeriod"/>
            </a:pPr>
            <a:r>
              <a:rPr lang="he-IL" sz="2000" dirty="0"/>
              <a:t>הכנת </a:t>
            </a:r>
            <a:r>
              <a:rPr lang="he-IL" sz="2000" dirty="0" err="1"/>
              <a:t>תוכנית</a:t>
            </a:r>
            <a:r>
              <a:rPr lang="he-IL" sz="2000" dirty="0"/>
              <a:t> צל לגיבוי עבור פעילויות, פגישות וסיורים שלא יצאו אל הפועל</a:t>
            </a:r>
          </a:p>
          <a:p>
            <a:pPr marL="342900" indent="-342900">
              <a:lnSpc>
                <a:spcPct val="150000"/>
              </a:lnSpc>
              <a:buAutoNum type="arabicPeriod"/>
            </a:pPr>
            <a:r>
              <a:rPr lang="he-IL" sz="2000" dirty="0"/>
              <a:t>הרצון להספיק מספר רב של פגישות מוביל לסיטואציה של "תפסת מרובה לא תפסת".</a:t>
            </a:r>
          </a:p>
          <a:p>
            <a:pPr marL="342900" indent="-342900">
              <a:lnSpc>
                <a:spcPct val="150000"/>
              </a:lnSpc>
              <a:buAutoNum type="arabicPeriod"/>
            </a:pPr>
            <a:r>
              <a:rPr lang="he-IL" sz="2000" dirty="0"/>
              <a:t>ההיבטים הלוגיסטיים כבדי משקל יש למנות משתתף שבקיא בתהליכים אשר יהיה איש הקשר בין הצוות לסמכויות המקצועיות.</a:t>
            </a:r>
          </a:p>
          <a:p>
            <a:pPr marL="342900" indent="-342900">
              <a:lnSpc>
                <a:spcPct val="150000"/>
              </a:lnSpc>
              <a:buAutoNum type="arabicPeriod"/>
            </a:pPr>
            <a:r>
              <a:rPr lang="he-IL" sz="2000" dirty="0"/>
              <a:t>תהליך למידה משמעותי אשר אינו נסמך רק על הצוות המוביל, אלא כלל חברי הצוות לצד מומחים המעורים בנושא המחקר. </a:t>
            </a:r>
          </a:p>
          <a:p>
            <a:pPr marL="342900" indent="-342900">
              <a:lnSpc>
                <a:spcPct val="150000"/>
              </a:lnSpc>
              <a:buAutoNum type="arabicPeriod"/>
            </a:pPr>
            <a:endParaRPr lang="he-IL" sz="2000" dirty="0"/>
          </a:p>
        </p:txBody>
      </p:sp>
    </p:spTree>
    <p:extLst>
      <p:ext uri="{BB962C8B-B14F-4D97-AF65-F5344CB8AC3E}">
        <p14:creationId xmlns:p14="http://schemas.microsoft.com/office/powerpoint/2010/main" val="147122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3">
            <a:extLst>
              <a:ext uri="{FF2B5EF4-FFF2-40B4-BE49-F238E27FC236}">
                <a16:creationId xmlns:a16="http://schemas.microsoft.com/office/drawing/2014/main" id="{EDC2A6A6-1EB3-4970-8EE6-F83EAE11372C}"/>
              </a:ext>
            </a:extLst>
          </p:cNvPr>
          <p:cNvSpPr txBox="1">
            <a:spLocks/>
          </p:cNvSpPr>
          <p:nvPr/>
        </p:nvSpPr>
        <p:spPr>
          <a:xfrm>
            <a:off x="855628" y="503210"/>
            <a:ext cx="11016157" cy="1089529"/>
          </a:xfrm>
          <a:prstGeom prst="rect">
            <a:avLst/>
          </a:prstGeom>
          <a:noFill/>
        </p:spPr>
        <p:txBody>
          <a:bodyPr wrap="none" rtlCol="1">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3600" b="1" dirty="0">
                <a:solidFill>
                  <a:srgbClr val="002060"/>
                </a:solidFill>
                <a:latin typeface="Tahoma" panose="020B0604030504040204" pitchFamily="34" charset="0"/>
                <a:ea typeface="Tahoma" panose="020B0604030504040204" pitchFamily="34" charset="0"/>
                <a:cs typeface="Tahoma" panose="020B0604030504040204" pitchFamily="34" charset="0"/>
              </a:rPr>
              <a:t>אופציות לשאלות מחקר שנבחנו על ידי הצוות: </a:t>
            </a:r>
            <a:endParaRPr lang="en-US"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algn="l" rtl="0"/>
            <a:r>
              <a:rPr lang="en-US" sz="3600" b="1" dirty="0">
                <a:solidFill>
                  <a:srgbClr val="002060"/>
                </a:solidFill>
                <a:latin typeface="Tahoma" panose="020B0604030504040204" pitchFamily="34" charset="0"/>
                <a:ea typeface="Tahoma" panose="020B0604030504040204" pitchFamily="34" charset="0"/>
                <a:cs typeface="Tahoma" panose="020B0604030504040204" pitchFamily="34" charset="0"/>
              </a:rPr>
              <a:t>Options for research questions:</a:t>
            </a:r>
            <a:endParaRPr lang="he-IL" sz="24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תיבת טקסט 2">
            <a:extLst>
              <a:ext uri="{FF2B5EF4-FFF2-40B4-BE49-F238E27FC236}">
                <a16:creationId xmlns:a16="http://schemas.microsoft.com/office/drawing/2014/main" id="{F2140F01-985F-4660-9306-51AB4DCFB5A8}"/>
              </a:ext>
            </a:extLst>
          </p:cNvPr>
          <p:cNvSpPr txBox="1"/>
          <p:nvPr/>
        </p:nvSpPr>
        <p:spPr>
          <a:xfrm>
            <a:off x="855629" y="1793885"/>
            <a:ext cx="11016156" cy="4247317"/>
          </a:xfrm>
          <a:prstGeom prst="rect">
            <a:avLst/>
          </a:prstGeom>
          <a:noFill/>
        </p:spPr>
        <p:txBody>
          <a:bodyPr wrap="square" rtlCol="1">
            <a:spAutoFit/>
          </a:bodyPr>
          <a:lstStyle/>
          <a:p>
            <a:pPr marL="342900" indent="-342900">
              <a:lnSpc>
                <a:spcPct val="150000"/>
              </a:lnSpc>
              <a:buAutoNum type="arabicPeriod"/>
            </a:pPr>
            <a:r>
              <a:rPr lang="en-US" sz="2000" dirty="0"/>
              <a:t>Brexit </a:t>
            </a:r>
            <a:r>
              <a:rPr lang="he-IL" sz="2000" dirty="0"/>
              <a:t> והשפעתו על הגרמניה כמובילת האיחוד האירופי. משמעויות כלכליות, חברתיות ויחסי חוץ לקראות ולאור יציאת בריטניה מהאיחוד. אנא פניה של גרמניה באיחוד, והאיחוד כארגון על - מדינתי.</a:t>
            </a:r>
          </a:p>
          <a:p>
            <a:pPr marL="342900" indent="-342900">
              <a:lnSpc>
                <a:spcPct val="150000"/>
              </a:lnSpc>
              <a:buAutoNum type="arabicPeriod"/>
            </a:pPr>
            <a:endParaRPr lang="he-IL" sz="2000" dirty="0"/>
          </a:p>
          <a:p>
            <a:pPr marL="342900" indent="-342900">
              <a:lnSpc>
                <a:spcPct val="150000"/>
              </a:lnSpc>
              <a:buAutoNum type="arabicPeriod"/>
            </a:pPr>
            <a:r>
              <a:rPr lang="he-IL" sz="2000" dirty="0"/>
              <a:t>פוליטיקה ומדיניות פנים בגרמניה, התפרקות / היחלשות המערכת הפוליטית הנוכחית והשלכות על מעמד גרמניה באיחוד האירופי.</a:t>
            </a:r>
          </a:p>
          <a:p>
            <a:pPr marL="342900" indent="-342900">
              <a:lnSpc>
                <a:spcPct val="150000"/>
              </a:lnSpc>
              <a:buAutoNum type="arabicPeriod"/>
            </a:pPr>
            <a:endParaRPr lang="he-IL" sz="2000" dirty="0"/>
          </a:p>
          <a:p>
            <a:pPr marL="342900" indent="-342900">
              <a:lnSpc>
                <a:spcPct val="150000"/>
              </a:lnSpc>
              <a:buAutoNum type="arabicPeriod"/>
            </a:pPr>
            <a:r>
              <a:rPr lang="he-IL" sz="2000" dirty="0"/>
              <a:t>ההגירה כאתגר / הזדמנות והשפעתה על </a:t>
            </a:r>
            <a:r>
              <a:rPr lang="he-IL" sz="2000" dirty="0" err="1"/>
              <a:t>הבטחון</a:t>
            </a:r>
            <a:r>
              <a:rPr lang="he-IL" sz="2000" dirty="0"/>
              <a:t> הלאומי – בטחון, חברה, כלכלה, יחסי חוץ, תרבות, המשבר הדמוגרפי לאור הירידה בילודה ומשמעויות על כוח העבודה במדינה, תוך התייחסות למקומה של גרמניה כמובילה באיחוד האירופי.</a:t>
            </a:r>
          </a:p>
        </p:txBody>
      </p:sp>
    </p:spTree>
    <p:extLst>
      <p:ext uri="{BB962C8B-B14F-4D97-AF65-F5344CB8AC3E}">
        <p14:creationId xmlns:p14="http://schemas.microsoft.com/office/powerpoint/2010/main" val="243711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7359530" y="315016"/>
            <a:ext cx="4344459" cy="646331"/>
          </a:xfrm>
          <a:prstGeom prst="rect">
            <a:avLst/>
          </a:prstGeom>
          <a:noFill/>
        </p:spPr>
        <p:txBody>
          <a:bodyPr wrap="none" rtlCol="1">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a:solidFill>
                  <a:srgbClr val="002060"/>
                </a:solidFill>
                <a:latin typeface="Tahoma" panose="020B0604030504040204" pitchFamily="34" charset="0"/>
                <a:ea typeface="Tahoma" panose="020B0604030504040204" pitchFamily="34" charset="0"/>
                <a:cs typeface="Tahoma" panose="020B0604030504040204" pitchFamily="34" charset="0"/>
              </a:rPr>
              <a:t>הרעיון המארגן:</a:t>
            </a:r>
            <a:endParaRPr lang="he-IL" sz="28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2" name="TextBox 1"/>
          <p:cNvSpPr txBox="1"/>
          <p:nvPr/>
        </p:nvSpPr>
        <p:spPr>
          <a:xfrm>
            <a:off x="814647" y="1047402"/>
            <a:ext cx="10773449" cy="5447645"/>
          </a:xfrm>
          <a:prstGeom prst="rect">
            <a:avLst/>
          </a:prstGeom>
          <a:noFill/>
        </p:spPr>
        <p:txBody>
          <a:bodyPr wrap="square" rtlCol="1">
            <a:spAutoFit/>
          </a:bodyPr>
          <a:lstStyle/>
          <a:p>
            <a:r>
              <a:rPr lang="he-IL" sz="2000" dirty="0">
                <a:solidFill>
                  <a:srgbClr val="002060"/>
                </a:solidFill>
                <a:latin typeface="Tahoma" panose="020B0604030504040204" pitchFamily="34" charset="0"/>
                <a:ea typeface="Tahoma" panose="020B0604030504040204" pitchFamily="34" charset="0"/>
                <a:cs typeface="Tahoma" panose="020B0604030504040204" pitchFamily="34" charset="0"/>
              </a:rPr>
              <a:t> "כמדינה חזקה בעלת כלכלה בריאה וחברה איתנה, אין מגבלה למספר הפליטים שנוכל לקלוט " </a:t>
            </a:r>
            <a:r>
              <a:rPr lang="he-IL" sz="2000" dirty="0" err="1">
                <a:solidFill>
                  <a:srgbClr val="002060"/>
                </a:solidFill>
                <a:latin typeface="Tahoma" panose="020B0604030504040204" pitchFamily="34" charset="0"/>
                <a:ea typeface="Tahoma" panose="020B0604030504040204" pitchFamily="34" charset="0"/>
                <a:cs typeface="Tahoma" panose="020B0604030504040204" pitchFamily="34" charset="0"/>
              </a:rPr>
              <a:t>אנגלה</a:t>
            </a:r>
            <a:r>
              <a:rPr lang="he-IL" sz="2000" dirty="0">
                <a:solidFill>
                  <a:srgbClr val="002060"/>
                </a:solidFill>
                <a:latin typeface="Tahoma" panose="020B0604030504040204" pitchFamily="34" charset="0"/>
                <a:ea typeface="Tahoma" panose="020B0604030504040204" pitchFamily="34" charset="0"/>
                <a:cs typeface="Tahoma" panose="020B0604030504040204" pitchFamily="34" charset="0"/>
              </a:rPr>
              <a:t> מרקל.</a:t>
            </a:r>
          </a:p>
          <a:p>
            <a:endParaRPr lang="he-IL" sz="20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algn="l" rtl="0"/>
            <a:r>
              <a:rPr lang="en-US" sz="2000" dirty="0">
                <a:solidFill>
                  <a:srgbClr val="002060"/>
                </a:solidFill>
              </a:rPr>
              <a:t>Migration in itself does not pose a risk to Germany’s security. On the contrary, </a:t>
            </a:r>
            <a:r>
              <a:rPr lang="en-US" sz="2000" u="sng" dirty="0">
                <a:solidFill>
                  <a:srgbClr val="002060"/>
                </a:solidFill>
              </a:rPr>
              <a:t>Germany needs legal and orderly immigration to compensate for its aging population</a:t>
            </a:r>
            <a:r>
              <a:rPr lang="en-US" sz="2000" dirty="0">
                <a:solidFill>
                  <a:srgbClr val="002060"/>
                </a:solidFill>
              </a:rPr>
              <a:t>. In large numbers, </a:t>
            </a:r>
            <a:r>
              <a:rPr lang="en-US" sz="2000" u="sng" dirty="0">
                <a:solidFill>
                  <a:srgbClr val="002060"/>
                </a:solidFill>
              </a:rPr>
              <a:t>uncontrolled and irregular migration can, however, entail risks both for the immediately affected region as well as for Europe and Germany</a:t>
            </a:r>
            <a:r>
              <a:rPr lang="en-US" sz="2000" dirty="0">
                <a:solidFill>
                  <a:srgbClr val="002060"/>
                </a:solidFill>
              </a:rPr>
              <a:t>. The ability to absorb and integrate migrants can be overstretched, which can lead to social instability. Refugee movements resulting from violent conflicts can also cause such conflicts to spread throughout a region. The causes of flight and irregular migration must be addressed in a joint effort by the international community and the countries of origin and transit. </a:t>
            </a:r>
            <a:r>
              <a:rPr lang="en-US" sz="1200" dirty="0">
                <a:solidFill>
                  <a:srgbClr val="002060"/>
                </a:solidFill>
              </a:rPr>
              <a:t>(2016 White paper p. 42)</a:t>
            </a:r>
            <a:endParaRPr lang="en-US" sz="2000" dirty="0">
              <a:solidFill>
                <a:srgbClr val="002060"/>
              </a:solidFill>
            </a:endParaRPr>
          </a:p>
          <a:p>
            <a:pPr algn="l" rtl="0"/>
            <a:endParaRPr lang="he-IL" sz="20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r>
              <a:rPr lang="he-IL" sz="2000" dirty="0">
                <a:solidFill>
                  <a:srgbClr val="002060"/>
                </a:solidFill>
                <a:latin typeface="Tahoma" panose="020B0604030504040204" pitchFamily="34" charset="0"/>
                <a:ea typeface="Tahoma" panose="020B0604030504040204" pitchFamily="34" charset="0"/>
                <a:cs typeface="Tahoma" panose="020B0604030504040204" pitchFamily="34" charset="0"/>
              </a:rPr>
              <a:t>צוות 1 יצא לסיור לימודי בגרמניה (מינכן)</a:t>
            </a:r>
            <a:r>
              <a:rPr lang="en-US" sz="2000" dirty="0">
                <a:solidFill>
                  <a:srgbClr val="002060"/>
                </a:solidFill>
                <a:latin typeface="Tahoma" panose="020B0604030504040204" pitchFamily="34" charset="0"/>
                <a:ea typeface="Tahoma" panose="020B0604030504040204" pitchFamily="34" charset="0"/>
                <a:cs typeface="Tahoma" panose="020B0604030504040204" pitchFamily="34" charset="0"/>
              </a:rPr>
              <a:t> </a:t>
            </a:r>
            <a:r>
              <a:rPr lang="he-IL" sz="2000" dirty="0">
                <a:solidFill>
                  <a:srgbClr val="002060"/>
                </a:solidFill>
                <a:latin typeface="Tahoma" panose="020B0604030504040204" pitchFamily="34" charset="0"/>
                <a:ea typeface="Tahoma" panose="020B0604030504040204" pitchFamily="34" charset="0"/>
                <a:cs typeface="Tahoma" panose="020B0604030504040204" pitchFamily="34" charset="0"/>
              </a:rPr>
              <a:t>על מנת לבחון את סוגיית ההגירה כסוגיה מרכזית המשליכה על </a:t>
            </a:r>
            <a:r>
              <a:rPr lang="he-IL" sz="2000" dirty="0" err="1">
                <a:solidFill>
                  <a:srgbClr val="002060"/>
                </a:solidFill>
                <a:latin typeface="Tahoma" panose="020B0604030504040204" pitchFamily="34" charset="0"/>
                <a:ea typeface="Tahoma" panose="020B0604030504040204" pitchFamily="34" charset="0"/>
                <a:cs typeface="Tahoma" panose="020B0604030504040204" pitchFamily="34" charset="0"/>
              </a:rPr>
              <a:t>הבטחון</a:t>
            </a:r>
            <a:r>
              <a:rPr lang="he-IL" sz="2000" dirty="0">
                <a:solidFill>
                  <a:srgbClr val="002060"/>
                </a:solidFill>
                <a:latin typeface="Tahoma" panose="020B0604030504040204" pitchFamily="34" charset="0"/>
                <a:ea typeface="Tahoma" panose="020B0604030504040204" pitchFamily="34" charset="0"/>
                <a:cs typeface="Tahoma" panose="020B0604030504040204" pitchFamily="34" charset="0"/>
              </a:rPr>
              <a:t> הלאומי של גרמניה – בהיבטי חברה, כלכלה, יחסי חוץ ומקומה של גרמניה בהובלת האיחוד האירופי.</a:t>
            </a:r>
          </a:p>
          <a:p>
            <a:endParaRPr lang="he-IL" sz="2000" dirty="0">
              <a:solidFill>
                <a:srgbClr val="002060"/>
              </a:solidFill>
            </a:endParaRPr>
          </a:p>
          <a:p>
            <a:pPr algn="l" rtl="0"/>
            <a:r>
              <a:rPr lang="en-US" sz="2400" dirty="0">
                <a:solidFill>
                  <a:srgbClr val="002060"/>
                </a:solidFill>
              </a:rPr>
              <a:t>Team 1 will go on a study trip to Munich, Germany to study the issue of immigration with its social – economic  and political implications </a:t>
            </a:r>
            <a:endParaRPr lang="he-IL" sz="2400" dirty="0">
              <a:solidFill>
                <a:srgbClr val="002060"/>
              </a:solidFill>
            </a:endParaRPr>
          </a:p>
        </p:txBody>
      </p:sp>
    </p:spTree>
    <p:extLst>
      <p:ext uri="{BB962C8B-B14F-4D97-AF65-F5344CB8AC3E}">
        <p14:creationId xmlns:p14="http://schemas.microsoft.com/office/powerpoint/2010/main" val="2822606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8237794" y="172776"/>
            <a:ext cx="3575018" cy="646331"/>
          </a:xfrm>
          <a:prstGeom prst="rect">
            <a:avLst/>
          </a:prstGeom>
          <a:noFill/>
        </p:spPr>
        <p:txBody>
          <a:bodyPr wrap="none" rtlCol="1">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a:solidFill>
                  <a:srgbClr val="002060"/>
                </a:solidFill>
                <a:latin typeface="Tahoma" panose="020B0604030504040204" pitchFamily="34" charset="0"/>
                <a:ea typeface="Tahoma" panose="020B0604030504040204" pitchFamily="34" charset="0"/>
                <a:cs typeface="Tahoma" panose="020B0604030504040204" pitchFamily="34" charset="0"/>
              </a:rPr>
              <a:t>שאלות החקר</a:t>
            </a:r>
            <a:endParaRPr lang="he-IL" sz="28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2" name="TextBox 1"/>
          <p:cNvSpPr txBox="1"/>
          <p:nvPr/>
        </p:nvSpPr>
        <p:spPr>
          <a:xfrm>
            <a:off x="229216" y="4080255"/>
            <a:ext cx="10228776" cy="2585323"/>
          </a:xfrm>
          <a:prstGeom prst="rect">
            <a:avLst/>
          </a:prstGeom>
          <a:noFill/>
        </p:spPr>
        <p:txBody>
          <a:bodyPr wrap="square" rtlCol="1">
            <a:spAutoFit/>
          </a:bodyPr>
          <a:lstStyle/>
          <a:p>
            <a:pPr algn="l" rtl="0"/>
            <a:r>
              <a:rPr lang="en-US" b="1" dirty="0">
                <a:solidFill>
                  <a:srgbClr val="002060"/>
                </a:solidFill>
              </a:rPr>
              <a:t>Immigration into Germany – a solution for a problem, or a problem that requires a solution?</a:t>
            </a:r>
            <a:endParaRPr lang="en-US" dirty="0">
              <a:solidFill>
                <a:srgbClr val="002060"/>
              </a:solidFill>
            </a:endParaRPr>
          </a:p>
          <a:p>
            <a:pPr algn="l" rtl="0"/>
            <a:r>
              <a:rPr lang="en-US" dirty="0">
                <a:solidFill>
                  <a:srgbClr val="002060"/>
                </a:solidFill>
              </a:rPr>
              <a:t>Issues to address:</a:t>
            </a:r>
          </a:p>
          <a:p>
            <a:pPr lvl="0" algn="l" rtl="0"/>
            <a:r>
              <a:rPr lang="en-US" b="1" dirty="0">
                <a:solidFill>
                  <a:srgbClr val="002060"/>
                </a:solidFill>
              </a:rPr>
              <a:t>Social</a:t>
            </a:r>
            <a:r>
              <a:rPr lang="en-US" dirty="0">
                <a:solidFill>
                  <a:srgbClr val="002060"/>
                </a:solidFill>
              </a:rPr>
              <a:t> – social implications of immigration integration, education, welfare, impacts on the German political scene and structure  </a:t>
            </a:r>
          </a:p>
          <a:p>
            <a:pPr lvl="0" algn="l" rtl="0"/>
            <a:r>
              <a:rPr lang="en-US" b="1" dirty="0">
                <a:solidFill>
                  <a:srgbClr val="002060"/>
                </a:solidFill>
              </a:rPr>
              <a:t>Economy</a:t>
            </a:r>
            <a:r>
              <a:rPr lang="en-US" dirty="0">
                <a:solidFill>
                  <a:srgbClr val="002060"/>
                </a:solidFill>
              </a:rPr>
              <a:t> – impacts of the immigration – contribution to the labor market and shortage of workers, costs of integration</a:t>
            </a:r>
          </a:p>
          <a:p>
            <a:pPr lvl="0" algn="l" rtl="0"/>
            <a:r>
              <a:rPr lang="en-US" b="1" dirty="0">
                <a:solidFill>
                  <a:srgbClr val="002060"/>
                </a:solidFill>
              </a:rPr>
              <a:t>The EU</a:t>
            </a:r>
            <a:r>
              <a:rPr lang="en-US" dirty="0">
                <a:solidFill>
                  <a:srgbClr val="002060"/>
                </a:solidFill>
              </a:rPr>
              <a:t> </a:t>
            </a:r>
            <a:r>
              <a:rPr lang="en-US" b="1" dirty="0">
                <a:solidFill>
                  <a:srgbClr val="002060"/>
                </a:solidFill>
              </a:rPr>
              <a:t>perspective</a:t>
            </a:r>
            <a:r>
              <a:rPr lang="en-US" dirty="0">
                <a:solidFill>
                  <a:srgbClr val="002060"/>
                </a:solidFill>
              </a:rPr>
              <a:t> – Germany in the EU/ the weakening of the EU as a supra – national organization and Germany’s role:</a:t>
            </a:r>
            <a:r>
              <a:rPr lang="it-IT" dirty="0">
                <a:solidFill>
                  <a:srgbClr val="002060"/>
                </a:solidFill>
              </a:rPr>
              <a:t> is Germany willing and able to continue its role as the engine driving the EU (economy, social and political integration)?</a:t>
            </a:r>
            <a:endParaRPr lang="en-US" dirty="0">
              <a:solidFill>
                <a:srgbClr val="002060"/>
              </a:solidFill>
            </a:endParaRPr>
          </a:p>
        </p:txBody>
      </p:sp>
      <p:sp>
        <p:nvSpPr>
          <p:cNvPr id="5" name="TextBox 4"/>
          <p:cNvSpPr txBox="1"/>
          <p:nvPr/>
        </p:nvSpPr>
        <p:spPr>
          <a:xfrm>
            <a:off x="665018" y="1079619"/>
            <a:ext cx="11147794" cy="2308324"/>
          </a:xfrm>
          <a:prstGeom prst="rect">
            <a:avLst/>
          </a:prstGeom>
          <a:noFill/>
        </p:spPr>
        <p:txBody>
          <a:bodyPr wrap="square" rtlCol="1">
            <a:spAutoFit/>
          </a:bodyPr>
          <a:lstStyle/>
          <a:p>
            <a:r>
              <a:rPr lang="he-IL" b="1" dirty="0">
                <a:solidFill>
                  <a:srgbClr val="002060"/>
                </a:solidFill>
              </a:rPr>
              <a:t>ההגירה לגרמניה – פתרון לבעיה, או בעיה שמצריכה פתרון?</a:t>
            </a:r>
            <a:endParaRPr lang="en-US" dirty="0">
              <a:solidFill>
                <a:srgbClr val="002060"/>
              </a:solidFill>
            </a:endParaRPr>
          </a:p>
          <a:p>
            <a:r>
              <a:rPr lang="he-IL" dirty="0">
                <a:solidFill>
                  <a:srgbClr val="002060"/>
                </a:solidFill>
              </a:rPr>
              <a:t>סוגיות והשלכות לבחינה:</a:t>
            </a:r>
            <a:endParaRPr lang="en-US" dirty="0">
              <a:solidFill>
                <a:srgbClr val="002060"/>
              </a:solidFill>
            </a:endParaRPr>
          </a:p>
          <a:p>
            <a:r>
              <a:rPr lang="he-IL" b="1" u="sng" dirty="0">
                <a:solidFill>
                  <a:srgbClr val="002060"/>
                </a:solidFill>
              </a:rPr>
              <a:t>חברה</a:t>
            </a:r>
            <a:r>
              <a:rPr lang="he-IL" dirty="0">
                <a:solidFill>
                  <a:srgbClr val="002060"/>
                </a:solidFill>
              </a:rPr>
              <a:t> – השלכות חברתיות של שילוב מהגרים ופליטים, היבטי חינוך, רווחה, השלכות על הזירה הפוליטית הגרמנית הפוליטית הגרמנית והיחלשות המערכת הפוליטית המסורתית נוכח אתגרי ההגירה והכלכלה</a:t>
            </a:r>
            <a:endParaRPr lang="en-US" dirty="0">
              <a:solidFill>
                <a:srgbClr val="002060"/>
              </a:solidFill>
            </a:endParaRPr>
          </a:p>
          <a:p>
            <a:pPr lvl="0"/>
            <a:r>
              <a:rPr lang="he-IL" b="1" u="sng" dirty="0">
                <a:solidFill>
                  <a:srgbClr val="002060"/>
                </a:solidFill>
              </a:rPr>
              <a:t>כלכלה</a:t>
            </a:r>
            <a:r>
              <a:rPr lang="he-IL" dirty="0">
                <a:solidFill>
                  <a:srgbClr val="002060"/>
                </a:solidFill>
              </a:rPr>
              <a:t> – השלכות סוגיית ההגירה – תרומה לשוק העבודה ומענה לבעיית </a:t>
            </a:r>
            <a:r>
              <a:rPr lang="he-IL" dirty="0" err="1">
                <a:solidFill>
                  <a:srgbClr val="002060"/>
                </a:solidFill>
              </a:rPr>
              <a:t>כח</a:t>
            </a:r>
            <a:r>
              <a:rPr lang="he-IL" dirty="0">
                <a:solidFill>
                  <a:srgbClr val="002060"/>
                </a:solidFill>
              </a:rPr>
              <a:t> האדם, עלויות והוצאות הכרוכות בשילוב המהגרים.</a:t>
            </a:r>
            <a:endParaRPr lang="en-US" dirty="0">
              <a:solidFill>
                <a:srgbClr val="002060"/>
              </a:solidFill>
            </a:endParaRPr>
          </a:p>
          <a:p>
            <a:pPr lvl="0"/>
            <a:r>
              <a:rPr lang="he-IL" b="1" u="sng" dirty="0">
                <a:solidFill>
                  <a:srgbClr val="002060"/>
                </a:solidFill>
              </a:rPr>
              <a:t>האיחוד האירופי</a:t>
            </a:r>
            <a:r>
              <a:rPr lang="he-IL" dirty="0">
                <a:solidFill>
                  <a:srgbClr val="002060"/>
                </a:solidFill>
              </a:rPr>
              <a:t> –גרמניה באיחוד האירופי / היחלשות האיחוד כארגון על – מדינתי ומקומה של גרמניה: האם גרמניה מעוניינת ומסוגלת להמשיך בתפקידה כמנוע שמוביל את האיחוד האירופי בהיבטי כלכלה, חברה ואינטגרציה פוליטית? </a:t>
            </a:r>
            <a:endParaRPr lang="en-US" dirty="0">
              <a:solidFill>
                <a:srgbClr val="002060"/>
              </a:solidFill>
            </a:endParaRPr>
          </a:p>
        </p:txBody>
      </p:sp>
      <p:sp>
        <p:nvSpPr>
          <p:cNvPr id="6" name="כותרת 3"/>
          <p:cNvSpPr txBox="1">
            <a:spLocks/>
          </p:cNvSpPr>
          <p:nvPr/>
        </p:nvSpPr>
        <p:spPr>
          <a:xfrm>
            <a:off x="530076" y="3325289"/>
            <a:ext cx="5203669" cy="646331"/>
          </a:xfrm>
          <a:prstGeom prst="rect">
            <a:avLst/>
          </a:prstGeom>
          <a:noFill/>
        </p:spPr>
        <p:txBody>
          <a:bodyPr wrap="none" rtlCol="1">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solidFill>
                  <a:srgbClr val="002060"/>
                </a:solidFill>
                <a:latin typeface="Tahoma" panose="020B0604030504040204" pitchFamily="34" charset="0"/>
                <a:ea typeface="Tahoma" panose="020B0604030504040204" pitchFamily="34" charset="0"/>
                <a:cs typeface="Tahoma" panose="020B0604030504040204" pitchFamily="34" charset="0"/>
              </a:rPr>
              <a:t>Research Question</a:t>
            </a:r>
            <a:endParaRPr lang="he-IL" sz="28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4321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8085667" y="171549"/>
            <a:ext cx="3744860" cy="646331"/>
          </a:xfrm>
          <a:prstGeom prst="rect">
            <a:avLst/>
          </a:prstGeom>
          <a:noFill/>
        </p:spPr>
        <p:txBody>
          <a:bodyPr wrap="square" rtlCol="1">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a:solidFill>
                  <a:srgbClr val="002060"/>
                </a:solidFill>
                <a:latin typeface="Tahoma" panose="020B0604030504040204" pitchFamily="34" charset="0"/>
                <a:ea typeface="Tahoma" panose="020B0604030504040204" pitchFamily="34" charset="0"/>
                <a:cs typeface="Tahoma" panose="020B0604030504040204" pitchFamily="34" charset="0"/>
              </a:rPr>
              <a:t>מתווה ראשוני </a:t>
            </a:r>
            <a:endParaRPr lang="he-IL" sz="28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 name="טבלה 1"/>
          <p:cNvGraphicFramePr>
            <a:graphicFrameLocks noGrp="1"/>
          </p:cNvGraphicFramePr>
          <p:nvPr>
            <p:extLst>
              <p:ext uri="{D42A27DB-BD31-4B8C-83A1-F6EECF244321}">
                <p14:modId xmlns:p14="http://schemas.microsoft.com/office/powerpoint/2010/main" val="1493456358"/>
              </p:ext>
            </p:extLst>
          </p:nvPr>
        </p:nvGraphicFramePr>
        <p:xfrm>
          <a:off x="365761" y="817880"/>
          <a:ext cx="11311384" cy="5613400"/>
        </p:xfrm>
        <a:graphic>
          <a:graphicData uri="http://schemas.openxmlformats.org/drawingml/2006/table">
            <a:tbl>
              <a:tblPr rtl="1" firstRow="1" bandRow="1">
                <a:tableStyleId>{5940675A-B579-460E-94D1-54222C63F5DA}</a:tableStyleId>
              </a:tblPr>
              <a:tblGrid>
                <a:gridCol w="1497803">
                  <a:extLst>
                    <a:ext uri="{9D8B030D-6E8A-4147-A177-3AD203B41FA5}">
                      <a16:colId xmlns:a16="http://schemas.microsoft.com/office/drawing/2014/main" val="2244597928"/>
                    </a:ext>
                  </a:extLst>
                </a:gridCol>
                <a:gridCol w="3059349">
                  <a:extLst>
                    <a:ext uri="{9D8B030D-6E8A-4147-A177-3AD203B41FA5}">
                      <a16:colId xmlns:a16="http://schemas.microsoft.com/office/drawing/2014/main" val="654406034"/>
                    </a:ext>
                  </a:extLst>
                </a:gridCol>
                <a:gridCol w="1733346">
                  <a:extLst>
                    <a:ext uri="{9D8B030D-6E8A-4147-A177-3AD203B41FA5}">
                      <a16:colId xmlns:a16="http://schemas.microsoft.com/office/drawing/2014/main" val="2476384399"/>
                    </a:ext>
                  </a:extLst>
                </a:gridCol>
                <a:gridCol w="3401332">
                  <a:extLst>
                    <a:ext uri="{9D8B030D-6E8A-4147-A177-3AD203B41FA5}">
                      <a16:colId xmlns:a16="http://schemas.microsoft.com/office/drawing/2014/main" val="1357601733"/>
                    </a:ext>
                  </a:extLst>
                </a:gridCol>
                <a:gridCol w="1619554">
                  <a:extLst>
                    <a:ext uri="{9D8B030D-6E8A-4147-A177-3AD203B41FA5}">
                      <a16:colId xmlns:a16="http://schemas.microsoft.com/office/drawing/2014/main" val="2395575539"/>
                    </a:ext>
                  </a:extLst>
                </a:gridCol>
              </a:tblGrid>
              <a:tr h="370840">
                <a:tc>
                  <a:txBody>
                    <a:bodyPr/>
                    <a:lstStyle/>
                    <a:p>
                      <a:pPr rtl="1"/>
                      <a:r>
                        <a:rPr lang="he-IL" sz="1400" dirty="0">
                          <a:solidFill>
                            <a:srgbClr val="002060"/>
                          </a:solidFill>
                        </a:rPr>
                        <a:t>שעה</a:t>
                      </a:r>
                    </a:p>
                  </a:txBody>
                  <a:tcPr/>
                </a:tc>
                <a:tc>
                  <a:txBody>
                    <a:bodyPr/>
                    <a:lstStyle/>
                    <a:p>
                      <a:pPr rtl="1"/>
                      <a:r>
                        <a:rPr lang="he-IL" sz="1400" dirty="0">
                          <a:solidFill>
                            <a:srgbClr val="002060"/>
                          </a:solidFill>
                        </a:rPr>
                        <a:t>26.9.19</a:t>
                      </a:r>
                    </a:p>
                  </a:txBody>
                  <a:tcPr/>
                </a:tc>
                <a:tc>
                  <a:txBody>
                    <a:bodyPr/>
                    <a:lstStyle/>
                    <a:p>
                      <a:pPr rtl="1"/>
                      <a:r>
                        <a:rPr lang="he-IL" sz="1400" dirty="0">
                          <a:solidFill>
                            <a:srgbClr val="002060"/>
                          </a:solidFill>
                        </a:rPr>
                        <a:t>3.10.19</a:t>
                      </a:r>
                    </a:p>
                  </a:txBody>
                  <a:tcPr/>
                </a:tc>
                <a:tc>
                  <a:txBody>
                    <a:bodyPr/>
                    <a:lstStyle/>
                    <a:p>
                      <a:pPr rtl="1"/>
                      <a:r>
                        <a:rPr lang="he-IL" sz="1400" dirty="0">
                          <a:solidFill>
                            <a:srgbClr val="002060"/>
                          </a:solidFill>
                        </a:rPr>
                        <a:t>23.10.19</a:t>
                      </a:r>
                    </a:p>
                  </a:txBody>
                  <a:tcPr/>
                </a:tc>
                <a:tc>
                  <a:txBody>
                    <a:bodyPr/>
                    <a:lstStyle/>
                    <a:p>
                      <a:pPr rtl="1"/>
                      <a:r>
                        <a:rPr lang="he-IL" sz="1400" dirty="0">
                          <a:solidFill>
                            <a:srgbClr val="002060"/>
                          </a:solidFill>
                        </a:rPr>
                        <a:t>24.10.19</a:t>
                      </a:r>
                    </a:p>
                  </a:txBody>
                  <a:tcPr/>
                </a:tc>
                <a:extLst>
                  <a:ext uri="{0D108BD9-81ED-4DB2-BD59-A6C34878D82A}">
                    <a16:rowId xmlns:a16="http://schemas.microsoft.com/office/drawing/2014/main" val="2235717678"/>
                  </a:ext>
                </a:extLst>
              </a:tr>
              <a:tr h="370840">
                <a:tc>
                  <a:txBody>
                    <a:bodyPr/>
                    <a:lstStyle/>
                    <a:p>
                      <a:pPr rtl="1"/>
                      <a:r>
                        <a:rPr lang="he-IL" sz="1400" dirty="0">
                          <a:solidFill>
                            <a:srgbClr val="002060"/>
                          </a:solidFill>
                        </a:rPr>
                        <a:t>8.30-9.30</a:t>
                      </a:r>
                    </a:p>
                  </a:txBody>
                  <a:tcPr/>
                </a:tc>
                <a:tc>
                  <a:txBody>
                    <a:bodyPr/>
                    <a:lstStyle/>
                    <a:p>
                      <a:pPr rtl="1"/>
                      <a:r>
                        <a:rPr lang="he-IL" sz="1400" dirty="0">
                          <a:solidFill>
                            <a:srgbClr val="002060"/>
                          </a:solidFill>
                        </a:rPr>
                        <a:t>תדרוך</a:t>
                      </a:r>
                      <a:r>
                        <a:rPr lang="he-IL" sz="1400" baseline="0" dirty="0">
                          <a:solidFill>
                            <a:srgbClr val="002060"/>
                          </a:solidFill>
                        </a:rPr>
                        <a:t> וסקירה ראשונית</a:t>
                      </a:r>
                      <a:r>
                        <a:rPr lang="he-IL" sz="1400" dirty="0">
                          <a:solidFill>
                            <a:srgbClr val="002060"/>
                          </a:solidFill>
                        </a:rPr>
                        <a:t> </a:t>
                      </a:r>
                      <a:r>
                        <a:rPr lang="he-IL" sz="1400" dirty="0" err="1">
                          <a:solidFill>
                            <a:srgbClr val="002060"/>
                          </a:solidFill>
                        </a:rPr>
                        <a:t>קתרינה</a:t>
                      </a:r>
                      <a:r>
                        <a:rPr lang="he-IL" sz="1400" baseline="0" dirty="0">
                          <a:solidFill>
                            <a:srgbClr val="002060"/>
                          </a:solidFill>
                        </a:rPr>
                        <a:t> / מנחה אקדמית: נייר ה </a:t>
                      </a:r>
                      <a:r>
                        <a:rPr lang="en-US" sz="1400" baseline="0" dirty="0">
                          <a:solidFill>
                            <a:srgbClr val="002060"/>
                          </a:solidFill>
                        </a:rPr>
                        <a:t>white paper</a:t>
                      </a:r>
                      <a:endParaRPr lang="he-IL" sz="1400" baseline="0">
                        <a:solidFill>
                          <a:srgbClr val="002060"/>
                        </a:solidFill>
                      </a:endParaRPr>
                    </a:p>
                    <a:p>
                      <a:pPr rtl="1"/>
                      <a:endParaRPr lang="he-IL" sz="1400" dirty="0">
                        <a:solidFill>
                          <a:srgbClr val="002060"/>
                        </a:solidFill>
                      </a:endParaRPr>
                    </a:p>
                  </a:txBody>
                  <a:tcPr/>
                </a:tc>
                <a:tc rowSpan="6">
                  <a:txBody>
                    <a:bodyPr/>
                    <a:lstStyle/>
                    <a:p>
                      <a:pPr rtl="1"/>
                      <a:r>
                        <a:rPr lang="he-IL" sz="1400" dirty="0">
                          <a:solidFill>
                            <a:srgbClr val="002060"/>
                          </a:solidFill>
                        </a:rPr>
                        <a:t>ירושלים: </a:t>
                      </a:r>
                    </a:p>
                    <a:p>
                      <a:pPr rtl="1"/>
                      <a:endParaRPr lang="he-IL" sz="1400" dirty="0">
                        <a:solidFill>
                          <a:srgbClr val="002060"/>
                        </a:solidFill>
                      </a:endParaRPr>
                    </a:p>
                    <a:p>
                      <a:pPr rtl="1"/>
                      <a:r>
                        <a:rPr lang="he-IL" sz="1400" dirty="0">
                          <a:solidFill>
                            <a:srgbClr val="002060"/>
                          </a:solidFill>
                        </a:rPr>
                        <a:t>משרד החוץ – </a:t>
                      </a:r>
                    </a:p>
                    <a:p>
                      <a:pPr rtl="1"/>
                      <a:r>
                        <a:rPr lang="he-IL" sz="1400" dirty="0">
                          <a:solidFill>
                            <a:srgbClr val="002060"/>
                          </a:solidFill>
                        </a:rPr>
                        <a:t>מנהלת מחלקת גרמניה, כרמלה</a:t>
                      </a:r>
                      <a:r>
                        <a:rPr lang="he-IL" sz="1400" baseline="0" dirty="0">
                          <a:solidFill>
                            <a:srgbClr val="002060"/>
                          </a:solidFill>
                        </a:rPr>
                        <a:t> שמיר</a:t>
                      </a:r>
                    </a:p>
                    <a:p>
                      <a:pPr rtl="1"/>
                      <a:endParaRPr lang="he-IL" sz="1400" dirty="0">
                        <a:solidFill>
                          <a:srgbClr val="002060"/>
                        </a:solidFill>
                      </a:endParaRPr>
                    </a:p>
                    <a:p>
                      <a:pPr rtl="1"/>
                      <a:endParaRPr lang="he-IL" sz="1400" dirty="0">
                        <a:solidFill>
                          <a:srgbClr val="002060"/>
                        </a:solidFill>
                      </a:endParaRPr>
                    </a:p>
                    <a:p>
                      <a:pPr rtl="1"/>
                      <a:r>
                        <a:rPr lang="he-IL" sz="1400" dirty="0">
                          <a:solidFill>
                            <a:srgbClr val="002060"/>
                          </a:solidFill>
                        </a:rPr>
                        <a:t>שיחת</a:t>
                      </a:r>
                      <a:r>
                        <a:rPr lang="he-IL" sz="1400" baseline="0" dirty="0">
                          <a:solidFill>
                            <a:srgbClr val="002060"/>
                          </a:solidFill>
                        </a:rPr>
                        <a:t> וידאו עם אלדד </a:t>
                      </a:r>
                      <a:r>
                        <a:rPr lang="he-IL" sz="1400" baseline="0" dirty="0" err="1">
                          <a:solidFill>
                            <a:srgbClr val="002060"/>
                          </a:solidFill>
                        </a:rPr>
                        <a:t>בק</a:t>
                      </a:r>
                      <a:r>
                        <a:rPr lang="he-IL" sz="1400" baseline="0" dirty="0">
                          <a:solidFill>
                            <a:srgbClr val="002060"/>
                          </a:solidFill>
                        </a:rPr>
                        <a:t> / עיתונאי ישראלי בגרמניה, מחבר "גרמניה, אחרת", "מרקל"</a:t>
                      </a:r>
                    </a:p>
                    <a:p>
                      <a:pPr rtl="1"/>
                      <a:endParaRPr lang="he-IL" sz="1400" baseline="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txBody>
                  <a:tcPr/>
                </a:tc>
                <a:tc rowSpan="6">
                  <a:txBody>
                    <a:bodyPr/>
                    <a:lstStyle/>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he-IL" sz="1400" dirty="0">
                          <a:solidFill>
                            <a:srgbClr val="002060"/>
                          </a:solidFill>
                        </a:rPr>
                        <a:t>קבלת</a:t>
                      </a:r>
                      <a:r>
                        <a:rPr lang="he-IL" sz="1400" baseline="0" dirty="0">
                          <a:solidFill>
                            <a:srgbClr val="002060"/>
                          </a:solidFill>
                        </a:rPr>
                        <a:t> פנים / </a:t>
                      </a:r>
                      <a:r>
                        <a:rPr lang="he-IL" sz="1400" baseline="0" dirty="0" err="1">
                          <a:solidFill>
                            <a:srgbClr val="002060"/>
                          </a:solidFill>
                        </a:rPr>
                        <a:t>ארוע</a:t>
                      </a:r>
                      <a:r>
                        <a:rPr lang="he-IL" sz="1400" baseline="0" dirty="0">
                          <a:solidFill>
                            <a:srgbClr val="002060"/>
                          </a:solidFill>
                        </a:rPr>
                        <a:t> לציון יום האיחוד של גרמניה – בהזמנת שגרירות גרמניה</a:t>
                      </a:r>
                      <a:endParaRPr lang="he-IL" sz="1400" dirty="0">
                        <a:solidFill>
                          <a:srgbClr val="002060"/>
                        </a:solidFill>
                      </a:endParaRPr>
                    </a:p>
                  </a:txBody>
                  <a:tcPr/>
                </a:tc>
                <a:tc>
                  <a:txBody>
                    <a:bodyPr/>
                    <a:lstStyle/>
                    <a:p>
                      <a:pPr rtl="1"/>
                      <a:r>
                        <a:rPr lang="id-ID" sz="1400" b="0" i="0" kern="1200" dirty="0">
                          <a:solidFill>
                            <a:srgbClr val="002060"/>
                          </a:solidFill>
                          <a:effectLst/>
                          <a:latin typeface="+mn-lt"/>
                          <a:ea typeface="+mn-ea"/>
                          <a:cs typeface="+mn-cs"/>
                        </a:rPr>
                        <a:t> </a:t>
                      </a:r>
                      <a:endParaRPr lang="he-IL" sz="1400" dirty="0">
                        <a:solidFill>
                          <a:srgbClr val="002060"/>
                        </a:solidFill>
                      </a:endParaRPr>
                    </a:p>
                  </a:txBody>
                  <a:tcPr/>
                </a:tc>
                <a:extLst>
                  <a:ext uri="{0D108BD9-81ED-4DB2-BD59-A6C34878D82A}">
                    <a16:rowId xmlns:a16="http://schemas.microsoft.com/office/drawing/2014/main" val="3767470553"/>
                  </a:ext>
                </a:extLst>
              </a:tr>
              <a:tr h="370840">
                <a:tc>
                  <a:txBody>
                    <a:bodyPr/>
                    <a:lstStyle/>
                    <a:p>
                      <a:pPr rtl="1"/>
                      <a:r>
                        <a:rPr lang="he-IL" sz="1400" dirty="0">
                          <a:solidFill>
                            <a:srgbClr val="002060"/>
                          </a:solidFill>
                        </a:rPr>
                        <a:t>10-11</a:t>
                      </a:r>
                    </a:p>
                  </a:txBody>
                  <a:tcPr/>
                </a:tc>
                <a:tc>
                  <a:txBody>
                    <a:bodyPr/>
                    <a:lstStyle/>
                    <a:p>
                      <a:r>
                        <a:rPr lang="en-US" sz="1400" kern="1200" baseline="0" dirty="0">
                          <a:solidFill>
                            <a:srgbClr val="002060"/>
                          </a:solidFill>
                          <a:latin typeface="+mn-lt"/>
                          <a:ea typeface="+mn-ea"/>
                          <a:cs typeface="+mn-cs"/>
                        </a:rPr>
                        <a:t>Franciska </a:t>
                      </a:r>
                      <a:r>
                        <a:rPr lang="en-US" sz="1400" kern="1200" baseline="0" dirty="0" err="1">
                          <a:solidFill>
                            <a:srgbClr val="002060"/>
                          </a:solidFill>
                          <a:latin typeface="+mn-lt"/>
                          <a:ea typeface="+mn-ea"/>
                          <a:cs typeface="+mn-cs"/>
                        </a:rPr>
                        <a:t>Obermeier</a:t>
                      </a:r>
                      <a:r>
                        <a:rPr lang="en-US" sz="1400" kern="1200" baseline="0" dirty="0">
                          <a:solidFill>
                            <a:srgbClr val="002060"/>
                          </a:solidFill>
                          <a:latin typeface="+mn-lt"/>
                          <a:ea typeface="+mn-ea"/>
                          <a:cs typeface="+mn-cs"/>
                        </a:rPr>
                        <a:t>, Cultural Attaché, German Embassy to Israel</a:t>
                      </a:r>
                      <a:r>
                        <a:rPr lang="he-IL" sz="1400" kern="1200" baseline="0" dirty="0">
                          <a:solidFill>
                            <a:srgbClr val="002060"/>
                          </a:solidFill>
                          <a:latin typeface="+mn-lt"/>
                          <a:ea typeface="+mn-ea"/>
                          <a:cs typeface="+mn-cs"/>
                        </a:rPr>
                        <a:t> / נספחת תרבות, שגרירות גרמניה</a:t>
                      </a:r>
                    </a:p>
                    <a:p>
                      <a:r>
                        <a:rPr lang="he-IL" sz="1400" kern="1200" baseline="0" dirty="0">
                          <a:solidFill>
                            <a:srgbClr val="002060"/>
                          </a:solidFill>
                          <a:latin typeface="+mn-lt"/>
                          <a:ea typeface="+mn-ea"/>
                          <a:cs typeface="+mn-cs"/>
                        </a:rPr>
                        <a:t> </a:t>
                      </a:r>
                      <a:r>
                        <a:rPr lang="en-US" sz="1400" kern="1200" baseline="0" dirty="0">
                          <a:solidFill>
                            <a:srgbClr val="002060"/>
                          </a:solidFill>
                          <a:latin typeface="+mn-lt"/>
                          <a:ea typeface="+mn-ea"/>
                          <a:cs typeface="+mn-cs"/>
                        </a:rPr>
                        <a:t>Political Education and Integration in Germany, The German migration policy</a:t>
                      </a:r>
                      <a:endParaRPr lang="he-IL" sz="1400" kern="1200" baseline="0" dirty="0">
                        <a:solidFill>
                          <a:srgbClr val="002060"/>
                        </a:solidFill>
                        <a:latin typeface="+mn-lt"/>
                        <a:ea typeface="+mn-ea"/>
                        <a:cs typeface="+mn-cs"/>
                      </a:endParaRPr>
                    </a:p>
                  </a:txBody>
                  <a:tcPr/>
                </a:tc>
                <a:tc vMerge="1">
                  <a:txBody>
                    <a:bodyPr/>
                    <a:lstStyle/>
                    <a:p>
                      <a:pPr rtl="1"/>
                      <a:endParaRPr lang="he-IL" dirty="0">
                        <a:solidFill>
                          <a:srgbClr val="002060"/>
                        </a:solidFill>
                      </a:endParaRPr>
                    </a:p>
                  </a:txBody>
                  <a:tcPr/>
                </a:tc>
                <a:tc vMerge="1">
                  <a:txBody>
                    <a:bodyPr/>
                    <a:lstStyle/>
                    <a:p>
                      <a:pPr rtl="1"/>
                      <a:endParaRPr lang="he-IL"/>
                    </a:p>
                  </a:txBody>
                  <a:tcPr/>
                </a:tc>
                <a:tc>
                  <a:txBody>
                    <a:bodyPr/>
                    <a:lstStyle/>
                    <a:p>
                      <a:pPr rtl="1"/>
                      <a:r>
                        <a:rPr lang="id-ID" sz="1400" b="0" i="0" kern="1200" dirty="0">
                          <a:solidFill>
                            <a:srgbClr val="002060"/>
                          </a:solidFill>
                          <a:effectLst/>
                          <a:latin typeface="+mn-lt"/>
                          <a:ea typeface="+mn-ea"/>
                          <a:cs typeface="+mn-cs"/>
                        </a:rPr>
                        <a:t>Dr. Alexander Brakel</a:t>
                      </a:r>
                      <a:r>
                        <a:rPr lang="he-IL" sz="1400" b="0" i="0" kern="1200" dirty="0">
                          <a:solidFill>
                            <a:srgbClr val="002060"/>
                          </a:solidFill>
                          <a:effectLst/>
                          <a:latin typeface="+mn-lt"/>
                          <a:ea typeface="+mn-ea"/>
                          <a:cs typeface="+mn-cs"/>
                        </a:rPr>
                        <a:t> – קרן</a:t>
                      </a:r>
                      <a:r>
                        <a:rPr lang="he-IL" sz="1400" b="0" i="0" kern="1200" baseline="0" dirty="0">
                          <a:solidFill>
                            <a:srgbClr val="002060"/>
                          </a:solidFill>
                          <a:effectLst/>
                          <a:latin typeface="+mn-lt"/>
                          <a:ea typeface="+mn-ea"/>
                          <a:cs typeface="+mn-cs"/>
                        </a:rPr>
                        <a:t> קונרד </a:t>
                      </a:r>
                      <a:r>
                        <a:rPr lang="he-IL" sz="1400" b="0" i="0" kern="1200" baseline="0" dirty="0" err="1">
                          <a:solidFill>
                            <a:srgbClr val="002060"/>
                          </a:solidFill>
                          <a:effectLst/>
                          <a:latin typeface="+mn-lt"/>
                          <a:ea typeface="+mn-ea"/>
                          <a:cs typeface="+mn-cs"/>
                        </a:rPr>
                        <a:t>אדנאואר</a:t>
                      </a:r>
                      <a:endParaRPr lang="he-IL" sz="1400" dirty="0">
                        <a:solidFill>
                          <a:srgbClr val="002060"/>
                        </a:solidFill>
                      </a:endParaRPr>
                    </a:p>
                  </a:txBody>
                  <a:tcPr/>
                </a:tc>
                <a:extLst>
                  <a:ext uri="{0D108BD9-81ED-4DB2-BD59-A6C34878D82A}">
                    <a16:rowId xmlns:a16="http://schemas.microsoft.com/office/drawing/2014/main" val="1191960569"/>
                  </a:ext>
                </a:extLst>
              </a:tr>
              <a:tr h="370840">
                <a:tc>
                  <a:txBody>
                    <a:bodyPr/>
                    <a:lstStyle/>
                    <a:p>
                      <a:pPr rtl="1"/>
                      <a:r>
                        <a:rPr lang="he-IL" sz="1400" dirty="0">
                          <a:solidFill>
                            <a:srgbClr val="002060"/>
                          </a:solidFill>
                        </a:rPr>
                        <a:t>11-12</a:t>
                      </a:r>
                    </a:p>
                  </a:txBody>
                  <a:tcPr/>
                </a:tc>
                <a:tc>
                  <a:txBody>
                    <a:bodyPr/>
                    <a:lstStyle/>
                    <a:p>
                      <a:pPr rtl="1"/>
                      <a:r>
                        <a:rPr lang="he-IL" sz="1400" kern="1200" baseline="0" dirty="0">
                          <a:solidFill>
                            <a:srgbClr val="002060"/>
                          </a:solidFill>
                          <a:latin typeface="+mn-lt"/>
                          <a:ea typeface="+mn-ea"/>
                          <a:cs typeface="+mn-cs"/>
                        </a:rPr>
                        <a:t>נספחת כלכלית, שגרירות גרמניה</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400" kern="1200" baseline="0" dirty="0">
                          <a:solidFill>
                            <a:srgbClr val="002060"/>
                          </a:solidFill>
                          <a:latin typeface="+mn-lt"/>
                          <a:ea typeface="+mn-ea"/>
                          <a:cs typeface="+mn-cs"/>
                        </a:rPr>
                        <a:t>Head of the Economical Section Mrs. Dr. Janus.</a:t>
                      </a:r>
                    </a:p>
                  </a:txBody>
                  <a:tcPr/>
                </a:tc>
                <a:tc vMerge="1">
                  <a:txBody>
                    <a:bodyPr/>
                    <a:lstStyle/>
                    <a:p>
                      <a:pPr rtl="1"/>
                      <a:endParaRPr lang="he-IL" dirty="0">
                        <a:solidFill>
                          <a:srgbClr val="002060"/>
                        </a:solidFill>
                      </a:endParaRPr>
                    </a:p>
                  </a:txBody>
                  <a:tcPr/>
                </a:tc>
                <a:tc vMerge="1">
                  <a:txBody>
                    <a:bodyPr/>
                    <a:lstStyle/>
                    <a:p>
                      <a:pPr rtl="1"/>
                      <a:endParaRPr lang="he-IL"/>
                    </a:p>
                  </a:txBody>
                  <a:tcPr/>
                </a:tc>
                <a:tc>
                  <a:txBody>
                    <a:bodyPr/>
                    <a:lstStyle/>
                    <a:p>
                      <a:pPr rtl="1"/>
                      <a:r>
                        <a:rPr lang="en-US" sz="1400" dirty="0">
                          <a:solidFill>
                            <a:srgbClr val="002060"/>
                          </a:solidFill>
                        </a:rPr>
                        <a:t>Charmaine </a:t>
                      </a:r>
                      <a:r>
                        <a:rPr lang="en-US" sz="1400" dirty="0" err="1">
                          <a:solidFill>
                            <a:srgbClr val="002060"/>
                          </a:solidFill>
                        </a:rPr>
                        <a:t>Hedding</a:t>
                      </a:r>
                      <a:r>
                        <a:rPr lang="en-US" sz="1400" dirty="0">
                          <a:solidFill>
                            <a:srgbClr val="002060"/>
                          </a:solidFill>
                        </a:rPr>
                        <a:t> – CEO &amp; founder</a:t>
                      </a:r>
                      <a:r>
                        <a:rPr lang="en-US" sz="1400" baseline="0" dirty="0">
                          <a:solidFill>
                            <a:srgbClr val="002060"/>
                          </a:solidFill>
                        </a:rPr>
                        <a:t> of Shai Fund –</a:t>
                      </a:r>
                      <a:r>
                        <a:rPr lang="he-IL" sz="1400" baseline="0" dirty="0">
                          <a:solidFill>
                            <a:srgbClr val="002060"/>
                          </a:solidFill>
                        </a:rPr>
                        <a:t> ניסיון לשילוב פליטים ומהגרים </a:t>
                      </a:r>
                      <a:endParaRPr lang="he-IL" sz="1400" dirty="0">
                        <a:solidFill>
                          <a:srgbClr val="002060"/>
                        </a:solidFill>
                      </a:endParaRPr>
                    </a:p>
                  </a:txBody>
                  <a:tcPr/>
                </a:tc>
                <a:extLst>
                  <a:ext uri="{0D108BD9-81ED-4DB2-BD59-A6C34878D82A}">
                    <a16:rowId xmlns:a16="http://schemas.microsoft.com/office/drawing/2014/main" val="1491035006"/>
                  </a:ext>
                </a:extLst>
              </a:tr>
              <a:tr h="370840">
                <a:tc>
                  <a:txBody>
                    <a:bodyPr/>
                    <a:lstStyle/>
                    <a:p>
                      <a:pPr rtl="1"/>
                      <a:r>
                        <a:rPr lang="he-IL" sz="1400" dirty="0">
                          <a:solidFill>
                            <a:srgbClr val="002060"/>
                          </a:solidFill>
                        </a:rPr>
                        <a:t>12-14</a:t>
                      </a: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sz="1400" dirty="0">
                          <a:solidFill>
                            <a:srgbClr val="002060"/>
                          </a:solidFill>
                        </a:rPr>
                        <a:t>נספח בטחון,</a:t>
                      </a:r>
                      <a:r>
                        <a:rPr lang="he-IL" sz="1400" baseline="0" dirty="0">
                          <a:solidFill>
                            <a:srgbClr val="002060"/>
                          </a:solidFill>
                        </a:rPr>
                        <a:t> שגרירות גרמניה </a:t>
                      </a:r>
                      <a:r>
                        <a:rPr lang="id-ID" sz="1400" kern="1200" dirty="0">
                          <a:solidFill>
                            <a:srgbClr val="002060"/>
                          </a:solidFill>
                          <a:effectLst/>
                          <a:latin typeface="+mn-lt"/>
                          <a:ea typeface="+mn-ea"/>
                          <a:cs typeface="+mn-cs"/>
                        </a:rPr>
                        <a:t>Defense Attachee Dr. Haffner </a:t>
                      </a:r>
                    </a:p>
                  </a:txBody>
                  <a:tcPr/>
                </a:tc>
                <a:tc vMerge="1">
                  <a:txBody>
                    <a:bodyPr/>
                    <a:lstStyle/>
                    <a:p>
                      <a:pPr rtl="1"/>
                      <a:endParaRPr lang="he-IL" dirty="0">
                        <a:solidFill>
                          <a:srgbClr val="002060"/>
                        </a:solidFill>
                      </a:endParaRPr>
                    </a:p>
                  </a:txBody>
                  <a:tcPr/>
                </a:tc>
                <a:tc vMerge="1">
                  <a:txBody>
                    <a:bodyPr/>
                    <a:lstStyle/>
                    <a:p>
                      <a:pPr rtl="1"/>
                      <a:endParaRPr lang="he-IL"/>
                    </a:p>
                  </a:txBody>
                  <a:tcPr/>
                </a:tc>
                <a:tc>
                  <a:txBody>
                    <a:bodyPr/>
                    <a:lstStyle/>
                    <a:p>
                      <a:pPr rtl="1"/>
                      <a:endParaRPr lang="he-IL" sz="1400" dirty="0">
                        <a:solidFill>
                          <a:srgbClr val="002060"/>
                        </a:solidFill>
                      </a:endParaRPr>
                    </a:p>
                  </a:txBody>
                  <a:tcPr/>
                </a:tc>
                <a:extLst>
                  <a:ext uri="{0D108BD9-81ED-4DB2-BD59-A6C34878D82A}">
                    <a16:rowId xmlns:a16="http://schemas.microsoft.com/office/drawing/2014/main" val="3051257648"/>
                  </a:ext>
                </a:extLst>
              </a:tr>
              <a:tr h="370840">
                <a:tc>
                  <a:txBody>
                    <a:bodyPr/>
                    <a:lstStyle/>
                    <a:p>
                      <a:pPr rtl="1"/>
                      <a:r>
                        <a:rPr lang="he-IL" sz="1400" dirty="0">
                          <a:solidFill>
                            <a:srgbClr val="002060"/>
                          </a:solidFill>
                        </a:rPr>
                        <a:t>14.30-16</a:t>
                      </a:r>
                    </a:p>
                  </a:txBody>
                  <a:tcPr/>
                </a:tc>
                <a:tc>
                  <a:txBody>
                    <a:bodyPr/>
                    <a:lstStyle/>
                    <a:p>
                      <a:pPr rtl="1"/>
                      <a:r>
                        <a:rPr lang="he-IL" sz="1400" dirty="0">
                          <a:solidFill>
                            <a:srgbClr val="002060"/>
                          </a:solidFill>
                        </a:rPr>
                        <a:t>מנהרות הטמפלרים,</a:t>
                      </a:r>
                      <a:r>
                        <a:rPr lang="he-IL" sz="1400" baseline="0" dirty="0">
                          <a:solidFill>
                            <a:srgbClr val="002060"/>
                          </a:solidFill>
                        </a:rPr>
                        <a:t> שרונה – סיור תרבותי / היסטורי</a:t>
                      </a:r>
                      <a:endParaRPr lang="he-IL" sz="1400" dirty="0">
                        <a:solidFill>
                          <a:srgbClr val="002060"/>
                        </a:solidFill>
                      </a:endParaRPr>
                    </a:p>
                  </a:txBody>
                  <a:tcPr/>
                </a:tc>
                <a:tc vMerge="1">
                  <a:txBody>
                    <a:bodyPr/>
                    <a:lstStyle/>
                    <a:p>
                      <a:pPr rtl="1"/>
                      <a:endParaRPr lang="he-IL" dirty="0">
                        <a:solidFill>
                          <a:srgbClr val="002060"/>
                        </a:solidFill>
                      </a:endParaRPr>
                    </a:p>
                  </a:txBody>
                  <a:tcPr/>
                </a:tc>
                <a:tc vMerge="1">
                  <a:txBody>
                    <a:bodyPr/>
                    <a:lstStyle/>
                    <a:p>
                      <a:pPr rtl="1"/>
                      <a:endParaRPr lang="he-IL"/>
                    </a:p>
                  </a:txBody>
                  <a:tcPr/>
                </a:tc>
                <a:tc>
                  <a:txBody>
                    <a:bodyPr/>
                    <a:lstStyle/>
                    <a:p>
                      <a:pPr rtl="1"/>
                      <a:endParaRPr lang="he-IL" sz="1400" dirty="0">
                        <a:solidFill>
                          <a:srgbClr val="002060"/>
                        </a:solidFill>
                      </a:endParaRPr>
                    </a:p>
                  </a:txBody>
                  <a:tcPr/>
                </a:tc>
                <a:extLst>
                  <a:ext uri="{0D108BD9-81ED-4DB2-BD59-A6C34878D82A}">
                    <a16:rowId xmlns:a16="http://schemas.microsoft.com/office/drawing/2014/main" val="1885503348"/>
                  </a:ext>
                </a:extLst>
              </a:tr>
              <a:tr h="370840">
                <a:tc>
                  <a:txBody>
                    <a:bodyPr/>
                    <a:lstStyle/>
                    <a:p>
                      <a:pPr rtl="1"/>
                      <a:r>
                        <a:rPr lang="he-IL" sz="1400" dirty="0">
                          <a:solidFill>
                            <a:srgbClr val="002060"/>
                          </a:solidFill>
                        </a:rPr>
                        <a:t>16-18</a:t>
                      </a:r>
                    </a:p>
                    <a:p>
                      <a:pPr rtl="1"/>
                      <a:endParaRPr lang="he-IL" sz="1400" dirty="0">
                        <a:solidFill>
                          <a:srgbClr val="002060"/>
                        </a:solidFill>
                      </a:endParaRPr>
                    </a:p>
                    <a:p>
                      <a:pPr rtl="1"/>
                      <a:endParaRPr lang="he-IL" sz="1400" dirty="0">
                        <a:solidFill>
                          <a:srgbClr val="002060"/>
                        </a:solidFill>
                      </a:endParaRPr>
                    </a:p>
                    <a:p>
                      <a:pPr rtl="1"/>
                      <a:endParaRPr lang="he-IL" sz="1400" dirty="0">
                        <a:solidFill>
                          <a:srgbClr val="002060"/>
                        </a:solidFill>
                      </a:endParaRPr>
                    </a:p>
                    <a:p>
                      <a:pPr rtl="1"/>
                      <a:r>
                        <a:rPr lang="he-IL" sz="1400" dirty="0">
                          <a:solidFill>
                            <a:srgbClr val="002060"/>
                          </a:solidFill>
                        </a:rPr>
                        <a:t>ערב</a:t>
                      </a:r>
                    </a:p>
                  </a:txBody>
                  <a:tcPr/>
                </a:tc>
                <a:tc>
                  <a:txBody>
                    <a:bodyPr/>
                    <a:lstStyle/>
                    <a:p>
                      <a:pPr rtl="1"/>
                      <a:endParaRPr lang="he-IL" sz="1400" dirty="0">
                        <a:solidFill>
                          <a:srgbClr val="002060"/>
                        </a:solidFill>
                      </a:endParaRPr>
                    </a:p>
                  </a:txBody>
                  <a:tcPr/>
                </a:tc>
                <a:tc vMerge="1">
                  <a:txBody>
                    <a:bodyPr/>
                    <a:lstStyle/>
                    <a:p>
                      <a:pPr rtl="1"/>
                      <a:endParaRPr lang="he-IL" dirty="0">
                        <a:solidFill>
                          <a:srgbClr val="002060"/>
                        </a:solidFill>
                      </a:endParaRPr>
                    </a:p>
                  </a:txBody>
                  <a:tcPr/>
                </a:tc>
                <a:tc vMerge="1">
                  <a:txBody>
                    <a:bodyPr/>
                    <a:lstStyle/>
                    <a:p>
                      <a:pPr rtl="1"/>
                      <a:endParaRPr lang="he-IL"/>
                    </a:p>
                  </a:txBody>
                  <a:tcPr/>
                </a:tc>
                <a:tc>
                  <a:txBody>
                    <a:bodyPr/>
                    <a:lstStyle/>
                    <a:p>
                      <a:pPr rtl="1"/>
                      <a:r>
                        <a:rPr lang="he-IL" sz="1400" dirty="0">
                          <a:solidFill>
                            <a:srgbClr val="002060"/>
                          </a:solidFill>
                        </a:rPr>
                        <a:t>שגריר גרמניה</a:t>
                      </a:r>
                      <a:r>
                        <a:rPr lang="he-IL" sz="1400" baseline="0" dirty="0">
                          <a:solidFill>
                            <a:srgbClr val="002060"/>
                          </a:solidFill>
                        </a:rPr>
                        <a:t> בישראל (במעונו)</a:t>
                      </a:r>
                      <a:endParaRPr lang="he-IL" sz="1400" dirty="0">
                        <a:solidFill>
                          <a:srgbClr val="002060"/>
                        </a:solidFill>
                      </a:endParaRPr>
                    </a:p>
                  </a:txBody>
                  <a:tcPr/>
                </a:tc>
                <a:extLst>
                  <a:ext uri="{0D108BD9-81ED-4DB2-BD59-A6C34878D82A}">
                    <a16:rowId xmlns:a16="http://schemas.microsoft.com/office/drawing/2014/main" val="1458838608"/>
                  </a:ext>
                </a:extLst>
              </a:tr>
            </a:tbl>
          </a:graphicData>
        </a:graphic>
      </p:graphicFrame>
    </p:spTree>
    <p:extLst>
      <p:ext uri="{BB962C8B-B14F-4D97-AF65-F5344CB8AC3E}">
        <p14:creationId xmlns:p14="http://schemas.microsoft.com/office/powerpoint/2010/main" val="3366268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txBox="1">
            <a:spLocks/>
          </p:cNvSpPr>
          <p:nvPr/>
        </p:nvSpPr>
        <p:spPr>
          <a:xfrm>
            <a:off x="7795477" y="356579"/>
            <a:ext cx="3817071" cy="646331"/>
          </a:xfrm>
          <a:prstGeom prst="rect">
            <a:avLst/>
          </a:prstGeom>
          <a:noFill/>
        </p:spPr>
        <p:txBody>
          <a:bodyPr wrap="none" rtlCol="1">
            <a:sp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4000" b="1" dirty="0">
                <a:solidFill>
                  <a:srgbClr val="002060"/>
                </a:solidFill>
                <a:latin typeface="Tahoma" panose="020B0604030504040204" pitchFamily="34" charset="0"/>
                <a:ea typeface="Tahoma" panose="020B0604030504040204" pitchFamily="34" charset="0"/>
                <a:cs typeface="Tahoma" panose="020B0604030504040204" pitchFamily="34" charset="0"/>
              </a:rPr>
              <a:t>מתווה ראשוני </a:t>
            </a:r>
            <a:endParaRPr lang="he-IL" sz="28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 name="טבלה 1"/>
          <p:cNvGraphicFramePr>
            <a:graphicFrameLocks noGrp="1"/>
          </p:cNvGraphicFramePr>
          <p:nvPr>
            <p:extLst>
              <p:ext uri="{D42A27DB-BD31-4B8C-83A1-F6EECF244321}">
                <p14:modId xmlns:p14="http://schemas.microsoft.com/office/powerpoint/2010/main" val="3701658536"/>
              </p:ext>
            </p:extLst>
          </p:nvPr>
        </p:nvGraphicFramePr>
        <p:xfrm>
          <a:off x="964276" y="1346661"/>
          <a:ext cx="9853888" cy="5041552"/>
        </p:xfrm>
        <a:graphic>
          <a:graphicData uri="http://schemas.openxmlformats.org/drawingml/2006/table">
            <a:tbl>
              <a:tblPr rtl="1" firstRow="1" bandRow="1">
                <a:tableStyleId>{5940675A-B579-460E-94D1-54222C63F5DA}</a:tableStyleId>
              </a:tblPr>
              <a:tblGrid>
                <a:gridCol w="4926944">
                  <a:extLst>
                    <a:ext uri="{9D8B030D-6E8A-4147-A177-3AD203B41FA5}">
                      <a16:colId xmlns:a16="http://schemas.microsoft.com/office/drawing/2014/main" val="654406034"/>
                    </a:ext>
                  </a:extLst>
                </a:gridCol>
                <a:gridCol w="4926944">
                  <a:extLst>
                    <a:ext uri="{9D8B030D-6E8A-4147-A177-3AD203B41FA5}">
                      <a16:colId xmlns:a16="http://schemas.microsoft.com/office/drawing/2014/main" val="2476384399"/>
                    </a:ext>
                  </a:extLst>
                </a:gridCol>
              </a:tblGrid>
              <a:tr h="351579">
                <a:tc>
                  <a:txBody>
                    <a:bodyPr/>
                    <a:lstStyle/>
                    <a:p>
                      <a:pPr rtl="1"/>
                      <a:r>
                        <a:rPr lang="he-IL" dirty="0">
                          <a:solidFill>
                            <a:srgbClr val="002060"/>
                          </a:solidFill>
                        </a:rPr>
                        <a:t>29.10.19</a:t>
                      </a:r>
                    </a:p>
                  </a:txBody>
                  <a:tcPr/>
                </a:tc>
                <a:tc>
                  <a:txBody>
                    <a:bodyPr/>
                    <a:lstStyle/>
                    <a:p>
                      <a:pPr rtl="1"/>
                      <a:r>
                        <a:rPr lang="he-IL" dirty="0">
                          <a:solidFill>
                            <a:srgbClr val="002060"/>
                          </a:solidFill>
                        </a:rPr>
                        <a:t>5.11.19 (</a:t>
                      </a:r>
                      <a:r>
                        <a:rPr lang="en-US" dirty="0">
                          <a:solidFill>
                            <a:srgbClr val="002060"/>
                          </a:solidFill>
                        </a:rPr>
                        <a:t>TBC</a:t>
                      </a:r>
                      <a:r>
                        <a:rPr lang="he-IL" dirty="0">
                          <a:solidFill>
                            <a:srgbClr val="002060"/>
                          </a:solidFill>
                        </a:rPr>
                        <a:t>)</a:t>
                      </a:r>
                    </a:p>
                  </a:txBody>
                  <a:tcPr/>
                </a:tc>
                <a:extLst>
                  <a:ext uri="{0D108BD9-81ED-4DB2-BD59-A6C34878D82A}">
                    <a16:rowId xmlns:a16="http://schemas.microsoft.com/office/drawing/2014/main" val="2235717678"/>
                  </a:ext>
                </a:extLst>
              </a:tr>
              <a:tr h="2811532">
                <a:tc>
                  <a:txBody>
                    <a:bodyPr/>
                    <a:lstStyle/>
                    <a:p>
                      <a:pPr rtl="1"/>
                      <a:r>
                        <a:rPr lang="he-IL" sz="1800" kern="1200" dirty="0">
                          <a:solidFill>
                            <a:srgbClr val="002060"/>
                          </a:solidFill>
                          <a:latin typeface="+mn-lt"/>
                          <a:ea typeface="+mn-ea"/>
                          <a:cs typeface="+mn-cs"/>
                        </a:rPr>
                        <a:t>סרט – "כמו כולן":</a:t>
                      </a:r>
                    </a:p>
                    <a:p>
                      <a:pPr rtl="1"/>
                      <a:r>
                        <a:rPr lang="he-IL" sz="1800" kern="1200" dirty="0">
                          <a:solidFill>
                            <a:srgbClr val="002060"/>
                          </a:solidFill>
                          <a:latin typeface="+mn-lt"/>
                          <a:ea typeface="+mn-ea"/>
                          <a:cs typeface="+mn-cs"/>
                        </a:rPr>
                        <a:t>דרמה שמבוססת על סיפור </a:t>
                      </a:r>
                      <a:r>
                        <a:rPr lang="he-IL" sz="1800" kern="1200" dirty="0" err="1">
                          <a:solidFill>
                            <a:srgbClr val="002060"/>
                          </a:solidFill>
                          <a:latin typeface="+mn-lt"/>
                          <a:ea typeface="+mn-ea"/>
                          <a:cs typeface="+mn-cs"/>
                        </a:rPr>
                        <a:t>אמיתי</a:t>
                      </a:r>
                      <a:r>
                        <a:rPr lang="he-IL" sz="1800" kern="1200" dirty="0">
                          <a:solidFill>
                            <a:srgbClr val="002060"/>
                          </a:solidFill>
                          <a:latin typeface="+mn-lt"/>
                          <a:ea typeface="+mn-ea"/>
                          <a:cs typeface="+mn-cs"/>
                        </a:rPr>
                        <a:t>: </a:t>
                      </a:r>
                      <a:r>
                        <a:rPr lang="he-IL" sz="1800" kern="1200" dirty="0" err="1">
                          <a:solidFill>
                            <a:srgbClr val="002060"/>
                          </a:solidFill>
                          <a:latin typeface="+mn-lt"/>
                          <a:ea typeface="+mn-ea"/>
                          <a:cs typeface="+mn-cs"/>
                        </a:rPr>
                        <a:t>איינור</a:t>
                      </a:r>
                      <a:r>
                        <a:rPr lang="he-IL" sz="1800" kern="1200" dirty="0">
                          <a:solidFill>
                            <a:srgbClr val="002060"/>
                          </a:solidFill>
                          <a:latin typeface="+mn-lt"/>
                          <a:ea typeface="+mn-ea"/>
                          <a:cs typeface="+mn-cs"/>
                        </a:rPr>
                        <a:t>, בת למהגרים טורקים המתגוררים בגרמניה, מוצאת את עצמה בגיל 16 מחותנת נגד רצונה לבעל אלים, ובהריון ממנו. כשהיא מחליטה שחייה לא חייבים להראות כפי שהמשפחה המוסלמית האדוקה שלה תכננה, היא בורחת לברלין על מנת להתחיל שם חיים חדשים. </a:t>
                      </a:r>
                    </a:p>
                    <a:p>
                      <a:pPr algn="l" rtl="0" fontAlgn="ctr"/>
                      <a:r>
                        <a:rPr lang="id-ID" sz="1800" kern="1200" dirty="0">
                          <a:solidFill>
                            <a:srgbClr val="002060"/>
                          </a:solidFill>
                          <a:latin typeface="+mn-lt"/>
                          <a:ea typeface="+mn-ea"/>
                          <a:cs typeface="+mn-cs"/>
                        </a:rPr>
                        <a:t>A Regular Woman</a:t>
                      </a:r>
                    </a:p>
                    <a:p>
                      <a:pPr algn="l" rtl="0"/>
                      <a:r>
                        <a:rPr lang="en-US" sz="1800" kern="1200" dirty="0">
                          <a:solidFill>
                            <a:srgbClr val="002060"/>
                          </a:solidFill>
                          <a:latin typeface="+mn-lt"/>
                          <a:ea typeface="+mn-ea"/>
                          <a:cs typeface="+mn-cs"/>
                        </a:rPr>
                        <a:t>the fate of </a:t>
                      </a:r>
                      <a:r>
                        <a:rPr lang="en-US" sz="1800" kern="1200" dirty="0" err="1">
                          <a:solidFill>
                            <a:srgbClr val="002060"/>
                          </a:solidFill>
                          <a:latin typeface="+mn-lt"/>
                          <a:ea typeface="+mn-ea"/>
                          <a:cs typeface="+mn-cs"/>
                        </a:rPr>
                        <a:t>Hatun</a:t>
                      </a:r>
                      <a:r>
                        <a:rPr lang="en-US" sz="1800" kern="1200" dirty="0">
                          <a:solidFill>
                            <a:srgbClr val="002060"/>
                          </a:solidFill>
                          <a:latin typeface="+mn-lt"/>
                          <a:ea typeface="+mn-ea"/>
                          <a:cs typeface="+mn-cs"/>
                        </a:rPr>
                        <a:t> </a:t>
                      </a:r>
                      <a:r>
                        <a:rPr lang="en-US" sz="1800" kern="1200" dirty="0" err="1">
                          <a:solidFill>
                            <a:srgbClr val="002060"/>
                          </a:solidFill>
                          <a:latin typeface="+mn-lt"/>
                          <a:ea typeface="+mn-ea"/>
                          <a:cs typeface="+mn-cs"/>
                        </a:rPr>
                        <a:t>Ayhrun</a:t>
                      </a:r>
                      <a:r>
                        <a:rPr lang="en-US" sz="1800" kern="1200" dirty="0">
                          <a:solidFill>
                            <a:srgbClr val="002060"/>
                          </a:solidFill>
                          <a:latin typeface="+mn-lt"/>
                          <a:ea typeface="+mn-ea"/>
                          <a:cs typeface="+mn-cs"/>
                        </a:rPr>
                        <a:t> </a:t>
                      </a:r>
                      <a:r>
                        <a:rPr lang="en-US" sz="1800" kern="1200" dirty="0" err="1">
                          <a:solidFill>
                            <a:srgbClr val="002060"/>
                          </a:solidFill>
                          <a:latin typeface="+mn-lt"/>
                          <a:ea typeface="+mn-ea"/>
                          <a:cs typeface="+mn-cs"/>
                        </a:rPr>
                        <a:t>Sürücü</a:t>
                      </a:r>
                      <a:r>
                        <a:rPr lang="en-US" sz="1800" kern="1200" dirty="0">
                          <a:solidFill>
                            <a:srgbClr val="002060"/>
                          </a:solidFill>
                          <a:latin typeface="+mn-lt"/>
                          <a:ea typeface="+mn-ea"/>
                          <a:cs typeface="+mn-cs"/>
                        </a:rPr>
                        <a:t>, a German woman of Turkish descent, and her struggle for a free, self-determined life in the face of her family's opposition. </a:t>
                      </a:r>
                      <a:endParaRPr lang="he-IL" sz="1800" kern="1200" dirty="0">
                        <a:solidFill>
                          <a:srgbClr val="002060"/>
                        </a:solidFill>
                        <a:latin typeface="+mn-lt"/>
                        <a:ea typeface="+mn-ea"/>
                        <a:cs typeface="+mn-cs"/>
                      </a:endParaRPr>
                    </a:p>
                  </a:txBody>
                  <a:tcPr/>
                </a:tc>
                <a:tc>
                  <a:txBody>
                    <a:bodyPr/>
                    <a:lstStyle/>
                    <a:p>
                      <a:pPr rtl="1"/>
                      <a:r>
                        <a:rPr lang="en-US" sz="1800" kern="1200" dirty="0">
                          <a:solidFill>
                            <a:srgbClr val="002060"/>
                          </a:solidFill>
                          <a:latin typeface="+mn-lt"/>
                          <a:ea typeface="+mn-ea"/>
                          <a:cs typeface="+mn-cs"/>
                        </a:rPr>
                        <a:t>Nina </a:t>
                      </a:r>
                      <a:r>
                        <a:rPr lang="en-US" sz="1800" kern="1200" dirty="0" err="1">
                          <a:solidFill>
                            <a:srgbClr val="002060"/>
                          </a:solidFill>
                          <a:latin typeface="+mn-lt"/>
                          <a:ea typeface="+mn-ea"/>
                          <a:cs typeface="+mn-cs"/>
                        </a:rPr>
                        <a:t>Kreissl</a:t>
                      </a:r>
                      <a:r>
                        <a:rPr lang="en-US" sz="1800" kern="1200" dirty="0">
                          <a:solidFill>
                            <a:srgbClr val="002060"/>
                          </a:solidFill>
                          <a:latin typeface="+mn-lt"/>
                          <a:ea typeface="+mn-ea"/>
                          <a:cs typeface="+mn-cs"/>
                        </a:rPr>
                        <a:t>, Probation Officer and Civil Peace Worker: House of Grace, Downtown Haifa</a:t>
                      </a:r>
                    </a:p>
                    <a:p>
                      <a:pPr rtl="1"/>
                      <a:r>
                        <a:rPr lang="id-ID" sz="1800" kern="1200" dirty="0">
                          <a:solidFill>
                            <a:srgbClr val="002060"/>
                          </a:solidFill>
                          <a:latin typeface="+mn-lt"/>
                          <a:ea typeface="+mn-ea"/>
                          <a:cs typeface="+mn-cs"/>
                        </a:rPr>
                        <a:t>Preventing violent conflicts abroad</a:t>
                      </a:r>
                      <a:r>
                        <a:rPr lang="he-IL" sz="1800" kern="1200" dirty="0">
                          <a:solidFill>
                            <a:srgbClr val="002060"/>
                          </a:solidFill>
                          <a:latin typeface="+mn-lt"/>
                          <a:ea typeface="+mn-ea"/>
                          <a:cs typeface="+mn-cs"/>
                        </a:rPr>
                        <a:t> / </a:t>
                      </a:r>
                    </a:p>
                    <a:p>
                      <a:pPr rtl="1"/>
                      <a:r>
                        <a:rPr lang="he-IL" sz="1800" kern="1200" dirty="0">
                          <a:solidFill>
                            <a:srgbClr val="002060"/>
                          </a:solidFill>
                          <a:latin typeface="+mn-lt"/>
                          <a:ea typeface="+mn-ea"/>
                          <a:cs typeface="+mn-cs"/>
                        </a:rPr>
                        <a:t>שיקום מהגרים ומיעוטים שנפלו למעגל הפשע והחזרתם לחברה</a:t>
                      </a:r>
                    </a:p>
                    <a:p>
                      <a:pPr rtl="1"/>
                      <a:endParaRPr lang="he-IL" sz="1800" kern="1200" dirty="0">
                        <a:solidFill>
                          <a:srgbClr val="002060"/>
                        </a:solidFill>
                        <a:latin typeface="+mn-lt"/>
                        <a:ea typeface="+mn-ea"/>
                        <a:cs typeface="+mn-cs"/>
                      </a:endParaRPr>
                    </a:p>
                    <a:p>
                      <a:pPr rtl="1"/>
                      <a:r>
                        <a:rPr lang="he-IL" sz="1800" kern="1200" dirty="0" err="1">
                          <a:solidFill>
                            <a:srgbClr val="002060"/>
                          </a:solidFill>
                          <a:latin typeface="+mn-lt"/>
                          <a:ea typeface="+mn-ea"/>
                          <a:cs typeface="+mn-cs"/>
                        </a:rPr>
                        <a:t>זוית</a:t>
                      </a:r>
                      <a:r>
                        <a:rPr lang="he-IL" sz="1800" kern="1200" dirty="0">
                          <a:solidFill>
                            <a:srgbClr val="002060"/>
                          </a:solidFill>
                          <a:latin typeface="+mn-lt"/>
                          <a:ea typeface="+mn-ea"/>
                          <a:cs typeface="+mn-cs"/>
                        </a:rPr>
                        <a:t> הפוליטיקה</a:t>
                      </a:r>
                      <a:r>
                        <a:rPr lang="he-IL" sz="1800" kern="1200" baseline="0" dirty="0">
                          <a:solidFill>
                            <a:srgbClr val="002060"/>
                          </a:solidFill>
                          <a:latin typeface="+mn-lt"/>
                          <a:ea typeface="+mn-ea"/>
                          <a:cs typeface="+mn-cs"/>
                        </a:rPr>
                        <a:t> ב</a:t>
                      </a:r>
                      <a:r>
                        <a:rPr lang="he-IL" sz="1800" kern="1200" dirty="0">
                          <a:solidFill>
                            <a:srgbClr val="002060"/>
                          </a:solidFill>
                          <a:latin typeface="+mn-lt"/>
                          <a:ea typeface="+mn-ea"/>
                          <a:cs typeface="+mn-cs"/>
                        </a:rPr>
                        <a:t>גרמניה – דודו </a:t>
                      </a:r>
                      <a:r>
                        <a:rPr lang="he-IL" sz="1800" kern="1200" dirty="0" err="1">
                          <a:solidFill>
                            <a:srgbClr val="002060"/>
                          </a:solidFill>
                          <a:latin typeface="+mn-lt"/>
                          <a:ea typeface="+mn-ea"/>
                          <a:cs typeface="+mn-cs"/>
                        </a:rPr>
                        <a:t>ויצטום</a:t>
                      </a:r>
                      <a:r>
                        <a:rPr lang="he-IL" sz="1800" kern="1200" dirty="0">
                          <a:solidFill>
                            <a:srgbClr val="002060"/>
                          </a:solidFill>
                          <a:latin typeface="+mn-lt"/>
                          <a:ea typeface="+mn-ea"/>
                          <a:cs typeface="+mn-cs"/>
                        </a:rPr>
                        <a:t>?</a:t>
                      </a:r>
                    </a:p>
                    <a:p>
                      <a:pPr rtl="1"/>
                      <a:endParaRPr lang="he-IL" sz="1800" kern="1200" dirty="0">
                        <a:solidFill>
                          <a:srgbClr val="002060"/>
                        </a:solidFill>
                        <a:latin typeface="+mn-lt"/>
                        <a:ea typeface="+mn-ea"/>
                        <a:cs typeface="+mn-cs"/>
                      </a:endParaRPr>
                    </a:p>
                    <a:p>
                      <a:pPr rtl="1"/>
                      <a:r>
                        <a:rPr lang="he-IL" sz="1800" kern="1200" dirty="0" err="1">
                          <a:solidFill>
                            <a:srgbClr val="002060"/>
                          </a:solidFill>
                          <a:latin typeface="+mn-lt"/>
                          <a:ea typeface="+mn-ea"/>
                          <a:cs typeface="+mn-cs"/>
                        </a:rPr>
                        <a:t>הזוית</a:t>
                      </a:r>
                      <a:r>
                        <a:rPr lang="he-IL" sz="1800" kern="1200" baseline="0" dirty="0">
                          <a:solidFill>
                            <a:srgbClr val="002060"/>
                          </a:solidFill>
                          <a:latin typeface="+mn-lt"/>
                          <a:ea typeface="+mn-ea"/>
                          <a:cs typeface="+mn-cs"/>
                        </a:rPr>
                        <a:t> הכלכלית</a:t>
                      </a:r>
                      <a:endParaRPr lang="he-IL" sz="1800" kern="1200" dirty="0">
                        <a:solidFill>
                          <a:srgbClr val="002060"/>
                        </a:solidFill>
                        <a:latin typeface="+mn-lt"/>
                        <a:ea typeface="+mn-ea"/>
                        <a:cs typeface="+mn-cs"/>
                      </a:endParaRPr>
                    </a:p>
                  </a:txBody>
                  <a:tcPr/>
                </a:tc>
                <a:extLst>
                  <a:ext uri="{0D108BD9-81ED-4DB2-BD59-A6C34878D82A}">
                    <a16:rowId xmlns:a16="http://schemas.microsoft.com/office/drawing/2014/main" val="3767470553"/>
                  </a:ext>
                </a:extLst>
              </a:tr>
              <a:tr h="1292512">
                <a:tc>
                  <a:txBody>
                    <a:bodyPr/>
                    <a:lstStyle/>
                    <a:p>
                      <a:pPr algn="r" rtl="1"/>
                      <a:endParaRPr lang="he-IL" sz="1800" kern="1200" dirty="0">
                        <a:solidFill>
                          <a:srgbClr val="002060"/>
                        </a:solidFill>
                        <a:latin typeface="+mn-lt"/>
                        <a:ea typeface="+mn-ea"/>
                        <a:cs typeface="+mn-cs"/>
                      </a:endParaRPr>
                    </a:p>
                    <a:p>
                      <a:pPr algn="r" rtl="1"/>
                      <a:r>
                        <a:rPr lang="he-IL" sz="1800" kern="1200" dirty="0">
                          <a:solidFill>
                            <a:srgbClr val="002060"/>
                          </a:solidFill>
                          <a:latin typeface="+mn-lt"/>
                          <a:ea typeface="+mn-ea"/>
                          <a:cs typeface="+mn-cs"/>
                        </a:rPr>
                        <a:t>? הרצאה של נציג המשלחת האיחוד</a:t>
                      </a:r>
                      <a:r>
                        <a:rPr lang="he-IL" sz="1800" kern="1200" baseline="0" dirty="0">
                          <a:solidFill>
                            <a:srgbClr val="002060"/>
                          </a:solidFill>
                          <a:latin typeface="+mn-lt"/>
                          <a:ea typeface="+mn-ea"/>
                          <a:cs typeface="+mn-cs"/>
                        </a:rPr>
                        <a:t> האירופי </a:t>
                      </a:r>
                      <a:r>
                        <a:rPr lang="en-US" sz="1800" kern="1200" baseline="0" dirty="0">
                          <a:solidFill>
                            <a:srgbClr val="002060"/>
                          </a:solidFill>
                          <a:latin typeface="+mn-lt"/>
                          <a:ea typeface="+mn-ea"/>
                          <a:cs typeface="+mn-cs"/>
                        </a:rPr>
                        <a:t>CFSP</a:t>
                      </a:r>
                      <a:r>
                        <a:rPr lang="he-IL" sz="1800" kern="1200" baseline="0" dirty="0">
                          <a:solidFill>
                            <a:srgbClr val="002060"/>
                          </a:solidFill>
                          <a:latin typeface="+mn-lt"/>
                          <a:ea typeface="+mn-ea"/>
                          <a:cs typeface="+mn-cs"/>
                        </a:rPr>
                        <a:t> – יתכן שיזוז לפרום מליאה. </a:t>
                      </a:r>
                      <a:endParaRPr lang="he-IL" sz="1800" kern="1200" dirty="0">
                        <a:solidFill>
                          <a:srgbClr val="002060"/>
                        </a:solidFill>
                        <a:latin typeface="+mn-lt"/>
                        <a:ea typeface="+mn-ea"/>
                        <a:cs typeface="+mn-cs"/>
                      </a:endParaRPr>
                    </a:p>
                  </a:txBody>
                  <a:tcPr/>
                </a:tc>
                <a:tc>
                  <a:txBody>
                    <a:bodyPr/>
                    <a:lstStyle/>
                    <a:p>
                      <a:pPr rtl="1"/>
                      <a:endParaRPr lang="he-IL" sz="1800" kern="1200" dirty="0">
                        <a:solidFill>
                          <a:srgbClr val="002060"/>
                        </a:solidFill>
                        <a:latin typeface="+mn-lt"/>
                        <a:ea typeface="+mn-ea"/>
                        <a:cs typeface="+mn-cs"/>
                      </a:endParaRPr>
                    </a:p>
                  </a:txBody>
                  <a:tcPr/>
                </a:tc>
                <a:extLst>
                  <a:ext uri="{0D108BD9-81ED-4DB2-BD59-A6C34878D82A}">
                    <a16:rowId xmlns:a16="http://schemas.microsoft.com/office/drawing/2014/main" val="4089378144"/>
                  </a:ext>
                </a:extLst>
              </a:tr>
            </a:tbl>
          </a:graphicData>
        </a:graphic>
      </p:graphicFrame>
    </p:spTree>
    <p:extLst>
      <p:ext uri="{BB962C8B-B14F-4D97-AF65-F5344CB8AC3E}">
        <p14:creationId xmlns:p14="http://schemas.microsoft.com/office/powerpoint/2010/main" val="3386095782"/>
      </p:ext>
    </p:extLst>
  </p:cSld>
  <p:clrMapOvr>
    <a:masterClrMapping/>
  </p:clrMapOvr>
</p:sld>
</file>

<file path=ppt/theme/theme1.xml><?xml version="1.0" encoding="utf-8"?>
<a:theme xmlns:a="http://schemas.openxmlformats.org/drawingml/2006/main" name="1_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3909</TotalTime>
  <Words>1179</Words>
  <Application>Microsoft Office PowerPoint</Application>
  <PresentationFormat>מסך רחב</PresentationFormat>
  <Paragraphs>176</Paragraphs>
  <Slides>10</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10</vt:i4>
      </vt:variant>
    </vt:vector>
  </HeadingPairs>
  <TitlesOfParts>
    <vt:vector size="11" baseType="lpstr">
      <vt:lpstr>1_ערכת נושא Office</vt:lpstr>
      <vt:lpstr>סמינר אירופה Europe Seminar  אישור הרעיון המארגן   צוות 1 </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שיחת פתיחה צוות 1</dc:title>
  <dc:creator>Eran</dc:creator>
  <cp:lastModifiedBy>משתמש לא ידוע</cp:lastModifiedBy>
  <cp:revision>109</cp:revision>
  <dcterms:created xsi:type="dcterms:W3CDTF">2018-08-28T16:49:27Z</dcterms:created>
  <dcterms:modified xsi:type="dcterms:W3CDTF">2019-09-24T05:26:33Z</dcterms:modified>
</cp:coreProperties>
</file>