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7">
  <p:sldMasterIdLst>
    <p:sldMasterId id="2147483648" r:id="rId1"/>
    <p:sldMasterId id="2147483673" r:id="rId2"/>
  </p:sldMasterIdLst>
  <p:notesMasterIdLst>
    <p:notesMasterId r:id="rId41"/>
  </p:notesMasterIdLst>
  <p:sldIdLst>
    <p:sldId id="284" r:id="rId3"/>
    <p:sldId id="285" r:id="rId4"/>
    <p:sldId id="356" r:id="rId5"/>
    <p:sldId id="357" r:id="rId6"/>
    <p:sldId id="419" r:id="rId7"/>
    <p:sldId id="411" r:id="rId8"/>
    <p:sldId id="421" r:id="rId9"/>
    <p:sldId id="399" r:id="rId10"/>
    <p:sldId id="437" r:id="rId11"/>
    <p:sldId id="287" r:id="rId12"/>
    <p:sldId id="288" r:id="rId13"/>
    <p:sldId id="289" r:id="rId14"/>
    <p:sldId id="438" r:id="rId15"/>
    <p:sldId id="338" r:id="rId16"/>
    <p:sldId id="257" r:id="rId17"/>
    <p:sldId id="339" r:id="rId18"/>
    <p:sldId id="340" r:id="rId19"/>
    <p:sldId id="439" r:id="rId20"/>
    <p:sldId id="429" r:id="rId21"/>
    <p:sldId id="430" r:id="rId22"/>
    <p:sldId id="431" r:id="rId23"/>
    <p:sldId id="424" r:id="rId24"/>
    <p:sldId id="427" r:id="rId25"/>
    <p:sldId id="432" r:id="rId26"/>
    <p:sldId id="436" r:id="rId27"/>
    <p:sldId id="428" r:id="rId28"/>
    <p:sldId id="346" r:id="rId29"/>
    <p:sldId id="347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39" autoAdjust="0"/>
    <p:restoredTop sz="94660"/>
  </p:normalViewPr>
  <p:slideViewPr>
    <p:cSldViewPr>
      <p:cViewPr>
        <p:scale>
          <a:sx n="50" d="100"/>
          <a:sy n="50" d="100"/>
        </p:scale>
        <p:origin x="42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F2A47-A71E-4350-B6A7-8C11D35BFAF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CC4776-8284-4793-87E9-48C330B044C4}">
      <dgm:prSet phldrT="[טקסט]"/>
      <dgm:spPr/>
      <dgm:t>
        <a:bodyPr/>
        <a:lstStyle/>
        <a:p>
          <a:pPr rtl="0"/>
          <a:r>
            <a: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rPr>
            <a:t>National Defense </a:t>
          </a:r>
          <a:endParaRPr lang="he-IL" b="1" dirty="0"/>
        </a:p>
      </dgm:t>
    </dgm:pt>
    <dgm:pt modelId="{EFD52162-0978-455C-8608-EA56BA0293A3}" type="parTrans" cxnId="{714DA8FA-02C6-4898-8F68-7C3A17DDB92F}">
      <dgm:prSet/>
      <dgm:spPr/>
      <dgm:t>
        <a:bodyPr/>
        <a:lstStyle/>
        <a:p>
          <a:pPr rtl="1"/>
          <a:endParaRPr lang="he-IL"/>
        </a:p>
      </dgm:t>
    </dgm:pt>
    <dgm:pt modelId="{ECD8E95C-A316-4B13-996C-6BDF5F94ED2D}" type="sibTrans" cxnId="{714DA8FA-02C6-4898-8F68-7C3A17DDB92F}">
      <dgm:prSet/>
      <dgm:spPr/>
      <dgm:t>
        <a:bodyPr/>
        <a:lstStyle/>
        <a:p>
          <a:pPr rtl="1"/>
          <a:endParaRPr lang="he-IL"/>
        </a:p>
      </dgm:t>
    </dgm:pt>
    <dgm:pt modelId="{3CCA654D-9E39-412B-8988-76E519E4EB4C}" type="pres">
      <dgm:prSet presAssocID="{F0DF2A47-A71E-4350-B6A7-8C11D35BFA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E1B64D2C-6B49-4672-950B-4E369788A6C5}" type="pres">
      <dgm:prSet presAssocID="{85CC4776-8284-4793-87E9-48C330B044C4}" presName="hierRoot1" presStyleCnt="0">
        <dgm:presLayoutVars>
          <dgm:hierBranch val="init"/>
        </dgm:presLayoutVars>
      </dgm:prSet>
      <dgm:spPr/>
    </dgm:pt>
    <dgm:pt modelId="{C7793CB4-8422-4B60-A1C7-EDB79D1DCDE9}" type="pres">
      <dgm:prSet presAssocID="{85CC4776-8284-4793-87E9-48C330B044C4}" presName="rootComposite1" presStyleCnt="0"/>
      <dgm:spPr/>
    </dgm:pt>
    <dgm:pt modelId="{FECDCE72-2DEE-4BDC-89DF-46928C90D55A}" type="pres">
      <dgm:prSet presAssocID="{85CC4776-8284-4793-87E9-48C330B044C4}" presName="rootText1" presStyleLbl="node0" presStyleIdx="0" presStyleCnt="1" custLinFactNeighborX="-922" custLinFactNeighborY="-1594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7B78EBB-1F1A-4DFA-8AE1-4075E957885A}" type="pres">
      <dgm:prSet presAssocID="{85CC4776-8284-4793-87E9-48C330B044C4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801316DB-CB6E-4180-9C34-819A8ACBCD60}" type="pres">
      <dgm:prSet presAssocID="{85CC4776-8284-4793-87E9-48C330B044C4}" presName="hierChild2" presStyleCnt="0"/>
      <dgm:spPr/>
    </dgm:pt>
    <dgm:pt modelId="{6C5F663D-91BE-4CAD-B4CD-90301C3746D9}" type="pres">
      <dgm:prSet presAssocID="{85CC4776-8284-4793-87E9-48C330B044C4}" presName="hierChild3" presStyleCnt="0"/>
      <dgm:spPr/>
    </dgm:pt>
  </dgm:ptLst>
  <dgm:cxnLst>
    <dgm:cxn modelId="{343F7AA7-7A11-46C2-B7FD-54EB7226D38C}" type="presOf" srcId="{F0DF2A47-A71E-4350-B6A7-8C11D35BFAFE}" destId="{3CCA654D-9E39-412B-8988-76E519E4EB4C}" srcOrd="0" destOrd="0" presId="urn:microsoft.com/office/officeart/2005/8/layout/orgChart1"/>
    <dgm:cxn modelId="{31B678CB-0CEE-49C4-A540-28C006C006FB}" type="presOf" srcId="{85CC4776-8284-4793-87E9-48C330B044C4}" destId="{FECDCE72-2DEE-4BDC-89DF-46928C90D55A}" srcOrd="0" destOrd="0" presId="urn:microsoft.com/office/officeart/2005/8/layout/orgChart1"/>
    <dgm:cxn modelId="{124381C6-82BB-45B4-AD8D-31D5C5E6524E}" type="presOf" srcId="{85CC4776-8284-4793-87E9-48C330B044C4}" destId="{77B78EBB-1F1A-4DFA-8AE1-4075E957885A}" srcOrd="1" destOrd="0" presId="urn:microsoft.com/office/officeart/2005/8/layout/orgChart1"/>
    <dgm:cxn modelId="{714DA8FA-02C6-4898-8F68-7C3A17DDB92F}" srcId="{F0DF2A47-A71E-4350-B6A7-8C11D35BFAFE}" destId="{85CC4776-8284-4793-87E9-48C330B044C4}" srcOrd="0" destOrd="0" parTransId="{EFD52162-0978-455C-8608-EA56BA0293A3}" sibTransId="{ECD8E95C-A316-4B13-996C-6BDF5F94ED2D}"/>
    <dgm:cxn modelId="{1A204BF8-3E14-4907-9248-12EFEAE99B35}" type="presParOf" srcId="{3CCA654D-9E39-412B-8988-76E519E4EB4C}" destId="{E1B64D2C-6B49-4672-950B-4E369788A6C5}" srcOrd="0" destOrd="0" presId="urn:microsoft.com/office/officeart/2005/8/layout/orgChart1"/>
    <dgm:cxn modelId="{B509874C-C155-4608-BB60-B5F7EC77881F}" type="presParOf" srcId="{E1B64D2C-6B49-4672-950B-4E369788A6C5}" destId="{C7793CB4-8422-4B60-A1C7-EDB79D1DCDE9}" srcOrd="0" destOrd="0" presId="urn:microsoft.com/office/officeart/2005/8/layout/orgChart1"/>
    <dgm:cxn modelId="{51A7353A-3BE9-4B14-A697-506E94F9C768}" type="presParOf" srcId="{C7793CB4-8422-4B60-A1C7-EDB79D1DCDE9}" destId="{FECDCE72-2DEE-4BDC-89DF-46928C90D55A}" srcOrd="0" destOrd="0" presId="urn:microsoft.com/office/officeart/2005/8/layout/orgChart1"/>
    <dgm:cxn modelId="{7F337402-48A1-4368-9775-3654DDDF99F4}" type="presParOf" srcId="{C7793CB4-8422-4B60-A1C7-EDB79D1DCDE9}" destId="{77B78EBB-1F1A-4DFA-8AE1-4075E957885A}" srcOrd="1" destOrd="0" presId="urn:microsoft.com/office/officeart/2005/8/layout/orgChart1"/>
    <dgm:cxn modelId="{278DF0FE-8F64-4244-8B83-A1B950843713}" type="presParOf" srcId="{E1B64D2C-6B49-4672-950B-4E369788A6C5}" destId="{801316DB-CB6E-4180-9C34-819A8ACBCD60}" srcOrd="1" destOrd="0" presId="urn:microsoft.com/office/officeart/2005/8/layout/orgChart1"/>
    <dgm:cxn modelId="{14B9C472-16ED-45DD-9A35-BCD8F1D58487}" type="presParOf" srcId="{E1B64D2C-6B49-4672-950B-4E369788A6C5}" destId="{6C5F663D-91BE-4CAD-B4CD-90301C374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90D80-BCFC-4FDC-9F46-2EE94A9A9FA7}" type="doc">
      <dgm:prSet loTypeId="urn:microsoft.com/office/officeart/2005/8/layout/matrix2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86343145-84DF-4602-A3D7-3F0F3515FC9C}">
      <dgm:prSet phldrT="[טקסט]"/>
      <dgm:spPr/>
      <dgm:t>
        <a:bodyPr/>
        <a:lstStyle/>
        <a:p>
          <a:pPr rtl="1"/>
          <a:endParaRPr lang="he-IL" dirty="0"/>
        </a:p>
      </dgm:t>
    </dgm:pt>
    <dgm:pt modelId="{F9F4F9D3-9F82-47C6-BD6D-237FECB2933E}" type="parTrans" cxnId="{0CC81C50-FCAF-42E8-908E-8F978E6AC2AA}">
      <dgm:prSet/>
      <dgm:spPr/>
      <dgm:t>
        <a:bodyPr/>
        <a:lstStyle/>
        <a:p>
          <a:pPr rtl="1"/>
          <a:endParaRPr lang="he-IL"/>
        </a:p>
      </dgm:t>
    </dgm:pt>
    <dgm:pt modelId="{EBA68635-36F5-4337-A067-333D1C41A524}" type="sibTrans" cxnId="{0CC81C50-FCAF-42E8-908E-8F978E6AC2AA}">
      <dgm:prSet/>
      <dgm:spPr/>
      <dgm:t>
        <a:bodyPr/>
        <a:lstStyle/>
        <a:p>
          <a:pPr rtl="1"/>
          <a:endParaRPr lang="he-IL"/>
        </a:p>
      </dgm:t>
    </dgm:pt>
    <dgm:pt modelId="{E14831D9-FA74-4358-B620-5193BD473058}" type="pres">
      <dgm:prSet presAssocID="{2BE90D80-BCFC-4FDC-9F46-2EE94A9A9FA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1D87C55-FDE2-4463-ABDF-E0058BD2C7EC}" type="pres">
      <dgm:prSet presAssocID="{2BE90D80-BCFC-4FDC-9F46-2EE94A9A9FA7}" presName="axisShape" presStyleLbl="bgShp" presStyleIdx="0" presStyleCnt="1"/>
      <dgm:spPr/>
    </dgm:pt>
    <dgm:pt modelId="{0B6DCBB3-2071-403B-93E0-39A797DFD8B5}" type="pres">
      <dgm:prSet presAssocID="{2BE90D80-BCFC-4FDC-9F46-2EE94A9A9FA7}" presName="rect1" presStyleLbl="node1" presStyleIdx="0" presStyleCnt="4" custScaleX="112763" custScaleY="106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8DEB66-DBC2-4F13-B382-8F53DA4A30BE}" type="pres">
      <dgm:prSet presAssocID="{2BE90D80-BCFC-4FDC-9F46-2EE94A9A9FA7}" presName="rect2" presStyleLbl="node1" presStyleIdx="1" presStyleCnt="4" custScaleX="113955" custScaleY="106184" custLinFactNeighborX="230">
        <dgm:presLayoutVars>
          <dgm:chMax val="0"/>
          <dgm:chPref val="0"/>
          <dgm:bulletEnabled val="1"/>
        </dgm:presLayoutVars>
      </dgm:prSet>
      <dgm:spPr/>
    </dgm:pt>
    <dgm:pt modelId="{EDC65D9C-0795-4201-95F3-ABEBC415865E}" type="pres">
      <dgm:prSet presAssocID="{2BE90D80-BCFC-4FDC-9F46-2EE94A9A9FA7}" presName="rect3" presStyleLbl="node1" presStyleIdx="2" presStyleCnt="4" custScaleX="110921" custScaleY="110921">
        <dgm:presLayoutVars>
          <dgm:chMax val="0"/>
          <dgm:chPref val="0"/>
          <dgm:bulletEnabled val="1"/>
        </dgm:presLayoutVars>
      </dgm:prSet>
      <dgm:spPr/>
    </dgm:pt>
    <dgm:pt modelId="{6255D35A-0082-4949-B7EE-310D7600AA1E}" type="pres">
      <dgm:prSet presAssocID="{2BE90D80-BCFC-4FDC-9F46-2EE94A9A9FA7}" presName="rect4" presStyleLbl="node1" presStyleIdx="3" presStyleCnt="4" custScaleX="113157" custScaleY="113157" custLinFactNeighborX="1118" custLinFactNeighborY="1118">
        <dgm:presLayoutVars>
          <dgm:chMax val="0"/>
          <dgm:chPref val="0"/>
          <dgm:bulletEnabled val="1"/>
        </dgm:presLayoutVars>
      </dgm:prSet>
      <dgm:spPr/>
    </dgm:pt>
  </dgm:ptLst>
  <dgm:cxnLst>
    <dgm:cxn modelId="{62D90C41-7B90-4C9E-92A1-DFD18BAD57CA}" type="presOf" srcId="{86343145-84DF-4602-A3D7-3F0F3515FC9C}" destId="{0B6DCBB3-2071-403B-93E0-39A797DFD8B5}" srcOrd="0" destOrd="0" presId="urn:microsoft.com/office/officeart/2005/8/layout/matrix2"/>
    <dgm:cxn modelId="{0CC81C50-FCAF-42E8-908E-8F978E6AC2AA}" srcId="{2BE90D80-BCFC-4FDC-9F46-2EE94A9A9FA7}" destId="{86343145-84DF-4602-A3D7-3F0F3515FC9C}" srcOrd="0" destOrd="0" parTransId="{F9F4F9D3-9F82-47C6-BD6D-237FECB2933E}" sibTransId="{EBA68635-36F5-4337-A067-333D1C41A524}"/>
    <dgm:cxn modelId="{C7DE8F0E-2B33-45D3-9CB8-0613C4F41996}" type="presOf" srcId="{2BE90D80-BCFC-4FDC-9F46-2EE94A9A9FA7}" destId="{E14831D9-FA74-4358-B620-5193BD473058}" srcOrd="0" destOrd="0" presId="urn:microsoft.com/office/officeart/2005/8/layout/matrix2"/>
    <dgm:cxn modelId="{D4ED9030-1CBE-4E47-AD76-4DDDCB8F7DEF}" type="presParOf" srcId="{E14831D9-FA74-4358-B620-5193BD473058}" destId="{71D87C55-FDE2-4463-ABDF-E0058BD2C7EC}" srcOrd="0" destOrd="0" presId="urn:microsoft.com/office/officeart/2005/8/layout/matrix2"/>
    <dgm:cxn modelId="{5758DBD2-495B-44E6-864E-12BD1C14A2EB}" type="presParOf" srcId="{E14831D9-FA74-4358-B620-5193BD473058}" destId="{0B6DCBB3-2071-403B-93E0-39A797DFD8B5}" srcOrd="1" destOrd="0" presId="urn:microsoft.com/office/officeart/2005/8/layout/matrix2"/>
    <dgm:cxn modelId="{3200BE8A-9FA6-40E9-9656-0B7FB84D9FD4}" type="presParOf" srcId="{E14831D9-FA74-4358-B620-5193BD473058}" destId="{CC8DEB66-DBC2-4F13-B382-8F53DA4A30BE}" srcOrd="2" destOrd="0" presId="urn:microsoft.com/office/officeart/2005/8/layout/matrix2"/>
    <dgm:cxn modelId="{A8D8D7B6-2E5F-4240-B399-AD9D14283D08}" type="presParOf" srcId="{E14831D9-FA74-4358-B620-5193BD473058}" destId="{EDC65D9C-0795-4201-95F3-ABEBC415865E}" srcOrd="3" destOrd="0" presId="urn:microsoft.com/office/officeart/2005/8/layout/matrix2"/>
    <dgm:cxn modelId="{A1441A7A-6C84-4423-A78D-53FF686845E9}" type="presParOf" srcId="{E14831D9-FA74-4358-B620-5193BD473058}" destId="{6255D35A-0082-4949-B7EE-310D7600AA1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DCE72-2DEE-4BDC-89DF-46928C90D55A}">
      <dsp:nvSpPr>
        <dsp:cNvPr id="0" name=""/>
        <dsp:cNvSpPr/>
      </dsp:nvSpPr>
      <dsp:spPr>
        <a:xfrm>
          <a:off x="2016202" y="0"/>
          <a:ext cx="4525112" cy="226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rPr>
            <a:t>National Defense </a:t>
          </a:r>
          <a:endParaRPr lang="he-IL" sz="6500" b="1" kern="1200" dirty="0"/>
        </a:p>
      </dsp:txBody>
      <dsp:txXfrm>
        <a:off x="2016202" y="0"/>
        <a:ext cx="4525112" cy="22625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6921E6-5313-4A91-BE2E-58CDA9E66F8A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E41FF8-E97A-462E-BF6E-00C69126A1F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0682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4357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71F0-2A35-4987-B5A8-835387C883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79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1FF8-E97A-462E-BF6E-00C69126A1F8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942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708-94C4-44A1-B92F-727C66634376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34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7188-FCDA-42A6-8B25-69BBDC0496FB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60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09-5FD0-4E13-A197-783AEE555C41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93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E210-C747-4285-979C-6C75DB184BC2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07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4744-DF8E-4730-96E4-0D47CF71F155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7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F84-FD00-41A5-A13B-C2ECDBFC932C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61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0F1-955D-4579-9745-18DF883854CE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95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040-48AF-4BC4-BE5A-A306316F4167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35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F11E-CA99-449B-9D99-C3FA95BF9BC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11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DB1C-CD44-4CE2-8DA3-E9129F2F895D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506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D7B1-6618-4651-A1D1-38158DE335C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76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457200" y="6404296"/>
            <a:ext cx="2133600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514350">
              <a:defRPr sz="675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49226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C375-CE24-45D5-AC34-E150FC6A4F2B}" type="datetimeFigureOut">
              <a:rPr lang="he-IL" smtClean="0"/>
              <a:pPr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3241-7BBC-4321-A830-FA8EC0EC9EF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9EF2-3A7B-46C8-9566-F46B8F12C241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5515-DD70-42B6-A74B-EE91C4A6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3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ultural_diplomacy" TargetMode="External"/><Relationship Id="rId13" Type="http://schemas.openxmlformats.org/officeDocument/2006/relationships/hyperlink" Target="https://en.wikipedia.org/wiki/Dollar_diplomacy" TargetMode="External"/><Relationship Id="rId18" Type="http://schemas.openxmlformats.org/officeDocument/2006/relationships/hyperlink" Target="https://en.wikipedia.org/wiki/Gift_basket_diplomacy" TargetMode="External"/><Relationship Id="rId26" Type="http://schemas.openxmlformats.org/officeDocument/2006/relationships/hyperlink" Target="https://en.wikipedia.org/wiki/Public_diplomacy_of_the_United_States" TargetMode="External"/><Relationship Id="rId3" Type="http://schemas.openxmlformats.org/officeDocument/2006/relationships/hyperlink" Target="https://en.wikipedia.org/wiki/Checkbook_diplomacy" TargetMode="External"/><Relationship Id="rId21" Type="http://schemas.openxmlformats.org/officeDocument/2006/relationships/hyperlink" Target="https://en.wikipedia.org/wiki/Gunboat_diplomacy" TargetMode="External"/><Relationship Id="rId34" Type="http://schemas.openxmlformats.org/officeDocument/2006/relationships/hyperlink" Target="https://en.wikipedia.org/wiki/Trade_mission" TargetMode="External"/><Relationship Id="rId7" Type="http://schemas.openxmlformats.org/officeDocument/2006/relationships/hyperlink" Target="https://en.wikipedia.org/wiki/Cricket_diplomacy" TargetMode="External"/><Relationship Id="rId12" Type="http://schemas.openxmlformats.org/officeDocument/2006/relationships/hyperlink" Target="https://en.wikipedia.org/wiki/Digital_diplomacy" TargetMode="External"/><Relationship Id="rId17" Type="http://schemas.openxmlformats.org/officeDocument/2006/relationships/hyperlink" Target="https://en.wikipedia.org/wiki/Freelance_diplomacy" TargetMode="External"/><Relationship Id="rId25" Type="http://schemas.openxmlformats.org/officeDocument/2006/relationships/hyperlink" Target="https://en.wikipedia.org/wiki/Public_diplomacy" TargetMode="External"/><Relationship Id="rId33" Type="http://schemas.openxmlformats.org/officeDocument/2006/relationships/hyperlink" Target="https://en.wikipedia.org/wiki/Track_II_diplomacy" TargetMode="External"/><Relationship Id="rId2" Type="http://schemas.openxmlformats.org/officeDocument/2006/relationships/hyperlink" Target="https://en.wikipedia.org/wiki/Appeasement" TargetMode="External"/><Relationship Id="rId16" Type="http://schemas.openxmlformats.org/officeDocument/2006/relationships/hyperlink" Target="https://en.wikipedia.org/wiki/Facebook_diplomacy" TargetMode="External"/><Relationship Id="rId20" Type="http://schemas.openxmlformats.org/officeDocument/2006/relationships/hyperlink" Target="https://en.wikipedia.org/wiki/Guerrilla_diplomacy" TargetMode="External"/><Relationship Id="rId29" Type="http://schemas.openxmlformats.org/officeDocument/2006/relationships/hyperlink" Target="https://en.wikipedia.org/wiki/Science_diplomacy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Commercial_diplomacy" TargetMode="External"/><Relationship Id="rId11" Type="http://schemas.openxmlformats.org/officeDocument/2006/relationships/hyperlink" Target="https://en.wikipedia.org/wiki/Deference" TargetMode="External"/><Relationship Id="rId24" Type="http://schemas.openxmlformats.org/officeDocument/2006/relationships/hyperlink" Target="https://en.wikipedia.org/wiki/Ping-pong_diplomacy" TargetMode="External"/><Relationship Id="rId32" Type="http://schemas.openxmlformats.org/officeDocument/2006/relationships/hyperlink" Target="https://en.wikipedia.org/wiki/Team_Canada_Mission" TargetMode="External"/><Relationship Id="rId5" Type="http://schemas.openxmlformats.org/officeDocument/2006/relationships/hyperlink" Target="https://en.wikipedia.org/wiki/Coercive_diplomacy" TargetMode="External"/><Relationship Id="rId15" Type="http://schemas.openxmlformats.org/officeDocument/2006/relationships/hyperlink" Target="https://en.wikipedia.org/wiki/Engagement_(diplomacy)" TargetMode="External"/><Relationship Id="rId23" Type="http://schemas.openxmlformats.org/officeDocument/2006/relationships/hyperlink" Target="https://en.wikipedia.org/wiki/Pilgrimage_diplomacy" TargetMode="External"/><Relationship Id="rId28" Type="http://schemas.openxmlformats.org/officeDocument/2006/relationships/hyperlink" Target="https://en.wikipedia.org/wiki/Regional_diplomacy" TargetMode="External"/><Relationship Id="rId10" Type="http://schemas.openxmlformats.org/officeDocument/2006/relationships/hyperlink" Target="https://en.wikipedia.org/wiki/Defence_diplomacy" TargetMode="External"/><Relationship Id="rId19" Type="http://schemas.openxmlformats.org/officeDocument/2006/relationships/hyperlink" Target="https://en.wikipedia.org/wiki/Global_Innovation_through_Science_and_Technology_initiative" TargetMode="External"/><Relationship Id="rId31" Type="http://schemas.openxmlformats.org/officeDocument/2006/relationships/hyperlink" Target="https://en.wikipedia.org/wiki/Stadium_diplomacy" TargetMode="External"/><Relationship Id="rId4" Type="http://schemas.openxmlformats.org/officeDocument/2006/relationships/hyperlink" Target="https://en.wikipedia.org/wiki/Citizen_diplomacy" TargetMode="External"/><Relationship Id="rId9" Type="http://schemas.openxmlformats.org/officeDocument/2006/relationships/hyperlink" Target="https://en.wikipedia.org/wiki/United_States_cyber-diplomacy" TargetMode="External"/><Relationship Id="rId14" Type="http://schemas.openxmlformats.org/officeDocument/2006/relationships/hyperlink" Target="https://en.wikipedia.org/wiki/Economic_diplomacy" TargetMode="External"/><Relationship Id="rId22" Type="http://schemas.openxmlformats.org/officeDocument/2006/relationships/hyperlink" Target="https://en.wikipedia.org/wiki/Paradiplomacy" TargetMode="External"/><Relationship Id="rId27" Type="http://schemas.openxmlformats.org/officeDocument/2006/relationships/hyperlink" Target="https://en.wikipedia.org/wiki/Public_talks" TargetMode="External"/><Relationship Id="rId30" Type="http://schemas.openxmlformats.org/officeDocument/2006/relationships/hyperlink" Target="https://en.wikipedia.org/wiki/Shuttle_diplomacy" TargetMode="External"/><Relationship Id="rId35" Type="http://schemas.openxmlformats.org/officeDocument/2006/relationships/hyperlink" Target="https://en.wikipedia.org/wiki/Transformational_Diplomac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32.xml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ivethings.org/leslie-nicholas/index.html" TargetMode="External"/><Relationship Id="rId2" Type="http://schemas.openxmlformats.org/officeDocument/2006/relationships/hyperlink" Target="http://www.thefivethings.org/tony-jackson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820472" cy="3384376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+mn-lt"/>
                <a:cs typeface="Arial"/>
              </a:rPr>
              <a:t>Foreign Policy and Diplomacy Course Opening  </a:t>
            </a:r>
            <a:r>
              <a:rPr lang="he-IL" sz="6000" dirty="0">
                <a:solidFill>
                  <a:prstClr val="black"/>
                </a:solidFill>
                <a:latin typeface="+mn-lt"/>
                <a:cs typeface="Arial"/>
              </a:rPr>
              <a:t/>
            </a:r>
            <a:br>
              <a:rPr lang="he-IL" sz="6000" dirty="0">
                <a:solidFill>
                  <a:prstClr val="black"/>
                </a:solidFill>
                <a:latin typeface="+mn-lt"/>
                <a:cs typeface="Arial"/>
              </a:rPr>
            </a:b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Introduction to the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International System and Diplomacy in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the 21st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Century</a:t>
            </a:r>
            <a:r>
              <a:rPr lang="he-IL" sz="6000" dirty="0">
                <a:solidFill>
                  <a:prstClr val="black"/>
                </a:solidFill>
                <a:latin typeface="+mn-lt"/>
                <a:cs typeface="Arial"/>
              </a:rPr>
              <a:t/>
            </a:r>
            <a:br>
              <a:rPr lang="he-IL" sz="6000" dirty="0">
                <a:solidFill>
                  <a:prstClr val="black"/>
                </a:solidFill>
                <a:latin typeface="+mn-lt"/>
                <a:cs typeface="Arial"/>
              </a:rPr>
            </a:br>
            <a:r>
              <a:rPr lang="he-IL" dirty="0">
                <a:solidFill>
                  <a:prstClr val="black"/>
                </a:solidFill>
                <a:latin typeface="+mn-lt"/>
                <a:cs typeface="Arial"/>
              </a:rPr>
              <a:t/>
            </a:r>
            <a:br>
              <a:rPr lang="he-IL" dirty="0">
                <a:solidFill>
                  <a:prstClr val="black"/>
                </a:solidFill>
                <a:latin typeface="+mn-lt"/>
                <a:cs typeface="Arial"/>
              </a:rPr>
            </a:br>
            <a:endParaRPr lang="he-IL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1764" y="4995841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INDC 46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Class</a:t>
            </a:r>
            <a:endParaRPr lang="he-IL" sz="2800" dirty="0"/>
          </a:p>
          <a:p>
            <a:pPr algn="ctr"/>
            <a:r>
              <a:rPr lang="he-IL" sz="2800" dirty="0"/>
              <a:t>31/10/2019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8D17-B2D5-4DC3-B57F-3955578DC6D2}" type="slidenum">
              <a:rPr lang="he-IL" smtClean="0"/>
              <a:pPr/>
              <a:t>1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353776" y="6075144"/>
            <a:ext cx="37478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/>
              <a:t>Eran Etzion: eranetzion1@gmail.com</a:t>
            </a:r>
            <a:endParaRPr lang="he-IL" b="1" dirty="0"/>
          </a:p>
          <a:p>
            <a:pPr algn="ctr" rtl="0"/>
            <a:r>
              <a:rPr lang="en-US" b="1" dirty="0"/>
              <a:t>GS2A</a:t>
            </a:r>
            <a:endParaRPr lang="he-I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 rtlCol="1">
            <a:normAutofit fontScale="90000"/>
          </a:bodyPr>
          <a:lstStyle/>
          <a:p>
            <a:pPr rtl="0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National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Defense -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the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Broad Context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2915816" y="1052736"/>
            <a:ext cx="3312368" cy="16561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2160588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anose="020F0502020204030204" pitchFamily="34" charset="0"/>
              </a:rPr>
              <a:t>National power</a:t>
            </a:r>
          </a:p>
          <a:p>
            <a:pPr algn="ctr" defTabSz="2160588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anose="020F0502020204030204" pitchFamily="34" charset="0"/>
              </a:rPr>
              <a:t>National Resilience</a:t>
            </a:r>
            <a:endParaRPr lang="he-IL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xmlns="" val="848605803"/>
              </p:ext>
            </p:extLst>
          </p:nvPr>
        </p:nvGraphicFramePr>
        <p:xfrm>
          <a:off x="323528" y="4365104"/>
          <a:ext cx="864096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חץ למטה 10"/>
          <p:cNvSpPr/>
          <p:nvPr/>
        </p:nvSpPr>
        <p:spPr>
          <a:xfrm>
            <a:off x="4369624" y="2722568"/>
            <a:ext cx="432048" cy="14265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Calibri" panose="020F0502020204030204" pitchFamily="34" charset="0"/>
            </a:endParaRPr>
          </a:p>
        </p:txBody>
      </p:sp>
      <p:sp>
        <p:nvSpPr>
          <p:cNvPr id="12" name="הסבר ענן 11"/>
          <p:cNvSpPr/>
          <p:nvPr/>
        </p:nvSpPr>
        <p:spPr>
          <a:xfrm>
            <a:off x="6443663" y="620713"/>
            <a:ext cx="2449512" cy="1079500"/>
          </a:xfrm>
          <a:prstGeom prst="cloudCallout">
            <a:avLst>
              <a:gd name="adj1" fmla="val -56509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</a:rPr>
              <a:t>Values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</a:rPr>
              <a:t>Culture</a:t>
            </a:r>
            <a:endParaRPr lang="en-US" b="1" dirty="0">
              <a:latin typeface="Calibri" panose="020F050202020403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</a:rPr>
              <a:t>History</a:t>
            </a:r>
            <a:endParaRPr lang="en-US" b="1" dirty="0">
              <a:latin typeface="Calibri" panose="020F050202020403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</a:rPr>
              <a:t>Religion</a:t>
            </a:r>
            <a:endParaRPr lang="he-IL" b="1" dirty="0">
              <a:latin typeface="Calibri" panose="020F0502020204030204" pitchFamily="34" charset="0"/>
            </a:endParaRPr>
          </a:p>
        </p:txBody>
      </p:sp>
      <p:sp>
        <p:nvSpPr>
          <p:cNvPr id="13" name="הסבר ענן 12"/>
          <p:cNvSpPr/>
          <p:nvPr/>
        </p:nvSpPr>
        <p:spPr>
          <a:xfrm>
            <a:off x="250825" y="620713"/>
            <a:ext cx="2449513" cy="1079500"/>
          </a:xfrm>
          <a:prstGeom prst="cloudCallout">
            <a:avLst>
              <a:gd name="adj1" fmla="val 53865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</a:rPr>
              <a:t>Constitution / Basic Laws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</a:rPr>
              <a:t>The structure of the regime</a:t>
            </a:r>
            <a:endParaRPr lang="he-IL" b="1" dirty="0">
              <a:latin typeface="Calibri" panose="020F0502020204030204" pitchFamily="34" charset="0"/>
            </a:endParaRPr>
          </a:p>
        </p:txBody>
      </p:sp>
      <p:sp>
        <p:nvSpPr>
          <p:cNvPr id="8" name="הסבר ענן 7"/>
          <p:cNvSpPr/>
          <p:nvPr/>
        </p:nvSpPr>
        <p:spPr>
          <a:xfrm>
            <a:off x="6227763" y="2565400"/>
            <a:ext cx="2447925" cy="1079500"/>
          </a:xfrm>
          <a:prstGeom prst="cloudCallout">
            <a:avLst>
              <a:gd name="adj1" fmla="val -56509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</a:rPr>
              <a:t>Global security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</a:rPr>
              <a:t>&amp; </a:t>
            </a:r>
            <a:r>
              <a:rPr lang="en-US" b="1" dirty="0">
                <a:latin typeface="Calibri" panose="020F0502020204030204" pitchFamily="34" charset="0"/>
              </a:rPr>
              <a:t>Peace</a:t>
            </a:r>
            <a:endParaRPr lang="he-IL" b="1" dirty="0">
              <a:latin typeface="Calibri" panose="020F0502020204030204" pitchFamily="34" charset="0"/>
            </a:endParaRPr>
          </a:p>
        </p:txBody>
      </p:sp>
      <p:sp>
        <p:nvSpPr>
          <p:cNvPr id="9" name="הסבר ענן 8"/>
          <p:cNvSpPr/>
          <p:nvPr/>
        </p:nvSpPr>
        <p:spPr>
          <a:xfrm>
            <a:off x="468313" y="2420938"/>
            <a:ext cx="2447925" cy="1079500"/>
          </a:xfrm>
          <a:prstGeom prst="cloudCallout">
            <a:avLst>
              <a:gd name="adj1" fmla="val 53865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</a:rPr>
              <a:t>Human Security &amp; Human rights</a:t>
            </a:r>
            <a:endParaRPr lang="he-IL" b="1" dirty="0">
              <a:latin typeface="Calibri" panose="020F0502020204030204" pitchFamily="34" charset="0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E0F295BB-9816-4C42-8EE9-CE017C25F7D4}" type="slidenum">
              <a:rPr lang="he-IL">
                <a:latin typeface="Calibri" panose="020F0502020204030204" pitchFamily="34" charset="0"/>
              </a:rPr>
              <a:pPr algn="r" rtl="0">
                <a:defRPr/>
              </a:pPr>
              <a:t>10</a:t>
            </a:fld>
            <a:endParaRPr lang="he-IL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399"/>
            <a:ext cx="9143999" cy="854968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Components of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the National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Security Concept</a:t>
            </a:r>
            <a:endParaRPr lang="he-I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6227" y="1323386"/>
            <a:ext cx="3016335" cy="2681677"/>
          </a:xfrm>
          <a:prstGeom prst="ellipse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Social </a:t>
            </a:r>
            <a:r>
              <a:rPr lang="en-US" sz="3200" dirty="0" smtClean="0"/>
              <a:t>Cohesion Strategy</a:t>
            </a:r>
            <a:endParaRPr lang="he-IL" sz="3200" dirty="0"/>
          </a:p>
        </p:txBody>
      </p:sp>
      <p:sp>
        <p:nvSpPr>
          <p:cNvPr id="8" name="Oval 7"/>
          <p:cNvSpPr/>
          <p:nvPr/>
        </p:nvSpPr>
        <p:spPr>
          <a:xfrm>
            <a:off x="5896883" y="1286142"/>
            <a:ext cx="3067606" cy="2502898"/>
          </a:xfrm>
          <a:prstGeom prst="ellipse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National </a:t>
            </a:r>
            <a:r>
              <a:rPr lang="en-US" sz="3200" dirty="0" smtClean="0"/>
              <a:t>Economic Strategy</a:t>
            </a:r>
            <a:endParaRPr lang="he-IL" sz="3200" dirty="0"/>
          </a:p>
        </p:txBody>
      </p:sp>
      <p:sp>
        <p:nvSpPr>
          <p:cNvPr id="11" name="Oval 10"/>
          <p:cNvSpPr/>
          <p:nvPr/>
        </p:nvSpPr>
        <p:spPr>
          <a:xfrm>
            <a:off x="2699792" y="4752528"/>
            <a:ext cx="2376264" cy="1844824"/>
          </a:xfrm>
          <a:prstGeom prst="ellipse">
            <a:avLst/>
          </a:prstGeom>
          <a:solidFill>
            <a:srgbClr val="0070C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/>
              <a:t>Political-Diplomatic Campaign</a:t>
            </a:r>
            <a:endParaRPr lang="he-IL" sz="2600" b="1" dirty="0"/>
          </a:p>
        </p:txBody>
      </p:sp>
      <p:sp>
        <p:nvSpPr>
          <p:cNvPr id="12" name="Oval 11"/>
          <p:cNvSpPr/>
          <p:nvPr/>
        </p:nvSpPr>
        <p:spPr>
          <a:xfrm>
            <a:off x="4427984" y="4797720"/>
            <a:ext cx="2376264" cy="1844824"/>
          </a:xfrm>
          <a:prstGeom prst="ellipse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/>
              <a:t>Military </a:t>
            </a:r>
            <a:r>
              <a:rPr lang="en-US" sz="2600" b="1" dirty="0" smtClean="0"/>
              <a:t>Campaign</a:t>
            </a:r>
            <a:endParaRPr lang="he-IL" sz="2600" b="1" dirty="0"/>
          </a:p>
        </p:txBody>
      </p:sp>
      <p:sp>
        <p:nvSpPr>
          <p:cNvPr id="9" name="Oval 8"/>
          <p:cNvSpPr/>
          <p:nvPr/>
        </p:nvSpPr>
        <p:spPr>
          <a:xfrm>
            <a:off x="1979712" y="3068961"/>
            <a:ext cx="2808312" cy="259228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Perception of </a:t>
            </a:r>
            <a:r>
              <a:rPr lang="en-US" sz="2800" b="1" dirty="0" smtClean="0"/>
              <a:t>Foreign Policy</a:t>
            </a:r>
            <a:endParaRPr lang="he-IL" sz="2800" b="1" dirty="0"/>
          </a:p>
        </p:txBody>
      </p:sp>
      <p:sp>
        <p:nvSpPr>
          <p:cNvPr id="10" name="Oval 9"/>
          <p:cNvSpPr/>
          <p:nvPr/>
        </p:nvSpPr>
        <p:spPr>
          <a:xfrm>
            <a:off x="4716016" y="2996952"/>
            <a:ext cx="2808312" cy="2592287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Security </a:t>
            </a:r>
            <a:r>
              <a:rPr lang="en-US" sz="2800" b="1" dirty="0" smtClean="0"/>
              <a:t>Perception</a:t>
            </a:r>
            <a:endParaRPr lang="he-IL" sz="2800" b="1" dirty="0"/>
          </a:p>
        </p:txBody>
      </p:sp>
      <p:sp>
        <p:nvSpPr>
          <p:cNvPr id="7" name="Oval 6"/>
          <p:cNvSpPr/>
          <p:nvPr/>
        </p:nvSpPr>
        <p:spPr>
          <a:xfrm>
            <a:off x="3203848" y="908720"/>
            <a:ext cx="3240360" cy="3240360"/>
          </a:xfrm>
          <a:prstGeom prst="ellipse">
            <a:avLst/>
          </a:prstGeom>
          <a:solidFill>
            <a:srgbClr val="3366FF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/>
              <a:t>National </a:t>
            </a:r>
            <a:r>
              <a:rPr lang="en-US" sz="2600" b="1" dirty="0" smtClean="0"/>
              <a:t>Defense Goals</a:t>
            </a:r>
            <a:endParaRPr lang="he-IL" sz="2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"A Jewish-democratic state within secure and recognized borders"</a:t>
            </a:r>
            <a:endParaRPr lang="he-IL" sz="2200" dirty="0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7EA8B-038B-4AED-A778-81058BDECE69}" type="slidenum">
              <a:rPr lang="he-IL"/>
              <a:pPr>
                <a:defRPr/>
              </a:pPr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87624" y="1268760"/>
            <a:ext cx="4464496" cy="4392488"/>
          </a:xfrm>
          <a:prstGeom prst="ellipse">
            <a:avLst/>
          </a:prstGeom>
          <a:solidFill>
            <a:srgbClr val="3366FF"/>
          </a:solidFill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200" dirty="0"/>
          </a:p>
        </p:txBody>
      </p:sp>
      <p:sp>
        <p:nvSpPr>
          <p:cNvPr id="15" name="Oval 8"/>
          <p:cNvSpPr/>
          <p:nvPr/>
        </p:nvSpPr>
        <p:spPr>
          <a:xfrm>
            <a:off x="1979712" y="3068961"/>
            <a:ext cx="2808312" cy="259228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 מדיניות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חוץ</a:t>
            </a:r>
          </a:p>
        </p:txBody>
      </p:sp>
      <p:sp>
        <p:nvSpPr>
          <p:cNvPr id="9" name="Oval 8"/>
          <p:cNvSpPr/>
          <p:nvPr/>
        </p:nvSpPr>
        <p:spPr>
          <a:xfrm>
            <a:off x="1763713" y="3716338"/>
            <a:ext cx="2943225" cy="15843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"עוצמה רכה"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מדינאות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דיפלומטיה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דיפלומטיה ציבורית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כלכלה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תרבות</a:t>
            </a:r>
            <a:endParaRPr lang="en-US" dirty="0"/>
          </a:p>
        </p:txBody>
      </p:sp>
      <p:sp>
        <p:nvSpPr>
          <p:cNvPr id="16" name="Oval 9"/>
          <p:cNvSpPr/>
          <p:nvPr/>
        </p:nvSpPr>
        <p:spPr>
          <a:xfrm>
            <a:off x="4716016" y="2996952"/>
            <a:ext cx="2808312" cy="2592287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בטחון</a:t>
            </a:r>
          </a:p>
        </p:txBody>
      </p:sp>
      <p:sp>
        <p:nvSpPr>
          <p:cNvPr id="11" name="Oval 4"/>
          <p:cNvSpPr/>
          <p:nvPr/>
        </p:nvSpPr>
        <p:spPr>
          <a:xfrm>
            <a:off x="606227" y="1323386"/>
            <a:ext cx="3016335" cy="2681677"/>
          </a:xfrm>
          <a:prstGeom prst="ellipse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לכידות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חברתית</a:t>
            </a:r>
          </a:p>
        </p:txBody>
      </p:sp>
      <p:sp>
        <p:nvSpPr>
          <p:cNvPr id="12" name="Oval 7"/>
          <p:cNvSpPr/>
          <p:nvPr/>
        </p:nvSpPr>
        <p:spPr>
          <a:xfrm>
            <a:off x="5896883" y="1286142"/>
            <a:ext cx="3067606" cy="2502898"/>
          </a:xfrm>
          <a:prstGeom prst="ellipse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אסטרטגיה כלכלית לאומית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לאומית</a:t>
            </a:r>
          </a:p>
        </p:txBody>
      </p:sp>
      <p:sp>
        <p:nvSpPr>
          <p:cNvPr id="13" name="Oval 10"/>
          <p:cNvSpPr/>
          <p:nvPr/>
        </p:nvSpPr>
        <p:spPr>
          <a:xfrm>
            <a:off x="2699792" y="4752528"/>
            <a:ext cx="2376264" cy="1844824"/>
          </a:xfrm>
          <a:prstGeom prst="ellipse">
            <a:avLst/>
          </a:prstGeom>
          <a:solidFill>
            <a:srgbClr val="0070C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מדינית-דיפלומטית</a:t>
            </a:r>
          </a:p>
        </p:txBody>
      </p:sp>
      <p:sp>
        <p:nvSpPr>
          <p:cNvPr id="14" name="Oval 11"/>
          <p:cNvSpPr/>
          <p:nvPr/>
        </p:nvSpPr>
        <p:spPr>
          <a:xfrm>
            <a:off x="4427984" y="4797720"/>
            <a:ext cx="2376264" cy="1844824"/>
          </a:xfrm>
          <a:prstGeom prst="ellipse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צבאית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2008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מדיניות החוץ מול מדיניות </a:t>
            </a:r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הבטחון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39952" y="1340768"/>
            <a:ext cx="4464496" cy="4392488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200" dirty="0"/>
          </a:p>
        </p:txBody>
      </p:sp>
      <p:sp>
        <p:nvSpPr>
          <p:cNvPr id="6" name="Oval 5"/>
          <p:cNvSpPr/>
          <p:nvPr/>
        </p:nvSpPr>
        <p:spPr>
          <a:xfrm>
            <a:off x="5867400" y="1628775"/>
            <a:ext cx="2233613" cy="22320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מדיניות בטחון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הרתעה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התרעה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הכרעה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התגוננות</a:t>
            </a:r>
          </a:p>
        </p:txBody>
      </p:sp>
      <p:sp>
        <p:nvSpPr>
          <p:cNvPr id="8" name="Oval 7"/>
          <p:cNvSpPr/>
          <p:nvPr/>
        </p:nvSpPr>
        <p:spPr>
          <a:xfrm>
            <a:off x="1979563" y="1680828"/>
            <a:ext cx="2305050" cy="18002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מדיניות חוץ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he-IL" sz="2400" b="1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  <a:endParaRPr lang="he-IL" sz="2400" dirty="0"/>
          </a:p>
        </p:txBody>
      </p:sp>
      <p:sp>
        <p:nvSpPr>
          <p:cNvPr id="10" name="Oval 9"/>
          <p:cNvSpPr/>
          <p:nvPr/>
        </p:nvSpPr>
        <p:spPr>
          <a:xfrm>
            <a:off x="4140200" y="1773238"/>
            <a:ext cx="1295400" cy="331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שת"פ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בינ"ל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("רך"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ו"קשה")</a:t>
            </a: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E65C1-B1FD-4809-AEDC-2C48FE60B9BB}" type="slidenum">
              <a:rPr lang="he-IL"/>
              <a:pPr>
                <a:defRPr/>
              </a:pPr>
              <a:t>12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5580063" y="4140200"/>
            <a:ext cx="2016125" cy="13763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"עוצמה קשה"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צבא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ושירותים</a:t>
            </a:r>
          </a:p>
        </p:txBody>
      </p:sp>
      <p:sp>
        <p:nvSpPr>
          <p:cNvPr id="17" name="Oval 6"/>
          <p:cNvSpPr/>
          <p:nvPr/>
        </p:nvSpPr>
        <p:spPr>
          <a:xfrm>
            <a:off x="3203848" y="908720"/>
            <a:ext cx="3240360" cy="3240360"/>
          </a:xfrm>
          <a:prstGeom prst="ellipse">
            <a:avLst/>
          </a:prstGeom>
          <a:solidFill>
            <a:srgbClr val="3366FF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יעדי </a:t>
            </a:r>
            <a:r>
              <a:rPr lang="he-IL" sz="3200" b="1" dirty="0" err="1"/>
              <a:t>הבטחון</a:t>
            </a:r>
            <a:r>
              <a:rPr lang="he-IL" sz="3200" b="1" dirty="0"/>
              <a:t> הלאומי</a:t>
            </a:r>
            <a:endParaRPr lang="he-IL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200" dirty="0"/>
              <a:t>"מדינה יהודית-דמוקרטית בגבולות בטוחים ומוכרים"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talk about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Policy, Diplomacy and International Policy </a:t>
            </a:r>
            <a:r>
              <a:rPr lang="en-US" dirty="0" smtClean="0"/>
              <a:t>course - Overview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 as part of "national security"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Assessment of the political-strategic situation - the international and regional arena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Implications for Diplomacy in the 21st Century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Israeli Foreign Policy - Operational Operating Environments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181533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112110" y="1882878"/>
            <a:ext cx="6661278" cy="359313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2235" y="1352107"/>
            <a:ext cx="4629150" cy="642938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Global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3987055" y="3226637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3145" y="4200273"/>
            <a:ext cx="1620180" cy="5599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Demographic &amp; Environmental </a:t>
            </a:r>
            <a:b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</a:br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Crises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3577" y="4524255"/>
            <a:ext cx="20225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Global Political Awakening</a:t>
            </a:r>
          </a:p>
          <a:p>
            <a:pPr algn="ctr" defTabSz="514350" rtl="0"/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</a:rPr>
              <a:t>DemoCrisis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1110" y="4102420"/>
            <a:ext cx="1620180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Blurred lines between Domestic &amp; Foreign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5441" y="2011344"/>
            <a:ext cx="11746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G-Zero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2699" y="2781849"/>
            <a:ext cx="1174631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Regional Powers (global ambitions)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96261" y="2068051"/>
            <a:ext cx="1174631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Ad-hoc </a:t>
            </a:r>
          </a:p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coalitions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0109" y="3707883"/>
            <a:ext cx="1174631" cy="5599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Terrorism and religious</a:t>
            </a:r>
          </a:p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extremism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70811" y="4657141"/>
            <a:ext cx="1174631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Diff. attitudes to use of force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63325" y="3914089"/>
            <a:ext cx="15580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600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  <a:t>“Transparent “</a:t>
            </a:r>
            <a:br>
              <a:rPr lang="en-US" sz="1600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</a:br>
            <a:r>
              <a:rPr lang="en-US" sz="1600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  <a:t>world</a:t>
            </a:r>
            <a:endParaRPr lang="he-IL" sz="1600" b="1" kern="0" dirty="0">
              <a:gradFill flip="none" rotWithShape="1">
                <a:gsLst>
                  <a:gs pos="0">
                    <a:srgbClr val="5B9BD5">
                      <a:shade val="30000"/>
                      <a:satMod val="115000"/>
                    </a:srgbClr>
                  </a:gs>
                  <a:gs pos="50000">
                    <a:srgbClr val="5B9BD5">
                      <a:shade val="67500"/>
                      <a:satMod val="115000"/>
                    </a:srgbClr>
                  </a:gs>
                  <a:gs pos="100000">
                    <a:srgbClr val="5B9BD5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228600">
                  <a:srgbClr val="4472C4">
                    <a:satMod val="175000"/>
                    <a:alpha val="40000"/>
                  </a:srgbClr>
                </a:glow>
                <a:reflection blurRad="6350" stA="60000" endA="900" endPos="60000" dist="29997" dir="5400000" sy="-10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8840" y="2545142"/>
            <a:ext cx="1336649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Multi-Crisis </a:t>
            </a:r>
            <a:b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</a:br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world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5817" y="2125098"/>
            <a:ext cx="1174631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Old Intl’ rules and </a:t>
            </a:r>
            <a:r>
              <a:rPr lang="en-US" sz="1013" b="1" kern="0" dirty="0" err="1">
                <a:solidFill>
                  <a:srgbClr val="5B9BD5"/>
                </a:solidFill>
                <a:latin typeface="Calibri" panose="020F0502020204030204"/>
              </a:rPr>
              <a:t>inst</a:t>
            </a:r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’ contested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14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6202" y="2902008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</a:t>
            </a:r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</a:rPr>
              <a:t>TechCentury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0107" y="3234599"/>
            <a:ext cx="1741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De-Globalization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8840" y="3838402"/>
            <a:ext cx="1741694" cy="248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Energy Revolutions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2298" y="3169693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Capitalism 2.0?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95AA0A2-F4DA-4CC3-A89E-6A962C8C30F2}"/>
              </a:ext>
            </a:extLst>
          </p:cNvPr>
          <p:cNvSpPr txBox="1"/>
          <p:nvPr/>
        </p:nvSpPr>
        <p:spPr>
          <a:xfrm>
            <a:off x="3660840" y="3526846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“Truth Decay”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6E85035-297A-465A-892F-76EF122E91C2}"/>
              </a:ext>
            </a:extLst>
          </p:cNvPr>
          <p:cNvSpPr txBox="1"/>
          <p:nvPr/>
        </p:nvSpPr>
        <p:spPr>
          <a:xfrm>
            <a:off x="1940326" y="2358310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</a:t>
            </a:r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</a:rPr>
              <a:t>Frienemies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41" grpId="0"/>
      <p:bldP spid="42" grpId="0"/>
      <p:bldP spid="43" grpId="0"/>
      <p:bldP spid="45" grpId="0"/>
      <p:bldP spid="48" grpId="0"/>
      <p:bldP spid="50" grpId="0"/>
      <p:bldP spid="20" grpId="0"/>
      <p:bldP spid="21" grpId="0"/>
      <p:bldP spid="24" grpId="0"/>
      <p:bldP spid="25" grpId="0"/>
      <p:bldP spid="26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Centralized financial power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/>
          <a:srcRect l="7804" t="12000" r="17090"/>
          <a:stretch/>
        </p:blipFill>
        <p:spPr>
          <a:xfrm>
            <a:off x="273050" y="2286000"/>
            <a:ext cx="8413750" cy="3352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48200" y="6179403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Sources: The Economist  Jan 14, 2014</a:t>
            </a:r>
          </a:p>
          <a:p>
            <a:r>
              <a:rPr lang="fi-FI" sz="1200" dirty="0"/>
              <a:t>http://</a:t>
            </a:r>
            <a:r>
              <a:rPr lang="fi-FI" sz="800" dirty="0"/>
              <a:t>en.wikipedia.org/wiki/List_of_government_budgets_by_country</a:t>
            </a:r>
          </a:p>
          <a:p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16282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330111" y="1882878"/>
            <a:ext cx="6443276" cy="33464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2235" y="1352107"/>
            <a:ext cx="4629150" cy="642938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regional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4045441" y="3506534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0991" y="4699349"/>
            <a:ext cx="18695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“Americana”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441" y="2011345"/>
            <a:ext cx="117463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Sykes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Picot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2183" y="2909650"/>
            <a:ext cx="19442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 “Two State Solution”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688" y="3101948"/>
            <a:ext cx="1174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JCPOA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16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330111" y="1882878"/>
            <a:ext cx="6443276" cy="33464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2235" y="1352107"/>
            <a:ext cx="4629150" cy="642938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Internal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4045441" y="3506534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0991" y="4699350"/>
            <a:ext cx="18695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Democratic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Identity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441" y="2011345"/>
            <a:ext cx="1174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Jewish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Identity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2183" y="2909650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“Start-Up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Nation”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688" y="3101948"/>
            <a:ext cx="11746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Inequality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17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0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talk about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Policy, Diplomacy and International Policy </a:t>
            </a:r>
            <a:r>
              <a:rPr lang="en-US" dirty="0" smtClean="0"/>
              <a:t>course - Overview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 as part of "national security"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Assessment of the political-strategic situation - the international and regional arena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Implications for Diplomacy in the 21st Century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Israeli Foreign Policy - Operational Operating Environments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85997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98C18D-6CB0-460B-A6EF-91A10184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Definitions of </a:t>
            </a:r>
            <a:r>
              <a:rPr lang="en-US" sz="2800" dirty="0" smtClean="0">
                <a:solidFill>
                  <a:schemeClr val="bg1"/>
                </a:solidFill>
              </a:rPr>
              <a:t>Diplomacy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×ª××¦××ª ×ª××× × ×¢×××¨ âªdiplomacy + definitionsâ¬â">
            <a:extLst>
              <a:ext uri="{FF2B5EF4-FFF2-40B4-BE49-F238E27FC236}">
                <a16:creationId xmlns="" xmlns:a16="http://schemas.microsoft.com/office/drawing/2014/main" id="{25645BB9-C06B-4141-9173-BB16ADEC4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320" y="1675227"/>
            <a:ext cx="476335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19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Disclaimer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contents of the presentation reflect the </a:t>
            </a:r>
            <a:r>
              <a:rPr lang="en-US" u="sng" dirty="0"/>
              <a:t>personal evaluations and positions of the lecturer, and </a:t>
            </a:r>
            <a:r>
              <a:rPr lang="en-US" u="sng" dirty="0" smtClean="0"/>
              <a:t>him alone</a:t>
            </a:r>
            <a:endParaRPr lang="en-US" u="sng" dirty="0"/>
          </a:p>
          <a:p>
            <a:pPr algn="l" rtl="0"/>
            <a:r>
              <a:rPr lang="en-US" dirty="0"/>
              <a:t>These contents </a:t>
            </a:r>
            <a:r>
              <a:rPr lang="en-US" u="sng" dirty="0"/>
              <a:t>do not represent the evaluations and positions of the Foreign Ministry, or any other organization in which the </a:t>
            </a:r>
            <a:r>
              <a:rPr lang="en-US" u="sng" dirty="0" smtClean="0"/>
              <a:t>lecturer worked or </a:t>
            </a:r>
            <a:r>
              <a:rPr lang="en-US" u="sng" dirty="0" smtClean="0"/>
              <a:t>works for</a:t>
            </a:r>
            <a:endParaRPr lang="he-IL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×ª××¦××ª ×ª××× × ×¢×××¨ âªirish diplomacy + definitionsâ¬â">
            <a:extLst>
              <a:ext uri="{FF2B5EF4-FFF2-40B4-BE49-F238E27FC236}">
                <a16:creationId xmlns="" xmlns:a16="http://schemas.microsoft.com/office/drawing/2014/main" id="{2BE26447-8969-4BEA-9FFF-B96DCDD41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93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="" xmlns:a16="http://schemas.microsoft.com/office/drawing/2014/main" id="{1A98CC95-4094-4384-A031-2CBCAA6B2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2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Diplomacy in the ‘Age of the Unthinkable’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0" y="980728"/>
            <a:ext cx="7164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In the past we might have believed that the best preparation for a career in foreign policy was a fluency with European history, an ability to speak French or Russian, an understanding of the roots of world order. </a:t>
            </a:r>
            <a:r>
              <a:rPr lang="en-US" sz="2000" dirty="0">
                <a:solidFill>
                  <a:srgbClr val="FF0000"/>
                </a:solidFill>
              </a:rPr>
              <a:t>The future demands a different resume</a:t>
            </a:r>
            <a:r>
              <a:rPr lang="en-US" sz="2000" dirty="0"/>
              <a:t>. Today the ideal candidates for foreign-policy power should be able to </a:t>
            </a:r>
            <a:r>
              <a:rPr lang="en-US" sz="2000" dirty="0">
                <a:solidFill>
                  <a:srgbClr val="FF0000"/>
                </a:solidFill>
              </a:rPr>
              <a:t>speak and think in revolutionary terms</a:t>
            </a:r>
            <a:r>
              <a:rPr lang="en-US" sz="2000" dirty="0"/>
              <a:t>. They should have </a:t>
            </a:r>
            <a:r>
              <a:rPr lang="en-US" sz="2000" dirty="0">
                <a:solidFill>
                  <a:srgbClr val="FF0000"/>
                </a:solidFill>
              </a:rPr>
              <a:t>expertise in some area of the world</a:t>
            </a:r>
            <a:r>
              <a:rPr lang="en-US" sz="2000" dirty="0"/>
              <a:t> – be it China or the Internet or bioengineering – where </a:t>
            </a:r>
            <a:r>
              <a:rPr lang="en-US" sz="2000" dirty="0">
                <a:solidFill>
                  <a:srgbClr val="FF0000"/>
                </a:solidFill>
              </a:rPr>
              <a:t>fast change and unpredictability are the dominant facts of life</a:t>
            </a:r>
            <a:r>
              <a:rPr lang="en-US" sz="2000" dirty="0"/>
              <a:t>. They should have experienced the unforgiving </a:t>
            </a:r>
            <a:r>
              <a:rPr lang="en-US" sz="2000" dirty="0">
                <a:solidFill>
                  <a:srgbClr val="FF0000"/>
                </a:solidFill>
              </a:rPr>
              <a:t>demands for precision and care </a:t>
            </a:r>
            <a:r>
              <a:rPr lang="en-US" sz="2000" dirty="0"/>
              <a:t>that characterize </a:t>
            </a:r>
            <a:r>
              <a:rPr lang="en-US" sz="2000" dirty="0">
                <a:solidFill>
                  <a:srgbClr val="FF0000"/>
                </a:solidFill>
              </a:rPr>
              <a:t>real negotiation</a:t>
            </a:r>
            <a:r>
              <a:rPr lang="en-US" sz="2000" dirty="0"/>
              <a:t> – as well as the magical effect of </a:t>
            </a:r>
            <a:r>
              <a:rPr lang="en-US" sz="2000" dirty="0">
                <a:solidFill>
                  <a:srgbClr val="FF0000"/>
                </a:solidFill>
              </a:rPr>
              <a:t>risk-taking at the right moments</a:t>
            </a:r>
            <a:r>
              <a:rPr lang="en-US" sz="2000" dirty="0"/>
              <a:t>. They should have mastered the </a:t>
            </a:r>
            <a:r>
              <a:rPr lang="en-US" sz="2000" dirty="0">
                <a:solidFill>
                  <a:srgbClr val="FF0000"/>
                </a:solidFill>
              </a:rPr>
              <a:t>essential skill of the next fifty years: crisis management</a:t>
            </a:r>
            <a:r>
              <a:rPr lang="en-US" sz="2000" dirty="0"/>
              <a:t>…Most of all however, </a:t>
            </a:r>
            <a:r>
              <a:rPr lang="en-US" sz="2000" dirty="0">
                <a:solidFill>
                  <a:srgbClr val="FF0000"/>
                </a:solidFill>
              </a:rPr>
              <a:t>we need policy makers and thinkers who have that intuitive revolutionary feel  for the inescapable demands of innovation</a:t>
            </a:r>
            <a:r>
              <a:rPr lang="en-US" sz="2000" dirty="0"/>
              <a:t>…believing for instance, that the triumph of democracy and capitalism is inevitable should disqualify you immediately from a serious position in foreign policy. </a:t>
            </a:r>
          </a:p>
          <a:p>
            <a:pPr algn="l" rtl="0"/>
            <a:r>
              <a:rPr lang="en-US" sz="2000" dirty="0"/>
              <a:t>(Joshua Cooper </a:t>
            </a:r>
            <a:r>
              <a:rPr lang="en-US" sz="2000" dirty="0" err="1"/>
              <a:t>Ramo</a:t>
            </a:r>
            <a:r>
              <a:rPr lang="en-US" sz="2000" dirty="0"/>
              <a:t>)</a:t>
            </a:r>
          </a:p>
        </p:txBody>
      </p:sp>
      <p:pic>
        <p:nvPicPr>
          <p:cNvPr id="1026" name="Picture 2" descr="http://www.thirdwave-websites.com/blog/age-of-the-unthink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579" y="3568799"/>
            <a:ext cx="2066925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2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351922-0B3C-43ED-99F6-11AF339A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Schultz on Diplomacy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A3528D-F058-4B93-8EF0-8874EDA9A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The conduct of diplomacy requires a clear understanding of what is happening and the ability to make a clear record of it and report it honestly and in depth. This may seem obvious and easy. It is not: it requires </a:t>
            </a:r>
            <a:r>
              <a:rPr lang="en-US" b="1" dirty="0"/>
              <a:t>exceptional intellectual skills and qualities of character and discipline</a:t>
            </a:r>
            <a:r>
              <a:rPr lang="en-US" dirty="0"/>
              <a:t>. As former Senator Daniel Patrick Moynihan describes, “The true diplomatist [is] aware of </a:t>
            </a:r>
            <a:r>
              <a:rPr lang="en-US" b="1" dirty="0"/>
              <a:t>how much subsequently depends on what clearly can be established to have taken place</a:t>
            </a:r>
            <a:r>
              <a:rPr lang="en-US" dirty="0"/>
              <a:t>. If it seems simple in the archives, try it in the maelstrom.”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1249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D40014-C6FF-4F81-963D-C291687EDF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343" y="1014750"/>
            <a:ext cx="6469313" cy="48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52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DC30B7-2706-42CB-85D0-776CDE2D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Varieties of </a:t>
            </a:r>
            <a:r>
              <a:rPr lang="en-US" dirty="0" smtClean="0"/>
              <a:t>Diplomacy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097720-4316-46E2-9703-3095F8DD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992" y="1437652"/>
            <a:ext cx="4040188" cy="3951288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2" tooltip="Appeasement"/>
              </a:rPr>
              <a:t>Appeasement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3" tooltip="Checkbook diplomacy"/>
              </a:rPr>
              <a:t>Checkbook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4" tooltip="Citizen diplomacy"/>
              </a:rPr>
              <a:t>Citizen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5" tooltip="Coercive diplomacy"/>
              </a:rPr>
              <a:t>Coercive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6" tooltip="Commercial diplomacy"/>
              </a:rPr>
              <a:t>Commercial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7" tooltip="Cricket diplomacy"/>
              </a:rPr>
              <a:t>Cricket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8" tooltip="Cultural diplomacy"/>
              </a:rPr>
              <a:t>Cultural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9" tooltip="United States cyber-diplomacy"/>
              </a:rPr>
              <a:t>United States cyber-diplomacy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  <a:p>
            <a:pPr algn="l" rtl="0"/>
            <a:r>
              <a:rPr lang="en-US" sz="3700" dirty="0" err="1">
                <a:solidFill>
                  <a:srgbClr val="0B0080"/>
                </a:solidFill>
                <a:latin typeface="Arial" panose="020B0604020202020204" pitchFamily="34" charset="0"/>
                <a:hlinkClick r:id="rId10" tooltip="Defence diplomacy"/>
              </a:rPr>
              <a:t>Defence</a:t>
            </a:r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0" tooltip="Defence diplomacy"/>
              </a:rPr>
              <a:t>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1" tooltip="Deference"/>
              </a:rPr>
              <a:t>Deference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2" tooltip="Digital diplomacy"/>
              </a:rPr>
              <a:t>Digital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3" tooltip="Dollar diplomacy"/>
              </a:rPr>
              <a:t>Dollar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4" tooltip="Economic diplomacy"/>
              </a:rPr>
              <a:t>Economic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5" tooltip="Engagement (diplomacy)"/>
              </a:rPr>
              <a:t>Engagement (diplomacy)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6" tooltip="Facebook diplomacy"/>
              </a:rPr>
              <a:t>Facebook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7" tooltip="Freelance diplomacy"/>
              </a:rPr>
              <a:t>Freelance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8" tooltip="Gift basket diplomacy"/>
              </a:rPr>
              <a:t>Gift basket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9" tooltip="Global Innovation through Science and Technology initiative"/>
              </a:rPr>
              <a:t>Global Innovation through Science and Technology initiative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20" tooltip="Guerrilla diplomacy"/>
              </a:rPr>
              <a:t>Guerrilla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21" tooltip="Gunboat diplomacy"/>
              </a:rPr>
              <a:t>Gunboat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8B04A7-2345-420F-B19D-599BC60BC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016" y="1453356"/>
            <a:ext cx="4041775" cy="3951288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  <a:p>
            <a:pPr algn="l" rtl="0"/>
            <a:r>
              <a:rPr lang="en-US" sz="4800" dirty="0" err="1">
                <a:solidFill>
                  <a:srgbClr val="0B0080"/>
                </a:solidFill>
                <a:latin typeface="Arial" panose="020B0604020202020204" pitchFamily="34" charset="0"/>
                <a:hlinkClick r:id="rId22" tooltip="Paradiplomacy"/>
              </a:rPr>
              <a:t>Paradiplomacy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3" tooltip="Pilgrimage diplomacy"/>
              </a:rPr>
              <a:t>Pilgrimage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4" tooltip="Ping-pong diplomacy"/>
              </a:rPr>
              <a:t>Ping-pong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5" tooltip="Public diplomacy"/>
              </a:rPr>
              <a:t>Public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6" tooltip="Public diplomacy of the United States"/>
              </a:rPr>
              <a:t>Public diplomacy of the United States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7" tooltip="Public talks"/>
              </a:rPr>
              <a:t>Public talks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8" tooltip="Regional diplomacy"/>
              </a:rPr>
              <a:t>Regional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9" tooltip="Science diplomacy"/>
              </a:rPr>
              <a:t>Science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0" tooltip="Shuttle diplomacy"/>
              </a:rPr>
              <a:t>Shuttle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1" tooltip="Stadium diplomacy"/>
              </a:rPr>
              <a:t>Stadium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2" tooltip="Team Canada Mission"/>
              </a:rPr>
              <a:t>Team Canada Mission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3" tooltip="Track II diplomacy"/>
              </a:rPr>
              <a:t>Track II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4" tooltip="Trade mission"/>
              </a:rPr>
              <a:t>Trade mission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5" tooltip="Transformational Diplomacy"/>
              </a:rPr>
              <a:t>Transformational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573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2F98E9-BAC3-47B9-AB16-20269E7C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Autofit/>
          </a:bodyPr>
          <a:lstStyle/>
          <a:p>
            <a:r>
              <a:rPr lang="en-US" sz="2800" dirty="0"/>
              <a:t>The Ten Commandments for Diplomat in the 21st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B383CC-AD27-4AD0-B23B-9E7A99B3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Know where you come from.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It’s not always about us.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Master the fundamentals.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Stay ahead of the curve.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Promote economic renewal.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Connect leverage to strategy.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Don’t just admire</a:t>
            </a:r>
            <a:r>
              <a:rPr lang="en-US" dirty="0"/>
              <a:t> </a:t>
            </a:r>
            <a:r>
              <a:rPr lang="en-US" b="1" dirty="0"/>
              <a:t>the problem — offer a solution.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Speak truth to power.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Accept risk.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iempos"/>
              </a:rPr>
              <a:t>Remain optimistic.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40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5975100"/>
            <a:ext cx="21336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51A9E-7E06-4E6B-B7EF-B667D9037BA8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384548" y="785794"/>
            <a:ext cx="2340000" cy="43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prstClr val="black"/>
                </a:solidFill>
              </a:rPr>
              <a:t>Policy </a:t>
            </a:r>
            <a:r>
              <a:rPr lang="en-US" sz="2200" b="1" dirty="0" smtClean="0">
                <a:solidFill>
                  <a:prstClr val="black"/>
                </a:solidFill>
              </a:rPr>
              <a:t>Design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960" y="785794"/>
            <a:ext cx="2818657" cy="430887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Policy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Implementation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373460" y="1571612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prstClr val="black"/>
                </a:solidFill>
              </a:rPr>
              <a:t>Content </a:t>
            </a:r>
            <a:r>
              <a:rPr lang="en-US" sz="2200" b="1" dirty="0" smtClean="0">
                <a:solidFill>
                  <a:prstClr val="black"/>
                </a:solidFill>
              </a:rPr>
              <a:t>Society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65488" y="1571612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</a:rPr>
              <a:t>Moving Society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383970" y="2204864"/>
            <a:ext cx="2340000" cy="1107996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Part of the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National Security Establishment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65488" y="2277715"/>
            <a:ext cx="2340000" cy="1007269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Another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Civil Government Office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375404" y="3500438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Political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65488" y="3500438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Administrative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373460" y="4211447"/>
            <a:ext cx="2350510" cy="440529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Functional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60002" y="4221089"/>
            <a:ext cx="2358930" cy="43088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Geographic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384548" y="4997264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</a:t>
            </a:r>
            <a:r>
              <a:rPr lang="en-US" sz="2200" b="1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taff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60002" y="4941168"/>
            <a:ext cx="2357840" cy="43885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Representations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384548" y="5705462"/>
            <a:ext cx="2340000" cy="79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Diplomacy and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Strategy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60002" y="5708834"/>
            <a:ext cx="2340000" cy="79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Information and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Services Abroad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29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Operating Concept - The Variety of Options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grpSp>
        <p:nvGrpSpPr>
          <p:cNvPr id="2" name="קבוצה 97"/>
          <p:cNvGrpSpPr/>
          <p:nvPr/>
        </p:nvGrpSpPr>
        <p:grpSpPr>
          <a:xfrm>
            <a:off x="3031894" y="563050"/>
            <a:ext cx="3060000" cy="794248"/>
            <a:chOff x="4500562" y="2553814"/>
            <a:chExt cx="3060000" cy="1080000"/>
          </a:xfrm>
        </p:grpSpPr>
        <p:sp>
          <p:nvSpPr>
            <p:cNvPr id="99" name="מלבן 98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0" name="מחבר ישר 99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מחבר ישר 100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מחבר ישר 101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מחבר ישר 102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מחבר ישר 103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מחבר ישר 104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מחבר ישר 105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מחבר ישר 106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מחבר ישר 107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מחבר ישר 108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מחבר ישר 109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מחבר ישר 110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מחבר ישר 111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מחבר ישר 112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מחבר ישר 113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מחבר ישר 114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מחבר ישר 115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מחבר ישר 116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מחבר ישר 117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מלבן מעוגל 118"/>
          <p:cNvSpPr/>
          <p:nvPr/>
        </p:nvSpPr>
        <p:spPr>
          <a:xfrm>
            <a:off x="4357686" y="714356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קבוצה 119"/>
          <p:cNvGrpSpPr/>
          <p:nvPr/>
        </p:nvGrpSpPr>
        <p:grpSpPr>
          <a:xfrm>
            <a:off x="3031894" y="1357298"/>
            <a:ext cx="3060000" cy="794248"/>
            <a:chOff x="4500562" y="2553814"/>
            <a:chExt cx="3060000" cy="1080000"/>
          </a:xfrm>
        </p:grpSpPr>
        <p:sp>
          <p:nvSpPr>
            <p:cNvPr id="121" name="מלבן 120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2" name="מחבר ישר 121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מחבר ישר 122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מחבר ישר 123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מחבר ישר 124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מחבר ישר 125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מחבר ישר 126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מחבר ישר 127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מחבר ישר 128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מחבר ישר 129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מחבר ישר 130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מחבר ישר 131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מחבר ישר 133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מחבר ישר 134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מחבר ישר 135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מחבר ישר 136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מחבר ישר 137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מחבר ישר 138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מחבר ישר 139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מלבן מעוגל 140"/>
          <p:cNvSpPr/>
          <p:nvPr/>
        </p:nvSpPr>
        <p:spPr>
          <a:xfrm>
            <a:off x="4378706" y="1493037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קבוצה 141"/>
          <p:cNvGrpSpPr/>
          <p:nvPr/>
        </p:nvGrpSpPr>
        <p:grpSpPr>
          <a:xfrm>
            <a:off x="3040272" y="2296450"/>
            <a:ext cx="3060000" cy="794248"/>
            <a:chOff x="4500562" y="2553814"/>
            <a:chExt cx="3060000" cy="1080000"/>
          </a:xfrm>
        </p:grpSpPr>
        <p:sp>
          <p:nvSpPr>
            <p:cNvPr id="143" name="מלבן 142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4" name="מחבר ישר 143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מחבר ישר 144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מחבר ישר 145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מחבר ישר 146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מחבר ישר 147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מחבר ישר 148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מחבר ישר 149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מחבר ישר 150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מחבר ישר 151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מחבר ישר 152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מחבר ישר 153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מחבר ישר 154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מחבר ישר 155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מחבר ישר 156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מחבר ישר 157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מחבר ישר 158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מחבר ישר 159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מחבר ישר 160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מחבר ישר 161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מלבן מעוגל 162"/>
          <p:cNvSpPr/>
          <p:nvPr/>
        </p:nvSpPr>
        <p:spPr>
          <a:xfrm>
            <a:off x="4397594" y="2432189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קבוצה 163"/>
          <p:cNvGrpSpPr/>
          <p:nvPr/>
        </p:nvGrpSpPr>
        <p:grpSpPr>
          <a:xfrm>
            <a:off x="3041596" y="3185236"/>
            <a:ext cx="3060000" cy="794248"/>
            <a:chOff x="4500562" y="2553814"/>
            <a:chExt cx="3060000" cy="1080000"/>
          </a:xfrm>
        </p:grpSpPr>
        <p:sp>
          <p:nvSpPr>
            <p:cNvPr id="165" name="מלבן 164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6" name="מחבר ישר 165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מחבר ישר 166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מחבר ישר 167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מחבר ישר 168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מחבר ישר 169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מחבר ישר 170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מחבר ישר 171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מחבר ישר 172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מחבר ישר 173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מחבר ישר 174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מחבר ישר 175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מחבר ישר 176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מחבר ישר 177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מחבר ישר 178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מחבר ישר 179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מחבר ישר 180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מחבר ישר 181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מחבר ישר 182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מחבר ישר 183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מלבן מעוגל 184"/>
          <p:cNvSpPr/>
          <p:nvPr/>
        </p:nvSpPr>
        <p:spPr>
          <a:xfrm>
            <a:off x="4388408" y="3320975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קבוצה 185"/>
          <p:cNvGrpSpPr/>
          <p:nvPr/>
        </p:nvGrpSpPr>
        <p:grpSpPr>
          <a:xfrm>
            <a:off x="3040272" y="3962676"/>
            <a:ext cx="3060000" cy="794248"/>
            <a:chOff x="4500562" y="2553814"/>
            <a:chExt cx="3060000" cy="1080000"/>
          </a:xfrm>
        </p:grpSpPr>
        <p:sp>
          <p:nvSpPr>
            <p:cNvPr id="187" name="מלבן 186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8" name="מחבר ישר 187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מחבר ישר 188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מחבר ישר 189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מחבר ישר 190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מחבר ישר 191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מחבר ישר 192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מחבר ישר 193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מחבר ישר 194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מחבר ישר 195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מחבר ישר 196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מחבר ישר 197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מחבר ישר 198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מחבר ישר 199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מחבר ישר 200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מחבר ישר 201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מחבר ישר 202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מחבר ישר 203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מחבר ישר 204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מחבר ישר 205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מלבן מעוגל 206"/>
          <p:cNvSpPr/>
          <p:nvPr/>
        </p:nvSpPr>
        <p:spPr>
          <a:xfrm>
            <a:off x="4397594" y="4098415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קבוצה 207"/>
          <p:cNvGrpSpPr/>
          <p:nvPr/>
        </p:nvGrpSpPr>
        <p:grpSpPr>
          <a:xfrm>
            <a:off x="3042404" y="4777892"/>
            <a:ext cx="3060000" cy="794248"/>
            <a:chOff x="4500562" y="2553814"/>
            <a:chExt cx="3060000" cy="1080000"/>
          </a:xfrm>
        </p:grpSpPr>
        <p:sp>
          <p:nvSpPr>
            <p:cNvPr id="209" name="מלבן 208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0" name="מחבר ישר 209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מחבר ישר 210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מחבר ישר 211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מחבר ישר 212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מחבר ישר 213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מחבר ישר 214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מחבר ישר 215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מחבר ישר 216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מחבר ישר 217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מחבר ישר 218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מחבר ישר 219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מחבר ישר 220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מחבר ישר 221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מחבר ישר 222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מחבר ישר 223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מחבר ישר 224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מחבר ישר 225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מחבר ישר 226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מחבר ישר 227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מלבן מעוגל 228"/>
          <p:cNvSpPr/>
          <p:nvPr/>
        </p:nvSpPr>
        <p:spPr>
          <a:xfrm>
            <a:off x="4389216" y="4913631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קבוצה 229"/>
          <p:cNvGrpSpPr/>
          <p:nvPr/>
        </p:nvGrpSpPr>
        <p:grpSpPr>
          <a:xfrm>
            <a:off x="3041596" y="5635148"/>
            <a:ext cx="3060000" cy="794248"/>
            <a:chOff x="4500562" y="2553814"/>
            <a:chExt cx="3060000" cy="1080000"/>
          </a:xfrm>
        </p:grpSpPr>
        <p:sp>
          <p:nvSpPr>
            <p:cNvPr id="231" name="מלבן 230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2" name="מחבר ישר 231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מחבר ישר 232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מחבר ישר 233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מחבר ישר 234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מחבר ישר 235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מחבר ישר 236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מחבר ישר 237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מחבר ישר 238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מחבר ישר 239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מחבר ישר 240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מחבר ישר 241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מחבר ישר 242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מחבר ישר 243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מחבר ישר 244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מחבר ישר 245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מחבר ישר 246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מחבר ישר 247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מחבר ישר 248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מחבר ישר 249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מלבן מעוגל 250"/>
          <p:cNvSpPr/>
          <p:nvPr/>
        </p:nvSpPr>
        <p:spPr>
          <a:xfrm>
            <a:off x="4388408" y="5770887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1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32 L 0.14705 -0.005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32 L -0.14427 -0.0057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3413366"/>
              </p:ext>
            </p:extLst>
          </p:nvPr>
        </p:nvGraphicFramePr>
        <p:xfrm>
          <a:off x="214282" y="1000108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2102" y="3269348"/>
            <a:ext cx="18827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Policy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Implementation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algn="ctr" rtl="0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(Representative)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1186" y="3523874"/>
            <a:ext cx="15985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Policy design</a:t>
            </a:r>
          </a:p>
          <a:p>
            <a:pPr lvl="0" algn="ctr" rtl="0"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(Staff)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667" y="630776"/>
            <a:ext cx="19151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Politico Security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6215082"/>
            <a:ext cx="33575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Public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Diplomacy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algn="ctr" rtl="0"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(Civil-Political)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643570" y="1285860"/>
            <a:ext cx="1143008" cy="1143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lvl="0" algn="ctr" rtl="0">
              <a:defRPr/>
            </a:pPr>
            <a:r>
              <a: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National </a:t>
            </a:r>
            <a:r>
              <a:rPr 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Security: </a:t>
            </a:r>
            <a:r>
              <a: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Strengthening the </a:t>
            </a:r>
            <a:r>
              <a:rPr 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Political Dimension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4214810" y="1428736"/>
            <a:ext cx="1143008" cy="630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77500" lnSpcReduction="20000"/>
          </a:bodyPr>
          <a:lstStyle/>
          <a:p>
            <a:pPr algn="ctr" rtl="0"/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Political Foiling</a:t>
            </a:r>
            <a:endParaRPr lang="he-IL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3929058" y="2143116"/>
            <a:ext cx="1285884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62500" lnSpcReduction="20000"/>
          </a:bodyPr>
          <a:lstStyle/>
          <a:p>
            <a:pPr lvl="0" algn="ctr" rtl="0">
              <a:defRPr/>
            </a:pPr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Bilateral </a:t>
            </a:r>
            <a:r>
              <a:rPr 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Diplomacy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429124" y="5143512"/>
            <a:ext cx="1143008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lvl="0" algn="ctr" rtl="0">
              <a:defRPr/>
            </a:pPr>
            <a:r>
              <a:rPr lang="en-US" sz="1100" b="1" dirty="0">
                <a:solidFill>
                  <a:prstClr val="white"/>
                </a:solidFill>
                <a:cs typeface="Arial" panose="020B0604020202020204" pitchFamily="34" charset="0"/>
              </a:rPr>
              <a:t>Israel as a </a:t>
            </a:r>
            <a:r>
              <a:rPr lang="en-US" sz="11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Partner in </a:t>
            </a:r>
            <a:r>
              <a:rPr lang="en-US" sz="1100" b="1" dirty="0">
                <a:solidFill>
                  <a:prstClr val="white"/>
                </a:solidFill>
                <a:cs typeface="Arial" panose="020B0604020202020204" pitchFamily="34" charset="0"/>
              </a:rPr>
              <a:t>the </a:t>
            </a:r>
            <a:r>
              <a:rPr lang="en-US" sz="11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New World Order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3929058" y="2857496"/>
            <a:ext cx="1143008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lvl="0" algn="ctr" rtl="0">
              <a:defRPr/>
            </a:pPr>
            <a:r>
              <a:rPr lang="en-US" sz="1200" b="1" dirty="0">
                <a:solidFill>
                  <a:prstClr val="white"/>
                </a:solidFill>
                <a:cs typeface="Arial" panose="020B0604020202020204" pitchFamily="34" charset="0"/>
              </a:rPr>
              <a:t>International Law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2408624" y="3222732"/>
            <a:ext cx="1428760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77500" lnSpcReduction="20000"/>
          </a:bodyPr>
          <a:lstStyle/>
          <a:p>
            <a:pPr lvl="0" algn="ctr" rtl="0">
              <a:defRPr/>
            </a:pPr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Multi-lateral </a:t>
            </a:r>
            <a:r>
              <a:rPr 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Diplomacy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2179370" y="4823541"/>
            <a:ext cx="1526191" cy="9087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lvl="0" algn="ctr" rtl="0"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Public </a:t>
            </a: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Diplomacy and Branding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5073" y="940741"/>
            <a:ext cx="470000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PMO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6384" y="1570418"/>
            <a:ext cx="628698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ossad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9473" y="3130054"/>
            <a:ext cx="654346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</a:t>
            </a:r>
            <a:r>
              <a:rPr lang="en-US" sz="1100" noProof="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hin Bet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2365" y="2070555"/>
            <a:ext cx="1308371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Ministry of Defense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6302" y="2643182"/>
            <a:ext cx="370615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IDF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925" y="942627"/>
            <a:ext cx="1678665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Local government officials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0896" y="1712775"/>
            <a:ext cx="654346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hin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Bet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0213" y="952812"/>
            <a:ext cx="628698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ossad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1874" y="921970"/>
            <a:ext cx="941611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National Security Council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06656" y="4569331"/>
            <a:ext cx="657552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 smtClean="0"/>
              <a:t>Finance</a:t>
            </a:r>
            <a:r>
              <a:rPr lang="en-US" sz="1100" dirty="0"/>
              <a:t> 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6430" y="5057532"/>
            <a:ext cx="1948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/>
            <a:r>
              <a:rPr lang="en-US" sz="1100" dirty="0"/>
              <a:t>Commercial </a:t>
            </a:r>
            <a:r>
              <a:rPr lang="en-US" sz="1100" dirty="0" smtClean="0"/>
              <a:t>Industrial Employment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7259855" y="5643578"/>
            <a:ext cx="599844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 smtClean="0"/>
              <a:t>Agency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206" y="6000768"/>
            <a:ext cx="99097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Chief Scientist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1548" y="4156075"/>
            <a:ext cx="140775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/>
              <a:t>Israel </a:t>
            </a:r>
            <a:r>
              <a:rPr lang="en-US" sz="1100" dirty="0" smtClean="0"/>
              <a:t>Export Institute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4999" y="6274378"/>
            <a:ext cx="1095172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ead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of Science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6345816"/>
            <a:ext cx="678391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thers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…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336" y="2117261"/>
            <a:ext cx="1593706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Local </a:t>
            </a:r>
            <a:r>
              <a:rPr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Research Institutes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אליפסה 11"/>
          <p:cNvSpPr/>
          <p:nvPr/>
        </p:nvSpPr>
        <p:spPr>
          <a:xfrm>
            <a:off x="2714612" y="5500702"/>
            <a:ext cx="1285884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lvl="0" algn="ctr" rtl="0">
              <a:defRPr/>
            </a:pPr>
            <a:r>
              <a:rPr lang="en-US" sz="1200" b="1" dirty="0">
                <a:solidFill>
                  <a:prstClr val="white"/>
                </a:solidFill>
                <a:cs typeface="Arial" panose="020B0604020202020204" pitchFamily="34" charset="0"/>
              </a:rPr>
              <a:t>Economic </a:t>
            </a:r>
            <a:r>
              <a:rPr lang="en-US" sz="12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Diplomacy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C77D7-6D06-4B60-9A47-FD58A57D743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אליפסה 11"/>
          <p:cNvSpPr/>
          <p:nvPr/>
        </p:nvSpPr>
        <p:spPr>
          <a:xfrm>
            <a:off x="3071802" y="4000504"/>
            <a:ext cx="1357322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lvl="0" algn="ctr" rtl="0">
              <a:defRPr/>
            </a:pPr>
            <a:r>
              <a:rPr lang="en-US" sz="1100" b="1" dirty="0">
                <a:solidFill>
                  <a:prstClr val="white"/>
                </a:solidFill>
                <a:cs typeface="Arial" panose="020B0604020202020204" pitchFamily="34" charset="0"/>
              </a:rPr>
              <a:t>The Jewish </a:t>
            </a:r>
            <a:r>
              <a:rPr lang="en-US" sz="11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World and </a:t>
            </a:r>
            <a:r>
              <a:rPr lang="en-US" sz="1100" b="1" dirty="0">
                <a:solidFill>
                  <a:prstClr val="white"/>
                </a:solidFill>
                <a:cs typeface="Arial" panose="020B0604020202020204" pitchFamily="34" charset="0"/>
              </a:rPr>
              <a:t>the </a:t>
            </a:r>
            <a:r>
              <a:rPr lang="en-US" sz="11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Struggle Against anti-Semitism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אליפסה 12"/>
          <p:cNvSpPr/>
          <p:nvPr/>
        </p:nvSpPr>
        <p:spPr>
          <a:xfrm>
            <a:off x="6143636" y="3357562"/>
            <a:ext cx="1143008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47500" lnSpcReduction="20000"/>
          </a:bodyPr>
          <a:lstStyle/>
          <a:p>
            <a:pPr lvl="0" algn="ctr" rtl="0">
              <a:defRPr/>
            </a:pPr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Organizational </a:t>
            </a:r>
            <a:r>
              <a:rPr lang="en-US" b="1" dirty="0" smtClean="0">
                <a:solidFill>
                  <a:prstClr val="white"/>
                </a:solidFill>
                <a:cs typeface="Arial" panose="020B0604020202020204" pitchFamily="34" charset="0"/>
              </a:rPr>
              <a:t>Preparations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757" y="4138057"/>
            <a:ext cx="1287532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Civil administration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8836" y="5500702"/>
            <a:ext cx="679084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Civil society entities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10" y="2653341"/>
            <a:ext cx="127963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defRPr/>
            </a:pP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Communications and </a:t>
            </a:r>
            <a:r>
              <a:rPr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Designers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itle 29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620688"/>
          </a:xfrm>
        </p:spPr>
        <p:txBody>
          <a:bodyPr>
            <a:noAutofit/>
          </a:bodyPr>
          <a:lstStyle/>
          <a:p>
            <a:pPr rtl="0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Ministry of Foreign Affairs - Tensions</a:t>
            </a:r>
            <a:endParaRPr lang="he-I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929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talk about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Policy, Diplomacy and International Policy </a:t>
            </a:r>
            <a:r>
              <a:rPr lang="en-US" dirty="0" smtClean="0"/>
              <a:t>course - Overview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 as part of "national security"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Assessment of the political-strategic situation - the international and regional arena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Implications for Diplomacy in the 21st Century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Israeli Foreign Policy - Operational Operating Environments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65943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talk about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Policy, Diplomacy and International Policy </a:t>
            </a:r>
            <a:r>
              <a:rPr lang="en-US" dirty="0" smtClean="0"/>
              <a:t>course - Overview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 as part of "national security"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Assessment of the political-strategic situation - the international and regional arena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Implications for Diplomacy in the 21st Century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Israeli Foreign Policy - Operational Operating Environments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522884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cs typeface="+mn-cs"/>
              </a:rPr>
              <a:t>The Three Weights Against Foreign Policy</a:t>
            </a:r>
            <a:endParaRPr lang="he-IL" sz="4000" b="1" dirty="0"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7929" y="1557339"/>
            <a:ext cx="2359867" cy="1725396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017" y="3213100"/>
            <a:ext cx="2250318" cy="16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8429" y="4724400"/>
            <a:ext cx="2264011" cy="165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3" y="3327400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Security Policy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23850" y="28035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Foreign Policy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738" y="4930775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Internal Policy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75463" y="6396038"/>
            <a:ext cx="2449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Hasbara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1B094-BF9F-4D41-90E5-5DCD392C6EE9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 descr="Puzzle_pieces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0" descr="http://psychologyface.com/wp-content/uploads/2011/06/goal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www.yesmediaworks.com/Portals/61173/images/iStock_000003171148XSmall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22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http://t1.gstatic.com/images?q=tbn:ANd9GcSZ85Pxodf47m-IQTeyu_JgMOHyEhSmerQRIfZOjjrO6yBWepeRHCgic4VKUQ"/>
          <p:cNvPicPr>
            <a:picLocks noChangeArrowheads="1"/>
          </p:cNvPicPr>
          <p:nvPr/>
        </p:nvPicPr>
        <p:blipFill>
          <a:blip r:embed="rId6" cstate="print"/>
          <a:srcRect b="10053"/>
          <a:stretch>
            <a:fillRect/>
          </a:stretch>
        </p:blipFill>
        <p:spPr bwMode="auto">
          <a:xfrm>
            <a:off x="3635992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://movingagain.com.au/interstate/wp-content/uploads/2012/10/Recommended-Stamp.jpg"/>
          <p:cNvPicPr>
            <a:picLocks noChangeArrowheads="1"/>
          </p:cNvPicPr>
          <p:nvPr/>
        </p:nvPicPr>
        <p:blipFill>
          <a:blip r:embed="rId7" cstate="print"/>
          <a:srcRect l="1174" r="29566"/>
          <a:stretch>
            <a:fillRect/>
          </a:stretch>
        </p:blipFill>
        <p:spPr bwMode="auto">
          <a:xfrm>
            <a:off x="4500088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s://encrypted-tbn2.gstatic.com/images?q=tbn:ANd9GcQVSZN2FXQYPYuf0T5zvc_s9W9bRvw0AvFufh3qjb3muv7v7OwMwg"/>
          <p:cNvPicPr>
            <a:picLocks noChangeArrowheads="1"/>
          </p:cNvPicPr>
          <p:nvPr/>
        </p:nvPicPr>
        <p:blipFill>
          <a:blip r:embed="rId8" cstate="print"/>
          <a:srcRect l="6584" r="7822"/>
          <a:stretch>
            <a:fillRect/>
          </a:stretch>
        </p:blipFill>
        <p:spPr bwMode="auto">
          <a:xfrm>
            <a:off x="1876736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10042" y="5836233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Foreign Policy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66672" y="4424124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Foreign Policy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203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xtra rules and diplomacy makes Risk even more fu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168" y="2520280"/>
            <a:ext cx="1512168" cy="1800000"/>
          </a:xfrm>
          <a:prstGeom prst="rect">
            <a:avLst/>
          </a:prstGeom>
          <a:noFill/>
        </p:spPr>
      </p:pic>
      <p:pic>
        <p:nvPicPr>
          <p:cNvPr id="88068" name="Picture 4" descr="http://israelmaven.com/site/wp-content/uploads/2010/11/Ben-Gurions-Hut1.jpg"/>
          <p:cNvPicPr>
            <a:picLocks noChangeArrowheads="1"/>
          </p:cNvPicPr>
          <p:nvPr/>
        </p:nvPicPr>
        <p:blipFill>
          <a:blip r:embed="rId3" cstate="print"/>
          <a:srcRect b="10740"/>
          <a:stretch>
            <a:fillRect/>
          </a:stretch>
        </p:blipFill>
        <p:spPr bwMode="auto">
          <a:xfrm>
            <a:off x="2002076" y="2592288"/>
            <a:ext cx="1440160" cy="1800000"/>
          </a:xfrm>
          <a:prstGeom prst="rect">
            <a:avLst/>
          </a:prstGeom>
          <a:noFill/>
        </p:spPr>
      </p:pic>
      <p:pic>
        <p:nvPicPr>
          <p:cNvPr id="88070" name="Picture 6" descr="http://www.algemeiner.com/wp-content/uploads/2012/11/rabin-clinton-arafat-pq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468" y="2520280"/>
            <a:ext cx="1512168" cy="1800000"/>
          </a:xfrm>
          <a:prstGeom prst="rect">
            <a:avLst/>
          </a:prstGeom>
          <a:noFill/>
        </p:spPr>
      </p:pic>
      <p:pic>
        <p:nvPicPr>
          <p:cNvPr id="88072" name="Picture 8" descr="http://www.ibtauris.com/~/media/Images/Book%20Covers/International%20relations/9781848857650.ashx"/>
          <p:cNvPicPr>
            <a:picLocks noChangeArrowheads="1"/>
          </p:cNvPicPr>
          <p:nvPr/>
        </p:nvPicPr>
        <p:blipFill>
          <a:blip r:embed="rId5" cstate="print"/>
          <a:srcRect l="8656" t="47249" r="7665" b="7391"/>
          <a:stretch>
            <a:fillRect/>
          </a:stretch>
        </p:blipFill>
        <p:spPr bwMode="auto">
          <a:xfrm>
            <a:off x="445468" y="2576722"/>
            <a:ext cx="1547664" cy="1800000"/>
          </a:xfrm>
          <a:prstGeom prst="rect">
            <a:avLst/>
          </a:prstGeom>
          <a:noFill/>
        </p:spPr>
      </p:pic>
      <p:pic>
        <p:nvPicPr>
          <p:cNvPr id="88074" name="Picture 10" descr="https://encrypted-tbn3.gstatic.com/images?q=tbn:ANd9GcTlKgbh9U0NCKdWx_7JaZkrJNUuYH1hHAs_phbBW_Sj2ogdWT1lCA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300" y="2448272"/>
            <a:ext cx="1512168" cy="1800000"/>
          </a:xfrm>
          <a:prstGeom prst="rect">
            <a:avLst/>
          </a:prstGeom>
          <a:noFill/>
        </p:spPr>
      </p:pic>
      <p:grpSp>
        <p:nvGrpSpPr>
          <p:cNvPr id="3" name="קבוצה 25"/>
          <p:cNvGrpSpPr/>
          <p:nvPr/>
        </p:nvGrpSpPr>
        <p:grpSpPr>
          <a:xfrm>
            <a:off x="467544" y="2276872"/>
            <a:ext cx="7696200" cy="2304256"/>
            <a:chOff x="467544" y="2276872"/>
            <a:chExt cx="7696200" cy="2304256"/>
          </a:xfrm>
        </p:grpSpPr>
        <p:pic>
          <p:nvPicPr>
            <p:cNvPr id="88076" name="Picture 12" descr="http://www.fotofiduser.dk/brug/FilmStri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2276872"/>
              <a:ext cx="6134100" cy="2304256"/>
            </a:xfrm>
            <a:prstGeom prst="rect">
              <a:avLst/>
            </a:prstGeom>
            <a:noFill/>
          </p:spPr>
        </p:pic>
        <p:pic>
          <p:nvPicPr>
            <p:cNvPr id="20" name="Picture 12" descr="http://www.fotofiduser.dk/brug/FilmStrip.png"/>
            <p:cNvPicPr>
              <a:picLocks noChangeAspect="1" noChangeArrowheads="1"/>
            </p:cNvPicPr>
            <p:nvPr/>
          </p:nvPicPr>
          <p:blipFill>
            <a:blip r:embed="rId7" cstate="print"/>
            <a:srcRect l="73360"/>
            <a:stretch>
              <a:fillRect/>
            </a:stretch>
          </p:blipFill>
          <p:spPr bwMode="auto">
            <a:xfrm>
              <a:off x="6529636" y="2276872"/>
              <a:ext cx="1634108" cy="2304256"/>
            </a:xfrm>
            <a:prstGeom prst="rect">
              <a:avLst/>
            </a:prstGeom>
            <a:noFill/>
          </p:spPr>
        </p:pic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pPr rtl="0">
              <a:defRPr/>
            </a:pPr>
            <a:r>
              <a:rPr lang="en-US" sz="4000" dirty="0" smtClean="0">
                <a:cs typeface="+mn-cs"/>
              </a:rPr>
              <a:t>Israel’s Traditional Foreign Policy</a:t>
            </a:r>
            <a:endParaRPr lang="he-IL" sz="40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902668" y="4079478"/>
            <a:ext cx="21336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C8D17-B2D5-4DC3-B57F-3955578DC6D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 l="10700" t="22266" r="78964" b="64937"/>
          <a:stretch>
            <a:fillRect/>
          </a:stretch>
        </p:blipFill>
        <p:spPr bwMode="auto">
          <a:xfrm>
            <a:off x="8135888" y="5921896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מלבן 20"/>
          <p:cNvSpPr/>
          <p:nvPr/>
        </p:nvSpPr>
        <p:spPr>
          <a:xfrm>
            <a:off x="657928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503558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3482936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939404" y="2693154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45860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6660232" y="4581128"/>
            <a:ext cx="158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Hard 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power: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Military deterrence against armies and terrorists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5004048" y="4581128"/>
            <a:ext cx="1584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Political Process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Arrangements+ end of conflict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normalization and recognition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3491880" y="4581128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Relying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on the USA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1907704" y="4581128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“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It doesn’t matter what the gentiles say, it matters what the Jews do.”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395536" y="4581128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Distinguishing between friends and foes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57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/>
              </a:rPr>
              <a:t>Israel’s Foreign Policy – Operative Environment</a:t>
            </a:r>
            <a:endParaRPr lang="he-IL" sz="3200" dirty="0">
              <a:cs typeface="+mn-cs"/>
            </a:endParaRPr>
          </a:p>
        </p:txBody>
      </p:sp>
      <p:sp>
        <p:nvSpPr>
          <p:cNvPr id="23" name="Flowchart: Delay 3"/>
          <p:cNvSpPr/>
          <p:nvPr/>
        </p:nvSpPr>
        <p:spPr>
          <a:xfrm>
            <a:off x="5652120" y="2354497"/>
            <a:ext cx="1944216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International arena</a:t>
            </a:r>
            <a:endParaRPr lang="en-US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 zero</a:t>
            </a:r>
            <a:r>
              <a:rPr lang="he-IL" sz="1600" dirty="0">
                <a:solidFill>
                  <a:schemeClr val="bg1"/>
                </a:solidFill>
              </a:rPr>
              <a:t>;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prstClr val="white"/>
                </a:solidFill>
              </a:rPr>
              <a:t>making coalitions</a:t>
            </a:r>
            <a:r>
              <a:rPr lang="he-IL" sz="1600" dirty="0" smtClean="0">
                <a:solidFill>
                  <a:prstClr val="white"/>
                </a:solidFill>
              </a:rPr>
              <a:t>; </a:t>
            </a:r>
            <a:r>
              <a:rPr lang="en-US" sz="1600" dirty="0" smtClean="0">
                <a:solidFill>
                  <a:prstClr val="white"/>
                </a:solidFill>
              </a:rPr>
              <a:t>fitting in the global agenda</a:t>
            </a:r>
            <a:endParaRPr lang="he-IL" sz="1600" dirty="0">
              <a:solidFill>
                <a:schemeClr val="bg1"/>
              </a:solidFill>
            </a:endParaRPr>
          </a:p>
          <a:p>
            <a:pPr algn="ctr"/>
            <a:endParaRPr lang="he-IL" sz="1400" dirty="0"/>
          </a:p>
        </p:txBody>
      </p:sp>
      <p:sp>
        <p:nvSpPr>
          <p:cNvPr id="24" name="Flowchart: Delay 4"/>
          <p:cNvSpPr/>
          <p:nvPr/>
        </p:nvSpPr>
        <p:spPr>
          <a:xfrm rot="5400000">
            <a:off x="3635896" y="4184501"/>
            <a:ext cx="1656184" cy="2376264"/>
          </a:xfrm>
          <a:prstGeom prst="flowChartDela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Flowchart: Delay 5"/>
          <p:cNvSpPr/>
          <p:nvPr/>
        </p:nvSpPr>
        <p:spPr>
          <a:xfrm rot="10800000">
            <a:off x="1403648" y="2354497"/>
            <a:ext cx="2088232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Flowchart: Delay 6"/>
          <p:cNvSpPr/>
          <p:nvPr/>
        </p:nvSpPr>
        <p:spPr>
          <a:xfrm rot="16200000">
            <a:off x="3628028" y="375945"/>
            <a:ext cx="1671920" cy="2376264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3455572" y="4511901"/>
            <a:ext cx="2088232" cy="187743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Military diplomacy</a:t>
            </a:r>
          </a:p>
          <a:p>
            <a:pPr algn="ctr" rtl="0"/>
            <a:r>
              <a:rPr lang="en-US" sz="1600" dirty="0" smtClean="0">
                <a:solidFill>
                  <a:schemeClr val="bg1"/>
                </a:solidFill>
              </a:rPr>
              <a:t>Iran, preventing WMD and CT crisis management and readiness for emergencies</a:t>
            </a:r>
            <a:endParaRPr lang="he-IL" sz="1600" dirty="0">
              <a:solidFill>
                <a:schemeClr val="bg1"/>
              </a:solidFill>
            </a:endParaRPr>
          </a:p>
          <a:p>
            <a:pPr algn="ctr" rtl="0"/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9728" y="800125"/>
            <a:ext cx="2260384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</a:rPr>
              <a:t>Awareness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algn="ctr" rtl="0"/>
            <a:r>
              <a:rPr lang="en-US" sz="1600" dirty="0" smtClean="0">
                <a:solidFill>
                  <a:schemeClr val="bg1"/>
                </a:solidFill>
              </a:rPr>
              <a:t>Social medias</a:t>
            </a:r>
          </a:p>
          <a:p>
            <a:pPr algn="ctr" rtl="0"/>
            <a:r>
              <a:rPr lang="en-US" sz="1600" dirty="0" smtClean="0">
                <a:solidFill>
                  <a:schemeClr val="bg1"/>
                </a:solidFill>
              </a:rPr>
              <a:t>GPS</a:t>
            </a:r>
            <a:r>
              <a:rPr lang="he-IL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to GPS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275856" y="2312293"/>
            <a:ext cx="2376264" cy="22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Picture 16" descr="Puzzle_pieces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0" descr="http://psychologyface.com/wp-content/uploads/2011/06/goal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4" descr="http://www.yesmediaworks.com/Portals/61173/images/iStock_000003171148XSmall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22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6" descr="http://t1.gstatic.com/images?q=tbn:ANd9GcSZ85Pxodf47m-IQTeyu_JgMOHyEhSmerQRIfZOjjrO6yBWepeRHCgic4VKUQ"/>
          <p:cNvPicPr>
            <a:picLocks noChangeArrowheads="1"/>
          </p:cNvPicPr>
          <p:nvPr/>
        </p:nvPicPr>
        <p:blipFill>
          <a:blip r:embed="rId6" cstate="print"/>
          <a:srcRect b="10053"/>
          <a:stretch>
            <a:fillRect/>
          </a:stretch>
        </p:blipFill>
        <p:spPr bwMode="auto">
          <a:xfrm>
            <a:off x="3635992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http://movingagain.com.au/interstate/wp-content/uploads/2012/10/Recommended-Stamp.jpg"/>
          <p:cNvPicPr>
            <a:picLocks noChangeArrowheads="1"/>
          </p:cNvPicPr>
          <p:nvPr/>
        </p:nvPicPr>
        <p:blipFill>
          <a:blip r:embed="rId7" cstate="print"/>
          <a:srcRect l="1174" r="29566"/>
          <a:stretch>
            <a:fillRect/>
          </a:stretch>
        </p:blipFill>
        <p:spPr bwMode="auto">
          <a:xfrm>
            <a:off x="4500088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s://encrypted-tbn2.gstatic.com/images?q=tbn:ANd9GcQVSZN2FXQYPYuf0T5zvc_s9W9bRvw0AvFufh3qjb3muv7v7OwMwg"/>
          <p:cNvPicPr>
            <a:picLocks noChangeArrowheads="1"/>
          </p:cNvPicPr>
          <p:nvPr/>
        </p:nvPicPr>
        <p:blipFill>
          <a:blip r:embed="rId8" cstate="print"/>
          <a:srcRect l="6584" r="7822"/>
          <a:stretch>
            <a:fillRect/>
          </a:stretch>
        </p:blipFill>
        <p:spPr bwMode="auto">
          <a:xfrm>
            <a:off x="1876736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570836" y="2489698"/>
            <a:ext cx="1872208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chemeClr val="bg1"/>
                </a:solidFill>
              </a:rPr>
              <a:t>Regional </a:t>
            </a:r>
            <a:r>
              <a:rPr lang="en-US" sz="2000" dirty="0" smtClean="0">
                <a:solidFill>
                  <a:schemeClr val="bg1"/>
                </a:solidFill>
              </a:rPr>
              <a:t>arena</a:t>
            </a:r>
          </a:p>
          <a:p>
            <a:pPr algn="ctr" rtl="0"/>
            <a:r>
              <a:rPr lang="en-US" sz="1600" dirty="0" smtClean="0">
                <a:solidFill>
                  <a:schemeClr val="bg1"/>
                </a:solidFill>
              </a:rPr>
              <a:t>Strategic </a:t>
            </a:r>
            <a:r>
              <a:rPr lang="en-US" sz="1600" dirty="0">
                <a:solidFill>
                  <a:schemeClr val="bg1"/>
                </a:solidFill>
              </a:rPr>
              <a:t>Silence </a:t>
            </a:r>
            <a:r>
              <a:rPr lang="en-US" sz="1600">
                <a:solidFill>
                  <a:schemeClr val="bg1"/>
                </a:solidFill>
              </a:rPr>
              <a:t>Engaging </a:t>
            </a:r>
            <a:r>
              <a:rPr lang="en-US" sz="1600" smtClean="0">
                <a:solidFill>
                  <a:schemeClr val="bg1"/>
                </a:solidFill>
              </a:rPr>
              <a:t>“Frenemies”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 rtl="0"/>
            <a:r>
              <a:rPr lang="en-US" sz="1600" dirty="0" smtClean="0">
                <a:solidFill>
                  <a:schemeClr val="bg1"/>
                </a:solidFill>
              </a:rPr>
              <a:t>Searching for opportunities</a:t>
            </a:r>
          </a:p>
          <a:p>
            <a:pPr algn="ctr" rtl="0"/>
            <a:r>
              <a:rPr lang="en-US" sz="1600" dirty="0" smtClean="0">
                <a:solidFill>
                  <a:schemeClr val="bg1"/>
                </a:solidFill>
              </a:rPr>
              <a:t>Keeping agreement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elay 20"/>
          <p:cNvSpPr/>
          <p:nvPr/>
        </p:nvSpPr>
        <p:spPr>
          <a:xfrm>
            <a:off x="5724128" y="2535100"/>
            <a:ext cx="1944216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International arena</a:t>
            </a:r>
            <a:endParaRPr lang="en-US" dirty="0"/>
          </a:p>
          <a:p>
            <a:pPr algn="ctr"/>
            <a:r>
              <a:rPr lang="en-US" sz="1400" dirty="0" smtClean="0"/>
              <a:t>Multi – polar world</a:t>
            </a:r>
            <a:r>
              <a:rPr lang="he-IL" sz="1400" dirty="0" smtClean="0"/>
              <a:t>; </a:t>
            </a:r>
            <a:r>
              <a:rPr lang="en-US" sz="1400" dirty="0" smtClean="0">
                <a:solidFill>
                  <a:schemeClr val="bg1"/>
                </a:solidFill>
              </a:rPr>
              <a:t>many </a:t>
            </a:r>
            <a:r>
              <a:rPr lang="en-US" sz="1400" dirty="0" err="1" smtClean="0">
                <a:solidFill>
                  <a:schemeClr val="bg1"/>
                </a:solidFill>
              </a:rPr>
              <a:t>crisises</a:t>
            </a:r>
            <a:r>
              <a:rPr lang="he-IL" sz="1400" dirty="0" smtClean="0">
                <a:solidFill>
                  <a:schemeClr val="bg1"/>
                </a:solidFill>
              </a:rPr>
              <a:t>; </a:t>
            </a:r>
            <a:r>
              <a:rPr lang="en-US" sz="1400" dirty="0" smtClean="0">
                <a:solidFill>
                  <a:prstClr val="white"/>
                </a:solidFill>
              </a:rPr>
              <a:t>Making alliances and fitting in the global agenda</a:t>
            </a:r>
            <a:endParaRPr lang="he-IL" sz="1400" dirty="0">
              <a:solidFill>
                <a:schemeClr val="bg1"/>
              </a:solidFill>
            </a:endParaRPr>
          </a:p>
          <a:p>
            <a:pPr algn="ctr"/>
            <a:endParaRPr lang="he-IL" sz="1200" dirty="0"/>
          </a:p>
        </p:txBody>
      </p:sp>
      <p:sp>
        <p:nvSpPr>
          <p:cNvPr id="22" name="Flowchart: Delay 21"/>
          <p:cNvSpPr/>
          <p:nvPr/>
        </p:nvSpPr>
        <p:spPr>
          <a:xfrm rot="5400000">
            <a:off x="3707904" y="4365104"/>
            <a:ext cx="1656184" cy="2376264"/>
          </a:xfrm>
          <a:prstGeom prst="flowChartDela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Flowchart: Delay 22"/>
          <p:cNvSpPr/>
          <p:nvPr/>
        </p:nvSpPr>
        <p:spPr>
          <a:xfrm rot="10800000">
            <a:off x="1475656" y="2535100"/>
            <a:ext cx="2088232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Flowchart: Delay 23"/>
          <p:cNvSpPr/>
          <p:nvPr/>
        </p:nvSpPr>
        <p:spPr>
          <a:xfrm rot="16200000">
            <a:off x="3700036" y="556548"/>
            <a:ext cx="1671920" cy="2376264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3477812" y="4689657"/>
            <a:ext cx="208823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</a:rPr>
              <a:t>Military diplomacy</a:t>
            </a:r>
            <a:r>
              <a:rPr lang="he-IL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Readiness for emergency situations and crisis management</a:t>
            </a:r>
            <a:endParaRPr lang="he-IL" sz="1600" dirty="0">
              <a:solidFill>
                <a:schemeClr val="bg1"/>
              </a:solidFill>
            </a:endParaRPr>
          </a:p>
          <a:p>
            <a:pPr algn="ctr" rtl="0"/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1736" y="980728"/>
            <a:ext cx="226038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Awareness - </a:t>
            </a:r>
            <a:endParaRPr lang="en-US" dirty="0">
              <a:solidFill>
                <a:schemeClr val="bg1"/>
              </a:solidFill>
            </a:endParaRPr>
          </a:p>
          <a:p>
            <a:pPr algn="ctr" rtl="0"/>
            <a:r>
              <a:rPr lang="en-US" sz="1600" dirty="0" smtClean="0">
                <a:solidFill>
                  <a:schemeClr val="bg1"/>
                </a:solidFill>
              </a:rPr>
              <a:t>New powers and social platforms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08320" y="2530538"/>
            <a:ext cx="2376264" cy="22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Picture 29" descr="social media.jpg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8320" y="773053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" name="Picture 30" descr="BRICS.jpg">
            <a:hlinkClick r:id="rId5" action="ppaction://hlinksldjump"/>
          </p:cNvPr>
          <p:cNvPicPr>
            <a:picLocks/>
          </p:cNvPicPr>
          <p:nvPr/>
        </p:nvPicPr>
        <p:blipFill>
          <a:blip r:embed="rId6" cstate="print"/>
          <a:srcRect l="3265" r="5327"/>
          <a:stretch>
            <a:fillRect/>
          </a:stretch>
        </p:blipFill>
        <p:spPr>
          <a:xfrm>
            <a:off x="5586008" y="2530538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9" name="מלבן 38"/>
          <p:cNvSpPr/>
          <p:nvPr/>
        </p:nvSpPr>
        <p:spPr>
          <a:xfrm>
            <a:off x="5960743" y="2093993"/>
            <a:ext cx="304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/>
              <a:t>International relations</a:t>
            </a:r>
            <a:endParaRPr lang="he-IL" sz="2400" b="1" dirty="0"/>
          </a:p>
        </p:txBody>
      </p:sp>
      <p:sp>
        <p:nvSpPr>
          <p:cNvPr id="40" name="מלבן 39"/>
          <p:cNvSpPr/>
          <p:nvPr/>
        </p:nvSpPr>
        <p:spPr>
          <a:xfrm>
            <a:off x="3347864" y="47667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 smtClean="0"/>
              <a:t>Awareness:</a:t>
            </a:r>
          </a:p>
          <a:p>
            <a:pPr algn="ctr" rtl="0"/>
            <a:r>
              <a:rPr lang="en-US" sz="2400" b="1" dirty="0" smtClean="0"/>
              <a:t>Public diplomacy</a:t>
            </a:r>
            <a:endParaRPr lang="he-IL" sz="2400" b="1" dirty="0"/>
          </a:p>
        </p:txBody>
      </p:sp>
      <p:sp>
        <p:nvSpPr>
          <p:cNvPr id="41" name="מלבן 40"/>
          <p:cNvSpPr/>
          <p:nvPr/>
        </p:nvSpPr>
        <p:spPr>
          <a:xfrm>
            <a:off x="3347864" y="4221249"/>
            <a:ext cx="2584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/>
              <a:t>Military diplomacy</a:t>
            </a:r>
            <a:endParaRPr lang="he-IL" sz="2400" b="1" dirty="0"/>
          </a:p>
        </p:txBody>
      </p:sp>
      <p:sp>
        <p:nvSpPr>
          <p:cNvPr id="43" name="מלבן 42"/>
          <p:cNvSpPr/>
          <p:nvPr/>
        </p:nvSpPr>
        <p:spPr>
          <a:xfrm>
            <a:off x="1475656" y="2522713"/>
            <a:ext cx="208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/>
              <a:t>Regional arena</a:t>
            </a:r>
            <a:endParaRPr lang="he-IL" sz="2400" b="1" dirty="0"/>
          </a:p>
        </p:txBody>
      </p:sp>
      <p:pic>
        <p:nvPicPr>
          <p:cNvPr id="19" name="Picture 2" descr="http://thinkprogress.org/wp-content/uploads/2012/03/iran.jpg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220" y="4526205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2" name="אליפסה 31">
            <a:hlinkClick r:id="rId3" action="ppaction://hlinksldjump"/>
          </p:cNvPr>
          <p:cNvSpPr/>
          <p:nvPr/>
        </p:nvSpPr>
        <p:spPr>
          <a:xfrm>
            <a:off x="5796136" y="980728"/>
            <a:ext cx="576064" cy="5760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1</a:t>
            </a:r>
          </a:p>
        </p:txBody>
      </p:sp>
      <p:sp>
        <p:nvSpPr>
          <p:cNvPr id="33" name="אליפסה 32">
            <a:hlinkClick r:id="rId5" action="ppaction://hlinksldjump"/>
          </p:cNvPr>
          <p:cNvSpPr/>
          <p:nvPr/>
        </p:nvSpPr>
        <p:spPr>
          <a:xfrm>
            <a:off x="755576" y="3140968"/>
            <a:ext cx="576064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2</a:t>
            </a:r>
          </a:p>
        </p:txBody>
      </p:sp>
      <p:sp>
        <p:nvSpPr>
          <p:cNvPr id="34" name="אליפסה 33">
            <a:hlinkClick r:id="rId7" action="ppaction://hlinksldjump"/>
          </p:cNvPr>
          <p:cNvSpPr/>
          <p:nvPr/>
        </p:nvSpPr>
        <p:spPr>
          <a:xfrm>
            <a:off x="2627784" y="5301208"/>
            <a:ext cx="576064" cy="5760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3</a:t>
            </a:r>
          </a:p>
        </p:txBody>
      </p:sp>
      <p:sp>
        <p:nvSpPr>
          <p:cNvPr id="35" name="אליפסה 34">
            <a:hlinkClick r:id="rId5" action="ppaction://hlinksldjump"/>
          </p:cNvPr>
          <p:cNvSpPr/>
          <p:nvPr/>
        </p:nvSpPr>
        <p:spPr>
          <a:xfrm>
            <a:off x="7884368" y="3501008"/>
            <a:ext cx="576064" cy="57606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8692" y="2923516"/>
            <a:ext cx="187220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chemeClr val="bg1"/>
                </a:solidFill>
              </a:rPr>
              <a:t>Regional </a:t>
            </a:r>
            <a:r>
              <a:rPr lang="en-US" sz="2000" dirty="0" smtClean="0">
                <a:solidFill>
                  <a:schemeClr val="bg1"/>
                </a:solidFill>
              </a:rPr>
              <a:t>arena</a:t>
            </a:r>
          </a:p>
          <a:p>
            <a:pPr algn="ctr" rtl="0"/>
            <a:r>
              <a:rPr lang="en-US" sz="1600" dirty="0" smtClean="0">
                <a:solidFill>
                  <a:schemeClr val="bg1"/>
                </a:solidFill>
              </a:rPr>
              <a:t>Strategic </a:t>
            </a:r>
            <a:r>
              <a:rPr lang="en-US" sz="1600" dirty="0">
                <a:solidFill>
                  <a:schemeClr val="bg1"/>
                </a:solidFill>
              </a:rPr>
              <a:t>Silence Engaging “</a:t>
            </a:r>
            <a:r>
              <a:rPr lang="en-US" sz="1600" dirty="0" err="1">
                <a:solidFill>
                  <a:schemeClr val="bg1"/>
                </a:solidFill>
              </a:rPr>
              <a:t>Frienemies</a:t>
            </a:r>
            <a:r>
              <a:rPr lang="en-US" sz="1600" dirty="0" smtClean="0">
                <a:solidFill>
                  <a:schemeClr val="bg1"/>
                </a:solidFill>
              </a:rPr>
              <a:t>”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2" name="Picture 3" descr="arab spring and twitter.jpg">
            <a:hlinkClick r:id="rId5" action="ppaction://hlinksldjump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1951" y="2723281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" name="כותרת 1"/>
          <p:cNvSpPr txBox="1">
            <a:spLocks/>
          </p:cNvSpPr>
          <p:nvPr/>
        </p:nvSpPr>
        <p:spPr>
          <a:xfrm>
            <a:off x="518864" y="-315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black"/>
                </a:solidFill>
                <a:cs typeface="Arial"/>
              </a:rPr>
              <a:t>Israel’s Foreign Policy – Operative Environment</a:t>
            </a:r>
            <a:endParaRPr lang="he-IL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23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/>
      <p:bldP spid="28" grpId="0" animBg="1"/>
      <p:bldP spid="39" grpId="0"/>
      <p:bldP spid="40" grpId="0"/>
      <p:bldP spid="41" grpId="0"/>
      <p:bldP spid="43" grpId="0"/>
      <p:bldP spid="32" grpId="0" animBg="1"/>
      <p:bldP spid="33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64096"/>
          </a:xfrm>
        </p:spPr>
        <p:txBody>
          <a:bodyPr rtlCol="1">
            <a:normAutofit/>
          </a:bodyPr>
          <a:lstStyle/>
          <a:p>
            <a:pPr rtl="0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Perception of Foreign Policy in Israel - Proposal</a:t>
            </a:r>
          </a:p>
        </p:txBody>
      </p:sp>
      <p:sp>
        <p:nvSpPr>
          <p:cNvPr id="4" name="Flowchart: Extract 3"/>
          <p:cNvSpPr/>
          <p:nvPr/>
        </p:nvSpPr>
        <p:spPr>
          <a:xfrm>
            <a:off x="3059113" y="1989138"/>
            <a:ext cx="3384550" cy="3024187"/>
          </a:xfrm>
          <a:prstGeom prst="flowChartExtra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 rot="10800000">
            <a:off x="3059113" y="2622550"/>
            <a:ext cx="3384550" cy="3024188"/>
          </a:xfrm>
          <a:prstGeom prst="flowChartExtra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3608" y="1556792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Jewish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people abroad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43608" y="4797152"/>
            <a:ext cx="1800200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Influence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51920" y="5705872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Global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agends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23928" y="764704"/>
            <a:ext cx="1800200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USA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Coalition alliances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16216" y="4797152"/>
            <a:ext cx="2160240" cy="14401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Legitimization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16216" y="1628800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Common values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Likeminded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71887" y="2647077"/>
            <a:ext cx="215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The ultimate objectives of foreign policy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73463"/>
            <a:ext cx="1541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rtl="0"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Concentration of effort to the Foreign Ministry</a:t>
            </a:r>
          </a:p>
        </p:txBody>
      </p:sp>
      <p:pic>
        <p:nvPicPr>
          <p:cNvPr id="1026" name="Picture 2" descr="http://www.ld4u.org.uk/SpecialNeeds/photosymbols/Information/images/Information_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9083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age.shutterstock.com/display_pic_with_logo/484810/484810,1306689414,14/stock-vector-toilet-wc-sign-set-round-red-information-sign-set-for-restrooms-isolated-on-white-vector-78185410.jpg"/>
          <p:cNvPicPr>
            <a:picLocks noChangeAspect="1" noChangeArrowheads="1"/>
          </p:cNvPicPr>
          <p:nvPr/>
        </p:nvPicPr>
        <p:blipFill>
          <a:blip r:embed="rId3" cstate="print"/>
          <a:srcRect l="49226" r="26160" b="78160"/>
          <a:stretch>
            <a:fillRect/>
          </a:stretch>
        </p:blipFill>
        <p:spPr bwMode="auto">
          <a:xfrm>
            <a:off x="2151063" y="3587750"/>
            <a:ext cx="7762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4C567-C840-4638-87CD-28E3EC7D07DE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2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6D8F6-2965-4CB3-81A7-9AD1845B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Glocalize</a:t>
            </a:r>
            <a:r>
              <a:rPr lang="en-US" dirty="0"/>
              <a:t> your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7646D3-4A17-45CF-A4A2-DD26C8DF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Global competence</a:t>
            </a:r>
          </a:p>
          <a:p>
            <a:pPr algn="l" rtl="0"/>
            <a:r>
              <a:rPr lang="en-US" dirty="0"/>
              <a:t>An interconnected world requires global competence. </a:t>
            </a:r>
            <a:r>
              <a:rPr lang="en-US" dirty="0">
                <a:hlinkClick r:id="rId2"/>
              </a:rPr>
              <a:t>— Tony Jackson</a:t>
            </a:r>
            <a:endParaRPr lang="en-US" dirty="0"/>
          </a:p>
          <a:p>
            <a:pPr algn="l" rtl="0"/>
            <a:r>
              <a:rPr lang="en-US" dirty="0"/>
              <a:t>Global learning takes on greater significance as the world flattens. Nothing – </a:t>
            </a:r>
            <a:r>
              <a:rPr lang="en-US" i="1" dirty="0"/>
              <a:t>and I mean nothing</a:t>
            </a:r>
            <a:r>
              <a:rPr lang="en-US" dirty="0"/>
              <a:t> – occurs in isolation anymore. </a:t>
            </a:r>
            <a:r>
              <a:rPr lang="en-US" dirty="0">
                <a:hlinkClick r:id="rId3"/>
              </a:rPr>
              <a:t>— Leslie Nicholas</a:t>
            </a:r>
            <a:endParaRPr lang="en-US" dirty="0"/>
          </a:p>
          <a:p>
            <a:pPr algn="l" rtl="0"/>
            <a:r>
              <a:rPr lang="en-US" dirty="0"/>
              <a:t>We are all connected in a global web of interdependency. </a:t>
            </a:r>
            <a:r>
              <a:rPr lang="en-US" dirty="0">
                <a:hlinkClick r:id="rId2"/>
              </a:rPr>
              <a:t>— Tony Jackson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7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021D2-25B5-4E12-A761-6152BC7A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×ª××¦××ª ×ª××× × ×¢×××¨ âªglobal+local quotesâ¬â">
            <a:extLst>
              <a:ext uri="{FF2B5EF4-FFF2-40B4-BE49-F238E27FC236}">
                <a16:creationId xmlns:a16="http://schemas.microsoft.com/office/drawing/2014/main" xmlns="" id="{6FAFD622-3D19-4F8B-8957-5E8BDE21FD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6805"/>
            <a:ext cx="8229600" cy="38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6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לחניכי מב"ל (הישראלים)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לקרוא ולראות חומרים – הכי טוב ספרים - על מדיניות חוץ ועל בטחון לאומי באנגלית (רצוי גם בעוד שפות)</a:t>
            </a:r>
          </a:p>
          <a:p>
            <a:r>
              <a:rPr lang="he-IL" dirty="0"/>
              <a:t>ללכת למקור – לא להסתפק בפרשנויות ישראליות</a:t>
            </a:r>
          </a:p>
          <a:p>
            <a:r>
              <a:rPr lang="he-IL" dirty="0"/>
              <a:t>לשאוף ללמוד ולהשתלם במוסדות בינ"ל </a:t>
            </a:r>
          </a:p>
          <a:p>
            <a:r>
              <a:rPr lang="he-IL" dirty="0"/>
              <a:t>לשמור על חשיבה עצמאית</a:t>
            </a:r>
          </a:p>
          <a:p>
            <a:r>
              <a:rPr lang="he-IL" dirty="0"/>
              <a:t>לעבוד בשת"פ עם משה"ח, עם דיפלומטים זרים וגופים בינ"ל</a:t>
            </a:r>
          </a:p>
          <a:p>
            <a:pPr marL="0" indent="0">
              <a:buNone/>
            </a:pPr>
            <a:r>
              <a:rPr lang="he-IL" dirty="0"/>
              <a:t>                              </a:t>
            </a:r>
            <a:r>
              <a:rPr lang="he-IL" b="1" dirty="0"/>
              <a:t>בהצלחה!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62855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Autofit/>
          </a:bodyPr>
          <a:lstStyle/>
          <a:p>
            <a:r>
              <a:rPr lang="en-US" sz="9900" dirty="0" smtClean="0">
                <a:cs typeface="+mn-cs"/>
              </a:rPr>
              <a:t>Fin</a:t>
            </a:r>
            <a:endParaRPr lang="he-IL" sz="99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19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27584" y="-334887"/>
            <a:ext cx="7704667" cy="12436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+mn-lt"/>
                <a:ea typeface="+mn-ea"/>
                <a:cs typeface="David" panose="020E0502060401010101" pitchFamily="34" charset="-79"/>
              </a:rPr>
              <a:t>Goals of the </a:t>
            </a:r>
            <a:r>
              <a:rPr lang="en-US" sz="3200" b="1" dirty="0" smtClean="0">
                <a:solidFill>
                  <a:schemeClr val="accent5"/>
                </a:solidFill>
                <a:latin typeface="+mn-lt"/>
                <a:ea typeface="+mn-ea"/>
                <a:cs typeface="David" panose="020E0502060401010101" pitchFamily="34" charset="-79"/>
              </a:rPr>
              <a:t>Political Echelon</a:t>
            </a:r>
            <a:endParaRPr lang="he-IL" sz="3200" b="1" dirty="0">
              <a:solidFill>
                <a:schemeClr val="accent5"/>
              </a:solidFill>
              <a:latin typeface="+mn-lt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" y="620688"/>
            <a:ext cx="9143999" cy="6497960"/>
          </a:xfrm>
        </p:spPr>
        <p:txBody>
          <a:bodyPr>
            <a:noAutofit/>
          </a:bodyPr>
          <a:lstStyle/>
          <a:p>
            <a:pPr lvl="0" algn="just" rtl="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FF0000"/>
                </a:solidFill>
                <a:cs typeface="David" panose="020E0502060401010101" pitchFamily="34" charset="-79"/>
              </a:rPr>
              <a:t>Developing </a:t>
            </a:r>
            <a:r>
              <a:rPr lang="en-US" sz="2300" b="1" dirty="0">
                <a:solidFill>
                  <a:srgbClr val="FF0000"/>
                </a:solidFill>
                <a:cs typeface="David" panose="020E0502060401010101" pitchFamily="34" charset="-79"/>
              </a:rPr>
              <a:t>political </a:t>
            </a:r>
            <a:r>
              <a:rPr lang="en-US" sz="2300" b="1" dirty="0" smtClean="0">
                <a:solidFill>
                  <a:srgbClr val="FF0000"/>
                </a:solidFill>
                <a:cs typeface="David" panose="020E0502060401010101" pitchFamily="34" charset="-79"/>
              </a:rPr>
              <a:t>thinking </a:t>
            </a:r>
            <a:r>
              <a:rPr lang="en-US" sz="2300" dirty="0" smtClean="0">
                <a:solidFill>
                  <a:srgbClr val="FF0000"/>
                </a:solidFill>
                <a:cs typeface="David" panose="020E0502060401010101" pitchFamily="34" charset="-79"/>
              </a:rPr>
              <a:t>from </a:t>
            </a:r>
            <a:r>
              <a:rPr lang="en-US" sz="2300" dirty="0">
                <a:solidFill>
                  <a:srgbClr val="FF0000"/>
                </a:solidFill>
                <a:cs typeface="David" panose="020E0502060401010101" pitchFamily="34" charset="-79"/>
              </a:rPr>
              <a:t>a broad perspective and instilling awareness of the role of political tools in the </a:t>
            </a:r>
            <a:r>
              <a:rPr lang="en-US" sz="2300" b="1" dirty="0">
                <a:solidFill>
                  <a:srgbClr val="FF0000"/>
                </a:solidFill>
                <a:cs typeface="David" panose="020E0502060401010101" pitchFamily="34" charset="-79"/>
              </a:rPr>
              <a:t>combined</a:t>
            </a:r>
            <a:r>
              <a:rPr lang="en-US" sz="2300" dirty="0">
                <a:solidFill>
                  <a:srgbClr val="FF0000"/>
                </a:solidFill>
                <a:cs typeface="David" panose="020E0502060401010101" pitchFamily="34" charset="-79"/>
              </a:rPr>
              <a:t> campaign for Israel's security.</a:t>
            </a:r>
          </a:p>
          <a:p>
            <a:pPr lvl="0" algn="just" rtl="0">
              <a:buFont typeface="Wingdings" panose="05000000000000000000" pitchFamily="2" charset="2"/>
              <a:buChar char="§"/>
            </a:pPr>
            <a:r>
              <a:rPr lang="en-US" sz="2300" dirty="0" smtClean="0">
                <a:cs typeface="David" panose="020E0502060401010101" pitchFamily="34" charset="-79"/>
              </a:rPr>
              <a:t>The </a:t>
            </a:r>
            <a:r>
              <a:rPr lang="en-US" sz="2300" dirty="0">
                <a:cs typeface="David" panose="020E0502060401010101" pitchFamily="34" charset="-79"/>
              </a:rPr>
              <a:t>introduction of </a:t>
            </a:r>
            <a:r>
              <a:rPr lang="en-US" sz="2300" b="1" dirty="0">
                <a:cs typeface="David" panose="020E0502060401010101" pitchFamily="34" charset="-79"/>
              </a:rPr>
              <a:t>basic concepts</a:t>
            </a:r>
            <a:r>
              <a:rPr lang="en-US" sz="2300" dirty="0">
                <a:cs typeface="David" panose="020E0502060401010101" pitchFamily="34" charset="-79"/>
              </a:rPr>
              <a:t> of basic patterns and historical layers in the structure of the international system, the development of inter-state relations, and the formation of today's diplomatic practice.</a:t>
            </a:r>
          </a:p>
          <a:p>
            <a:pPr lvl="0" algn="just" rtl="0">
              <a:buFont typeface="Wingdings" panose="05000000000000000000" pitchFamily="2" charset="2"/>
              <a:buChar char="§"/>
            </a:pPr>
            <a:r>
              <a:rPr lang="en-US" sz="2300" dirty="0" smtClean="0">
                <a:cs typeface="David" panose="020E0502060401010101" pitchFamily="34" charset="-79"/>
              </a:rPr>
              <a:t>To </a:t>
            </a:r>
            <a:r>
              <a:rPr lang="en-US" sz="2300" dirty="0">
                <a:cs typeface="David" panose="020E0502060401010101" pitchFamily="34" charset="-79"/>
              </a:rPr>
              <a:t>understand the origins and characteristics of </a:t>
            </a:r>
            <a:r>
              <a:rPr lang="en-US" sz="2300" b="1" dirty="0">
                <a:cs typeface="David" panose="020E0502060401010101" pitchFamily="34" charset="-79"/>
              </a:rPr>
              <a:t>Israeli foreign policy</a:t>
            </a:r>
            <a:r>
              <a:rPr lang="en-US" sz="2300" dirty="0">
                <a:cs typeface="David" panose="020E0502060401010101" pitchFamily="34" charset="-79"/>
              </a:rPr>
              <a:t> and to identify the main challenges facing it.</a:t>
            </a:r>
          </a:p>
          <a:p>
            <a:pPr lvl="0" algn="just" rtl="0">
              <a:buFont typeface="Wingdings" panose="05000000000000000000" pitchFamily="2" charset="2"/>
              <a:buChar char="§"/>
            </a:pPr>
            <a:r>
              <a:rPr lang="en-US" sz="2300" dirty="0" smtClean="0">
                <a:cs typeface="David" panose="020E0502060401010101" pitchFamily="34" charset="-79"/>
              </a:rPr>
              <a:t>Deepening </a:t>
            </a:r>
            <a:r>
              <a:rPr lang="en-US" sz="2300" dirty="0">
                <a:cs typeface="David" panose="020E0502060401010101" pitchFamily="34" charset="-79"/>
              </a:rPr>
              <a:t>the understanding of </a:t>
            </a:r>
            <a:r>
              <a:rPr lang="en-US" sz="2300" b="1" dirty="0" smtClean="0">
                <a:cs typeface="David" panose="020E0502060401010101" pitchFamily="34" charset="-79"/>
              </a:rPr>
              <a:t>policy shaping </a:t>
            </a:r>
            <a:r>
              <a:rPr lang="en-US" sz="2300" b="1" dirty="0">
                <a:cs typeface="David" panose="020E0502060401010101" pitchFamily="34" charset="-79"/>
              </a:rPr>
              <a:t>mechanisms </a:t>
            </a:r>
            <a:r>
              <a:rPr lang="en-US" sz="2300" dirty="0" smtClean="0">
                <a:cs typeface="David" panose="020E0502060401010101" pitchFamily="34" charset="-79"/>
              </a:rPr>
              <a:t>in </a:t>
            </a:r>
            <a:r>
              <a:rPr lang="en-US" sz="2300" dirty="0">
                <a:cs typeface="David" panose="020E0502060401010101" pitchFamily="34" charset="-79"/>
              </a:rPr>
              <a:t>Israel on key political issues on the agenda, and the reciprocal relations between the relevant governmental centers - both in decision-making and implementation.</a:t>
            </a:r>
          </a:p>
          <a:p>
            <a:pPr lvl="0" algn="just" rtl="0">
              <a:buFont typeface="Wingdings" panose="05000000000000000000" pitchFamily="2" charset="2"/>
              <a:buChar char="§"/>
            </a:pPr>
            <a:r>
              <a:rPr lang="en-US" sz="2300" dirty="0" smtClean="0">
                <a:cs typeface="David" panose="020E0502060401010101" pitchFamily="34" charset="-79"/>
              </a:rPr>
              <a:t>Understanding </a:t>
            </a:r>
            <a:r>
              <a:rPr lang="en-US" sz="2300" dirty="0">
                <a:cs typeface="David" panose="020E0502060401010101" pitchFamily="34" charset="-79"/>
              </a:rPr>
              <a:t>the </a:t>
            </a:r>
            <a:r>
              <a:rPr lang="en-US" sz="2300" b="1" dirty="0">
                <a:cs typeface="David" panose="020E0502060401010101" pitchFamily="34" charset="-79"/>
              </a:rPr>
              <a:t>diplomatic work </a:t>
            </a:r>
            <a:r>
              <a:rPr lang="en-US" sz="2300" dirty="0">
                <a:cs typeface="David" panose="020E0502060401010101" pitchFamily="34" charset="-79"/>
              </a:rPr>
              <a:t>and the challenges of the Foreign Ministry.</a:t>
            </a:r>
            <a:endParaRPr lang="he-IL" sz="2300" dirty="0"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259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/>
          <p:cNvSpPr>
            <a:spLocks noGrp="1"/>
          </p:cNvSpPr>
          <p:nvPr>
            <p:ph type="title"/>
          </p:nvPr>
        </p:nvSpPr>
        <p:spPr>
          <a:xfrm>
            <a:off x="462395" y="-99392"/>
            <a:ext cx="8229600" cy="924712"/>
          </a:xfrm>
        </p:spPr>
        <p:txBody>
          <a:bodyPr>
            <a:normAutofit/>
          </a:bodyPr>
          <a:lstStyle/>
          <a:p>
            <a:pPr rtl="0"/>
            <a:r>
              <a:rPr lang="en-US" sz="3200" b="1" dirty="0">
                <a:solidFill>
                  <a:schemeClr val="accent5"/>
                </a:solidFill>
                <a:latin typeface="+mn-lt"/>
                <a:ea typeface="+mn-ea"/>
                <a:cs typeface="David" panose="020E0502060401010101" pitchFamily="34" charset="-79"/>
              </a:rPr>
              <a:t>Components of the </a:t>
            </a:r>
            <a:r>
              <a:rPr lang="en-US" sz="3200" b="1" dirty="0" smtClean="0">
                <a:solidFill>
                  <a:schemeClr val="accent5"/>
                </a:solidFill>
                <a:latin typeface="+mn-lt"/>
                <a:ea typeface="+mn-ea"/>
                <a:cs typeface="David" panose="020E0502060401010101" pitchFamily="34" charset="-79"/>
              </a:rPr>
              <a:t>Political Echelon</a:t>
            </a:r>
            <a:endParaRPr lang="he-IL" sz="3200" b="1" dirty="0">
              <a:solidFill>
                <a:schemeClr val="accent5"/>
              </a:solidFill>
              <a:latin typeface="+mn-lt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משולש שווה שוקיים 2"/>
          <p:cNvSpPr/>
          <p:nvPr/>
        </p:nvSpPr>
        <p:spPr>
          <a:xfrm>
            <a:off x="-54202" y="825320"/>
            <a:ext cx="9216909" cy="603268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מציין מיקום של מספר שקופית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179D85F-D2EE-443A-8E09-9B90F490FFEF}" type="slidenum">
              <a:rPr lang="he-IL" smtClean="0"/>
              <a:pPr algn="r" rtl="0"/>
              <a:t>5</a:t>
            </a:fld>
            <a:endParaRPr lang="he-IL"/>
          </a:p>
        </p:txBody>
      </p:sp>
      <p:sp>
        <p:nvSpPr>
          <p:cNvPr id="5" name="צורה חופשית 4"/>
          <p:cNvSpPr/>
          <p:nvPr/>
        </p:nvSpPr>
        <p:spPr>
          <a:xfrm>
            <a:off x="4502524" y="2992660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cs typeface="David" panose="020E0502060401010101" pitchFamily="34" charset="-79"/>
              </a:rPr>
              <a:t>Second strategic experience - political security simulation</a:t>
            </a:r>
            <a:endParaRPr lang="he-IL" sz="2000" b="1" dirty="0">
              <a:cs typeface="David" panose="020E0502060401010101" pitchFamily="34" charset="-79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4502524" y="3641461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cs typeface="David" panose="020E0502060401010101" pitchFamily="34" charset="-79"/>
              </a:rPr>
              <a:t>Tour in Jordan</a:t>
            </a:r>
            <a:endParaRPr lang="he-IL" sz="2000" b="1" kern="1200" dirty="0">
              <a:cs typeface="David" panose="020E0502060401010101" pitchFamily="34" charset="-79"/>
            </a:endParaRPr>
          </a:p>
        </p:txBody>
      </p:sp>
      <p:sp>
        <p:nvSpPr>
          <p:cNvPr id="15" name="צורה חופשית 14"/>
          <p:cNvSpPr/>
          <p:nvPr/>
        </p:nvSpPr>
        <p:spPr>
          <a:xfrm>
            <a:off x="4554252" y="429026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cs typeface="David" panose="020E0502060401010101" pitchFamily="34" charset="-79"/>
              </a:rPr>
              <a:t>Visit to the Foreign Ministry</a:t>
            </a:r>
            <a:endParaRPr lang="he-IL" sz="2000" b="1" dirty="0">
              <a:cs typeface="David" panose="020E0502060401010101" pitchFamily="34" charset="-79"/>
            </a:endParaRPr>
          </a:p>
        </p:txBody>
      </p:sp>
      <p:sp>
        <p:nvSpPr>
          <p:cNvPr id="16" name="צורה חופשית 15"/>
          <p:cNvSpPr/>
          <p:nvPr/>
        </p:nvSpPr>
        <p:spPr>
          <a:xfrm>
            <a:off x="4554252" y="4939063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cs typeface="David" panose="020E0502060401010101" pitchFamily="34" charset="-79"/>
              </a:rPr>
              <a:t>First strategic experience</a:t>
            </a:r>
            <a:endParaRPr lang="he-IL" sz="2000" b="1" kern="1200" dirty="0">
              <a:cs typeface="David" panose="020E0502060401010101" pitchFamily="34" charset="-79"/>
            </a:endParaRPr>
          </a:p>
        </p:txBody>
      </p:sp>
      <p:sp>
        <p:nvSpPr>
          <p:cNvPr id="17" name="צורה חופשית 16"/>
          <p:cNvSpPr/>
          <p:nvPr/>
        </p:nvSpPr>
        <p:spPr>
          <a:xfrm>
            <a:off x="4554252" y="5587864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cs typeface="David" panose="020E0502060401010101" pitchFamily="34" charset="-79"/>
              </a:rPr>
              <a:t>Content in national </a:t>
            </a:r>
            <a:r>
              <a:rPr lang="en-US" sz="2000" b="1" dirty="0" smtClean="0">
                <a:cs typeface="David" panose="020E0502060401010101" pitchFamily="34" charset="-79"/>
              </a:rPr>
              <a:t>defense tours and </a:t>
            </a:r>
            <a:r>
              <a:rPr lang="en-US" sz="2000" b="1" dirty="0">
                <a:cs typeface="David" panose="020E0502060401010101" pitchFamily="34" charset="-79"/>
              </a:rPr>
              <a:t>supporting content</a:t>
            </a:r>
            <a:endParaRPr lang="he-IL" sz="2000" b="1" kern="1200" dirty="0">
              <a:cs typeface="David" panose="020E0502060401010101" pitchFamily="34" charset="-79"/>
            </a:endParaRPr>
          </a:p>
        </p:txBody>
      </p:sp>
      <p:sp>
        <p:nvSpPr>
          <p:cNvPr id="18" name="צורה חופשית 17"/>
          <p:cNvSpPr/>
          <p:nvPr/>
        </p:nvSpPr>
        <p:spPr>
          <a:xfrm>
            <a:off x="4554252" y="6236664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cs typeface="David" panose="020E0502060401010101" pitchFamily="34" charset="-79"/>
              </a:rPr>
              <a:t>Academic course - Mr. Eran Etzion</a:t>
            </a:r>
            <a:endParaRPr lang="he-IL" sz="2000" b="1" kern="1200" dirty="0">
              <a:cs typeface="David" panose="020E0502060401010101" pitchFamily="34" charset="-79"/>
            </a:endParaRPr>
          </a:p>
        </p:txBody>
      </p:sp>
      <p:sp>
        <p:nvSpPr>
          <p:cNvPr id="8" name="מחומש 7"/>
          <p:cNvSpPr/>
          <p:nvPr/>
        </p:nvSpPr>
        <p:spPr>
          <a:xfrm>
            <a:off x="2362503" y="6292410"/>
            <a:ext cx="186922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solidFill>
                  <a:schemeClr val="bg1"/>
                </a:solidFill>
                <a:cs typeface="David" panose="020E0502060401010101" pitchFamily="34" charset="-79"/>
              </a:rPr>
              <a:t>Core season: November - January</a:t>
            </a:r>
            <a:endParaRPr lang="he-IL" sz="14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9" name="מחומש 8"/>
          <p:cNvSpPr/>
          <p:nvPr/>
        </p:nvSpPr>
        <p:spPr>
          <a:xfrm>
            <a:off x="2330132" y="5652646"/>
            <a:ext cx="186922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solidFill>
                  <a:schemeClr val="bg1"/>
                </a:solidFill>
                <a:cs typeface="David" panose="020E0502060401010101" pitchFamily="34" charset="-79"/>
              </a:rPr>
              <a:t>Core season: October - January</a:t>
            </a:r>
            <a:endParaRPr lang="he-IL" sz="14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0" name="מחומש 9"/>
          <p:cNvSpPr/>
          <p:nvPr/>
        </p:nvSpPr>
        <p:spPr>
          <a:xfrm>
            <a:off x="2330132" y="5012883"/>
            <a:ext cx="186922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solidFill>
                  <a:schemeClr val="bg1"/>
                </a:solidFill>
                <a:cs typeface="David" panose="020E0502060401010101" pitchFamily="34" charset="-79"/>
              </a:rPr>
              <a:t>Core season: January</a:t>
            </a:r>
            <a:endParaRPr lang="he-IL" sz="14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1" name="מחומש 10"/>
          <p:cNvSpPr/>
          <p:nvPr/>
        </p:nvSpPr>
        <p:spPr>
          <a:xfrm>
            <a:off x="2322488" y="4373119"/>
            <a:ext cx="1909244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Core season:</a:t>
            </a:r>
          </a:p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January</a:t>
            </a:r>
            <a:endParaRPr lang="he-IL" sz="12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2" name="מחומש 11"/>
          <p:cNvSpPr/>
          <p:nvPr/>
        </p:nvSpPr>
        <p:spPr>
          <a:xfrm>
            <a:off x="2262528" y="3724155"/>
            <a:ext cx="1909244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Advanced Season:</a:t>
            </a:r>
          </a:p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February</a:t>
            </a:r>
            <a:endParaRPr lang="he-IL" sz="12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3" name="מחומש 12"/>
          <p:cNvSpPr/>
          <p:nvPr/>
        </p:nvSpPr>
        <p:spPr>
          <a:xfrm>
            <a:off x="2262527" y="3059912"/>
            <a:ext cx="1909244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Advanced Season:</a:t>
            </a:r>
          </a:p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February</a:t>
            </a:r>
            <a:endParaRPr lang="he-IL" sz="12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20" name="צורה חופשית 19"/>
          <p:cNvSpPr/>
          <p:nvPr/>
        </p:nvSpPr>
        <p:spPr>
          <a:xfrm>
            <a:off x="4487462" y="227687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cs typeface="David" panose="020E0502060401010101" pitchFamily="34" charset="-79"/>
              </a:rPr>
              <a:t>Visits to intelligence organizations</a:t>
            </a:r>
            <a:endParaRPr lang="he-IL" sz="2000" b="1" dirty="0">
              <a:cs typeface="David" panose="020E0502060401010101" pitchFamily="34" charset="-79"/>
            </a:endParaRPr>
          </a:p>
        </p:txBody>
      </p:sp>
      <p:sp>
        <p:nvSpPr>
          <p:cNvPr id="21" name="מחומש 20"/>
          <p:cNvSpPr/>
          <p:nvPr/>
        </p:nvSpPr>
        <p:spPr>
          <a:xfrm>
            <a:off x="2195737" y="2344124"/>
            <a:ext cx="1909244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Advanced Season:</a:t>
            </a:r>
          </a:p>
          <a:p>
            <a:pPr algn="ctr" rtl="0"/>
            <a:r>
              <a:rPr lang="en-US" sz="1200" b="1" dirty="0" smtClean="0">
                <a:solidFill>
                  <a:schemeClr val="bg1"/>
                </a:solidFill>
                <a:cs typeface="David" panose="020E0502060401010101" pitchFamily="34" charset="-79"/>
              </a:rPr>
              <a:t>March</a:t>
            </a:r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 -</a:t>
            </a:r>
            <a:r>
              <a:rPr lang="en-US" sz="1200" b="1" dirty="0" smtClean="0">
                <a:solidFill>
                  <a:schemeClr val="bg1"/>
                </a:solidFill>
                <a:cs typeface="David" panose="020E0502060401010101" pitchFamily="34" charset="-79"/>
              </a:rPr>
              <a:t> </a:t>
            </a:r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April</a:t>
            </a:r>
            <a:endParaRPr lang="he-IL" sz="12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22" name="צורה חופשית 21"/>
          <p:cNvSpPr/>
          <p:nvPr/>
        </p:nvSpPr>
        <p:spPr>
          <a:xfrm>
            <a:off x="4467182" y="155679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cs typeface="David" panose="020E0502060401010101" pitchFamily="34" charset="-79"/>
              </a:rPr>
              <a:t>Tours abroad</a:t>
            </a:r>
            <a:endParaRPr lang="he-IL" sz="2000" b="1" kern="1200" dirty="0">
              <a:cs typeface="David" panose="020E0502060401010101" pitchFamily="34" charset="-79"/>
            </a:endParaRPr>
          </a:p>
        </p:txBody>
      </p:sp>
      <p:sp>
        <p:nvSpPr>
          <p:cNvPr id="23" name="מחומש 22"/>
          <p:cNvSpPr/>
          <p:nvPr/>
        </p:nvSpPr>
        <p:spPr>
          <a:xfrm>
            <a:off x="2175457" y="1624044"/>
            <a:ext cx="1909244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Advanced Season:</a:t>
            </a:r>
          </a:p>
          <a:p>
            <a:pPr algn="ctr" rtl="0"/>
            <a:r>
              <a:rPr lang="en-US" sz="1200" b="1" dirty="0">
                <a:solidFill>
                  <a:schemeClr val="bg1"/>
                </a:solidFill>
                <a:cs typeface="David" panose="020E0502060401010101" pitchFamily="34" charset="-79"/>
              </a:rPr>
              <a:t>March - June</a:t>
            </a:r>
            <a:endParaRPr lang="he-IL" sz="12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1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2872"/>
            <a:ext cx="7886700" cy="90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3200" b="1" dirty="0">
                <a:solidFill>
                  <a:schemeClr val="accent5"/>
                </a:solidFill>
                <a:latin typeface="+mn-lt"/>
                <a:ea typeface="+mn-ea"/>
                <a:cs typeface="David" panose="020E0502060401010101" pitchFamily="34" charset="-79"/>
              </a:rPr>
              <a:t>The </a:t>
            </a:r>
            <a:r>
              <a:rPr lang="en-US" sz="3200" b="1" dirty="0" smtClean="0">
                <a:solidFill>
                  <a:schemeClr val="accent5"/>
                </a:solidFill>
                <a:latin typeface="+mn-lt"/>
                <a:ea typeface="+mn-ea"/>
                <a:cs typeface="David" panose="020E0502060401010101" pitchFamily="34" charset="-79"/>
              </a:rPr>
              <a:t>Course – Foreign </a:t>
            </a:r>
            <a:r>
              <a:rPr lang="en-US" sz="3200" b="1" dirty="0">
                <a:solidFill>
                  <a:schemeClr val="accent5"/>
                </a:solidFill>
                <a:latin typeface="+mn-lt"/>
                <a:ea typeface="+mn-ea"/>
                <a:cs typeface="David" panose="020E0502060401010101" pitchFamily="34" charset="-79"/>
              </a:rPr>
              <a:t>Policy, Diplomacy and International Relations</a:t>
            </a:r>
            <a:endParaRPr lang="he-IL" sz="3200" b="1" dirty="0">
              <a:solidFill>
                <a:schemeClr val="accent5"/>
              </a:solidFill>
              <a:latin typeface="+mn-lt"/>
              <a:ea typeface="+mn-ea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6</a:t>
            </a:fld>
            <a:endParaRPr lang="he-IL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0572617"/>
              </p:ext>
            </p:extLst>
          </p:nvPr>
        </p:nvGraphicFramePr>
        <p:xfrm>
          <a:off x="0" y="1264694"/>
          <a:ext cx="9144000" cy="546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8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34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4925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Num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Date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Time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Lesson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Lecturer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4.11.18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Introduction to the international system and diplomacy in the 21st century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Eran Etzion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4.11.18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Political Zionism and its contribution to shaping Israeli foreign policy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Uri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Bialer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11.11.18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The multilateral arena and the UN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Alon Bar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11.11.18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International law and its implications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Daniel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Taub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18.11.18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David" panose="020E0502060401010101" pitchFamily="34" charset="-79"/>
                        </a:rPr>
                        <a:t>Writing a policy document for the captain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David" panose="020E0502060401010101" pitchFamily="34" charset="-79"/>
                        </a:rPr>
                        <a:t>Avi Gil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18.11.18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Brand Israel - The Israeli brand in the world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Ido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Aharoni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111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7788" y="84734"/>
            <a:ext cx="8388424" cy="90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t>The Course – Foreign Policy, Diplomacy and International </a:t>
            </a:r>
            <a:r>
              <a:rPr lang="en-US" sz="3200" b="1" dirty="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t>Relations – Recommended Durations</a:t>
            </a:r>
            <a:endParaRPr lang="en-US" sz="3200" b="1" dirty="0">
              <a:solidFill>
                <a:schemeClr val="accent5"/>
              </a:solidFill>
              <a:latin typeface="Calibri" panose="020F050202020403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>
                <a:latin typeface="Calibri" panose="020F0502020204030204" pitchFamily="34" charset="0"/>
              </a:rPr>
              <a:pPr/>
              <a:t>7</a:t>
            </a:fld>
            <a:endParaRPr lang="he-IL">
              <a:latin typeface="Calibri" panose="020F050202020403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843705"/>
              </p:ext>
            </p:extLst>
          </p:nvPr>
        </p:nvGraphicFramePr>
        <p:xfrm>
          <a:off x="0" y="1124744"/>
          <a:ext cx="9144000" cy="515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8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34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4925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Num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Date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Time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Lesson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Lecturer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5.12.18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International media as a factor in shaping policy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Nadav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 Eyal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5.12.18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Israel in an International Diplomatic Perspective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Panel of Ambassadors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12.12.18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Israel and the region - regional alliances in the Middle East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Hagai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Tzuriel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12.12.18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David" panose="020E0502060401010101" pitchFamily="34" charset="-79"/>
                        </a:rPr>
                        <a:t>Writing a policy document for the captain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 (2)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Avi Gil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2.1.19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The 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Politico Military Campaign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Eran Etzion and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Yoram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Hamo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2.1.19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Political strategy and national strategy in the Israeli captain's circle</a:t>
                      </a:r>
                      <a:endParaRPr lang="he-IL" sz="20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Eyal Arad</a:t>
                      </a:r>
                      <a:endParaRPr lang="he-IL" sz="2000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731" y="6417719"/>
            <a:ext cx="85205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latin typeface="Calibri" panose="020F0502020204030204" pitchFamily="34" charset="0"/>
                <a:cs typeface="David" panose="020E0502060401010101" pitchFamily="34" charset="-79"/>
              </a:rPr>
              <a:t>* The course </a:t>
            </a:r>
            <a:r>
              <a:rPr lang="en-US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provides the participants two </a:t>
            </a:r>
            <a:r>
              <a:rPr lang="en-US" b="1" dirty="0">
                <a:latin typeface="Calibri" panose="020F0502020204030204" pitchFamily="34" charset="0"/>
                <a:cs typeface="David" panose="020E0502060401010101" pitchFamily="34" charset="-79"/>
              </a:rPr>
              <a:t>Master's degree </a:t>
            </a:r>
            <a:r>
              <a:rPr lang="en-US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weekly hours</a:t>
            </a:r>
            <a:endParaRPr lang="he-IL" b="1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18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886700" cy="90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t>Course </a:t>
            </a:r>
            <a:r>
              <a:rPr lang="en-US" sz="3200" b="1" dirty="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David" panose="020E0502060401010101" pitchFamily="34" charset="-79"/>
              </a:rPr>
              <a:t>Requirements</a:t>
            </a:r>
            <a:endParaRPr lang="he-IL" sz="3200" b="1" dirty="0">
              <a:solidFill>
                <a:schemeClr val="accent5"/>
              </a:solidFill>
              <a:latin typeface="Calibri" panose="020F050202020403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35346" y="1268760"/>
            <a:ext cx="9036496" cy="6277908"/>
          </a:xfrm>
        </p:spPr>
        <p:txBody>
          <a:bodyPr>
            <a:noAutofit/>
          </a:bodyPr>
          <a:lstStyle/>
          <a:p>
            <a:pPr algn="l" rtl="0"/>
            <a:r>
              <a:rPr lang="en-US" dirty="0">
                <a:latin typeface="Calibri" panose="020F0502020204030204" pitchFamily="34" charset="0"/>
              </a:rPr>
              <a:t>Attendance and active participation </a:t>
            </a:r>
            <a:r>
              <a:rPr lang="en-US" dirty="0" smtClean="0">
                <a:latin typeface="Calibri" panose="020F0502020204030204" pitchFamily="34" charset="0"/>
              </a:rPr>
              <a:t>in the </a:t>
            </a:r>
            <a:r>
              <a:rPr lang="en-US" dirty="0">
                <a:latin typeface="Calibri" panose="020F0502020204030204" pitchFamily="34" charset="0"/>
              </a:rPr>
              <a:t>lessons;</a:t>
            </a:r>
          </a:p>
          <a:p>
            <a:pPr algn="l" rtl="0"/>
            <a:r>
              <a:rPr lang="en-US" dirty="0">
                <a:latin typeface="Calibri" panose="020F0502020204030204" pitchFamily="34" charset="0"/>
              </a:rPr>
              <a:t>Submission of a final paper, which meets the criteria of academic writing, in the format of a </a:t>
            </a:r>
            <a:r>
              <a:rPr lang="en-US" dirty="0" smtClean="0">
                <a:latin typeface="Calibri" panose="020F0502020204030204" pitchFamily="34" charset="0"/>
              </a:rPr>
              <a:t>‘</a:t>
            </a:r>
            <a:r>
              <a:rPr lang="en-US" b="1" dirty="0" smtClean="0">
                <a:latin typeface="Calibri" panose="020F0502020204030204" pitchFamily="34" charset="0"/>
              </a:rPr>
              <a:t>preparatory </a:t>
            </a:r>
            <a:r>
              <a:rPr lang="en-US" b="1" dirty="0">
                <a:latin typeface="Calibri" panose="020F0502020204030204" pitchFamily="34" charset="0"/>
              </a:rPr>
              <a:t>paper for a senior decision </a:t>
            </a:r>
            <a:r>
              <a:rPr lang="en-US" b="1" dirty="0" smtClean="0">
                <a:latin typeface="Calibri" panose="020F0502020204030204" pitchFamily="34" charset="0"/>
              </a:rPr>
              <a:t>maker’ </a:t>
            </a:r>
            <a:r>
              <a:rPr lang="en-US" dirty="0">
                <a:latin typeface="Calibri" panose="020F0502020204030204" pitchFamily="34" charset="0"/>
              </a:rPr>
              <a:t>on an s</a:t>
            </a:r>
            <a:r>
              <a:rPr lang="en-US" dirty="0" smtClean="0">
                <a:latin typeface="Calibri" panose="020F0502020204030204" pitchFamily="34" charset="0"/>
              </a:rPr>
              <a:t>elected </a:t>
            </a:r>
            <a:r>
              <a:rPr lang="en-US" dirty="0">
                <a:latin typeface="Calibri" panose="020F0502020204030204" pitchFamily="34" charset="0"/>
              </a:rPr>
              <a:t>political issue.</a:t>
            </a:r>
            <a:endParaRPr lang="he-IL" sz="3200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>
                <a:latin typeface="Calibri" panose="020F0502020204030204" pitchFamily="34" charset="0"/>
              </a:rPr>
              <a:pPr/>
              <a:t>8</a:t>
            </a:fld>
            <a:endParaRPr lang="he-I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64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talk about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Foreign Policy, Diplomacy and International Policy </a:t>
            </a:r>
            <a:r>
              <a:rPr lang="en-US" dirty="0" smtClean="0"/>
              <a:t>course - Overview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Foreign policy as part of "national security"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Assessment of the political-strategic situation - the international and regional arena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Implications for Diplomacy in the 21st Century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Israeli Foreign Policy - Operational Operating Environments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40520464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1915</Words>
  <Application>Microsoft Office PowerPoint</Application>
  <PresentationFormat>‫הצגה על המסך (4:3)</PresentationFormat>
  <Paragraphs>445</Paragraphs>
  <Slides>38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38</vt:i4>
      </vt:variant>
    </vt:vector>
  </HeadingPairs>
  <TitlesOfParts>
    <vt:vector size="40" baseType="lpstr">
      <vt:lpstr>ערכת נושא Office</vt:lpstr>
      <vt:lpstr>2_ערכת נושא Office</vt:lpstr>
      <vt:lpstr>Foreign Policy and Diplomacy Course Opening   Introduction to the International System and Diplomacy in the 21st Century  </vt:lpstr>
      <vt:lpstr>Important Disclaimer</vt:lpstr>
      <vt:lpstr>What will we talk about today?</vt:lpstr>
      <vt:lpstr>Goals of the Political Echelon</vt:lpstr>
      <vt:lpstr>Components of the Political Echelon</vt:lpstr>
      <vt:lpstr>The Course – Foreign Policy, Diplomacy and International Relations</vt:lpstr>
      <vt:lpstr>The Course – Foreign Policy, Diplomacy and International Relations – Recommended Durations</vt:lpstr>
      <vt:lpstr>Course Requirements</vt:lpstr>
      <vt:lpstr>What will we talk about today?</vt:lpstr>
      <vt:lpstr>National Defense - the Broad Context</vt:lpstr>
      <vt:lpstr>Components of the National Security Concept</vt:lpstr>
      <vt:lpstr>מדיניות החוץ מול מדיניות הבטחון</vt:lpstr>
      <vt:lpstr>What will we talk about today?</vt:lpstr>
      <vt:lpstr>Israel &amp; Global Trends</vt:lpstr>
      <vt:lpstr>Centralized financial power</vt:lpstr>
      <vt:lpstr>Israel &amp; regional Trends</vt:lpstr>
      <vt:lpstr>Israel &amp; Internal Trends</vt:lpstr>
      <vt:lpstr>What will we talk about today?</vt:lpstr>
      <vt:lpstr>Definitions of Diplomacy</vt:lpstr>
      <vt:lpstr>שקופית 20</vt:lpstr>
      <vt:lpstr>שקופית 21</vt:lpstr>
      <vt:lpstr>Diplomacy in the ‘Age of the Unthinkable’</vt:lpstr>
      <vt:lpstr>George Schultz on Diplomacy</vt:lpstr>
      <vt:lpstr>שקופית 24</vt:lpstr>
      <vt:lpstr>Varieties of Diplomacy</vt:lpstr>
      <vt:lpstr>The Ten Commandments for Diplomat in the 21st Century</vt:lpstr>
      <vt:lpstr>Operating Concept - The Variety of Options</vt:lpstr>
      <vt:lpstr>Ministry of Foreign Affairs - Tensions</vt:lpstr>
      <vt:lpstr>What will we talk about today?</vt:lpstr>
      <vt:lpstr>The Three Weights Against Foreign Policy</vt:lpstr>
      <vt:lpstr>Israel’s Traditional Foreign Policy</vt:lpstr>
      <vt:lpstr>Israel’s Foreign Policy – Operative Environment</vt:lpstr>
      <vt:lpstr>שקופית 33</vt:lpstr>
      <vt:lpstr>Perception of Foreign Policy in Israel - Proposal</vt:lpstr>
      <vt:lpstr>Glocalize your world</vt:lpstr>
      <vt:lpstr>שקופית 36</vt:lpstr>
      <vt:lpstr>לחניכי מב"ל (הישראלים)</vt:lpstr>
      <vt:lpstr>Fin</vt:lpstr>
    </vt:vector>
  </TitlesOfParts>
  <Company>Mofa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מדיניות החוץ, משרד החוץ והבטחון הלאומי</dc:title>
  <dc:creator>eranet</dc:creator>
  <cp:lastModifiedBy>u45414</cp:lastModifiedBy>
  <cp:revision>85</cp:revision>
  <dcterms:created xsi:type="dcterms:W3CDTF">2013-10-31T06:51:12Z</dcterms:created>
  <dcterms:modified xsi:type="dcterms:W3CDTF">2018-10-30T09:04:25Z</dcterms:modified>
</cp:coreProperties>
</file>