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39" r:id="rId2"/>
    <p:sldId id="606" r:id="rId3"/>
    <p:sldId id="330" r:id="rId4"/>
    <p:sldId id="640" r:id="rId5"/>
    <p:sldId id="644" r:id="rId6"/>
    <p:sldId id="645" r:id="rId7"/>
    <p:sldId id="646" r:id="rId8"/>
    <p:sldId id="643" r:id="rId9"/>
    <p:sldId id="647" r:id="rId10"/>
    <p:sldId id="641" r:id="rId11"/>
    <p:sldId id="642" r:id="rId12"/>
    <p:sldId id="648" r:id="rId13"/>
    <p:sldId id="639" r:id="rId14"/>
    <p:sldId id="638" r:id="rId15"/>
  </p:sldIdLst>
  <p:sldSz cx="9144000" cy="6858000" type="screen4x3"/>
  <p:notesSz cx="6669088" cy="9872663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9B4"/>
    <a:srgbClr val="FF33CC"/>
    <a:srgbClr val="FFFFA7"/>
    <a:srgbClr val="FFF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21" autoAdjust="0"/>
    <p:restoredTop sz="86096" autoAdjust="0"/>
  </p:normalViewPr>
  <p:slideViewPr>
    <p:cSldViewPr>
      <p:cViewPr>
        <p:scale>
          <a:sx n="80" d="100"/>
          <a:sy n="80" d="100"/>
        </p:scale>
        <p:origin x="-630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>
        <p:scale>
          <a:sx n="90" d="100"/>
          <a:sy n="90" d="100"/>
        </p:scale>
        <p:origin x="-1860" y="-72"/>
      </p:cViewPr>
      <p:guideLst>
        <p:guide orient="horz" pos="3110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r>
              <a:rPr lang="en-GB" dirty="0" smtClean="0"/>
              <a:t>MPD- Division (DEI-COI)</a:t>
            </a:r>
          </a:p>
          <a:p>
            <a:r>
              <a:rPr lang="en-GB" dirty="0" smtClean="0"/>
              <a:t>Rank LAST NAME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r>
              <a:rPr lang="en-GB" smtClean="0"/>
              <a:t>DD/MMM/YYYY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r>
              <a:rPr lang="en-GB" smtClean="0"/>
              <a:t>NATO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C2B82248-00FF-44E9-9901-FF0E401BE2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19884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r>
              <a:rPr lang="en-GB" dirty="0" smtClean="0"/>
              <a:t>MPD-Division</a:t>
            </a:r>
          </a:p>
          <a:p>
            <a:r>
              <a:rPr lang="en-GB" dirty="0" smtClean="0"/>
              <a:t>Rank LAST NAME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r>
              <a:rPr lang="en-GB" smtClean="0"/>
              <a:t>DD/MMM/YYYY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9225" y="541338"/>
            <a:ext cx="3830638" cy="2873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3572409"/>
            <a:ext cx="5335270" cy="5559805"/>
          </a:xfrm>
          <a:prstGeom prst="rect">
            <a:avLst/>
          </a:prstGeom>
        </p:spPr>
        <p:txBody>
          <a:bodyPr vert="horz" lIns="90727" tIns="45363" rIns="90727" bIns="4536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r>
              <a:rPr lang="en-GB" smtClean="0"/>
              <a:t>NATO UNCLASSIFIED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15645AB5-25DB-4A46-A21D-B8CF3FAF50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3881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5146" y="3572409"/>
            <a:ext cx="5714999" cy="5559805"/>
          </a:xfrm>
        </p:spPr>
        <p:txBody>
          <a:bodyPr>
            <a:normAutofit/>
          </a:bodyPr>
          <a:lstStyle/>
          <a:p>
            <a:endParaRPr lang="en-US" sz="1400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DD/MMM/YYYY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NATO UNCLASSIFIED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5AB5-25DB-4A46-A21D-B8CF3FAF50C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2296" tIns="46148" rIns="92296" bIns="46148" numCol="1" anchorCtr="0" compatLnSpc="1">
            <a:prstTxWarp prst="textNoShape">
              <a:avLst/>
            </a:prstTxWarp>
          </a:bodyPr>
          <a:lstStyle/>
          <a:p>
            <a:fld id="{547146AB-C209-45F8-B05F-249D2D5C5C40}" type="slidenum">
              <a:rPr lang="en-US">
                <a:solidFill>
                  <a:srgbClr val="000000"/>
                </a:solidFill>
                <a:latin typeface="Arial" pitchFamily="34" charset="0"/>
              </a:rPr>
              <a:pPr/>
              <a:t>10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2400" y="238125"/>
            <a:ext cx="3824288" cy="2870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91345" y="3344832"/>
            <a:ext cx="5410835" cy="636598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endParaRPr lang="en-US" sz="1000" u="none" kern="1200" dirty="0" smtClean="0">
              <a:solidFill>
                <a:schemeClr val="tx1"/>
              </a:solidFill>
            </a:endParaRPr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3777607" y="9377007"/>
            <a:ext cx="2889938" cy="49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6" tIns="46148" rIns="92296" bIns="46148" anchor="b"/>
          <a:lstStyle/>
          <a:p>
            <a:pPr algn="r"/>
            <a:fld id="{B8AE838C-57BF-4982-97F7-FA62CE145F0A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/>
              <a:t>10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2296" tIns="46148" rIns="92296" bIns="46148" numCol="1" anchorCtr="0" compatLnSpc="1">
            <a:prstTxWarp prst="textNoShape">
              <a:avLst/>
            </a:prstTxWarp>
          </a:bodyPr>
          <a:lstStyle/>
          <a:p>
            <a:fld id="{547146AB-C209-45F8-B05F-249D2D5C5C40}" type="slidenum">
              <a:rPr lang="en-US">
                <a:solidFill>
                  <a:srgbClr val="000000"/>
                </a:solidFill>
                <a:latin typeface="Arial" pitchFamily="34" charset="0"/>
              </a:rPr>
              <a:pPr/>
              <a:t>12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2400" y="238125"/>
            <a:ext cx="3824288" cy="2870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91345" y="3344832"/>
            <a:ext cx="5410835" cy="636598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endParaRPr lang="en-US" sz="1000" u="none" kern="1200" dirty="0" smtClean="0">
              <a:solidFill>
                <a:schemeClr val="tx1"/>
              </a:solidFill>
            </a:endParaRPr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3777607" y="9377007"/>
            <a:ext cx="2889938" cy="49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6" tIns="46148" rIns="92296" bIns="46148" anchor="b"/>
          <a:lstStyle/>
          <a:p>
            <a:pPr algn="r"/>
            <a:fld id="{B8AE838C-57BF-4982-97F7-FA62CE145F0A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/>
              <a:t>12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76667" y="9376980"/>
            <a:ext cx="2890836" cy="49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25D7482-0637-4A9B-AF80-CC881896B9E5}" type="slidenum">
              <a:rPr lang="en-GB" sz="1200">
                <a:solidFill>
                  <a:srgbClr val="000000"/>
                </a:solidFill>
              </a:rPr>
              <a:pPr algn="r"/>
              <a:t>13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9960" y="3803403"/>
            <a:ext cx="6379128" cy="5304149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16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5146" y="3572409"/>
            <a:ext cx="5714999" cy="5559805"/>
          </a:xfrm>
        </p:spPr>
        <p:txBody>
          <a:bodyPr>
            <a:normAutofit/>
          </a:bodyPr>
          <a:lstStyle/>
          <a:p>
            <a:endParaRPr lang="en-US" sz="1400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DD/MMM/YYYY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NATO UNCLASSIFIED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5AB5-25DB-4A46-A21D-B8CF3FAF50CB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90675" y="739775"/>
            <a:ext cx="3416300" cy="2562225"/>
          </a:xfrm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xfrm>
            <a:off x="323850" y="3757106"/>
            <a:ext cx="6134894" cy="5375187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endParaRPr lang="en-GB" sz="1800" dirty="0" smtClean="0">
              <a:latin typeface="+mj-lt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3C766-2A31-4D73-940A-32CA3E94E03D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2296" tIns="46148" rIns="92296" bIns="46148" numCol="1" anchorCtr="0" compatLnSpc="1">
            <a:prstTxWarp prst="textNoShape">
              <a:avLst/>
            </a:prstTxWarp>
          </a:bodyPr>
          <a:lstStyle/>
          <a:p>
            <a:fld id="{547146AB-C209-45F8-B05F-249D2D5C5C40}" type="slidenum">
              <a:rPr lang="en-US">
                <a:solidFill>
                  <a:srgbClr val="000000"/>
                </a:solidFill>
                <a:latin typeface="Arial" pitchFamily="34" charset="0"/>
              </a:rPr>
              <a:pPr/>
              <a:t>3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2400" y="238125"/>
            <a:ext cx="3824288" cy="2870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91345" y="3344832"/>
            <a:ext cx="5410835" cy="636598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endParaRPr lang="en-US" sz="1000" u="none" kern="1200" dirty="0" smtClean="0">
              <a:solidFill>
                <a:schemeClr val="tx1"/>
              </a:solidFill>
            </a:endParaRPr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3777607" y="9377007"/>
            <a:ext cx="2889938" cy="49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6" tIns="46148" rIns="92296" bIns="46148" anchor="b"/>
          <a:lstStyle/>
          <a:p>
            <a:pPr algn="r"/>
            <a:fld id="{B8AE838C-57BF-4982-97F7-FA62CE145F0A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/>
              <a:t>3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2296" tIns="46148" rIns="92296" bIns="46148" numCol="1" anchorCtr="0" compatLnSpc="1">
            <a:prstTxWarp prst="textNoShape">
              <a:avLst/>
            </a:prstTxWarp>
          </a:bodyPr>
          <a:lstStyle/>
          <a:p>
            <a:fld id="{547146AB-C209-45F8-B05F-249D2D5C5C40}" type="slidenum">
              <a:rPr lang="en-US">
                <a:solidFill>
                  <a:srgbClr val="000000"/>
                </a:solidFill>
                <a:latin typeface="Arial" pitchFamily="34" charset="0"/>
              </a:rPr>
              <a:pPr/>
              <a:t>4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2400" y="238125"/>
            <a:ext cx="3824288" cy="2870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91345" y="3344832"/>
            <a:ext cx="5410835" cy="636598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endParaRPr lang="en-US" sz="1000" u="none" kern="1200" dirty="0" smtClean="0">
              <a:solidFill>
                <a:schemeClr val="tx1"/>
              </a:solidFill>
            </a:endParaRPr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3777607" y="9377007"/>
            <a:ext cx="2889938" cy="49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6" tIns="46148" rIns="92296" bIns="46148" anchor="b"/>
          <a:lstStyle/>
          <a:p>
            <a:pPr algn="r"/>
            <a:fld id="{B8AE838C-57BF-4982-97F7-FA62CE145F0A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/>
              <a:t>4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2296" tIns="46148" rIns="92296" bIns="46148" numCol="1" anchorCtr="0" compatLnSpc="1">
            <a:prstTxWarp prst="textNoShape">
              <a:avLst/>
            </a:prstTxWarp>
          </a:bodyPr>
          <a:lstStyle/>
          <a:p>
            <a:fld id="{547146AB-C209-45F8-B05F-249D2D5C5C40}" type="slidenum">
              <a:rPr lang="en-US">
                <a:solidFill>
                  <a:srgbClr val="000000"/>
                </a:solidFill>
                <a:latin typeface="Arial" pitchFamily="34" charset="0"/>
              </a:rPr>
              <a:pPr/>
              <a:t>5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2400" y="238125"/>
            <a:ext cx="3824288" cy="2870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91345" y="3344832"/>
            <a:ext cx="5410835" cy="636598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endParaRPr lang="en-US" sz="1000" u="none" kern="1200" dirty="0" smtClean="0">
              <a:solidFill>
                <a:schemeClr val="tx1"/>
              </a:solidFill>
            </a:endParaRPr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3777607" y="9377007"/>
            <a:ext cx="2889938" cy="49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6" tIns="46148" rIns="92296" bIns="46148" anchor="b"/>
          <a:lstStyle/>
          <a:p>
            <a:pPr algn="r"/>
            <a:fld id="{B8AE838C-57BF-4982-97F7-FA62CE145F0A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/>
              <a:t>5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2296" tIns="46148" rIns="92296" bIns="46148" numCol="1" anchorCtr="0" compatLnSpc="1">
            <a:prstTxWarp prst="textNoShape">
              <a:avLst/>
            </a:prstTxWarp>
          </a:bodyPr>
          <a:lstStyle/>
          <a:p>
            <a:fld id="{547146AB-C209-45F8-B05F-249D2D5C5C40}" type="slidenum">
              <a:rPr lang="en-US">
                <a:solidFill>
                  <a:srgbClr val="000000"/>
                </a:solidFill>
                <a:latin typeface="Arial" pitchFamily="34" charset="0"/>
              </a:rPr>
              <a:pPr/>
              <a:t>6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2400" y="238125"/>
            <a:ext cx="3824288" cy="2870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91345" y="3344832"/>
            <a:ext cx="5410835" cy="636598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endParaRPr lang="en-US" sz="1000" u="none" kern="1200" dirty="0" smtClean="0">
              <a:solidFill>
                <a:schemeClr val="tx1"/>
              </a:solidFill>
            </a:endParaRPr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3777607" y="9377007"/>
            <a:ext cx="2889938" cy="49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6" tIns="46148" rIns="92296" bIns="46148" anchor="b"/>
          <a:lstStyle/>
          <a:p>
            <a:pPr algn="r"/>
            <a:fld id="{B8AE838C-57BF-4982-97F7-FA62CE145F0A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/>
              <a:t>6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2296" tIns="46148" rIns="92296" bIns="46148" numCol="1" anchorCtr="0" compatLnSpc="1">
            <a:prstTxWarp prst="textNoShape">
              <a:avLst/>
            </a:prstTxWarp>
          </a:bodyPr>
          <a:lstStyle/>
          <a:p>
            <a:fld id="{547146AB-C209-45F8-B05F-249D2D5C5C40}" type="slidenum">
              <a:rPr lang="en-US">
                <a:solidFill>
                  <a:srgbClr val="000000"/>
                </a:solidFill>
                <a:latin typeface="Arial" pitchFamily="34" charset="0"/>
              </a:rPr>
              <a:pPr/>
              <a:t>7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2400" y="238125"/>
            <a:ext cx="3824288" cy="2870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91345" y="3344832"/>
            <a:ext cx="5410835" cy="636598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endParaRPr lang="en-US" sz="1000" u="none" kern="1200" dirty="0" smtClean="0">
              <a:solidFill>
                <a:schemeClr val="tx1"/>
              </a:solidFill>
            </a:endParaRPr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3777607" y="9377007"/>
            <a:ext cx="2889938" cy="49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6" tIns="46148" rIns="92296" bIns="46148" anchor="b"/>
          <a:lstStyle/>
          <a:p>
            <a:pPr algn="r"/>
            <a:fld id="{B8AE838C-57BF-4982-97F7-FA62CE145F0A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/>
              <a:t>7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2296" tIns="46148" rIns="92296" bIns="46148" numCol="1" anchorCtr="0" compatLnSpc="1">
            <a:prstTxWarp prst="textNoShape">
              <a:avLst/>
            </a:prstTxWarp>
          </a:bodyPr>
          <a:lstStyle/>
          <a:p>
            <a:fld id="{547146AB-C209-45F8-B05F-249D2D5C5C40}" type="slidenum">
              <a:rPr lang="en-US">
                <a:solidFill>
                  <a:srgbClr val="000000"/>
                </a:solidFill>
                <a:latin typeface="Arial" pitchFamily="34" charset="0"/>
              </a:rPr>
              <a:pPr/>
              <a:t>8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2400" y="238125"/>
            <a:ext cx="3824288" cy="2870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91345" y="3344832"/>
            <a:ext cx="5410835" cy="636598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endParaRPr lang="en-US" sz="1000" u="none" kern="1200" dirty="0" smtClean="0">
              <a:solidFill>
                <a:schemeClr val="tx1"/>
              </a:solidFill>
            </a:endParaRPr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3777607" y="9377007"/>
            <a:ext cx="2889938" cy="49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6" tIns="46148" rIns="92296" bIns="46148" anchor="b"/>
          <a:lstStyle/>
          <a:p>
            <a:pPr algn="r"/>
            <a:fld id="{B8AE838C-57BF-4982-97F7-FA62CE145F0A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/>
              <a:t>8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2296" tIns="46148" rIns="92296" bIns="46148" numCol="1" anchorCtr="0" compatLnSpc="1">
            <a:prstTxWarp prst="textNoShape">
              <a:avLst/>
            </a:prstTxWarp>
          </a:bodyPr>
          <a:lstStyle/>
          <a:p>
            <a:fld id="{547146AB-C209-45F8-B05F-249D2D5C5C40}" type="slidenum">
              <a:rPr lang="en-US">
                <a:solidFill>
                  <a:srgbClr val="000000"/>
                </a:solidFill>
                <a:latin typeface="Arial" pitchFamily="34" charset="0"/>
              </a:rPr>
              <a:pPr/>
              <a:t>9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2400" y="238125"/>
            <a:ext cx="3824288" cy="2870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91345" y="3344832"/>
            <a:ext cx="5410835" cy="636598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endParaRPr lang="en-US" sz="1000" u="none" kern="1200" dirty="0" smtClean="0">
              <a:solidFill>
                <a:schemeClr val="tx1"/>
              </a:solidFill>
            </a:endParaRPr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3777607" y="9377007"/>
            <a:ext cx="2889938" cy="49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6" tIns="46148" rIns="92296" bIns="46148" anchor="b"/>
          <a:lstStyle/>
          <a:p>
            <a:pPr algn="r"/>
            <a:fld id="{B8AE838C-57BF-4982-97F7-FA62CE145F0A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/>
              <a:t>9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DD/MMM/YYYY</a:t>
            </a:r>
            <a:endParaRPr lang="en-GB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492875"/>
            <a:ext cx="4419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NATO UNCLASSIFIED</a:t>
            </a:r>
            <a:endParaRPr lang="en-GB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BBE9FB-95F1-4015-825C-9F678B567FF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7" descr="ACT and ACO pictures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1960563"/>
            <a:ext cx="2441575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sha.ingo.stracke\Desktop\SHAPE crest final 2017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28800"/>
            <a:ext cx="3429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46482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0"/>
            <a:ext cx="8534400" cy="4983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DD/MMM/YYYY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NATO UNCLASSIFIED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E9FB-95F1-4015-825C-9F678B56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0"/>
            <a:ext cx="2057400" cy="50593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6019800" cy="5059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DD/MMM/YYYY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NATO UNCLASSIFIED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E9FB-95F1-4015-825C-9F678B567FF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533400" y="0"/>
            <a:ext cx="457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CC073-830F-4B2A-95C6-54BF110EDA92}" type="datetimeFigureOut">
              <a:rPr lang="en-GB"/>
              <a:pPr>
                <a:defRPr/>
              </a:pPr>
              <a:t>07/10/2019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83A17-BD49-44F5-8994-53B4626B8C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DD/MMM/YYYY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62200" y="6492875"/>
            <a:ext cx="4419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NATO UNCLASSIFIED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68BBE9FB-95F1-4015-825C-9F678B567FF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464820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46482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4983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DD/MMM/YYYY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NATO UNCLASSIFIED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E9FB-95F1-4015-825C-9F678B56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Special Section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DD/MMM/YYYY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NATO UNCLASSIFIED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E9FB-95F1-4015-825C-9F678B56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46482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DD/MMM/YYYY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NATO UNCLASSIFIED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E9FB-95F1-4015-825C-9F678B56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464820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35113"/>
            <a:ext cx="44973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174875"/>
            <a:ext cx="44973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989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989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DD/MMM/YYYY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NATO UNCLASSIFIED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E9FB-95F1-4015-825C-9F678B56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46482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DD/MMM/YYYY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NATO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E9FB-95F1-4015-825C-9F678B56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DD/MMM/YYYY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NATO UNCLASSIFIED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E9FB-95F1-4015-825C-9F678B567FF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464820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3683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DD/MMM/YYYY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NATO UNCLASSIFIED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E9FB-95F1-4015-825C-9F678B567FF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3400" y="0"/>
            <a:ext cx="4648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DD/MMM/YYYY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NATO UNCLASSIFIED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E9FB-95F1-4015-825C-9F678B56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DD/MMM/YYYY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2200" y="6492875"/>
            <a:ext cx="441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NATO UNCLASSIFIED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8BBE9FB-95F1-4015-825C-9F678B567FF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79" r="41896"/>
          <a:stretch/>
        </p:blipFill>
        <p:spPr bwMode="auto">
          <a:xfrm>
            <a:off x="4490545" y="17461"/>
            <a:ext cx="1529255" cy="82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72" r:id="rId13"/>
    <p:sldLayoutId id="2147483674" r:id="rId14"/>
    <p:sldLayoutId id="2147483678" r:id="rId15"/>
    <p:sldLayoutId id="2147483683" r:id="rId16"/>
    <p:sldLayoutId id="2147483685" r:id="rId17"/>
    <p:sldLayoutId id="2147483686" r:id="rId18"/>
    <p:sldLayoutId id="2147483687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248391" y="4267200"/>
            <a:ext cx="8610600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sz="2400" b="1" dirty="0" smtClean="0"/>
              <a:t>ETE Coordination Brief to Desk Officers</a:t>
            </a:r>
            <a:endParaRPr lang="en-US" sz="2400" b="1" dirty="0"/>
          </a:p>
        </p:txBody>
      </p:sp>
      <p:sp>
        <p:nvSpPr>
          <p:cNvPr id="13" name="Rectangle 65"/>
          <p:cNvSpPr>
            <a:spLocks noChangeArrowheads="1"/>
          </p:cNvSpPr>
          <p:nvPr/>
        </p:nvSpPr>
        <p:spPr bwMode="auto">
          <a:xfrm>
            <a:off x="248391" y="5532437"/>
            <a:ext cx="85146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buClr>
                <a:srgbClr val="FFFF00"/>
              </a:buClr>
            </a:pPr>
            <a:r>
              <a:rPr lang="en-GB" sz="1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		</a:t>
            </a:r>
            <a:r>
              <a:rPr lang="en-GB" sz="16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Lt Col Robert </a:t>
            </a:r>
            <a:r>
              <a:rPr lang="en-GB" sz="1600" b="1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Robert</a:t>
            </a:r>
            <a:r>
              <a:rPr lang="en-GB" sz="16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Piekarniak</a:t>
            </a:r>
            <a:r>
              <a:rPr lang="en-GB" sz="16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lang="en-GB" sz="16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POL–AF)</a:t>
            </a:r>
          </a:p>
          <a:p>
            <a:pPr algn="just">
              <a:buClr>
                <a:srgbClr val="FFFF00"/>
              </a:buClr>
            </a:pP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Lt 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Col Angel “Mango” Santiago </a:t>
            </a:r>
            <a:r>
              <a:rPr lang="en-GB" sz="16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(USA-AF)</a:t>
            </a:r>
          </a:p>
          <a:p>
            <a:pPr algn="just">
              <a:buClr>
                <a:srgbClr val="FFFF00"/>
              </a:buClr>
            </a:pPr>
            <a:r>
              <a:rPr lang="en-GB" sz="1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GB" sz="1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GB" sz="1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		</a:t>
            </a:r>
            <a:endParaRPr lang="en-GB" sz="18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492875"/>
            <a:ext cx="533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RELEASABLE TO </a:t>
            </a:r>
            <a:r>
              <a:rPr lang="en-GB" dirty="0" err="1"/>
              <a:t>PfP</a:t>
            </a:r>
            <a:r>
              <a:rPr lang="en-GB" dirty="0"/>
              <a:t>/MD/ICI/AFG/AUS/COL/IRQ/JAP/MNG/NZL/PAK/KOR</a:t>
            </a:r>
          </a:p>
        </p:txBody>
      </p:sp>
    </p:spTree>
    <p:extLst>
      <p:ext uri="{BB962C8B-B14F-4D97-AF65-F5344CB8AC3E}">
        <p14:creationId xmlns:p14="http://schemas.microsoft.com/office/powerpoint/2010/main" val="3063123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 idx="4294967295"/>
          </p:nvPr>
        </p:nvSpPr>
        <p:spPr>
          <a:xfrm>
            <a:off x="533400" y="152400"/>
            <a:ext cx="5486400" cy="71596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GB" sz="2400" b="1" kern="0" dirty="0" smtClean="0">
                <a:latin typeface="Arial"/>
              </a:rPr>
              <a:t>PD </a:t>
            </a:r>
            <a:r>
              <a:rPr lang="en-GB" sz="2400" kern="0" dirty="0" err="1">
                <a:latin typeface="Arial"/>
              </a:rPr>
              <a:t>T</a:t>
            </a:r>
            <a:r>
              <a:rPr lang="en-GB" sz="2400" b="1" kern="0" dirty="0" err="1" smtClean="0">
                <a:latin typeface="Arial"/>
              </a:rPr>
              <a:t>ng</a:t>
            </a:r>
            <a:r>
              <a:rPr lang="en-GB" sz="2400" b="1" kern="0" dirty="0" smtClean="0">
                <a:latin typeface="Arial"/>
              </a:rPr>
              <a:t>:  </a:t>
            </a:r>
            <a:br>
              <a:rPr lang="en-GB" sz="2400" b="1" kern="0" dirty="0" smtClean="0">
                <a:latin typeface="Arial"/>
              </a:rPr>
            </a:br>
            <a:r>
              <a:rPr lang="en-GB" sz="1800" b="1" kern="0" dirty="0" smtClean="0">
                <a:latin typeface="Arial"/>
              </a:rPr>
              <a:t>Intro to Military Partnerships Course (IMPC)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95400"/>
            <a:ext cx="81534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FOCUS</a:t>
            </a:r>
            <a:r>
              <a:rPr lang="en-US" sz="2800" b="1" dirty="0" smtClean="0"/>
              <a:t>:  To provide </a:t>
            </a:r>
            <a:r>
              <a:rPr lang="en-US" sz="2800" b="1" u="sng" dirty="0" smtClean="0">
                <a:solidFill>
                  <a:srgbClr val="FF0000"/>
                </a:solidFill>
              </a:rPr>
              <a:t>NATO &amp; Partner Staff Officers </a:t>
            </a:r>
            <a:r>
              <a:rPr lang="en-US" sz="2800" b="1" dirty="0" smtClean="0"/>
              <a:t>w/ training necessary to directly contribute in their role to support partnership </a:t>
            </a:r>
            <a:r>
              <a:rPr lang="en-US" sz="2800" b="1" dirty="0" err="1" smtClean="0"/>
              <a:t>programmes</a:t>
            </a:r>
            <a:endParaRPr lang="en-US" sz="2800" b="1" dirty="0" smtClean="0"/>
          </a:p>
          <a:p>
            <a:endPara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u="sng" dirty="0" smtClean="0"/>
              <a:t>STATS</a:t>
            </a:r>
            <a:r>
              <a:rPr lang="en-US" sz="2800" b="1" dirty="0" smtClean="0"/>
              <a:t>:</a:t>
            </a: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ACT accredited, 200-level course; ongoing for 3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Sponsored/coordinated </a:t>
            </a:r>
            <a:r>
              <a:rPr lang="en-US" sz="2000" b="1" dirty="0"/>
              <a:t>by </a:t>
            </a:r>
            <a:r>
              <a:rPr lang="en-US" sz="2000" b="1" dirty="0" smtClean="0"/>
              <a:t>SHAPE PD</a:t>
            </a:r>
            <a:endParaRPr lang="en-US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30-45 </a:t>
            </a:r>
            <a:r>
              <a:rPr lang="en-US" sz="2000" b="1" dirty="0"/>
              <a:t>students </a:t>
            </a:r>
            <a:r>
              <a:rPr lang="en-US" sz="2000" b="1" dirty="0" smtClean="0"/>
              <a:t>per offering</a:t>
            </a:r>
            <a:endParaRPr lang="en-US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1-week program w/ 1 offering annually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03-08 Nov 19</a:t>
            </a:r>
            <a:endParaRPr lang="en-US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LOCATION</a:t>
            </a:r>
            <a:r>
              <a:rPr lang="en-US" sz="2000" b="1" dirty="0" smtClean="0"/>
              <a:t>: Finnish Defence Forces International Centre (FINCENT) 	             Helsinki, Finland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31199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4648200" cy="914400"/>
          </a:xfrm>
        </p:spPr>
        <p:txBody>
          <a:bodyPr/>
          <a:lstStyle/>
          <a:p>
            <a:r>
              <a:rPr lang="en-US" sz="3600" dirty="0" smtClean="0"/>
              <a:t>Side-by Side</a:t>
            </a:r>
            <a:endParaRPr lang="en-GB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4497388" cy="639762"/>
          </a:xfrm>
        </p:spPr>
        <p:txBody>
          <a:bodyPr/>
          <a:lstStyle/>
          <a:p>
            <a:r>
              <a:rPr lang="en-US" u="sng" dirty="0" err="1" smtClean="0">
                <a:latin typeface="+mj-lt"/>
              </a:rPr>
              <a:t>Familiarisation</a:t>
            </a:r>
            <a:r>
              <a:rPr lang="en-US" u="sng" dirty="0" smtClean="0">
                <a:latin typeface="+mj-lt"/>
              </a:rPr>
              <a:t> Programme</a:t>
            </a:r>
            <a:endParaRPr lang="en-GB" u="sng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28600" y="2133600"/>
            <a:ext cx="4497388" cy="2701925"/>
          </a:xfrm>
        </p:spPr>
        <p:txBody>
          <a:bodyPr/>
          <a:lstStyle/>
          <a:p>
            <a:r>
              <a:rPr lang="en-US" sz="2000" i="1" u="sng" dirty="0" smtClean="0">
                <a:solidFill>
                  <a:srgbClr val="FF0000"/>
                </a:solidFill>
                <a:latin typeface="+mj-lt"/>
              </a:rPr>
              <a:t>Exclusively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for Partner Staff</a:t>
            </a:r>
          </a:p>
          <a:p>
            <a:pPr lvl="1"/>
            <a:r>
              <a:rPr lang="en-US" sz="1600" dirty="0" smtClean="0">
                <a:latin typeface="+mj-lt"/>
              </a:rPr>
              <a:t>OF2–OF-5 / </a:t>
            </a:r>
            <a:r>
              <a:rPr lang="en-US" sz="1600" dirty="0" err="1" smtClean="0">
                <a:latin typeface="+mj-lt"/>
              </a:rPr>
              <a:t>Civ</a:t>
            </a:r>
            <a:r>
              <a:rPr lang="en-US" sz="1600" dirty="0" smtClean="0">
                <a:latin typeface="+mj-lt"/>
              </a:rPr>
              <a:t> equivalent</a:t>
            </a:r>
          </a:p>
          <a:p>
            <a:r>
              <a:rPr lang="en-US" sz="2000" dirty="0" smtClean="0">
                <a:latin typeface="+mj-lt"/>
              </a:rPr>
              <a:t>17-21 Jun 19 (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ACO.3545.17</a:t>
            </a:r>
            <a:r>
              <a:rPr lang="en-US" sz="2000" dirty="0" smtClean="0">
                <a:latin typeface="+mj-lt"/>
              </a:rPr>
              <a:t>)</a:t>
            </a:r>
          </a:p>
          <a:p>
            <a:r>
              <a:rPr lang="en-US" sz="2000" dirty="0" smtClean="0">
                <a:latin typeface="+mj-lt"/>
              </a:rPr>
              <a:t>18-22 Nov 19 (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ACO.3534.18</a:t>
            </a:r>
            <a:r>
              <a:rPr lang="en-US" sz="2000" dirty="0" smtClean="0">
                <a:latin typeface="+mj-lt"/>
              </a:rPr>
              <a:t>)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IMS &amp; PD led </a:t>
            </a:r>
            <a:r>
              <a:rPr lang="en-US" sz="2000" dirty="0" err="1" smtClean="0">
                <a:latin typeface="+mj-lt"/>
              </a:rPr>
              <a:t>programme</a:t>
            </a: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Location: NATO HQ /  SHAPE PD</a:t>
            </a:r>
          </a:p>
          <a:p>
            <a:endParaRPr lang="en-US" sz="2000" dirty="0">
              <a:latin typeface="+mj-lt"/>
            </a:endParaRPr>
          </a:p>
          <a:p>
            <a:pPr lvl="1"/>
            <a:endParaRPr lang="en-GB" sz="1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>
                <a:latin typeface="+mj-lt"/>
              </a:rPr>
              <a:t>IMPC</a:t>
            </a:r>
            <a:endParaRPr lang="en-GB" u="sng" dirty="0">
              <a:latin typeface="+mj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98975" cy="2778125"/>
          </a:xfrm>
        </p:spPr>
        <p:txBody>
          <a:bodyPr/>
          <a:lstStyle/>
          <a:p>
            <a:r>
              <a:rPr lang="en-US" sz="2000" i="1" u="sng" dirty="0" smtClean="0">
                <a:solidFill>
                  <a:srgbClr val="FF0000"/>
                </a:solidFill>
                <a:latin typeface="+mj-lt"/>
              </a:rPr>
              <a:t>Primarily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for NATO Staff</a:t>
            </a:r>
          </a:p>
          <a:p>
            <a:pPr lvl="1"/>
            <a:r>
              <a:rPr lang="en-US" sz="1600" dirty="0" smtClean="0">
                <a:latin typeface="+mj-lt"/>
              </a:rPr>
              <a:t>OR8-OF6 / Civilian equivalent</a:t>
            </a:r>
          </a:p>
          <a:p>
            <a:r>
              <a:rPr lang="en-US" sz="2000" dirty="0" smtClean="0">
                <a:latin typeface="+mj-lt"/>
              </a:rPr>
              <a:t>03-08 Nov 19 (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ACO.4228.1</a:t>
            </a:r>
            <a:r>
              <a:rPr lang="en-US" sz="2000" dirty="0" smtClean="0">
                <a:latin typeface="+mj-lt"/>
              </a:rPr>
              <a:t>)</a:t>
            </a: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PD led accredited course</a:t>
            </a:r>
          </a:p>
          <a:p>
            <a:r>
              <a:rPr lang="en-US" sz="2000" dirty="0" smtClean="0">
                <a:latin typeface="+mj-lt"/>
              </a:rPr>
              <a:t>Location:  FINCENT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DDFCF-B67E-4A44-860E-D8001A747892}" type="datetime1">
              <a:rPr lang="en-GB" smtClean="0"/>
              <a:t>07/10/2019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83A17-BD49-44F5-8994-53B4626B8C8C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38200" y="5105400"/>
            <a:ext cx="7010400" cy="9233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Attendance in either will </a:t>
            </a:r>
            <a:r>
              <a:rPr lang="en-US" b="1" i="1" dirty="0"/>
              <a:t>accelerate</a:t>
            </a:r>
            <a:r>
              <a:rPr lang="en-US" b="1" dirty="0"/>
              <a:t> the understanding of NATO structures and processes,  </a:t>
            </a:r>
            <a:r>
              <a:rPr lang="en-US" b="1" i="1" dirty="0"/>
              <a:t>expose</a:t>
            </a:r>
            <a:r>
              <a:rPr lang="en-US" b="1" dirty="0"/>
              <a:t> the ‘tools’ used to conduct daily business, and increase </a:t>
            </a:r>
            <a:r>
              <a:rPr lang="en-US" b="1" i="1" dirty="0"/>
              <a:t>network</a:t>
            </a:r>
            <a:r>
              <a:rPr lang="en-US" b="1" dirty="0"/>
              <a:t> w/ NATO colleagues.</a:t>
            </a:r>
          </a:p>
        </p:txBody>
      </p:sp>
    </p:spTree>
    <p:extLst>
      <p:ext uri="{BB962C8B-B14F-4D97-AF65-F5344CB8AC3E}">
        <p14:creationId xmlns:p14="http://schemas.microsoft.com/office/powerpoint/2010/main" val="200148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 idx="4294967295"/>
          </p:nvPr>
        </p:nvSpPr>
        <p:spPr>
          <a:xfrm>
            <a:off x="533400" y="152400"/>
            <a:ext cx="5486400" cy="71596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GB" sz="2400" b="1" kern="0" dirty="0" smtClean="0">
                <a:latin typeface="Arial"/>
              </a:rPr>
              <a:t>Funding</a:t>
            </a:r>
            <a:endParaRPr lang="en-GB" sz="1800" b="1" kern="0" dirty="0" smtClean="0"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452" y="1292431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IP funding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Deadline: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Partner Nations affected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Subsidy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Requests are made as a group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Typically, we have asked for 80% subsidized partners to get matched to those that are 100%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Realize that 2020 will expose SHAPE/PD to fiscal challenges where some programs may NOT be able to be funded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75949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4039" y="-28575"/>
            <a:ext cx="4703762" cy="866775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sz="4800" dirty="0" smtClean="0">
                <a:latin typeface="+mn-lt"/>
                <a:cs typeface="Arial" charset="0"/>
              </a:rPr>
              <a:t>Conclusion</a:t>
            </a:r>
            <a:endParaRPr lang="en-GB" sz="4800" dirty="0" smtClean="0">
              <a:latin typeface="+mn-lt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</a:t>
            </a:r>
            <a:endParaRPr lang="en-US" sz="2800" dirty="0"/>
          </a:p>
          <a:p>
            <a:endParaRPr lang="en-US" sz="2800" b="1" dirty="0"/>
          </a:p>
          <a:p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452" y="1292431"/>
            <a:ext cx="8153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Help us to help you!!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Stay informed, keep us informed!</a:t>
            </a:r>
            <a:endParaRPr lang="en-US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Follow-processes ETE has outlined to ensure continuity and provide a level of detail that will assist all parties involved to plan/support PNs.  </a:t>
            </a: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algn="ctr"/>
            <a:r>
              <a:rPr lang="en-US" sz="4000" i="1" dirty="0" smtClean="0">
                <a:solidFill>
                  <a:srgbClr val="FF0000"/>
                </a:solidFill>
              </a:rPr>
              <a:t>Questions?</a:t>
            </a:r>
            <a:endParaRPr lang="en-GB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91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228600" y="4419600"/>
            <a:ext cx="8610600" cy="8905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sz="3200" b="1" dirty="0" smtClean="0"/>
              <a:t>THANK YOU FOR YOUR ATTENTION</a:t>
            </a:r>
            <a:endParaRPr lang="en-US" sz="32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E9FB-95F1-4015-825C-9F678B567FF8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492875"/>
            <a:ext cx="533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RELEASABLE TO </a:t>
            </a:r>
            <a:r>
              <a:rPr lang="en-GB" dirty="0" err="1"/>
              <a:t>PfP</a:t>
            </a:r>
            <a:r>
              <a:rPr lang="en-GB" dirty="0"/>
              <a:t>/MD/ICI/AFG/AUS/COL/IRQ/JAP/MNG/NZL/PAK/KOR</a:t>
            </a:r>
          </a:p>
        </p:txBody>
      </p:sp>
    </p:spTree>
    <p:extLst>
      <p:ext uri="{BB962C8B-B14F-4D97-AF65-F5344CB8AC3E}">
        <p14:creationId xmlns:p14="http://schemas.microsoft.com/office/powerpoint/2010/main" val="2354043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4648200" cy="914400"/>
          </a:xfrm>
        </p:spPr>
        <p:txBody>
          <a:bodyPr/>
          <a:lstStyle/>
          <a:p>
            <a:r>
              <a:rPr lang="en-GB" sz="3600" kern="0" dirty="0" smtClean="0">
                <a:latin typeface="Arial"/>
              </a:rPr>
              <a:t>Agenda</a:t>
            </a:r>
            <a:endParaRPr lang="en-GB" sz="3600" dirty="0" smtClean="0">
              <a:latin typeface="+mj-lt"/>
            </a:endParaRPr>
          </a:p>
        </p:txBody>
      </p:sp>
      <p:sp>
        <p:nvSpPr>
          <p:cNvPr id="10242" name="Subtitle 2"/>
          <p:cNvSpPr>
            <a:spLocks noGrp="1"/>
          </p:cNvSpPr>
          <p:nvPr>
            <p:ph idx="1"/>
          </p:nvPr>
        </p:nvSpPr>
        <p:spPr>
          <a:xfrm>
            <a:off x="607325" y="1066800"/>
            <a:ext cx="8534400" cy="52578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Purpose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Processes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MTEP-OTP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Exercise Inputs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Training &amp; Exercise Support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60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 idx="4294967295"/>
          </p:nvPr>
        </p:nvSpPr>
        <p:spPr>
          <a:xfrm>
            <a:off x="533400" y="152400"/>
            <a:ext cx="8382000" cy="71596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GB" sz="3600" b="1" kern="0" dirty="0" smtClean="0">
                <a:latin typeface="Arial"/>
              </a:rPr>
              <a:t>Purpose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514600"/>
            <a:ext cx="8153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To inform desk officers (at SHAPE/PD and outstations) of coordination efforts, best practices, and requirements to support PN training and exercise requirements.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 idx="4294967295"/>
          </p:nvPr>
        </p:nvSpPr>
        <p:spPr>
          <a:xfrm>
            <a:off x="533400" y="152400"/>
            <a:ext cx="8382000" cy="71596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GB" sz="2400" b="1" kern="0" dirty="0" smtClean="0">
                <a:latin typeface="Arial"/>
              </a:rPr>
              <a:t>MTEP-OTP</a:t>
            </a:r>
            <a:endParaRPr lang="en-GB" sz="1800" b="1" kern="0" dirty="0" smtClean="0"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95400"/>
            <a:ext cx="800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 smtClean="0"/>
              <a:t>MTEP 2019-2023 – OTP</a:t>
            </a:r>
            <a:r>
              <a:rPr lang="en-US" sz="2800" dirty="0" smtClean="0"/>
              <a:t> – 1 April 2019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Provides all current NAC approved NATO exercises and provides details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If ‘OTP’, no coordination is required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If ‘OTP, w/ limitations’, NAC approval required, and can take 4 months:  </a:t>
            </a:r>
            <a:r>
              <a:rPr lang="en-US" sz="2800" dirty="0" err="1" smtClean="0"/>
              <a:t>coord</a:t>
            </a:r>
            <a:r>
              <a:rPr lang="en-US" sz="2800" dirty="0" smtClean="0"/>
              <a:t> w/ us!!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OTP does ‘not’ cover national exercises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ETE also does </a:t>
            </a:r>
            <a:r>
              <a:rPr lang="en-US" sz="2800" u="sng" dirty="0" smtClean="0"/>
              <a:t>not</a:t>
            </a:r>
            <a:r>
              <a:rPr lang="en-US" sz="2800" dirty="0" smtClean="0"/>
              <a:t> provide support for such exercises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r>
              <a:rPr lang="en-US" sz="2800" b="1" u="sng" dirty="0" smtClean="0"/>
              <a:t> </a:t>
            </a:r>
            <a:endParaRPr lang="en-US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44797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 idx="4294967295"/>
          </p:nvPr>
        </p:nvSpPr>
        <p:spPr>
          <a:xfrm>
            <a:off x="533400" y="152400"/>
            <a:ext cx="8382000" cy="71596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GB" sz="2400" b="1" kern="0" dirty="0" smtClean="0">
                <a:latin typeface="Arial"/>
              </a:rPr>
              <a:t>Exercise Inputs</a:t>
            </a:r>
            <a:endParaRPr lang="en-GB" sz="1800" b="1" kern="0" dirty="0" smtClean="0"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421" y="914400"/>
            <a:ext cx="8001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 smtClean="0"/>
              <a:t>Current PN inputs: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Come from multiple sources and is incomplete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Lack of data = min support by exercise planners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Incorrect phraseology leads to confusion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 smtClean="0"/>
              <a:t>Intent: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Standardize desired requirements from partners and have them provide </a:t>
            </a:r>
            <a:r>
              <a:rPr lang="en-US" sz="2400" b="1" dirty="0" smtClean="0"/>
              <a:t>detailed</a:t>
            </a:r>
            <a:r>
              <a:rPr lang="en-US" sz="2400" dirty="0" smtClean="0"/>
              <a:t> inputs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ensure desk officers can track/follow-up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Have a record of desired inputs that can be tracked and updated (as required)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Provide ex planners w/ details to script PN in exercise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 smtClean="0"/>
              <a:t>Method: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Exercise Request Form (excel spreadsheet)</a:t>
            </a:r>
          </a:p>
          <a:p>
            <a:r>
              <a:rPr lang="en-US" sz="2800" b="1" u="sng" dirty="0" smtClean="0"/>
              <a:t> </a:t>
            </a:r>
            <a:endParaRPr lang="en-US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59920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 idx="4294967295"/>
          </p:nvPr>
        </p:nvSpPr>
        <p:spPr>
          <a:xfrm>
            <a:off x="533400" y="152400"/>
            <a:ext cx="8382000" cy="71596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GB" sz="2400" b="1" kern="0" dirty="0" smtClean="0">
                <a:latin typeface="Arial"/>
              </a:rPr>
              <a:t>Exercise Inputs (</a:t>
            </a:r>
            <a:r>
              <a:rPr lang="en-GB" sz="2400" b="1" kern="0" dirty="0" err="1" smtClean="0">
                <a:latin typeface="Arial"/>
              </a:rPr>
              <a:t>cont</a:t>
            </a:r>
            <a:r>
              <a:rPr lang="en-GB" sz="2400" b="1" kern="0" dirty="0" smtClean="0">
                <a:latin typeface="Arial"/>
              </a:rPr>
              <a:t>)</a:t>
            </a:r>
            <a:endParaRPr lang="en-GB" sz="1800" b="1" kern="0" dirty="0" smtClean="0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58702"/>
            <a:ext cx="7543800" cy="482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4069" y="9906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File intended to be MAINTAINED digitally  (no print-outs!)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Have PNMRs email inputs to Robert/Mango and CC you!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4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 idx="4294967295"/>
          </p:nvPr>
        </p:nvSpPr>
        <p:spPr>
          <a:xfrm>
            <a:off x="533400" y="152400"/>
            <a:ext cx="8382000" cy="71596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GB" sz="2400" b="1" kern="0" dirty="0" smtClean="0">
                <a:latin typeface="Arial"/>
              </a:rPr>
              <a:t>Exercise Inputs (</a:t>
            </a:r>
            <a:r>
              <a:rPr lang="en-GB" sz="2400" b="1" kern="0" dirty="0" err="1" smtClean="0">
                <a:latin typeface="Arial"/>
              </a:rPr>
              <a:t>cont</a:t>
            </a:r>
            <a:r>
              <a:rPr lang="en-GB" sz="2400" b="1" kern="0" dirty="0" smtClean="0">
                <a:latin typeface="Arial"/>
              </a:rPr>
              <a:t>)</a:t>
            </a:r>
            <a:endParaRPr lang="en-GB" sz="1800" b="1" kern="0" dirty="0" smtClean="0"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8" y="1524000"/>
            <a:ext cx="8077200" cy="495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038" y="1090734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Go to </a:t>
            </a:r>
            <a:r>
              <a:rPr lang="en-US" b="1" u="sng" dirty="0" smtClean="0">
                <a:solidFill>
                  <a:srgbClr val="FF0000"/>
                </a:solidFill>
              </a:rPr>
              <a:t>Q Drive:  XXXXXXXX </a:t>
            </a:r>
            <a:r>
              <a:rPr lang="en-US" b="1" dirty="0" smtClean="0">
                <a:solidFill>
                  <a:srgbClr val="FF0000"/>
                </a:solidFill>
              </a:rPr>
              <a:t>to </a:t>
            </a:r>
            <a:r>
              <a:rPr lang="en-US" b="1" i="1" dirty="0" smtClean="0">
                <a:solidFill>
                  <a:srgbClr val="FF0000"/>
                </a:solidFill>
              </a:rPr>
              <a:t>view</a:t>
            </a:r>
            <a:r>
              <a:rPr lang="en-US" b="1" dirty="0" smtClean="0">
                <a:solidFill>
                  <a:srgbClr val="FF0000"/>
                </a:solidFill>
              </a:rPr>
              <a:t> tracker and have SA on inputs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81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 idx="4294967295"/>
          </p:nvPr>
        </p:nvSpPr>
        <p:spPr>
          <a:xfrm>
            <a:off x="533400" y="152400"/>
            <a:ext cx="8382000" cy="71596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GB" sz="2400" b="1" kern="0" dirty="0" smtClean="0">
                <a:latin typeface="Arial"/>
              </a:rPr>
              <a:t>PD </a:t>
            </a:r>
            <a:r>
              <a:rPr lang="en-GB" sz="2400" b="1" kern="0" dirty="0" err="1" smtClean="0">
                <a:latin typeface="Arial"/>
              </a:rPr>
              <a:t>Tng</a:t>
            </a:r>
            <a:r>
              <a:rPr lang="en-GB" sz="2400" b="1" kern="0" dirty="0" smtClean="0">
                <a:latin typeface="Arial"/>
              </a:rPr>
              <a:t>: </a:t>
            </a:r>
            <a:br>
              <a:rPr lang="en-GB" sz="2400" b="1" kern="0" dirty="0" smtClean="0">
                <a:latin typeface="Arial"/>
              </a:rPr>
            </a:br>
            <a:r>
              <a:rPr lang="en-GB" sz="1800" b="1" kern="0" dirty="0" smtClean="0">
                <a:latin typeface="Arial"/>
              </a:rPr>
              <a:t>All Courses//All Requirements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95400"/>
            <a:ext cx="8001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Robert</a:t>
            </a:r>
            <a:r>
              <a:rPr lang="en-US" sz="2800" dirty="0" smtClean="0"/>
              <a:t> is lead for coordinating school </a:t>
            </a:r>
            <a:r>
              <a:rPr lang="en-US" sz="2800" smtClean="0"/>
              <a:t>training </a:t>
            </a:r>
            <a:r>
              <a:rPr lang="en-US" sz="2800" smtClean="0"/>
              <a:t>courses in NSO</a:t>
            </a:r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When making requests, have PN </a:t>
            </a:r>
            <a:r>
              <a:rPr lang="en-US" sz="2400" dirty="0" err="1" smtClean="0"/>
              <a:t>milreps</a:t>
            </a:r>
            <a:r>
              <a:rPr lang="en-US" sz="2400" dirty="0" smtClean="0"/>
              <a:t> email Robert and CC Mango and yourself so all can be aware and track requests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Mango</a:t>
            </a:r>
            <a:r>
              <a:rPr lang="en-US" sz="2400" dirty="0" smtClean="0"/>
              <a:t> is lead for coordinating PNMR Seminars, Fam </a:t>
            </a:r>
            <a:r>
              <a:rPr lang="en-US" sz="2400" dirty="0" err="1" smtClean="0"/>
              <a:t>Pgms</a:t>
            </a:r>
            <a:r>
              <a:rPr lang="en-US" sz="2400" dirty="0" smtClean="0"/>
              <a:t>, and IMPC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Invites are published and loaded into </a:t>
            </a:r>
            <a:r>
              <a:rPr lang="en-US" sz="2400" dirty="0" err="1" smtClean="0"/>
              <a:t>ePRIME</a:t>
            </a:r>
            <a:endParaRPr lang="en-US" sz="2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Participants need to </a:t>
            </a:r>
            <a:r>
              <a:rPr lang="en-US" sz="2400" u="sng" dirty="0" smtClean="0"/>
              <a:t>FOLLOW THE INVITATION </a:t>
            </a:r>
            <a:r>
              <a:rPr lang="en-US" sz="2400" dirty="0" smtClean="0"/>
              <a:t>instructions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54242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 idx="4294967295"/>
          </p:nvPr>
        </p:nvSpPr>
        <p:spPr>
          <a:xfrm>
            <a:off x="533400" y="152400"/>
            <a:ext cx="8382000" cy="71596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GB" sz="2400" b="1" kern="0" dirty="0" smtClean="0">
                <a:latin typeface="Arial"/>
              </a:rPr>
              <a:t>PD </a:t>
            </a:r>
            <a:r>
              <a:rPr lang="en-GB" sz="2400" b="1" kern="0" dirty="0" err="1" smtClean="0">
                <a:latin typeface="Arial"/>
              </a:rPr>
              <a:t>Tng</a:t>
            </a:r>
            <a:r>
              <a:rPr lang="en-GB" sz="2400" b="1" kern="0" dirty="0" smtClean="0">
                <a:latin typeface="Arial"/>
              </a:rPr>
              <a:t>: </a:t>
            </a:r>
            <a:br>
              <a:rPr lang="en-GB" sz="2400" b="1" kern="0" dirty="0" smtClean="0">
                <a:latin typeface="Arial"/>
              </a:rPr>
            </a:br>
            <a:r>
              <a:rPr lang="en-GB" sz="1800" b="1" kern="0" dirty="0" smtClean="0">
                <a:latin typeface="Arial"/>
              </a:rPr>
              <a:t>Familiarization Programme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95400"/>
            <a:ext cx="8153400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FOCUS</a:t>
            </a:r>
            <a:r>
              <a:rPr lang="en-US" sz="2800" b="1" dirty="0" smtClean="0"/>
              <a:t>:  To provide </a:t>
            </a:r>
            <a:r>
              <a:rPr lang="en-US" sz="2800" b="1" u="sng" dirty="0" smtClean="0">
                <a:solidFill>
                  <a:srgbClr val="FF0000"/>
                </a:solidFill>
              </a:rPr>
              <a:t>Partner Staff Officers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(exclusively) </a:t>
            </a:r>
            <a:r>
              <a:rPr lang="en-US" sz="2800" b="1" dirty="0" smtClean="0"/>
              <a:t>a general understanding of current developments in NATO, Partnership Policy, and an introduction to the “toolbox” of mechanisms and activities used for cooperation w/ Partners</a:t>
            </a:r>
          </a:p>
          <a:p>
            <a:endPara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u="sng" dirty="0" smtClean="0"/>
              <a:t>STATS</a:t>
            </a:r>
            <a:r>
              <a:rPr lang="en-US" sz="2800" b="1" dirty="0" smtClean="0"/>
              <a:t>:</a:t>
            </a: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Program ongoing for 10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Sponsored/coordinated by IMS </a:t>
            </a:r>
            <a:r>
              <a:rPr lang="en-US" sz="2000" b="1" dirty="0"/>
              <a:t>and </a:t>
            </a:r>
            <a:r>
              <a:rPr lang="en-US" sz="2000" b="1" dirty="0" smtClean="0"/>
              <a:t>SHAPE PD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25-30 </a:t>
            </a:r>
            <a:r>
              <a:rPr lang="en-US" sz="2000" b="1" dirty="0"/>
              <a:t>students </a:t>
            </a:r>
            <a:r>
              <a:rPr lang="en-US" sz="2000" b="1" dirty="0" smtClean="0"/>
              <a:t>per offering</a:t>
            </a:r>
            <a:endParaRPr lang="en-US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1-week program w/ 2 </a:t>
            </a:r>
            <a:r>
              <a:rPr lang="en-US" sz="2000" b="1" dirty="0"/>
              <a:t>offerings </a:t>
            </a:r>
            <a:r>
              <a:rPr lang="en-US" sz="2000" b="1" dirty="0" smtClean="0"/>
              <a:t>annually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17-21 Jun 19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18-22 Nov 19</a:t>
            </a:r>
            <a:endParaRPr lang="en-US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LOCATION</a:t>
            </a:r>
            <a:r>
              <a:rPr lang="en-US" sz="2000" b="1" dirty="0" smtClean="0"/>
              <a:t>: NATO HQ (Brussels, Belgium) &amp; </a:t>
            </a:r>
          </a:p>
          <a:p>
            <a:r>
              <a:rPr lang="en-US" sz="2000" b="1" dirty="0"/>
              <a:t>	 </a:t>
            </a:r>
            <a:r>
              <a:rPr lang="en-US" sz="2000" b="1" dirty="0" smtClean="0"/>
              <a:t>            SHAPE PD (Mons, Belgium)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067861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 02 21 Template proposed MIP-DE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 02 21 Template proposed MIP-DEI</Template>
  <TotalTime>28916</TotalTime>
  <Words>677</Words>
  <Application>Microsoft Office PowerPoint</Application>
  <PresentationFormat>On-screen Show (4:3)</PresentationFormat>
  <Paragraphs>139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2013 02 21 Template proposed MIP-DEI</vt:lpstr>
      <vt:lpstr>PowerPoint Presentation</vt:lpstr>
      <vt:lpstr>Agenda</vt:lpstr>
      <vt:lpstr>Purpose</vt:lpstr>
      <vt:lpstr>MTEP-OTP</vt:lpstr>
      <vt:lpstr>Exercise Inputs</vt:lpstr>
      <vt:lpstr>Exercise Inputs (cont)</vt:lpstr>
      <vt:lpstr>Exercise Inputs (cont)</vt:lpstr>
      <vt:lpstr>PD Tng:  All Courses//All Requirements</vt:lpstr>
      <vt:lpstr>PD Tng:  Familiarization Programme</vt:lpstr>
      <vt:lpstr>PD Tng:   Intro to Military Partnerships Course (IMPC)</vt:lpstr>
      <vt:lpstr>Side-by Side</vt:lpstr>
      <vt:lpstr>Funding</vt:lpstr>
      <vt:lpstr>Conclusion</vt:lpstr>
      <vt:lpstr>PowerPoint Presentation</vt:lpstr>
    </vt:vector>
  </TitlesOfParts>
  <Company>NATO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Master MCD/MPD Presentation</dc:subject>
  <dc:creator>MAJ Daniel Gila</dc:creator>
  <cp:keywords>Template. MCD, MPD, ACO, ACT</cp:keywords>
  <cp:lastModifiedBy>SHAPE MIP COI CIN PIEKARNIAK, Robert OF-4</cp:lastModifiedBy>
  <cp:revision>903</cp:revision>
  <cp:lastPrinted>2018-11-05T11:25:42Z</cp:lastPrinted>
  <dcterms:created xsi:type="dcterms:W3CDTF">2013-02-21T14:17:42Z</dcterms:created>
  <dcterms:modified xsi:type="dcterms:W3CDTF">2019-10-07T13:24:02Z</dcterms:modified>
  <cp:category>Divisional Template</cp:category>
  <cp:contentStatus>Pending approval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PManualFileClassification">
    <vt:lpwstr>{A96B4FAD-86CC-4236-90DA-1F73B47B1B23}</vt:lpwstr>
  </property>
  <property fmtid="{D5CDD505-2E9C-101B-9397-08002B2CF9AE}" pid="3" name="DLPManualFileClassificationLastModifiedBy">
    <vt:lpwstr>U000\sha.angel.santiago</vt:lpwstr>
  </property>
  <property fmtid="{D5CDD505-2E9C-101B-9397-08002B2CF9AE}" pid="4" name="DLPManualFileClassificationLastModificationDate">
    <vt:lpwstr>1570445890</vt:lpwstr>
  </property>
  <property fmtid="{D5CDD505-2E9C-101B-9397-08002B2CF9AE}" pid="5" name="DLPManualFileClassificationVersion">
    <vt:lpwstr>11.3.2.8</vt:lpwstr>
  </property>
</Properties>
</file>