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7" r:id="rId1"/>
  </p:sldMasterIdLst>
  <p:notesMasterIdLst>
    <p:notesMasterId r:id="rId17"/>
  </p:notesMasterIdLst>
  <p:handoutMasterIdLst>
    <p:handoutMasterId r:id="rId18"/>
  </p:handoutMasterIdLst>
  <p:sldIdLst>
    <p:sldId id="305" r:id="rId2"/>
    <p:sldId id="399" r:id="rId3"/>
    <p:sldId id="398" r:id="rId4"/>
    <p:sldId id="389" r:id="rId5"/>
    <p:sldId id="390" r:id="rId6"/>
    <p:sldId id="382" r:id="rId7"/>
    <p:sldId id="391" r:id="rId8"/>
    <p:sldId id="387" r:id="rId9"/>
    <p:sldId id="388" r:id="rId10"/>
    <p:sldId id="392" r:id="rId11"/>
    <p:sldId id="393" r:id="rId12"/>
    <p:sldId id="394" r:id="rId13"/>
    <p:sldId id="395" r:id="rId14"/>
    <p:sldId id="397" r:id="rId15"/>
    <p:sldId id="359" r:id="rId16"/>
  </p:sldIdLst>
  <p:sldSz cx="12192000" cy="6858000"/>
  <p:notesSz cx="6724650" cy="9774238"/>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795"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B9BD5"/>
    <a:srgbClr val="FF0000"/>
    <a:srgbClr val="E4B218"/>
    <a:srgbClr val="92D05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סגנון ביניים 1 - הדגשה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42" autoAdjust="0"/>
    <p:restoredTop sz="94353" autoAdjust="0"/>
  </p:normalViewPr>
  <p:slideViewPr>
    <p:cSldViewPr>
      <p:cViewPr>
        <p:scale>
          <a:sx n="37" d="100"/>
          <a:sy n="37" d="100"/>
        </p:scale>
        <p:origin x="126" y="1554"/>
      </p:cViewPr>
      <p:guideLst>
        <p:guide pos="3795"/>
        <p:guide pos="6816"/>
        <p:guide pos="816"/>
        <p:guide orient="horz" pos="2160"/>
      </p:guideLst>
    </p:cSldViewPr>
  </p:slideViewPr>
  <p:outlineViewPr>
    <p:cViewPr>
      <p:scale>
        <a:sx n="33" d="100"/>
        <a:sy n="33" d="100"/>
      </p:scale>
      <p:origin x="0" y="-10248"/>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00" d="100"/>
          <a:sy n="100" d="100"/>
        </p:scale>
        <p:origin x="280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08870" y="0"/>
            <a:ext cx="2914015" cy="490410"/>
          </a:xfrm>
          <a:prstGeom prst="rect">
            <a:avLst/>
          </a:prstGeom>
        </p:spPr>
        <p:txBody>
          <a:bodyPr vert="horz" lIns="90123" tIns="45062" rIns="90123" bIns="45062"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15780" cy="490410"/>
          </a:xfrm>
          <a:prstGeom prst="rect">
            <a:avLst/>
          </a:prstGeom>
        </p:spPr>
        <p:txBody>
          <a:bodyPr vert="horz" lIns="90123" tIns="45062" rIns="90123" bIns="45062" rtlCol="1"/>
          <a:lstStyle>
            <a:lvl1pPr algn="r" rtl="1">
              <a:defRPr sz="1200"/>
            </a:lvl1pPr>
          </a:lstStyle>
          <a:p>
            <a:pPr algn="l" rtl="1"/>
            <a:fld id="{93408286-191C-4A3F-B1AF-BB78D38479F5}" type="datetime8">
              <a:rPr lang="he-IL" smtClean="0">
                <a:latin typeface="Tahoma" panose="020B0604030504040204" pitchFamily="34" charset="0"/>
                <a:ea typeface="Tahoma" panose="020B0604030504040204" pitchFamily="34" charset="0"/>
                <a:cs typeface="Tahoma" panose="020B0604030504040204" pitchFamily="34" charset="0"/>
              </a:rPr>
              <a:pPr algn="l" rtl="1"/>
              <a:t>10 ינואר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08870" y="9283830"/>
            <a:ext cx="2914015" cy="490408"/>
          </a:xfrm>
          <a:prstGeom prst="rect">
            <a:avLst/>
          </a:prstGeom>
        </p:spPr>
        <p:txBody>
          <a:bodyPr vert="horz" lIns="90123" tIns="45062" rIns="90123" bIns="45062"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9283830"/>
            <a:ext cx="2915780" cy="490408"/>
          </a:xfrm>
          <a:prstGeom prst="rect">
            <a:avLst/>
          </a:prstGeom>
        </p:spPr>
        <p:txBody>
          <a:bodyPr vert="horz" lIns="90123" tIns="45062" rIns="90123" bIns="45062" rtlCol="1" anchor="b"/>
          <a:lstStyle>
            <a:lvl1pPr algn="r" rtl="1">
              <a:defRPr sz="1200"/>
            </a:lvl1pPr>
          </a:lstStyle>
          <a:p>
            <a:pPr algn="l" rtl="1"/>
            <a:fld id="{7BAE14B8-3CC9-472D-9BC5-A84D80684DE2}"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08870" y="0"/>
            <a:ext cx="2914015" cy="490410"/>
          </a:xfrm>
          <a:prstGeom prst="rect">
            <a:avLst/>
          </a:prstGeom>
        </p:spPr>
        <p:txBody>
          <a:bodyPr vert="horz" lIns="90123" tIns="45062" rIns="90123" bIns="45062"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3" name="מציין מיקום של תאריך 2"/>
          <p:cNvSpPr>
            <a:spLocks noGrp="1"/>
          </p:cNvSpPr>
          <p:nvPr>
            <p:ph type="dt" idx="1"/>
          </p:nvPr>
        </p:nvSpPr>
        <p:spPr>
          <a:xfrm>
            <a:off x="0" y="0"/>
            <a:ext cx="2915780" cy="490410"/>
          </a:xfrm>
          <a:prstGeom prst="rect">
            <a:avLst/>
          </a:prstGeom>
        </p:spPr>
        <p:txBody>
          <a:bodyPr vert="horz" lIns="90123" tIns="45062" rIns="90123" bIns="45062"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C544EB51-7437-4ECB-8F53-BD138F55FBF7}" type="datetime8">
              <a:rPr lang="he-IL" smtClean="0"/>
              <a:pPr/>
              <a:t>10 ינואר 19</a:t>
            </a:fld>
            <a:endParaRPr lang="he-IL" dirty="0"/>
          </a:p>
        </p:txBody>
      </p:sp>
      <p:sp>
        <p:nvSpPr>
          <p:cNvPr id="4" name="מציין מיקום של תמונת שקופית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0123" tIns="45062" rIns="90123" bIns="45062" rtlCol="1" anchor="ctr"/>
          <a:lstStyle/>
          <a:p>
            <a:pPr rtl="1"/>
            <a:endParaRPr lang="he-IL" noProof="0" dirty="0"/>
          </a:p>
        </p:txBody>
      </p:sp>
      <p:sp>
        <p:nvSpPr>
          <p:cNvPr id="5" name="מציין מיקום של הערות 4"/>
          <p:cNvSpPr>
            <a:spLocks noGrp="1"/>
          </p:cNvSpPr>
          <p:nvPr>
            <p:ph type="body" sz="quarter" idx="3"/>
          </p:nvPr>
        </p:nvSpPr>
        <p:spPr>
          <a:xfrm>
            <a:off x="672465" y="4703853"/>
            <a:ext cx="5379720" cy="3298805"/>
          </a:xfrm>
          <a:prstGeom prst="rect">
            <a:avLst/>
          </a:prstGeom>
        </p:spPr>
        <p:txBody>
          <a:bodyPr vert="horz" lIns="90123" tIns="45062" rIns="90123" bIns="45062"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a:off x="3808870" y="9283830"/>
            <a:ext cx="2914015" cy="490408"/>
          </a:xfrm>
          <a:prstGeom prst="rect">
            <a:avLst/>
          </a:prstGeom>
        </p:spPr>
        <p:txBody>
          <a:bodyPr vert="horz" lIns="90123" tIns="45062" rIns="90123" bIns="45062"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7" name="מציין מיקום של מספר שקופית 6"/>
          <p:cNvSpPr>
            <a:spLocks noGrp="1"/>
          </p:cNvSpPr>
          <p:nvPr>
            <p:ph type="sldNum" sz="quarter" idx="5"/>
          </p:nvPr>
        </p:nvSpPr>
        <p:spPr>
          <a:xfrm>
            <a:off x="0" y="9283830"/>
            <a:ext cx="2915780" cy="490408"/>
          </a:xfrm>
          <a:prstGeom prst="rect">
            <a:avLst/>
          </a:prstGeom>
        </p:spPr>
        <p:txBody>
          <a:bodyPr vert="horz" lIns="90123" tIns="45062" rIns="90123" bIns="45062"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7FB667E1-E601-4AAF-B95C-B25720D70A60}" type="slidenum">
              <a:rPr lang="he-IL" smtClean="0"/>
              <a:pPr/>
              <a:t>‹#›</a:t>
            </a:fld>
            <a:endParaRPr lang="he-IL"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FB667E1-E601-4AAF-B95C-B25720D70A60}" type="slidenum">
              <a:rPr lang="he-IL" smtClean="0"/>
              <a:pPr/>
              <a:t>6</a:t>
            </a:fld>
            <a:endParaRPr lang="he-IL" dirty="0"/>
          </a:p>
        </p:txBody>
      </p:sp>
    </p:spTree>
    <p:extLst>
      <p:ext uri="{BB962C8B-B14F-4D97-AF65-F5344CB8AC3E}">
        <p14:creationId xmlns:p14="http://schemas.microsoft.com/office/powerpoint/2010/main" val="68332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7C9B81F-C347-4BEF-BFDF-29C42F48304A}" type="datetimeFigureOut">
              <a:rPr lang="en-US" smtClean="0"/>
              <a:pPr/>
              <a:t>1/10/2019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42AED99-7FB4-404E-8A97-64753DCE42EC}" type="slidenum">
              <a:rPr kumimoji="0" lang="en-US" smtClean="0"/>
              <a:pPr/>
              <a:t>‹#›</a:t>
            </a:fld>
            <a:endParaRPr kumimoji="0" lang="en-US"/>
          </a:p>
        </p:txBody>
      </p:sp>
    </p:spTree>
    <p:extLst>
      <p:ext uri="{BB962C8B-B14F-4D97-AF65-F5344CB8AC3E}">
        <p14:creationId xmlns:p14="http://schemas.microsoft.com/office/powerpoint/2010/main" val="372189827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10 ינואר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19100418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E1A69999-6F67-4D06-AF2F-1AEEB328493D}" type="datetime8">
              <a:rPr lang="he-IL" smtClean="0"/>
              <a:pPr/>
              <a:t>10 ינואר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98296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10 ינואר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27835939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10 ינואר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8206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smtClean="0"/>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smtClean="0"/>
              <a:t>ערוך סגנונות טקסט של תבנית בסיס</a:t>
            </a:r>
          </a:p>
        </p:txBody>
      </p:sp>
      <p:sp>
        <p:nvSpPr>
          <p:cNvPr id="5" name="Date Placeholder 4"/>
          <p:cNvSpPr>
            <a:spLocks noGrp="1"/>
          </p:cNvSpPr>
          <p:nvPr>
            <p:ph type="dt" sz="half" idx="10"/>
          </p:nvPr>
        </p:nvSpPr>
        <p:spPr/>
        <p:txBody>
          <a:bodyPr/>
          <a:lstStyle/>
          <a:p>
            <a:fld id="{E1A69999-6F67-4D06-AF2F-1AEEB328493D}" type="datetime8">
              <a:rPr lang="he-IL" smtClean="0"/>
              <a:pPr/>
              <a:t>10 ינואר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980624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06C4B962-D926-424B-AC00-FE1E0ECB640D}" type="datetime8">
              <a:rPr lang="he-IL" smtClean="0"/>
              <a:pPr/>
              <a:t>10 ינואר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3074647011"/>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1FA57BC6-D13C-45A2-AF61-CB59F6BA3E10}" type="datetime8">
              <a:rPr lang="he-IL" smtClean="0"/>
              <a:pPr/>
              <a:t>10 ינואר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78190111"/>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FE218764-B9AD-4A05-A31E-84CE4FE50E8B}" type="datetime8">
              <a:rPr lang="he-IL" smtClean="0"/>
              <a:pPr/>
              <a:t>10 ינואר 19</a:t>
            </a:fld>
            <a:endParaRPr lang="he-IL" dirty="0"/>
          </a:p>
        </p:txBody>
      </p:sp>
      <p:sp>
        <p:nvSpPr>
          <p:cNvPr id="5" name="Footer Placeholder 4"/>
          <p:cNvSpPr>
            <a:spLocks noGrp="1"/>
          </p:cNvSpPr>
          <p:nvPr>
            <p:ph type="ftr" sz="quarter" idx="11"/>
          </p:nvPr>
        </p:nvSpPr>
        <p:spPr/>
        <p:txBody>
          <a:bodyPr/>
          <a:lstStyle/>
          <a:p>
            <a:pPr rtl="1"/>
            <a:endParaRPr lang="he-IL"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45110380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A31EF28-7E3D-4A0D-8B1D-EAD0E195C731}" type="datetime8">
              <a:rPr lang="he-IL" smtClean="0"/>
              <a:pPr/>
              <a:t>10 ינואר 19</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a:xfrm>
            <a:off x="531812" y="3244139"/>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43775074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1072186-3A27-43FD-BA50-C25F08521E08}" type="datetime8">
              <a:rPr lang="he-IL" smtClean="0"/>
              <a:pPr/>
              <a:t>10 ינואר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1"/>
            <a:fld id="{A0ECE5F2-81AA-4605-B028-6FBA391056AF}" type="slidenum">
              <a:rPr lang="he-IL" smtClean="0"/>
              <a:pPr rtl="1"/>
              <a:t>‹#›</a:t>
            </a:fld>
            <a:endParaRPr lang="he-IL" dirty="0"/>
          </a:p>
        </p:txBody>
      </p:sp>
      <p:sp>
        <p:nvSpPr>
          <p:cNvPr id="9" name="TextBox 8"/>
          <p:cNvSpPr txBox="1"/>
          <p:nvPr userDrawn="1"/>
        </p:nvSpPr>
        <p:spPr>
          <a:xfrm>
            <a:off x="191344" y="6402259"/>
            <a:ext cx="7200801" cy="400110"/>
          </a:xfrm>
          <a:prstGeom prst="rect">
            <a:avLst/>
          </a:prstGeom>
          <a:noFill/>
        </p:spPr>
        <p:txBody>
          <a:bodyPr wrap="square" rtlCol="1">
            <a:spAutoFit/>
          </a:bodyPr>
          <a:lstStyle/>
          <a:p>
            <a:r>
              <a:rPr lang="he-IL" sz="2000" b="1" dirty="0" smtClean="0"/>
              <a:t>"הכי טוב צוות 4, גם כשלא יוצאים בארבע..."</a:t>
            </a:r>
            <a:endParaRPr lang="he-IL" sz="2000" b="1" dirty="0"/>
          </a:p>
        </p:txBody>
      </p:sp>
    </p:spTree>
    <p:extLst>
      <p:ext uri="{BB962C8B-B14F-4D97-AF65-F5344CB8AC3E}">
        <p14:creationId xmlns:p14="http://schemas.microsoft.com/office/powerpoint/2010/main" val="219006103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AB9AA41-A953-4132-9B44-4E0513AEC4FC}" type="datetime8">
              <a:rPr lang="he-IL" smtClean="0"/>
              <a:pPr/>
              <a:t>10 ינואר 19</a:t>
            </a:fld>
            <a:endParaRPr lang="he-IL" dirty="0"/>
          </a:p>
        </p:txBody>
      </p:sp>
      <p:sp>
        <p:nvSpPr>
          <p:cNvPr id="8" name="Footer Placeholder 7"/>
          <p:cNvSpPr>
            <a:spLocks noGrp="1"/>
          </p:cNvSpPr>
          <p:nvPr>
            <p:ph type="ftr" sz="quarter" idx="11"/>
          </p:nvPr>
        </p:nvSpPr>
        <p:spPr/>
        <p:txBody>
          <a:bodyPr/>
          <a:lstStyle/>
          <a:p>
            <a:pPr rtl="1"/>
            <a:endParaRPr lang="he-IL"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3782946127"/>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F1E4BA-5D86-457F-81D4-527350DD4C7A}" type="datetime8">
              <a:rPr lang="he-IL" smtClean="0"/>
              <a:pPr/>
              <a:t>10 ינואר 19</a:t>
            </a:fld>
            <a:endParaRPr lang="he-IL" dirty="0"/>
          </a:p>
        </p:txBody>
      </p:sp>
      <p:sp>
        <p:nvSpPr>
          <p:cNvPr id="4" name="Footer Placeholder 3"/>
          <p:cNvSpPr>
            <a:spLocks noGrp="1"/>
          </p:cNvSpPr>
          <p:nvPr>
            <p:ph type="ftr" sz="quarter" idx="11"/>
          </p:nvPr>
        </p:nvSpPr>
        <p:spPr/>
        <p:txBody>
          <a:bodyPr/>
          <a:lstStyle>
            <a:lvl1pPr>
              <a:defRPr sz="1400"/>
            </a:lvl1pPr>
          </a:lstStyle>
          <a:p>
            <a:r>
              <a:rPr lang="he-IL" b="1" dirty="0" smtClean="0"/>
              <a:t>"הכי טוב צוות 4, גם כשלא יוצאים בארבע ..."</a:t>
            </a:r>
          </a:p>
          <a:p>
            <a:endParaRPr lang="he-IL"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55932173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a:fld id="{2D48FB61-65B6-4A9E-8CC2-7814F08B8B2D}" type="datetime8">
              <a:rPr lang="he-IL" smtClean="0"/>
              <a:pPr algn="l"/>
              <a:t>10 ינואר 19</a:t>
            </a:fld>
            <a:endParaRPr lang="he-IL" dirty="0"/>
          </a:p>
        </p:txBody>
      </p:sp>
      <p:sp>
        <p:nvSpPr>
          <p:cNvPr id="3" name="Footer Placeholder 2"/>
          <p:cNvSpPr>
            <a:spLocks noGrp="1"/>
          </p:cNvSpPr>
          <p:nvPr>
            <p:ph type="ftr" sz="quarter" idx="11"/>
          </p:nvPr>
        </p:nvSpPr>
        <p:spPr/>
        <p:txBody>
          <a:bodyPr/>
          <a:lstStyle/>
          <a:p>
            <a:pPr rtl="1"/>
            <a:endParaRPr lang="he-IL"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84054944"/>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221A13E8-9A85-485B-94B7-5D103837E152}" type="datetime8">
              <a:rPr lang="he-IL" smtClean="0"/>
              <a:pPr/>
              <a:t>10 ינואר 19</a:t>
            </a:fld>
            <a:endParaRPr lang="he-IL" dirty="0"/>
          </a:p>
        </p:txBody>
      </p:sp>
      <p:sp>
        <p:nvSpPr>
          <p:cNvPr id="6" name="Footer Placeholder 5"/>
          <p:cNvSpPr>
            <a:spLocks noGrp="1"/>
          </p:cNvSpPr>
          <p:nvPr>
            <p:ph type="ftr" sz="quarter" idx="11"/>
          </p:nvPr>
        </p:nvSpPr>
        <p:spPr/>
        <p:txBody>
          <a:bodyPr/>
          <a:lstStyle/>
          <a:p>
            <a:pPr rtl="1"/>
            <a:endParaRPr lang="he-IL"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1"/>
            <a:fld id="{CA8D9AD5-F248-4919-864A-CFD76CC027D6}" type="slidenum">
              <a:rPr lang="he-IL" smtClean="0"/>
              <a:pPr rtl="1"/>
              <a:t>‹#›</a:t>
            </a:fld>
            <a:endParaRPr lang="he-IL" dirty="0"/>
          </a:p>
        </p:txBody>
      </p:sp>
    </p:spTree>
    <p:extLst>
      <p:ext uri="{BB962C8B-B14F-4D97-AF65-F5344CB8AC3E}">
        <p14:creationId xmlns:p14="http://schemas.microsoft.com/office/powerpoint/2010/main" val="2475094353"/>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B7D9574E-2143-4A91-B2C8-A980D1F6D781}" type="datetime8">
              <a:rPr lang="he-IL" smtClean="0"/>
              <a:pPr/>
              <a:t>10 ינואר 19</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3221318219"/>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1A69999-6F67-4D06-AF2F-1AEEB328493D}" type="datetime8">
              <a:rPr lang="he-IL" smtClean="0"/>
              <a:pPr/>
              <a:t>10 ינואר 19</a:t>
            </a:fld>
            <a:endParaRPr lang="he-IL"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A8D9AD5-F248-4919-864A-CFD76CC027D6}" type="slidenum">
              <a:rPr lang="he-IL" smtClean="0"/>
              <a:pPr/>
              <a:t>‹#›</a:t>
            </a:fld>
            <a:endParaRPr lang="he-IL" dirty="0"/>
          </a:p>
        </p:txBody>
      </p:sp>
    </p:spTree>
    <p:extLst>
      <p:ext uri="{BB962C8B-B14F-4D97-AF65-F5344CB8AC3E}">
        <p14:creationId xmlns:p14="http://schemas.microsoft.com/office/powerpoint/2010/main" val="8579715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ransition spd="med">
    <p:fade/>
  </p:transition>
  <p:timing>
    <p:tnLst>
      <p:par>
        <p:cTn id="1" dur="indefinite" restart="never" nodeType="tmRoot"/>
      </p:par>
    </p:tnLst>
  </p:timing>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terrorism-info.org.il/he/20538/"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18" Type="http://schemas.openxmlformats.org/officeDocument/2006/relationships/image" Target="../media/image22.png"/><Relationship Id="rId3" Type="http://schemas.openxmlformats.org/officeDocument/2006/relationships/image" Target="../media/image13.jpeg"/><Relationship Id="rId7" Type="http://schemas.openxmlformats.org/officeDocument/2006/relationships/image" Target="../media/image7.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haaretz.co.il/opinions/caricatures/.premium-1.649344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048103" y="3381320"/>
            <a:ext cx="95794" cy="95359"/>
          </a:xfrm>
          <a:prstGeom prst="rect">
            <a:avLst/>
          </a:prstGeom>
          <a:noFill/>
        </p:spPr>
      </p:pic>
      <p:pic>
        <p:nvPicPr>
          <p:cNvPr id="1027" name="Picture 3"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048103" y="3381320"/>
            <a:ext cx="95794" cy="95359"/>
          </a:xfrm>
          <a:prstGeom prst="rect">
            <a:avLst/>
          </a:prstGeom>
          <a:noFill/>
        </p:spPr>
      </p:pic>
      <p:sp>
        <p:nvSpPr>
          <p:cNvPr id="13" name="AutoShape 12" descr="Image result for strategic desig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 name="תמונה 9">
            <a:extLst>
              <a:ext uri="{FF2B5EF4-FFF2-40B4-BE49-F238E27FC236}">
                <a16:creationId xmlns:a16="http://schemas.microsoft.com/office/drawing/2014/main" xmlns="" id="{07C6EC23-30A6-480F-963B-8C23EE718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7181" y="272622"/>
            <a:ext cx="958928" cy="1222161"/>
          </a:xfrm>
          <a:prstGeom prst="rect">
            <a:avLst/>
          </a:prstGeom>
        </p:spPr>
      </p:pic>
      <p:sp>
        <p:nvSpPr>
          <p:cNvPr id="2" name="TextBox 1"/>
          <p:cNvSpPr txBox="1"/>
          <p:nvPr/>
        </p:nvSpPr>
        <p:spPr>
          <a:xfrm>
            <a:off x="320456" y="160338"/>
            <a:ext cx="8655864" cy="461665"/>
          </a:xfrm>
          <a:prstGeom prst="rect">
            <a:avLst/>
          </a:prstGeom>
          <a:noFill/>
        </p:spPr>
        <p:txBody>
          <a:bodyPr wrap="square" rtlCol="1">
            <a:spAutoFit/>
          </a:bodyPr>
          <a:lstStyle/>
          <a:p>
            <a:pPr algn="l" rtl="0"/>
            <a:r>
              <a:rPr lang="en-US" sz="2400" b="1" dirty="0" smtClean="0"/>
              <a:t>T</a:t>
            </a:r>
            <a:r>
              <a:rPr lang="en-US" sz="2400" b="1" dirty="0" smtClean="0"/>
              <a:t>eam 4 is the best, even when not making it into four…”</a:t>
            </a:r>
            <a:endParaRPr lang="he-IL" sz="2400" b="1" dirty="0"/>
          </a:p>
        </p:txBody>
      </p:sp>
      <p:pic>
        <p:nvPicPr>
          <p:cNvPr id="9" name="תמונה 5"/>
          <p:cNvPicPr>
            <a:picLocks noChangeAspect="1"/>
          </p:cNvPicPr>
          <p:nvPr/>
        </p:nvPicPr>
        <p:blipFill>
          <a:blip r:embed="rId4"/>
          <a:stretch>
            <a:fillRect/>
          </a:stretch>
        </p:blipFill>
        <p:spPr>
          <a:xfrm>
            <a:off x="2224910" y="2348880"/>
            <a:ext cx="7837974" cy="4174233"/>
          </a:xfrm>
          <a:prstGeom prst="rect">
            <a:avLst/>
          </a:prstGeom>
        </p:spPr>
      </p:pic>
      <p:sp>
        <p:nvSpPr>
          <p:cNvPr id="3" name="Rectangle 2"/>
          <p:cNvSpPr/>
          <p:nvPr/>
        </p:nvSpPr>
        <p:spPr>
          <a:xfrm>
            <a:off x="4943872" y="5733256"/>
            <a:ext cx="2887772" cy="523220"/>
          </a:xfrm>
          <a:prstGeom prst="rect">
            <a:avLst/>
          </a:prstGeom>
        </p:spPr>
        <p:txBody>
          <a:bodyPr wrap="square">
            <a:spAutoFit/>
          </a:bodyPr>
          <a:lstStyle/>
          <a:p>
            <a:pPr algn="l" rtl="0"/>
            <a:r>
              <a:rPr lang="he-IL" sz="2800" b="1" dirty="0"/>
              <a:t>School solution</a:t>
            </a:r>
          </a:p>
        </p:txBody>
      </p:sp>
      <p:sp>
        <p:nvSpPr>
          <p:cNvPr id="4" name="Rectangle 3"/>
          <p:cNvSpPr/>
          <p:nvPr/>
        </p:nvSpPr>
        <p:spPr>
          <a:xfrm>
            <a:off x="1252091" y="1396745"/>
            <a:ext cx="9705090" cy="584775"/>
          </a:xfrm>
          <a:prstGeom prst="rect">
            <a:avLst/>
          </a:prstGeom>
        </p:spPr>
        <p:txBody>
          <a:bodyPr wrap="square">
            <a:spAutoFit/>
          </a:bodyPr>
          <a:lstStyle/>
          <a:p>
            <a:pPr algn="l" rtl="0"/>
            <a:r>
              <a:rPr lang="he-IL" sz="3200" b="1" dirty="0"/>
              <a:t>First </a:t>
            </a:r>
            <a:r>
              <a:rPr lang="en-US" sz="3200" b="1" dirty="0" smtClean="0"/>
              <a:t>S</a:t>
            </a:r>
            <a:r>
              <a:rPr lang="he-IL" sz="3200" b="1" dirty="0" smtClean="0"/>
              <a:t>trategic </a:t>
            </a:r>
            <a:r>
              <a:rPr lang="en-US" sz="3200" b="1" dirty="0" smtClean="0"/>
              <a:t>E</a:t>
            </a:r>
            <a:r>
              <a:rPr lang="he-IL" sz="3200" b="1" dirty="0" smtClean="0"/>
              <a:t>xperience </a:t>
            </a:r>
            <a:r>
              <a:rPr lang="he-IL" sz="3200" b="1" dirty="0"/>
              <a:t>- </a:t>
            </a:r>
            <a:r>
              <a:rPr lang="he-IL" sz="3200" b="1" dirty="0" smtClean="0"/>
              <a:t>The </a:t>
            </a:r>
            <a:r>
              <a:rPr lang="he-IL" sz="3200" b="1" dirty="0"/>
              <a:t>Northern Arena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xmlns="" id="{DADB1393-8AFB-4072-A6A5-C65AFF6902D3}"/>
              </a:ext>
            </a:extLst>
          </p:cNvPr>
          <p:cNvSpPr>
            <a:spLocks noGrp="1"/>
          </p:cNvSpPr>
          <p:nvPr>
            <p:ph type="subTitle" idx="1"/>
          </p:nvPr>
        </p:nvSpPr>
        <p:spPr>
          <a:xfrm>
            <a:off x="0" y="52253"/>
            <a:ext cx="11712624" cy="2103119"/>
          </a:xfrm>
        </p:spPr>
        <p:txBody>
          <a:bodyPr>
            <a:noAutofit/>
          </a:bodyPr>
          <a:lstStyle/>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Promoting and harnessing the political and economic interest in </a:t>
            </a:r>
            <a:r>
              <a:rPr lang="en-US" sz="2000" b="1" u="sng" dirty="0">
                <a:latin typeface="David" panose="020E0502060401010101" pitchFamily="34" charset="-79"/>
                <a:cs typeface="David" panose="020E0502060401010101" pitchFamily="34" charset="-79"/>
              </a:rPr>
              <a:t>sovereign Syria </a:t>
            </a:r>
            <a:r>
              <a:rPr lang="en-US" sz="2000" b="1" dirty="0">
                <a:latin typeface="David" panose="020E0502060401010101" pitchFamily="34" charset="-79"/>
                <a:cs typeface="David" panose="020E0502060401010101" pitchFamily="34" charset="-79"/>
              </a:rPr>
              <a:t>in order to create a wedge and block the Shiite axis.</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Preserving Israeli supremacy in the region, while creating international legitimacy for action in Lebanese territory to the extent required (the right to self-defense)</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A secret campaign focused on intensifying the Iranian dilemma between foreign-domestic targeting</a:t>
            </a:r>
            <a:endParaRPr lang="he-IL" sz="2000" b="1" dirty="0" smtClean="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2"/>
          <a:stretch>
            <a:fillRect/>
          </a:stretch>
        </p:blipFill>
        <p:spPr>
          <a:xfrm>
            <a:off x="1902824" y="2299064"/>
            <a:ext cx="8686425" cy="4558937"/>
          </a:xfrm>
          <a:prstGeom prst="rect">
            <a:avLst/>
          </a:prstGeom>
        </p:spPr>
      </p:pic>
      <p:cxnSp>
        <p:nvCxnSpPr>
          <p:cNvPr id="4" name="מחבר ישר 3"/>
          <p:cNvCxnSpPr/>
          <p:nvPr/>
        </p:nvCxnSpPr>
        <p:spPr>
          <a:xfrm flipV="1">
            <a:off x="7428412" y="3762103"/>
            <a:ext cx="1894115" cy="1267098"/>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7572104" y="5029202"/>
            <a:ext cx="2703449" cy="300444"/>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44778" y="4179271"/>
            <a:ext cx="754878" cy="461665"/>
          </a:xfrm>
          <a:prstGeom prst="rect">
            <a:avLst/>
          </a:prstGeom>
          <a:solidFill>
            <a:srgbClr val="92D050"/>
          </a:solidFill>
        </p:spPr>
        <p:txBody>
          <a:bodyPr wrap="square" rtlCol="1">
            <a:spAutoFit/>
          </a:bodyPr>
          <a:lstStyle/>
          <a:p>
            <a:pPr algn="l" rtl="0"/>
            <a:r>
              <a:rPr lang="en-US" sz="1200" dirty="0" smtClean="0"/>
              <a:t>Saudi Arabia</a:t>
            </a:r>
            <a:endParaRPr lang="he-IL" sz="1200" dirty="0"/>
          </a:p>
        </p:txBody>
      </p:sp>
      <p:sp>
        <p:nvSpPr>
          <p:cNvPr id="5" name="TextBox 4"/>
          <p:cNvSpPr txBox="1"/>
          <p:nvPr/>
        </p:nvSpPr>
        <p:spPr>
          <a:xfrm>
            <a:off x="5208635" y="2828109"/>
            <a:ext cx="660928" cy="276999"/>
          </a:xfrm>
          <a:prstGeom prst="rect">
            <a:avLst/>
          </a:prstGeom>
          <a:solidFill>
            <a:srgbClr val="92D050"/>
          </a:solidFill>
        </p:spPr>
        <p:txBody>
          <a:bodyPr wrap="square" rtlCol="1">
            <a:spAutoFit/>
          </a:bodyPr>
          <a:lstStyle/>
          <a:p>
            <a:pPr algn="l" rtl="0"/>
            <a:r>
              <a:rPr lang="en-US" sz="1200" dirty="0" smtClean="0"/>
              <a:t>Turkey</a:t>
            </a:r>
            <a:endParaRPr lang="he-IL" sz="1200" dirty="0"/>
          </a:p>
        </p:txBody>
      </p:sp>
      <p:sp>
        <p:nvSpPr>
          <p:cNvPr id="11" name="TextBox 10"/>
          <p:cNvSpPr txBox="1"/>
          <p:nvPr/>
        </p:nvSpPr>
        <p:spPr>
          <a:xfrm>
            <a:off x="2999656" y="2933983"/>
            <a:ext cx="517881" cy="338554"/>
          </a:xfrm>
          <a:prstGeom prst="rect">
            <a:avLst/>
          </a:prstGeom>
          <a:solidFill>
            <a:srgbClr val="0070C0"/>
          </a:solidFill>
        </p:spPr>
        <p:txBody>
          <a:bodyPr wrap="square" rtlCol="1">
            <a:spAutoFit/>
          </a:bodyPr>
          <a:lstStyle/>
          <a:p>
            <a:pPr algn="l" rtl="0"/>
            <a:r>
              <a:rPr lang="en-US" sz="1600" dirty="0" smtClean="0"/>
              <a:t>US</a:t>
            </a:r>
            <a:endParaRPr lang="he-IL" sz="1600" dirty="0"/>
          </a:p>
        </p:txBody>
      </p:sp>
      <p:sp>
        <p:nvSpPr>
          <p:cNvPr id="13" name="TextBox 12"/>
          <p:cNvSpPr txBox="1"/>
          <p:nvPr/>
        </p:nvSpPr>
        <p:spPr>
          <a:xfrm>
            <a:off x="4515617" y="4024724"/>
            <a:ext cx="936104" cy="338554"/>
          </a:xfrm>
          <a:prstGeom prst="rect">
            <a:avLst/>
          </a:prstGeom>
          <a:solidFill>
            <a:srgbClr val="5B9BD5"/>
          </a:solidFill>
        </p:spPr>
        <p:txBody>
          <a:bodyPr wrap="square" rtlCol="1">
            <a:spAutoFit/>
          </a:bodyPr>
          <a:lstStyle/>
          <a:p>
            <a:pPr algn="l" rtl="0"/>
            <a:r>
              <a:rPr lang="en-US" sz="1600" dirty="0" smtClean="0"/>
              <a:t>Israel</a:t>
            </a:r>
            <a:endParaRPr lang="he-IL" sz="1600" dirty="0"/>
          </a:p>
        </p:txBody>
      </p:sp>
      <p:sp>
        <p:nvSpPr>
          <p:cNvPr id="14" name="TextBox 13"/>
          <p:cNvSpPr txBox="1"/>
          <p:nvPr/>
        </p:nvSpPr>
        <p:spPr>
          <a:xfrm>
            <a:off x="2606570" y="5716947"/>
            <a:ext cx="624678" cy="276999"/>
          </a:xfrm>
          <a:prstGeom prst="rect">
            <a:avLst/>
          </a:prstGeom>
          <a:solidFill>
            <a:srgbClr val="E4B218"/>
          </a:solidFill>
        </p:spPr>
        <p:txBody>
          <a:bodyPr wrap="square" rtlCol="1">
            <a:spAutoFit/>
          </a:bodyPr>
          <a:lstStyle/>
          <a:p>
            <a:pPr algn="l" rtl="0"/>
            <a:r>
              <a:rPr lang="en-US" sz="1200" dirty="0" smtClean="0"/>
              <a:t>PA</a:t>
            </a:r>
            <a:endParaRPr lang="he-IL" sz="1200" dirty="0"/>
          </a:p>
        </p:txBody>
      </p:sp>
      <p:sp>
        <p:nvSpPr>
          <p:cNvPr id="17" name="TextBox 16"/>
          <p:cNvSpPr txBox="1"/>
          <p:nvPr/>
        </p:nvSpPr>
        <p:spPr>
          <a:xfrm>
            <a:off x="3484445" y="5734551"/>
            <a:ext cx="749503" cy="276999"/>
          </a:xfrm>
          <a:prstGeom prst="rect">
            <a:avLst/>
          </a:prstGeom>
          <a:solidFill>
            <a:srgbClr val="E4B218"/>
          </a:solidFill>
        </p:spPr>
        <p:txBody>
          <a:bodyPr wrap="square" rtlCol="1">
            <a:spAutoFit/>
          </a:bodyPr>
          <a:lstStyle/>
          <a:p>
            <a:pPr algn="l" rtl="0"/>
            <a:r>
              <a:rPr lang="en-US" sz="1200" dirty="0" smtClean="0"/>
              <a:t>Hamas</a:t>
            </a:r>
            <a:endParaRPr lang="he-IL" sz="1200" dirty="0"/>
          </a:p>
        </p:txBody>
      </p:sp>
      <p:sp>
        <p:nvSpPr>
          <p:cNvPr id="18" name="TextBox 17"/>
          <p:cNvSpPr txBox="1"/>
          <p:nvPr/>
        </p:nvSpPr>
        <p:spPr>
          <a:xfrm>
            <a:off x="3452359" y="6163223"/>
            <a:ext cx="813674" cy="346535"/>
          </a:xfrm>
          <a:prstGeom prst="rect">
            <a:avLst/>
          </a:prstGeom>
          <a:solidFill>
            <a:srgbClr val="92D050"/>
          </a:solidFill>
        </p:spPr>
        <p:txBody>
          <a:bodyPr wrap="square" rtlCol="1">
            <a:spAutoFit/>
          </a:bodyPr>
          <a:lstStyle/>
          <a:p>
            <a:pPr algn="l" rtl="0"/>
            <a:r>
              <a:rPr lang="en-US" sz="1600" dirty="0" smtClean="0"/>
              <a:t>Egypt</a:t>
            </a:r>
            <a:endParaRPr lang="he-IL" sz="1600" dirty="0"/>
          </a:p>
        </p:txBody>
      </p:sp>
      <p:sp>
        <p:nvSpPr>
          <p:cNvPr id="19" name="TextBox 18"/>
          <p:cNvSpPr txBox="1"/>
          <p:nvPr/>
        </p:nvSpPr>
        <p:spPr>
          <a:xfrm>
            <a:off x="2509995" y="6163223"/>
            <a:ext cx="879664" cy="307777"/>
          </a:xfrm>
          <a:prstGeom prst="rect">
            <a:avLst/>
          </a:prstGeom>
          <a:solidFill>
            <a:srgbClr val="92D050"/>
          </a:solidFill>
        </p:spPr>
        <p:txBody>
          <a:bodyPr wrap="square" rtlCol="1">
            <a:spAutoFit/>
          </a:bodyPr>
          <a:lstStyle/>
          <a:p>
            <a:pPr algn="l" rtl="0"/>
            <a:r>
              <a:rPr lang="en-US" sz="1400" dirty="0" smtClean="0"/>
              <a:t>Jordan</a:t>
            </a:r>
            <a:endParaRPr lang="he-IL" sz="1400" dirty="0"/>
          </a:p>
        </p:txBody>
      </p:sp>
      <p:sp>
        <p:nvSpPr>
          <p:cNvPr id="20" name="TextBox 19"/>
          <p:cNvSpPr txBox="1"/>
          <p:nvPr/>
        </p:nvSpPr>
        <p:spPr>
          <a:xfrm>
            <a:off x="9402586" y="4226375"/>
            <a:ext cx="936104" cy="338554"/>
          </a:xfrm>
          <a:prstGeom prst="rect">
            <a:avLst/>
          </a:prstGeom>
          <a:solidFill>
            <a:srgbClr val="5B9BD5"/>
          </a:solidFill>
        </p:spPr>
        <p:txBody>
          <a:bodyPr wrap="square" rtlCol="1">
            <a:spAutoFit/>
          </a:bodyPr>
          <a:lstStyle/>
          <a:p>
            <a:r>
              <a:rPr lang="en-US" sz="1600" dirty="0" smtClean="0"/>
              <a:t>Kurds</a:t>
            </a:r>
            <a:endParaRPr lang="he-IL" sz="1600" dirty="0"/>
          </a:p>
        </p:txBody>
      </p:sp>
      <p:sp>
        <p:nvSpPr>
          <p:cNvPr id="21" name="TextBox 20"/>
          <p:cNvSpPr txBox="1"/>
          <p:nvPr/>
        </p:nvSpPr>
        <p:spPr>
          <a:xfrm>
            <a:off x="9658694" y="5540653"/>
            <a:ext cx="507097" cy="261610"/>
          </a:xfrm>
          <a:prstGeom prst="rect">
            <a:avLst/>
          </a:prstGeom>
          <a:solidFill>
            <a:srgbClr val="92D050"/>
          </a:solidFill>
        </p:spPr>
        <p:txBody>
          <a:bodyPr wrap="square" rtlCol="1">
            <a:spAutoFit/>
          </a:bodyPr>
          <a:lstStyle/>
          <a:p>
            <a:pPr algn="l" rtl="0"/>
            <a:r>
              <a:rPr lang="en-US" sz="1050" dirty="0" smtClean="0"/>
              <a:t>Iraq</a:t>
            </a:r>
            <a:endParaRPr lang="he-IL" sz="1600" dirty="0"/>
          </a:p>
        </p:txBody>
      </p:sp>
      <p:sp>
        <p:nvSpPr>
          <p:cNvPr id="22" name="TextBox 21"/>
          <p:cNvSpPr txBox="1"/>
          <p:nvPr/>
        </p:nvSpPr>
        <p:spPr>
          <a:xfrm>
            <a:off x="7304711" y="2688221"/>
            <a:ext cx="687720" cy="279776"/>
          </a:xfrm>
          <a:prstGeom prst="rect">
            <a:avLst/>
          </a:prstGeom>
          <a:solidFill>
            <a:srgbClr val="92D050"/>
          </a:solidFill>
        </p:spPr>
        <p:txBody>
          <a:bodyPr wrap="square" rtlCol="1">
            <a:spAutoFit/>
          </a:bodyPr>
          <a:lstStyle/>
          <a:p>
            <a:pPr algn="l" rtl="0"/>
            <a:r>
              <a:rPr lang="en-US" sz="1200" dirty="0" smtClean="0"/>
              <a:t>Russia</a:t>
            </a:r>
            <a:endParaRPr lang="he-IL" sz="1200" dirty="0"/>
          </a:p>
        </p:txBody>
      </p:sp>
      <p:sp>
        <p:nvSpPr>
          <p:cNvPr id="23" name="TextBox 22"/>
          <p:cNvSpPr txBox="1"/>
          <p:nvPr/>
        </p:nvSpPr>
        <p:spPr>
          <a:xfrm>
            <a:off x="6754344" y="3830131"/>
            <a:ext cx="817760" cy="261610"/>
          </a:xfrm>
          <a:prstGeom prst="rect">
            <a:avLst/>
          </a:prstGeom>
          <a:solidFill>
            <a:srgbClr val="E4B218"/>
          </a:solidFill>
        </p:spPr>
        <p:txBody>
          <a:bodyPr wrap="square" rtlCol="1">
            <a:spAutoFit/>
          </a:bodyPr>
          <a:lstStyle/>
          <a:p>
            <a:pPr algn="l" rtl="0"/>
            <a:r>
              <a:rPr lang="en-US" sz="1100" dirty="0" smtClean="0"/>
              <a:t>Lebanon</a:t>
            </a:r>
            <a:endParaRPr lang="he-IL" sz="1100" dirty="0"/>
          </a:p>
        </p:txBody>
      </p:sp>
      <p:sp>
        <p:nvSpPr>
          <p:cNvPr id="24" name="TextBox 23"/>
          <p:cNvSpPr txBox="1"/>
          <p:nvPr/>
        </p:nvSpPr>
        <p:spPr>
          <a:xfrm>
            <a:off x="7300080" y="4159769"/>
            <a:ext cx="1059302" cy="307777"/>
          </a:xfrm>
          <a:prstGeom prst="rect">
            <a:avLst/>
          </a:prstGeom>
          <a:solidFill>
            <a:srgbClr val="FF0000"/>
          </a:solidFill>
        </p:spPr>
        <p:txBody>
          <a:bodyPr wrap="square" rtlCol="1">
            <a:spAutoFit/>
          </a:bodyPr>
          <a:lstStyle/>
          <a:p>
            <a:r>
              <a:rPr lang="en-US" sz="1400" dirty="0" smtClean="0"/>
              <a:t>Hezbollah</a:t>
            </a:r>
            <a:endParaRPr lang="he-IL" sz="1400" dirty="0"/>
          </a:p>
        </p:txBody>
      </p:sp>
      <p:sp>
        <p:nvSpPr>
          <p:cNvPr id="25" name="TextBox 24"/>
          <p:cNvSpPr txBox="1"/>
          <p:nvPr/>
        </p:nvSpPr>
        <p:spPr>
          <a:xfrm>
            <a:off x="8551732" y="4521371"/>
            <a:ext cx="936104" cy="307777"/>
          </a:xfrm>
          <a:prstGeom prst="rect">
            <a:avLst/>
          </a:prstGeom>
          <a:solidFill>
            <a:srgbClr val="FF0000"/>
          </a:solidFill>
        </p:spPr>
        <p:txBody>
          <a:bodyPr wrap="square" rtlCol="1">
            <a:spAutoFit/>
          </a:bodyPr>
          <a:lstStyle/>
          <a:p>
            <a:pPr algn="l" rtl="0"/>
            <a:r>
              <a:rPr lang="en-US" sz="1400" dirty="0" smtClean="0"/>
              <a:t>Syria</a:t>
            </a:r>
            <a:endParaRPr lang="he-IL" sz="1400" dirty="0"/>
          </a:p>
        </p:txBody>
      </p:sp>
      <p:sp>
        <p:nvSpPr>
          <p:cNvPr id="26" name="TextBox 25"/>
          <p:cNvSpPr txBox="1"/>
          <p:nvPr/>
        </p:nvSpPr>
        <p:spPr>
          <a:xfrm>
            <a:off x="7987724" y="5715290"/>
            <a:ext cx="936104" cy="338554"/>
          </a:xfrm>
          <a:prstGeom prst="rect">
            <a:avLst/>
          </a:prstGeom>
          <a:solidFill>
            <a:srgbClr val="FF0000"/>
          </a:solidFill>
        </p:spPr>
        <p:txBody>
          <a:bodyPr wrap="square" rtlCol="1">
            <a:spAutoFit/>
          </a:bodyPr>
          <a:lstStyle/>
          <a:p>
            <a:pPr algn="l" rtl="0"/>
            <a:r>
              <a:rPr lang="en-US" sz="1600" dirty="0" smtClean="0"/>
              <a:t>Iran</a:t>
            </a:r>
            <a:endParaRPr lang="he-IL" sz="1600" dirty="0"/>
          </a:p>
        </p:txBody>
      </p:sp>
    </p:spTree>
    <p:extLst>
      <p:ext uri="{BB962C8B-B14F-4D97-AF65-F5344CB8AC3E}">
        <p14:creationId xmlns:p14="http://schemas.microsoft.com/office/powerpoint/2010/main" val="379496176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xmlns="" id="{DADB1393-8AFB-4072-A6A5-C65AFF6902D3}"/>
              </a:ext>
            </a:extLst>
          </p:cNvPr>
          <p:cNvSpPr>
            <a:spLocks noGrp="1"/>
          </p:cNvSpPr>
          <p:nvPr>
            <p:ph type="subTitle" idx="1"/>
          </p:nvPr>
        </p:nvSpPr>
        <p:spPr>
          <a:xfrm>
            <a:off x="0" y="52253"/>
            <a:ext cx="11712624" cy="2103119"/>
          </a:xfrm>
        </p:spPr>
        <p:txBody>
          <a:bodyPr>
            <a:noAutofit/>
          </a:bodyPr>
          <a:lstStyle/>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Promoting and harnessing the political and economic interest in sovereign Syria in order to create a wedge and block the Shiite axis.</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Preserving Israeli supremacy in the region, while creating international legitimacy for action in Lebanese territory to the extent required (the right to self-defense)</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A secret campaign focused on intensifying the Iranian dilemma between foreign-domestic targeting</a:t>
            </a:r>
            <a:endParaRPr lang="he-IL" sz="2000" b="1" dirty="0" smtClean="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2"/>
          <a:stretch>
            <a:fillRect/>
          </a:stretch>
        </p:blipFill>
        <p:spPr>
          <a:xfrm>
            <a:off x="1902824" y="2299064"/>
            <a:ext cx="8686425" cy="4558937"/>
          </a:xfrm>
          <a:prstGeom prst="rect">
            <a:avLst/>
          </a:prstGeom>
        </p:spPr>
      </p:pic>
      <p:cxnSp>
        <p:nvCxnSpPr>
          <p:cNvPr id="4" name="מחבר ישר 3"/>
          <p:cNvCxnSpPr/>
          <p:nvPr/>
        </p:nvCxnSpPr>
        <p:spPr>
          <a:xfrm flipV="1">
            <a:off x="7428412" y="3762103"/>
            <a:ext cx="1894115" cy="1267098"/>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7572104" y="5029202"/>
            <a:ext cx="2703449" cy="300444"/>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44778" y="4179271"/>
            <a:ext cx="754878" cy="461665"/>
          </a:xfrm>
          <a:prstGeom prst="rect">
            <a:avLst/>
          </a:prstGeom>
          <a:solidFill>
            <a:srgbClr val="92D050"/>
          </a:solidFill>
        </p:spPr>
        <p:txBody>
          <a:bodyPr wrap="square" rtlCol="1">
            <a:spAutoFit/>
          </a:bodyPr>
          <a:lstStyle/>
          <a:p>
            <a:pPr algn="l" rtl="0"/>
            <a:r>
              <a:rPr lang="en-US" sz="1200" dirty="0" smtClean="0"/>
              <a:t>Saudi Arabia</a:t>
            </a:r>
            <a:endParaRPr lang="he-IL" sz="1200" dirty="0"/>
          </a:p>
        </p:txBody>
      </p:sp>
      <p:sp>
        <p:nvSpPr>
          <p:cNvPr id="5" name="TextBox 4"/>
          <p:cNvSpPr txBox="1"/>
          <p:nvPr/>
        </p:nvSpPr>
        <p:spPr>
          <a:xfrm>
            <a:off x="5208635" y="2828109"/>
            <a:ext cx="660928" cy="276999"/>
          </a:xfrm>
          <a:prstGeom prst="rect">
            <a:avLst/>
          </a:prstGeom>
          <a:solidFill>
            <a:srgbClr val="92D050"/>
          </a:solidFill>
        </p:spPr>
        <p:txBody>
          <a:bodyPr wrap="square" rtlCol="1">
            <a:spAutoFit/>
          </a:bodyPr>
          <a:lstStyle/>
          <a:p>
            <a:pPr algn="l" rtl="0"/>
            <a:r>
              <a:rPr lang="en-US" sz="1200" dirty="0" smtClean="0"/>
              <a:t>Turkey</a:t>
            </a:r>
            <a:endParaRPr lang="he-IL" sz="1200" dirty="0"/>
          </a:p>
        </p:txBody>
      </p:sp>
      <p:sp>
        <p:nvSpPr>
          <p:cNvPr id="11" name="TextBox 10"/>
          <p:cNvSpPr txBox="1"/>
          <p:nvPr/>
        </p:nvSpPr>
        <p:spPr>
          <a:xfrm>
            <a:off x="2999656" y="2933983"/>
            <a:ext cx="517881" cy="338554"/>
          </a:xfrm>
          <a:prstGeom prst="rect">
            <a:avLst/>
          </a:prstGeom>
          <a:solidFill>
            <a:srgbClr val="0070C0"/>
          </a:solidFill>
        </p:spPr>
        <p:txBody>
          <a:bodyPr wrap="square" rtlCol="1">
            <a:spAutoFit/>
          </a:bodyPr>
          <a:lstStyle/>
          <a:p>
            <a:pPr algn="l" rtl="0"/>
            <a:r>
              <a:rPr lang="en-US" sz="1600" dirty="0" smtClean="0"/>
              <a:t>US</a:t>
            </a:r>
            <a:endParaRPr lang="he-IL" sz="1600" dirty="0"/>
          </a:p>
        </p:txBody>
      </p:sp>
      <p:sp>
        <p:nvSpPr>
          <p:cNvPr id="13" name="TextBox 12"/>
          <p:cNvSpPr txBox="1"/>
          <p:nvPr/>
        </p:nvSpPr>
        <p:spPr>
          <a:xfrm>
            <a:off x="4515617" y="4024724"/>
            <a:ext cx="936104" cy="338554"/>
          </a:xfrm>
          <a:prstGeom prst="rect">
            <a:avLst/>
          </a:prstGeom>
          <a:solidFill>
            <a:srgbClr val="5B9BD5"/>
          </a:solidFill>
        </p:spPr>
        <p:txBody>
          <a:bodyPr wrap="square" rtlCol="1">
            <a:spAutoFit/>
          </a:bodyPr>
          <a:lstStyle/>
          <a:p>
            <a:pPr algn="l" rtl="0"/>
            <a:r>
              <a:rPr lang="en-US" sz="1600" dirty="0" smtClean="0"/>
              <a:t>Israel</a:t>
            </a:r>
            <a:endParaRPr lang="he-IL" sz="1600" dirty="0"/>
          </a:p>
        </p:txBody>
      </p:sp>
      <p:sp>
        <p:nvSpPr>
          <p:cNvPr id="14" name="TextBox 13"/>
          <p:cNvSpPr txBox="1"/>
          <p:nvPr/>
        </p:nvSpPr>
        <p:spPr>
          <a:xfrm>
            <a:off x="2606570" y="5716947"/>
            <a:ext cx="624678" cy="276999"/>
          </a:xfrm>
          <a:prstGeom prst="rect">
            <a:avLst/>
          </a:prstGeom>
          <a:solidFill>
            <a:srgbClr val="E4B218"/>
          </a:solidFill>
        </p:spPr>
        <p:txBody>
          <a:bodyPr wrap="square" rtlCol="1">
            <a:spAutoFit/>
          </a:bodyPr>
          <a:lstStyle/>
          <a:p>
            <a:pPr algn="l" rtl="0"/>
            <a:r>
              <a:rPr lang="en-US" sz="1200" dirty="0" smtClean="0"/>
              <a:t>PA</a:t>
            </a:r>
            <a:endParaRPr lang="he-IL" sz="1200" dirty="0"/>
          </a:p>
        </p:txBody>
      </p:sp>
      <p:sp>
        <p:nvSpPr>
          <p:cNvPr id="17" name="TextBox 16"/>
          <p:cNvSpPr txBox="1"/>
          <p:nvPr/>
        </p:nvSpPr>
        <p:spPr>
          <a:xfrm>
            <a:off x="3484445" y="5734551"/>
            <a:ext cx="749503" cy="276999"/>
          </a:xfrm>
          <a:prstGeom prst="rect">
            <a:avLst/>
          </a:prstGeom>
          <a:solidFill>
            <a:srgbClr val="E4B218"/>
          </a:solidFill>
        </p:spPr>
        <p:txBody>
          <a:bodyPr wrap="square" rtlCol="1">
            <a:spAutoFit/>
          </a:bodyPr>
          <a:lstStyle/>
          <a:p>
            <a:pPr algn="l" rtl="0"/>
            <a:r>
              <a:rPr lang="en-US" sz="1200" dirty="0" smtClean="0"/>
              <a:t>Hamas</a:t>
            </a:r>
            <a:endParaRPr lang="he-IL" sz="1200" dirty="0"/>
          </a:p>
        </p:txBody>
      </p:sp>
      <p:sp>
        <p:nvSpPr>
          <p:cNvPr id="18" name="TextBox 17"/>
          <p:cNvSpPr txBox="1"/>
          <p:nvPr/>
        </p:nvSpPr>
        <p:spPr>
          <a:xfrm>
            <a:off x="3452359" y="6163223"/>
            <a:ext cx="813674" cy="346535"/>
          </a:xfrm>
          <a:prstGeom prst="rect">
            <a:avLst/>
          </a:prstGeom>
          <a:solidFill>
            <a:srgbClr val="92D050"/>
          </a:solidFill>
        </p:spPr>
        <p:txBody>
          <a:bodyPr wrap="square" rtlCol="1">
            <a:spAutoFit/>
          </a:bodyPr>
          <a:lstStyle/>
          <a:p>
            <a:pPr algn="l" rtl="0"/>
            <a:r>
              <a:rPr lang="en-US" sz="1600" dirty="0" smtClean="0"/>
              <a:t>Egypt</a:t>
            </a:r>
            <a:endParaRPr lang="he-IL" sz="1600" dirty="0"/>
          </a:p>
        </p:txBody>
      </p:sp>
      <p:sp>
        <p:nvSpPr>
          <p:cNvPr id="19" name="TextBox 18"/>
          <p:cNvSpPr txBox="1"/>
          <p:nvPr/>
        </p:nvSpPr>
        <p:spPr>
          <a:xfrm>
            <a:off x="2509995" y="6163223"/>
            <a:ext cx="879664" cy="307777"/>
          </a:xfrm>
          <a:prstGeom prst="rect">
            <a:avLst/>
          </a:prstGeom>
          <a:solidFill>
            <a:srgbClr val="92D050"/>
          </a:solidFill>
        </p:spPr>
        <p:txBody>
          <a:bodyPr wrap="square" rtlCol="1">
            <a:spAutoFit/>
          </a:bodyPr>
          <a:lstStyle/>
          <a:p>
            <a:pPr algn="l" rtl="0"/>
            <a:r>
              <a:rPr lang="en-US" sz="1400" dirty="0" smtClean="0"/>
              <a:t>Jordan</a:t>
            </a:r>
            <a:endParaRPr lang="he-IL" sz="1400" dirty="0"/>
          </a:p>
        </p:txBody>
      </p:sp>
      <p:sp>
        <p:nvSpPr>
          <p:cNvPr id="20" name="TextBox 19"/>
          <p:cNvSpPr txBox="1"/>
          <p:nvPr/>
        </p:nvSpPr>
        <p:spPr>
          <a:xfrm>
            <a:off x="9402586" y="4226375"/>
            <a:ext cx="936104" cy="338554"/>
          </a:xfrm>
          <a:prstGeom prst="rect">
            <a:avLst/>
          </a:prstGeom>
          <a:solidFill>
            <a:srgbClr val="5B9BD5"/>
          </a:solidFill>
        </p:spPr>
        <p:txBody>
          <a:bodyPr wrap="square" rtlCol="1">
            <a:spAutoFit/>
          </a:bodyPr>
          <a:lstStyle/>
          <a:p>
            <a:r>
              <a:rPr lang="en-US" sz="1600" dirty="0" smtClean="0"/>
              <a:t>Kurds</a:t>
            </a:r>
            <a:endParaRPr lang="he-IL" sz="1600" dirty="0"/>
          </a:p>
        </p:txBody>
      </p:sp>
      <p:sp>
        <p:nvSpPr>
          <p:cNvPr id="21" name="TextBox 20"/>
          <p:cNvSpPr txBox="1"/>
          <p:nvPr/>
        </p:nvSpPr>
        <p:spPr>
          <a:xfrm>
            <a:off x="9658694" y="5540653"/>
            <a:ext cx="507097" cy="261610"/>
          </a:xfrm>
          <a:prstGeom prst="rect">
            <a:avLst/>
          </a:prstGeom>
          <a:solidFill>
            <a:srgbClr val="92D050"/>
          </a:solidFill>
        </p:spPr>
        <p:txBody>
          <a:bodyPr wrap="square" rtlCol="1">
            <a:spAutoFit/>
          </a:bodyPr>
          <a:lstStyle/>
          <a:p>
            <a:pPr algn="l" rtl="0"/>
            <a:r>
              <a:rPr lang="en-US" sz="1050" dirty="0" smtClean="0"/>
              <a:t>Iraq</a:t>
            </a:r>
            <a:endParaRPr lang="he-IL" sz="1600" dirty="0"/>
          </a:p>
        </p:txBody>
      </p:sp>
      <p:sp>
        <p:nvSpPr>
          <p:cNvPr id="22" name="TextBox 21"/>
          <p:cNvSpPr txBox="1"/>
          <p:nvPr/>
        </p:nvSpPr>
        <p:spPr>
          <a:xfrm>
            <a:off x="7304711" y="2688221"/>
            <a:ext cx="687720" cy="279776"/>
          </a:xfrm>
          <a:prstGeom prst="rect">
            <a:avLst/>
          </a:prstGeom>
          <a:solidFill>
            <a:srgbClr val="92D050"/>
          </a:solidFill>
        </p:spPr>
        <p:txBody>
          <a:bodyPr wrap="square" rtlCol="1">
            <a:spAutoFit/>
          </a:bodyPr>
          <a:lstStyle/>
          <a:p>
            <a:pPr algn="l" rtl="0"/>
            <a:r>
              <a:rPr lang="en-US" sz="1200" dirty="0" smtClean="0"/>
              <a:t>Russia</a:t>
            </a:r>
            <a:endParaRPr lang="he-IL" sz="1200" dirty="0"/>
          </a:p>
        </p:txBody>
      </p:sp>
      <p:sp>
        <p:nvSpPr>
          <p:cNvPr id="23" name="TextBox 22"/>
          <p:cNvSpPr txBox="1"/>
          <p:nvPr/>
        </p:nvSpPr>
        <p:spPr>
          <a:xfrm>
            <a:off x="6754344" y="3830131"/>
            <a:ext cx="817760" cy="261610"/>
          </a:xfrm>
          <a:prstGeom prst="rect">
            <a:avLst/>
          </a:prstGeom>
          <a:solidFill>
            <a:srgbClr val="E4B218"/>
          </a:solidFill>
        </p:spPr>
        <p:txBody>
          <a:bodyPr wrap="square" rtlCol="1">
            <a:spAutoFit/>
          </a:bodyPr>
          <a:lstStyle/>
          <a:p>
            <a:pPr algn="l" rtl="0"/>
            <a:r>
              <a:rPr lang="en-US" sz="1100" dirty="0" smtClean="0"/>
              <a:t>Lebanon</a:t>
            </a:r>
            <a:endParaRPr lang="he-IL" sz="1100" dirty="0"/>
          </a:p>
        </p:txBody>
      </p:sp>
      <p:sp>
        <p:nvSpPr>
          <p:cNvPr id="24" name="TextBox 23"/>
          <p:cNvSpPr txBox="1"/>
          <p:nvPr/>
        </p:nvSpPr>
        <p:spPr>
          <a:xfrm>
            <a:off x="7300080" y="4159769"/>
            <a:ext cx="1059302" cy="307777"/>
          </a:xfrm>
          <a:prstGeom prst="rect">
            <a:avLst/>
          </a:prstGeom>
          <a:solidFill>
            <a:srgbClr val="FF0000"/>
          </a:solidFill>
        </p:spPr>
        <p:txBody>
          <a:bodyPr wrap="square" rtlCol="1">
            <a:spAutoFit/>
          </a:bodyPr>
          <a:lstStyle/>
          <a:p>
            <a:r>
              <a:rPr lang="en-US" sz="1400" dirty="0" smtClean="0"/>
              <a:t>Hezbollah</a:t>
            </a:r>
            <a:endParaRPr lang="he-IL" sz="1400" dirty="0"/>
          </a:p>
        </p:txBody>
      </p:sp>
      <p:sp>
        <p:nvSpPr>
          <p:cNvPr id="25" name="TextBox 24"/>
          <p:cNvSpPr txBox="1"/>
          <p:nvPr/>
        </p:nvSpPr>
        <p:spPr>
          <a:xfrm>
            <a:off x="8551732" y="4521371"/>
            <a:ext cx="936104" cy="307777"/>
          </a:xfrm>
          <a:prstGeom prst="rect">
            <a:avLst/>
          </a:prstGeom>
          <a:solidFill>
            <a:srgbClr val="FF0000"/>
          </a:solidFill>
        </p:spPr>
        <p:txBody>
          <a:bodyPr wrap="square" rtlCol="1">
            <a:spAutoFit/>
          </a:bodyPr>
          <a:lstStyle/>
          <a:p>
            <a:pPr algn="l" rtl="0"/>
            <a:r>
              <a:rPr lang="en-US" sz="1400" dirty="0" smtClean="0"/>
              <a:t>Syria</a:t>
            </a:r>
            <a:endParaRPr lang="he-IL" sz="1400" dirty="0"/>
          </a:p>
        </p:txBody>
      </p:sp>
      <p:sp>
        <p:nvSpPr>
          <p:cNvPr id="26" name="TextBox 25"/>
          <p:cNvSpPr txBox="1"/>
          <p:nvPr/>
        </p:nvSpPr>
        <p:spPr>
          <a:xfrm>
            <a:off x="7987724" y="5715290"/>
            <a:ext cx="936104" cy="338554"/>
          </a:xfrm>
          <a:prstGeom prst="rect">
            <a:avLst/>
          </a:prstGeom>
          <a:solidFill>
            <a:srgbClr val="FF0000"/>
          </a:solidFill>
        </p:spPr>
        <p:txBody>
          <a:bodyPr wrap="square" rtlCol="1">
            <a:spAutoFit/>
          </a:bodyPr>
          <a:lstStyle/>
          <a:p>
            <a:pPr algn="l" rtl="0"/>
            <a:r>
              <a:rPr lang="en-US" sz="1600" dirty="0" smtClean="0"/>
              <a:t>Iran</a:t>
            </a:r>
            <a:endParaRPr lang="he-IL" sz="1600" dirty="0"/>
          </a:p>
        </p:txBody>
      </p:sp>
      <p:sp>
        <p:nvSpPr>
          <p:cNvPr id="28" name="צורה חופשית 4"/>
          <p:cNvSpPr/>
          <p:nvPr/>
        </p:nvSpPr>
        <p:spPr>
          <a:xfrm>
            <a:off x="2676539" y="2652938"/>
            <a:ext cx="6386048" cy="1917009"/>
          </a:xfrm>
          <a:custGeom>
            <a:avLst/>
            <a:gdLst>
              <a:gd name="connsiteX0" fmla="*/ 0 w 6386048"/>
              <a:gd name="connsiteY0" fmla="*/ 1407325 h 1917009"/>
              <a:gd name="connsiteX1" fmla="*/ 705394 w 6386048"/>
              <a:gd name="connsiteY1" fmla="*/ 479862 h 1917009"/>
              <a:gd name="connsiteX2" fmla="*/ 2834640 w 6386048"/>
              <a:gd name="connsiteY2" fmla="*/ 218605 h 1917009"/>
              <a:gd name="connsiteX3" fmla="*/ 5055326 w 6386048"/>
              <a:gd name="connsiteY3" fmla="*/ 101039 h 1917009"/>
              <a:gd name="connsiteX4" fmla="*/ 6270172 w 6386048"/>
              <a:gd name="connsiteY4" fmla="*/ 1773085 h 1917009"/>
              <a:gd name="connsiteX5" fmla="*/ 6348549 w 6386048"/>
              <a:gd name="connsiteY5" fmla="*/ 1838399 h 1917009"/>
              <a:gd name="connsiteX6" fmla="*/ 6374674 w 6386048"/>
              <a:gd name="connsiteY6" fmla="*/ 1864525 h 19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6048" h="1917009">
                <a:moveTo>
                  <a:pt x="0" y="1407325"/>
                </a:moveTo>
                <a:cubicBezTo>
                  <a:pt x="116477" y="1042653"/>
                  <a:pt x="232954" y="677982"/>
                  <a:pt x="705394" y="479862"/>
                </a:cubicBezTo>
                <a:cubicBezTo>
                  <a:pt x="1177834" y="281742"/>
                  <a:pt x="2109651" y="281742"/>
                  <a:pt x="2834640" y="218605"/>
                </a:cubicBezTo>
                <a:cubicBezTo>
                  <a:pt x="3559629" y="155468"/>
                  <a:pt x="4482737" y="-158041"/>
                  <a:pt x="5055326" y="101039"/>
                </a:cubicBezTo>
                <a:cubicBezTo>
                  <a:pt x="5627915" y="360119"/>
                  <a:pt x="6054635" y="1483525"/>
                  <a:pt x="6270172" y="1773085"/>
                </a:cubicBezTo>
                <a:cubicBezTo>
                  <a:pt x="6485709" y="2062645"/>
                  <a:pt x="6331132" y="1823159"/>
                  <a:pt x="6348549" y="1838399"/>
                </a:cubicBezTo>
                <a:cubicBezTo>
                  <a:pt x="6365966" y="1853639"/>
                  <a:pt x="6370320" y="1859082"/>
                  <a:pt x="6374674" y="1864525"/>
                </a:cubicBezTo>
              </a:path>
            </a:pathLst>
          </a:custGeom>
          <a:ln w="57150">
            <a:solidFill>
              <a:srgbClr val="00B050"/>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sp>
        <p:nvSpPr>
          <p:cNvPr id="36" name="כותרת משנה 2">
            <a:extLst>
              <a:ext uri="{FF2B5EF4-FFF2-40B4-BE49-F238E27FC236}">
                <a16:creationId xmlns:a16="http://schemas.microsoft.com/office/drawing/2014/main" xmlns="" id="{DADB1393-8AFB-4072-A6A5-C65AFF6902D3}"/>
              </a:ext>
            </a:extLst>
          </p:cNvPr>
          <p:cNvSpPr txBox="1">
            <a:spLocks/>
          </p:cNvSpPr>
          <p:nvPr/>
        </p:nvSpPr>
        <p:spPr>
          <a:xfrm>
            <a:off x="4751132" y="5743144"/>
            <a:ext cx="2128872" cy="945125"/>
          </a:xfrm>
          <a:prstGeom prst="rect">
            <a:avLst/>
          </a:prstGeom>
          <a:blipFill>
            <a:blip r:embed="rId3"/>
            <a:tile tx="0" ty="0" sx="100000" sy="100000" flip="none" algn="tl"/>
          </a:blipFill>
          <a:ln w="60325">
            <a:solidFill>
              <a:schemeClr val="tx1"/>
            </a:solidFill>
          </a:ln>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n-US" sz="1600" b="1" dirty="0">
                <a:latin typeface="David" panose="020E0502060401010101" pitchFamily="34" charset="-79"/>
                <a:cs typeface="David" panose="020E0502060401010101" pitchFamily="34" charset="-79"/>
              </a:rPr>
              <a:t>Maximizing </a:t>
            </a:r>
            <a:r>
              <a:rPr lang="en-US" sz="1600" b="1" dirty="0" smtClean="0">
                <a:latin typeface="David" panose="020E0502060401010101" pitchFamily="34" charset="-79"/>
                <a:cs typeface="David" panose="020E0502060401010101" pitchFamily="34" charset="-79"/>
              </a:rPr>
              <a:t>interest </a:t>
            </a:r>
            <a:r>
              <a:rPr lang="en-US" sz="1600" b="1" dirty="0">
                <a:latin typeface="David" panose="020E0502060401010101" pitchFamily="34" charset="-79"/>
                <a:cs typeface="David" panose="020E0502060401010101" pitchFamily="34" charset="-79"/>
              </a:rPr>
              <a:t>and contracts for the reconstruction of Syria</a:t>
            </a:r>
            <a:endParaRPr lang="he-IL" sz="18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39718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xmlns="" id="{DADB1393-8AFB-4072-A6A5-C65AFF6902D3}"/>
              </a:ext>
            </a:extLst>
          </p:cNvPr>
          <p:cNvSpPr>
            <a:spLocks noGrp="1"/>
          </p:cNvSpPr>
          <p:nvPr>
            <p:ph type="subTitle" idx="1"/>
          </p:nvPr>
        </p:nvSpPr>
        <p:spPr>
          <a:xfrm>
            <a:off x="0" y="52253"/>
            <a:ext cx="11712624" cy="2103119"/>
          </a:xfrm>
        </p:spPr>
        <p:txBody>
          <a:bodyPr>
            <a:noAutofit/>
          </a:bodyPr>
          <a:lstStyle/>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Promoting and harnessing the political and economic interest in sovereign Syria in order to create a wedge and block the Shiite axis.</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Preserving Israeli supremacy in the region, while creating international legitimacy for action in Lebanese territory to the extent required (the right to self-defense)</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A secret campaign focused on intensifying the Iranian dilemma between foreign-domestic targeting</a:t>
            </a:r>
            <a:endParaRPr lang="he-IL" sz="2000" b="1" dirty="0" smtClean="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2"/>
          <a:stretch>
            <a:fillRect/>
          </a:stretch>
        </p:blipFill>
        <p:spPr>
          <a:xfrm>
            <a:off x="1902824" y="2299064"/>
            <a:ext cx="8686425" cy="4558937"/>
          </a:xfrm>
          <a:prstGeom prst="rect">
            <a:avLst/>
          </a:prstGeom>
        </p:spPr>
      </p:pic>
      <p:cxnSp>
        <p:nvCxnSpPr>
          <p:cNvPr id="4" name="מחבר ישר 3"/>
          <p:cNvCxnSpPr/>
          <p:nvPr/>
        </p:nvCxnSpPr>
        <p:spPr>
          <a:xfrm flipV="1">
            <a:off x="7428412" y="3762103"/>
            <a:ext cx="1894115" cy="1267098"/>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7572104" y="5029202"/>
            <a:ext cx="2703449" cy="300444"/>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44778" y="4179271"/>
            <a:ext cx="754878" cy="461665"/>
          </a:xfrm>
          <a:prstGeom prst="rect">
            <a:avLst/>
          </a:prstGeom>
          <a:solidFill>
            <a:srgbClr val="92D050"/>
          </a:solidFill>
        </p:spPr>
        <p:txBody>
          <a:bodyPr wrap="square" rtlCol="1">
            <a:spAutoFit/>
          </a:bodyPr>
          <a:lstStyle/>
          <a:p>
            <a:pPr algn="l" rtl="0"/>
            <a:r>
              <a:rPr lang="en-US" sz="1200" dirty="0" smtClean="0"/>
              <a:t>Saudi Arabia</a:t>
            </a:r>
            <a:endParaRPr lang="he-IL" sz="1200" dirty="0"/>
          </a:p>
        </p:txBody>
      </p:sp>
      <p:sp>
        <p:nvSpPr>
          <p:cNvPr id="5" name="TextBox 4"/>
          <p:cNvSpPr txBox="1"/>
          <p:nvPr/>
        </p:nvSpPr>
        <p:spPr>
          <a:xfrm>
            <a:off x="5208635" y="2828109"/>
            <a:ext cx="660928" cy="276999"/>
          </a:xfrm>
          <a:prstGeom prst="rect">
            <a:avLst/>
          </a:prstGeom>
          <a:solidFill>
            <a:srgbClr val="92D050"/>
          </a:solidFill>
        </p:spPr>
        <p:txBody>
          <a:bodyPr wrap="square" rtlCol="1">
            <a:spAutoFit/>
          </a:bodyPr>
          <a:lstStyle/>
          <a:p>
            <a:pPr algn="l" rtl="0"/>
            <a:r>
              <a:rPr lang="en-US" sz="1200" dirty="0" smtClean="0"/>
              <a:t>Turkey</a:t>
            </a:r>
            <a:endParaRPr lang="he-IL" sz="1200" dirty="0"/>
          </a:p>
        </p:txBody>
      </p:sp>
      <p:sp>
        <p:nvSpPr>
          <p:cNvPr id="11" name="TextBox 10"/>
          <p:cNvSpPr txBox="1"/>
          <p:nvPr/>
        </p:nvSpPr>
        <p:spPr>
          <a:xfrm>
            <a:off x="2999656" y="2933983"/>
            <a:ext cx="517881" cy="338554"/>
          </a:xfrm>
          <a:prstGeom prst="rect">
            <a:avLst/>
          </a:prstGeom>
          <a:solidFill>
            <a:srgbClr val="0070C0"/>
          </a:solidFill>
        </p:spPr>
        <p:txBody>
          <a:bodyPr wrap="square" rtlCol="1">
            <a:spAutoFit/>
          </a:bodyPr>
          <a:lstStyle/>
          <a:p>
            <a:pPr algn="l" rtl="0"/>
            <a:r>
              <a:rPr lang="en-US" sz="1600" dirty="0" smtClean="0"/>
              <a:t>US</a:t>
            </a:r>
            <a:endParaRPr lang="he-IL" sz="1600" dirty="0"/>
          </a:p>
        </p:txBody>
      </p:sp>
      <p:sp>
        <p:nvSpPr>
          <p:cNvPr id="13" name="TextBox 12"/>
          <p:cNvSpPr txBox="1"/>
          <p:nvPr/>
        </p:nvSpPr>
        <p:spPr>
          <a:xfrm>
            <a:off x="4515617" y="4024724"/>
            <a:ext cx="936104" cy="338554"/>
          </a:xfrm>
          <a:prstGeom prst="rect">
            <a:avLst/>
          </a:prstGeom>
          <a:solidFill>
            <a:srgbClr val="5B9BD5"/>
          </a:solidFill>
        </p:spPr>
        <p:txBody>
          <a:bodyPr wrap="square" rtlCol="1">
            <a:spAutoFit/>
          </a:bodyPr>
          <a:lstStyle/>
          <a:p>
            <a:pPr algn="l" rtl="0"/>
            <a:r>
              <a:rPr lang="en-US" sz="1600" dirty="0" smtClean="0"/>
              <a:t>Israel</a:t>
            </a:r>
            <a:endParaRPr lang="he-IL" sz="1600" dirty="0"/>
          </a:p>
        </p:txBody>
      </p:sp>
      <p:sp>
        <p:nvSpPr>
          <p:cNvPr id="14" name="TextBox 13"/>
          <p:cNvSpPr txBox="1"/>
          <p:nvPr/>
        </p:nvSpPr>
        <p:spPr>
          <a:xfrm>
            <a:off x="2606570" y="5716947"/>
            <a:ext cx="624678" cy="276999"/>
          </a:xfrm>
          <a:prstGeom prst="rect">
            <a:avLst/>
          </a:prstGeom>
          <a:solidFill>
            <a:srgbClr val="E4B218"/>
          </a:solidFill>
        </p:spPr>
        <p:txBody>
          <a:bodyPr wrap="square" rtlCol="1">
            <a:spAutoFit/>
          </a:bodyPr>
          <a:lstStyle/>
          <a:p>
            <a:pPr algn="l" rtl="0"/>
            <a:r>
              <a:rPr lang="en-US" sz="1200" dirty="0" smtClean="0"/>
              <a:t>PA</a:t>
            </a:r>
            <a:endParaRPr lang="he-IL" sz="1200" dirty="0"/>
          </a:p>
        </p:txBody>
      </p:sp>
      <p:sp>
        <p:nvSpPr>
          <p:cNvPr id="17" name="TextBox 16"/>
          <p:cNvSpPr txBox="1"/>
          <p:nvPr/>
        </p:nvSpPr>
        <p:spPr>
          <a:xfrm>
            <a:off x="3484445" y="5734551"/>
            <a:ext cx="749503" cy="276999"/>
          </a:xfrm>
          <a:prstGeom prst="rect">
            <a:avLst/>
          </a:prstGeom>
          <a:solidFill>
            <a:srgbClr val="E4B218"/>
          </a:solidFill>
        </p:spPr>
        <p:txBody>
          <a:bodyPr wrap="square" rtlCol="1">
            <a:spAutoFit/>
          </a:bodyPr>
          <a:lstStyle/>
          <a:p>
            <a:pPr algn="l" rtl="0"/>
            <a:r>
              <a:rPr lang="en-US" sz="1200" dirty="0" smtClean="0"/>
              <a:t>Hamas</a:t>
            </a:r>
            <a:endParaRPr lang="he-IL" sz="1200" dirty="0"/>
          </a:p>
        </p:txBody>
      </p:sp>
      <p:sp>
        <p:nvSpPr>
          <p:cNvPr id="18" name="TextBox 17"/>
          <p:cNvSpPr txBox="1"/>
          <p:nvPr/>
        </p:nvSpPr>
        <p:spPr>
          <a:xfrm>
            <a:off x="3452359" y="6163223"/>
            <a:ext cx="813674" cy="346535"/>
          </a:xfrm>
          <a:prstGeom prst="rect">
            <a:avLst/>
          </a:prstGeom>
          <a:solidFill>
            <a:srgbClr val="92D050"/>
          </a:solidFill>
        </p:spPr>
        <p:txBody>
          <a:bodyPr wrap="square" rtlCol="1">
            <a:spAutoFit/>
          </a:bodyPr>
          <a:lstStyle/>
          <a:p>
            <a:pPr algn="l" rtl="0"/>
            <a:r>
              <a:rPr lang="en-US" sz="1600" dirty="0" smtClean="0"/>
              <a:t>Egypt</a:t>
            </a:r>
            <a:endParaRPr lang="he-IL" sz="1600" dirty="0"/>
          </a:p>
        </p:txBody>
      </p:sp>
      <p:sp>
        <p:nvSpPr>
          <p:cNvPr id="19" name="TextBox 18"/>
          <p:cNvSpPr txBox="1"/>
          <p:nvPr/>
        </p:nvSpPr>
        <p:spPr>
          <a:xfrm>
            <a:off x="2509995" y="6163223"/>
            <a:ext cx="879664" cy="307777"/>
          </a:xfrm>
          <a:prstGeom prst="rect">
            <a:avLst/>
          </a:prstGeom>
          <a:solidFill>
            <a:srgbClr val="92D050"/>
          </a:solidFill>
        </p:spPr>
        <p:txBody>
          <a:bodyPr wrap="square" rtlCol="1">
            <a:spAutoFit/>
          </a:bodyPr>
          <a:lstStyle/>
          <a:p>
            <a:pPr algn="l" rtl="0"/>
            <a:r>
              <a:rPr lang="en-US" sz="1400" dirty="0" smtClean="0"/>
              <a:t>Jordan</a:t>
            </a:r>
            <a:endParaRPr lang="he-IL" sz="1400" dirty="0"/>
          </a:p>
        </p:txBody>
      </p:sp>
      <p:sp>
        <p:nvSpPr>
          <p:cNvPr id="20" name="TextBox 19"/>
          <p:cNvSpPr txBox="1"/>
          <p:nvPr/>
        </p:nvSpPr>
        <p:spPr>
          <a:xfrm>
            <a:off x="9402586" y="4226375"/>
            <a:ext cx="936104" cy="338554"/>
          </a:xfrm>
          <a:prstGeom prst="rect">
            <a:avLst/>
          </a:prstGeom>
          <a:solidFill>
            <a:srgbClr val="5B9BD5"/>
          </a:solidFill>
        </p:spPr>
        <p:txBody>
          <a:bodyPr wrap="square" rtlCol="1">
            <a:spAutoFit/>
          </a:bodyPr>
          <a:lstStyle/>
          <a:p>
            <a:r>
              <a:rPr lang="en-US" sz="1600" dirty="0" smtClean="0"/>
              <a:t>Kurds</a:t>
            </a:r>
            <a:endParaRPr lang="he-IL" sz="1600" dirty="0"/>
          </a:p>
        </p:txBody>
      </p:sp>
      <p:sp>
        <p:nvSpPr>
          <p:cNvPr id="21" name="TextBox 20"/>
          <p:cNvSpPr txBox="1"/>
          <p:nvPr/>
        </p:nvSpPr>
        <p:spPr>
          <a:xfrm>
            <a:off x="9658694" y="5540653"/>
            <a:ext cx="507097" cy="261610"/>
          </a:xfrm>
          <a:prstGeom prst="rect">
            <a:avLst/>
          </a:prstGeom>
          <a:solidFill>
            <a:srgbClr val="92D050"/>
          </a:solidFill>
        </p:spPr>
        <p:txBody>
          <a:bodyPr wrap="square" rtlCol="1">
            <a:spAutoFit/>
          </a:bodyPr>
          <a:lstStyle/>
          <a:p>
            <a:pPr algn="l" rtl="0"/>
            <a:r>
              <a:rPr lang="en-US" sz="1050" dirty="0" smtClean="0"/>
              <a:t>Iraq</a:t>
            </a:r>
            <a:endParaRPr lang="he-IL" sz="1600" dirty="0"/>
          </a:p>
        </p:txBody>
      </p:sp>
      <p:sp>
        <p:nvSpPr>
          <p:cNvPr id="22" name="TextBox 21"/>
          <p:cNvSpPr txBox="1"/>
          <p:nvPr/>
        </p:nvSpPr>
        <p:spPr>
          <a:xfrm>
            <a:off x="7304711" y="2688221"/>
            <a:ext cx="687720" cy="279776"/>
          </a:xfrm>
          <a:prstGeom prst="rect">
            <a:avLst/>
          </a:prstGeom>
          <a:solidFill>
            <a:srgbClr val="92D050"/>
          </a:solidFill>
        </p:spPr>
        <p:txBody>
          <a:bodyPr wrap="square" rtlCol="1">
            <a:spAutoFit/>
          </a:bodyPr>
          <a:lstStyle/>
          <a:p>
            <a:pPr algn="l" rtl="0"/>
            <a:r>
              <a:rPr lang="en-US" sz="1200" dirty="0" smtClean="0"/>
              <a:t>Russia</a:t>
            </a:r>
            <a:endParaRPr lang="he-IL" sz="1200" dirty="0"/>
          </a:p>
        </p:txBody>
      </p:sp>
      <p:sp>
        <p:nvSpPr>
          <p:cNvPr id="23" name="TextBox 22"/>
          <p:cNvSpPr txBox="1"/>
          <p:nvPr/>
        </p:nvSpPr>
        <p:spPr>
          <a:xfrm>
            <a:off x="6754344" y="3830131"/>
            <a:ext cx="817760" cy="261610"/>
          </a:xfrm>
          <a:prstGeom prst="rect">
            <a:avLst/>
          </a:prstGeom>
          <a:solidFill>
            <a:srgbClr val="E4B218"/>
          </a:solidFill>
        </p:spPr>
        <p:txBody>
          <a:bodyPr wrap="square" rtlCol="1">
            <a:spAutoFit/>
          </a:bodyPr>
          <a:lstStyle/>
          <a:p>
            <a:pPr algn="l" rtl="0"/>
            <a:r>
              <a:rPr lang="en-US" sz="1100" dirty="0" smtClean="0"/>
              <a:t>Lebanon</a:t>
            </a:r>
            <a:endParaRPr lang="he-IL" sz="1100" dirty="0"/>
          </a:p>
        </p:txBody>
      </p:sp>
      <p:sp>
        <p:nvSpPr>
          <p:cNvPr id="24" name="TextBox 23"/>
          <p:cNvSpPr txBox="1"/>
          <p:nvPr/>
        </p:nvSpPr>
        <p:spPr>
          <a:xfrm>
            <a:off x="7300080" y="4159769"/>
            <a:ext cx="1059302" cy="307777"/>
          </a:xfrm>
          <a:prstGeom prst="rect">
            <a:avLst/>
          </a:prstGeom>
          <a:solidFill>
            <a:srgbClr val="FF0000"/>
          </a:solidFill>
        </p:spPr>
        <p:txBody>
          <a:bodyPr wrap="square" rtlCol="1">
            <a:spAutoFit/>
          </a:bodyPr>
          <a:lstStyle/>
          <a:p>
            <a:r>
              <a:rPr lang="en-US" sz="1400" dirty="0" smtClean="0"/>
              <a:t>Hezbollah</a:t>
            </a:r>
            <a:endParaRPr lang="he-IL" sz="1400" dirty="0"/>
          </a:p>
        </p:txBody>
      </p:sp>
      <p:sp>
        <p:nvSpPr>
          <p:cNvPr id="25" name="TextBox 24"/>
          <p:cNvSpPr txBox="1"/>
          <p:nvPr/>
        </p:nvSpPr>
        <p:spPr>
          <a:xfrm>
            <a:off x="8551732" y="4521371"/>
            <a:ext cx="936104" cy="307777"/>
          </a:xfrm>
          <a:prstGeom prst="rect">
            <a:avLst/>
          </a:prstGeom>
          <a:solidFill>
            <a:srgbClr val="FF0000"/>
          </a:solidFill>
        </p:spPr>
        <p:txBody>
          <a:bodyPr wrap="square" rtlCol="1">
            <a:spAutoFit/>
          </a:bodyPr>
          <a:lstStyle/>
          <a:p>
            <a:pPr algn="l" rtl="0"/>
            <a:r>
              <a:rPr lang="en-US" sz="1400" dirty="0" smtClean="0"/>
              <a:t>Syria</a:t>
            </a:r>
            <a:endParaRPr lang="he-IL" sz="1400" dirty="0"/>
          </a:p>
        </p:txBody>
      </p:sp>
      <p:sp>
        <p:nvSpPr>
          <p:cNvPr id="26" name="TextBox 25"/>
          <p:cNvSpPr txBox="1"/>
          <p:nvPr/>
        </p:nvSpPr>
        <p:spPr>
          <a:xfrm>
            <a:off x="7987724" y="5715290"/>
            <a:ext cx="936104" cy="338554"/>
          </a:xfrm>
          <a:prstGeom prst="rect">
            <a:avLst/>
          </a:prstGeom>
          <a:solidFill>
            <a:srgbClr val="FF0000"/>
          </a:solidFill>
        </p:spPr>
        <p:txBody>
          <a:bodyPr wrap="square" rtlCol="1">
            <a:spAutoFit/>
          </a:bodyPr>
          <a:lstStyle/>
          <a:p>
            <a:pPr algn="l" rtl="0"/>
            <a:r>
              <a:rPr lang="en-US" sz="1600" dirty="0" smtClean="0"/>
              <a:t>Iran</a:t>
            </a:r>
            <a:endParaRPr lang="he-IL" sz="1600" dirty="0"/>
          </a:p>
        </p:txBody>
      </p:sp>
      <p:sp>
        <p:nvSpPr>
          <p:cNvPr id="28" name="צורה חופשית 4"/>
          <p:cNvSpPr/>
          <p:nvPr/>
        </p:nvSpPr>
        <p:spPr>
          <a:xfrm>
            <a:off x="2638697" y="2655224"/>
            <a:ext cx="6386048" cy="1917009"/>
          </a:xfrm>
          <a:custGeom>
            <a:avLst/>
            <a:gdLst>
              <a:gd name="connsiteX0" fmla="*/ 0 w 6386048"/>
              <a:gd name="connsiteY0" fmla="*/ 1407325 h 1917009"/>
              <a:gd name="connsiteX1" fmla="*/ 705394 w 6386048"/>
              <a:gd name="connsiteY1" fmla="*/ 479862 h 1917009"/>
              <a:gd name="connsiteX2" fmla="*/ 2834640 w 6386048"/>
              <a:gd name="connsiteY2" fmla="*/ 218605 h 1917009"/>
              <a:gd name="connsiteX3" fmla="*/ 5055326 w 6386048"/>
              <a:gd name="connsiteY3" fmla="*/ 101039 h 1917009"/>
              <a:gd name="connsiteX4" fmla="*/ 6270172 w 6386048"/>
              <a:gd name="connsiteY4" fmla="*/ 1773085 h 1917009"/>
              <a:gd name="connsiteX5" fmla="*/ 6348549 w 6386048"/>
              <a:gd name="connsiteY5" fmla="*/ 1838399 h 1917009"/>
              <a:gd name="connsiteX6" fmla="*/ 6374674 w 6386048"/>
              <a:gd name="connsiteY6" fmla="*/ 1864525 h 19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86048" h="1917009">
                <a:moveTo>
                  <a:pt x="0" y="1407325"/>
                </a:moveTo>
                <a:cubicBezTo>
                  <a:pt x="116477" y="1042653"/>
                  <a:pt x="232954" y="677982"/>
                  <a:pt x="705394" y="479862"/>
                </a:cubicBezTo>
                <a:cubicBezTo>
                  <a:pt x="1177834" y="281742"/>
                  <a:pt x="2109651" y="281742"/>
                  <a:pt x="2834640" y="218605"/>
                </a:cubicBezTo>
                <a:cubicBezTo>
                  <a:pt x="3559629" y="155468"/>
                  <a:pt x="4482737" y="-158041"/>
                  <a:pt x="5055326" y="101039"/>
                </a:cubicBezTo>
                <a:cubicBezTo>
                  <a:pt x="5627915" y="360119"/>
                  <a:pt x="6054635" y="1483525"/>
                  <a:pt x="6270172" y="1773085"/>
                </a:cubicBezTo>
                <a:cubicBezTo>
                  <a:pt x="6485709" y="2062645"/>
                  <a:pt x="6331132" y="1823159"/>
                  <a:pt x="6348549" y="1838399"/>
                </a:cubicBezTo>
                <a:cubicBezTo>
                  <a:pt x="6365966" y="1853639"/>
                  <a:pt x="6370320" y="1859082"/>
                  <a:pt x="6374674" y="1864525"/>
                </a:cubicBezTo>
              </a:path>
            </a:pathLst>
          </a:custGeom>
          <a:ln w="57150">
            <a:solidFill>
              <a:srgbClr val="00B050"/>
            </a:solidFill>
          </a:ln>
        </p:spPr>
        <p:style>
          <a:lnRef idx="1">
            <a:schemeClr val="dk1"/>
          </a:lnRef>
          <a:fillRef idx="0">
            <a:schemeClr val="dk1"/>
          </a:fillRef>
          <a:effectRef idx="0">
            <a:schemeClr val="dk1"/>
          </a:effectRef>
          <a:fontRef idx="minor">
            <a:schemeClr val="tx1"/>
          </a:fontRef>
        </p:style>
        <p:txBody>
          <a:bodyPr rtlCol="1" anchor="ctr"/>
          <a:lstStyle/>
          <a:p>
            <a:pPr algn="ctr"/>
            <a:endParaRPr lang="he-IL"/>
          </a:p>
        </p:txBody>
      </p:sp>
      <p:sp>
        <p:nvSpPr>
          <p:cNvPr id="30" name="אליפסה 6"/>
          <p:cNvSpPr/>
          <p:nvPr/>
        </p:nvSpPr>
        <p:spPr>
          <a:xfrm>
            <a:off x="8283811" y="4349079"/>
            <a:ext cx="1340581" cy="7361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rPr>
              <a:t>S</a:t>
            </a:r>
            <a:r>
              <a:rPr lang="en-US" sz="2000" b="1" dirty="0" smtClean="0">
                <a:solidFill>
                  <a:schemeClr val="tx1"/>
                </a:solidFill>
              </a:rPr>
              <a:t>yria</a:t>
            </a:r>
            <a:endParaRPr lang="he-IL" sz="2000" b="1" dirty="0">
              <a:solidFill>
                <a:schemeClr val="tx1"/>
              </a:solidFill>
            </a:endParaRPr>
          </a:p>
        </p:txBody>
      </p:sp>
      <p:sp>
        <p:nvSpPr>
          <p:cNvPr id="31" name="כותרת משנה 2">
            <a:extLst>
              <a:ext uri="{FF2B5EF4-FFF2-40B4-BE49-F238E27FC236}">
                <a16:creationId xmlns:a16="http://schemas.microsoft.com/office/drawing/2014/main" xmlns="" id="{DADB1393-8AFB-4072-A6A5-C65AFF6902D3}"/>
              </a:ext>
            </a:extLst>
          </p:cNvPr>
          <p:cNvSpPr txBox="1">
            <a:spLocks/>
          </p:cNvSpPr>
          <p:nvPr/>
        </p:nvSpPr>
        <p:spPr>
          <a:xfrm>
            <a:off x="4751132" y="5743144"/>
            <a:ext cx="2128872" cy="945125"/>
          </a:xfrm>
          <a:prstGeom prst="rect">
            <a:avLst/>
          </a:prstGeom>
          <a:blipFill>
            <a:blip r:embed="rId3"/>
            <a:tile tx="0" ty="0" sx="100000" sy="100000" flip="none" algn="tl"/>
          </a:blipFill>
          <a:ln w="60325">
            <a:solidFill>
              <a:schemeClr val="tx1"/>
            </a:solidFill>
          </a:ln>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n-US" sz="1600" b="1" dirty="0">
                <a:latin typeface="David" panose="020E0502060401010101" pitchFamily="34" charset="-79"/>
                <a:cs typeface="David" panose="020E0502060401010101" pitchFamily="34" charset="-79"/>
              </a:rPr>
              <a:t>Maximizing </a:t>
            </a:r>
            <a:r>
              <a:rPr lang="en-US" sz="1600" b="1" dirty="0" smtClean="0">
                <a:latin typeface="David" panose="020E0502060401010101" pitchFamily="34" charset="-79"/>
                <a:cs typeface="David" panose="020E0502060401010101" pitchFamily="34" charset="-79"/>
              </a:rPr>
              <a:t>interest </a:t>
            </a:r>
            <a:r>
              <a:rPr lang="en-US" sz="1600" b="1" dirty="0">
                <a:latin typeface="David" panose="020E0502060401010101" pitchFamily="34" charset="-79"/>
                <a:cs typeface="David" panose="020E0502060401010101" pitchFamily="34" charset="-79"/>
              </a:rPr>
              <a:t>and contracts for the reconstruction of Syria</a:t>
            </a:r>
            <a:endParaRPr lang="he-IL" sz="1800" b="1" dirty="0">
              <a:latin typeface="David" panose="020E0502060401010101" pitchFamily="34" charset="-79"/>
              <a:cs typeface="David" panose="020E0502060401010101" pitchFamily="34" charset="-79"/>
            </a:endParaRPr>
          </a:p>
        </p:txBody>
      </p:sp>
      <p:sp>
        <p:nvSpPr>
          <p:cNvPr id="32" name="TextBox 31"/>
          <p:cNvSpPr txBox="1"/>
          <p:nvPr/>
        </p:nvSpPr>
        <p:spPr>
          <a:xfrm>
            <a:off x="4583832" y="2334774"/>
            <a:ext cx="432048" cy="584775"/>
          </a:xfrm>
          <a:prstGeom prst="rect">
            <a:avLst/>
          </a:prstGeom>
          <a:noFill/>
        </p:spPr>
        <p:txBody>
          <a:bodyPr wrap="square" rtlCol="1">
            <a:spAutoFit/>
          </a:bodyPr>
          <a:lstStyle/>
          <a:p>
            <a:r>
              <a:rPr lang="he-IL" sz="3200" b="1" dirty="0" smtClean="0">
                <a:solidFill>
                  <a:srgbClr val="00B050"/>
                </a:solidFill>
              </a:rPr>
              <a:t>$</a:t>
            </a:r>
            <a:endParaRPr lang="he-IL" sz="3200" b="1" dirty="0">
              <a:solidFill>
                <a:srgbClr val="00B050"/>
              </a:solidFill>
            </a:endParaRPr>
          </a:p>
        </p:txBody>
      </p:sp>
      <p:sp>
        <p:nvSpPr>
          <p:cNvPr id="33" name="TextBox 32"/>
          <p:cNvSpPr txBox="1"/>
          <p:nvPr/>
        </p:nvSpPr>
        <p:spPr>
          <a:xfrm>
            <a:off x="1902824" y="3501864"/>
            <a:ext cx="432048" cy="584775"/>
          </a:xfrm>
          <a:prstGeom prst="rect">
            <a:avLst/>
          </a:prstGeom>
          <a:noFill/>
        </p:spPr>
        <p:txBody>
          <a:bodyPr wrap="square" rtlCol="1">
            <a:spAutoFit/>
          </a:bodyPr>
          <a:lstStyle/>
          <a:p>
            <a:r>
              <a:rPr lang="he-IL" sz="3200" b="1" dirty="0" smtClean="0">
                <a:solidFill>
                  <a:srgbClr val="00B050"/>
                </a:solidFill>
              </a:rPr>
              <a:t>$</a:t>
            </a:r>
            <a:endParaRPr lang="he-IL" sz="3200" b="1" dirty="0">
              <a:solidFill>
                <a:srgbClr val="00B050"/>
              </a:solidFill>
            </a:endParaRPr>
          </a:p>
        </p:txBody>
      </p:sp>
    </p:spTree>
    <p:extLst>
      <p:ext uri="{BB962C8B-B14F-4D97-AF65-F5344CB8AC3E}">
        <p14:creationId xmlns:p14="http://schemas.microsoft.com/office/powerpoint/2010/main" val="344936314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191883" y="7442027"/>
            <a:ext cx="45719" cy="47966"/>
          </a:xfrm>
          <a:prstGeom prst="rect">
            <a:avLst/>
          </a:prstGeom>
          <a:noFill/>
        </p:spPr>
      </p:pic>
      <p:pic>
        <p:nvPicPr>
          <p:cNvPr id="7" name="Picture 6" descr="https://cdn.lynda.com/course/431059/431059-636356282128989854-16x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983" y="-76843"/>
            <a:ext cx="2159726" cy="14376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7274" y="1268760"/>
            <a:ext cx="11619366" cy="5632311"/>
          </a:xfrm>
          <a:prstGeom prst="rect">
            <a:avLst/>
          </a:prstGeom>
          <a:noFill/>
        </p:spPr>
        <p:txBody>
          <a:bodyPr wrap="square" rtlCol="1">
            <a:spAutoFit/>
          </a:bodyPr>
          <a:lstStyle/>
          <a:p>
            <a:pPr marL="285750" lvl="0" indent="-285750" algn="l" rtl="0">
              <a:buFont typeface="Arial" panose="020B0604020202020204" pitchFamily="34" charset="0"/>
              <a:buChar char="•"/>
            </a:pPr>
            <a:r>
              <a:rPr lang="en-US" sz="2000" b="1" u="sng" dirty="0">
                <a:cs typeface="+mj-cs"/>
              </a:rPr>
              <a:t>Formation of knowledge </a:t>
            </a:r>
            <a:r>
              <a:rPr lang="en-US" sz="2000" dirty="0">
                <a:cs typeface="+mj-cs"/>
              </a:rPr>
              <a:t>- the theoretical lectures are important and relevant and have provided a good basis for professional discussion in the team</a:t>
            </a:r>
            <a:r>
              <a:rPr lang="en-US" sz="2000" dirty="0" smtClean="0">
                <a:cs typeface="+mj-cs"/>
              </a:rPr>
              <a:t>.</a:t>
            </a:r>
            <a:endParaRPr lang="he-IL" sz="2000" dirty="0" smtClean="0">
              <a:cs typeface="+mj-cs"/>
            </a:endParaRPr>
          </a:p>
          <a:p>
            <a:pPr lvl="0" algn="l" rtl="0"/>
            <a:endParaRPr lang="en-US" sz="2000" dirty="0">
              <a:cs typeface="+mj-cs"/>
            </a:endParaRPr>
          </a:p>
          <a:p>
            <a:pPr marL="285750" lvl="0" indent="-285750" algn="l" rtl="0">
              <a:buFont typeface="Arial" panose="020B0604020202020204" pitchFamily="34" charset="0"/>
              <a:buChar char="•"/>
            </a:pPr>
            <a:r>
              <a:rPr lang="en-US" sz="2000" b="1" u="sng" dirty="0">
                <a:cs typeface="+mj-cs"/>
              </a:rPr>
              <a:t>The process of instruction </a:t>
            </a:r>
            <a:r>
              <a:rPr lang="en-US" sz="2000" dirty="0">
                <a:cs typeface="+mj-cs"/>
              </a:rPr>
              <a:t>- clear, systematic, precise, conceptualized, focuses on the learning process. Creates an opportunity for friction with the model and </a:t>
            </a:r>
            <a:r>
              <a:rPr lang="en-US" sz="2000" dirty="0" smtClean="0">
                <a:cs typeface="+mj-cs"/>
              </a:rPr>
              <a:t>self-exploration.</a:t>
            </a:r>
          </a:p>
          <a:p>
            <a:pPr marL="285750" lvl="0" indent="-285750" algn="l" rtl="0">
              <a:buFont typeface="Arial" panose="020B0604020202020204" pitchFamily="34" charset="0"/>
              <a:buChar char="•"/>
            </a:pPr>
            <a:endParaRPr lang="he-IL" sz="2000" dirty="0">
              <a:cs typeface="+mj-cs"/>
            </a:endParaRPr>
          </a:p>
          <a:p>
            <a:pPr marL="285750" lvl="0" indent="-285750" algn="l" rtl="0">
              <a:buFont typeface="Arial" panose="020B0604020202020204" pitchFamily="34" charset="0"/>
              <a:buChar char="•"/>
            </a:pPr>
            <a:r>
              <a:rPr lang="en-US" sz="2000" b="1" dirty="0">
                <a:cs typeface="+mj-cs"/>
              </a:rPr>
              <a:t>The picture becomes clearer gradually</a:t>
            </a:r>
            <a:r>
              <a:rPr lang="en-US" sz="2000" dirty="0">
                <a:cs typeface="+mj-cs"/>
              </a:rPr>
              <a:t>, which increases the importance of the tool and the methodology of action</a:t>
            </a:r>
            <a:r>
              <a:rPr lang="en-US" sz="2000" dirty="0" smtClean="0">
                <a:cs typeface="+mj-cs"/>
              </a:rPr>
              <a:t>.</a:t>
            </a:r>
            <a:endParaRPr lang="he-IL" sz="2000" dirty="0" smtClean="0">
              <a:cs typeface="+mj-cs"/>
            </a:endParaRPr>
          </a:p>
          <a:p>
            <a:pPr marL="285750" lvl="0" indent="-285750" algn="l" rtl="0">
              <a:buFont typeface="Arial" panose="020B0604020202020204" pitchFamily="34" charset="0"/>
              <a:buChar char="•"/>
            </a:pPr>
            <a:endParaRPr lang="he-IL" sz="2000" dirty="0">
              <a:cs typeface="+mj-cs"/>
            </a:endParaRPr>
          </a:p>
          <a:p>
            <a:pPr marL="285750" lvl="0" indent="-285750" algn="l" rtl="0">
              <a:buFont typeface="Arial" panose="020B0604020202020204" pitchFamily="34" charset="0"/>
              <a:buChar char="•"/>
            </a:pPr>
            <a:r>
              <a:rPr lang="en-US" sz="2000" b="1" u="sng" dirty="0">
                <a:cs typeface="+mj-cs"/>
              </a:rPr>
              <a:t>The team </a:t>
            </a:r>
            <a:r>
              <a:rPr lang="en-US" sz="2000" dirty="0">
                <a:cs typeface="+mj-cs"/>
              </a:rPr>
              <a:t>- the heterogeneity of the team allows us to examine the subject from many different angles</a:t>
            </a:r>
            <a:r>
              <a:rPr lang="en-US" sz="2000" dirty="0" smtClean="0">
                <a:cs typeface="+mj-cs"/>
              </a:rPr>
              <a:t>.</a:t>
            </a:r>
            <a:endParaRPr lang="he-IL" sz="2000" dirty="0" smtClean="0">
              <a:cs typeface="+mj-cs"/>
            </a:endParaRPr>
          </a:p>
          <a:p>
            <a:pPr marL="285750" lvl="0" indent="-285750" algn="l" rtl="0">
              <a:buFont typeface="Arial" panose="020B0604020202020204" pitchFamily="34" charset="0"/>
              <a:buChar char="•"/>
            </a:pPr>
            <a:endParaRPr lang="he-IL" sz="2000" dirty="0" smtClean="0">
              <a:cs typeface="+mj-cs"/>
            </a:endParaRPr>
          </a:p>
          <a:p>
            <a:pPr marL="285750" lvl="0" indent="-285750" algn="l" rtl="0">
              <a:buFont typeface="Arial" panose="020B0604020202020204" pitchFamily="34" charset="0"/>
              <a:buChar char="•"/>
            </a:pPr>
            <a:r>
              <a:rPr lang="en-US" sz="2000" b="1" u="sng" dirty="0">
                <a:cs typeface="+mj-cs"/>
              </a:rPr>
              <a:t>Product </a:t>
            </a:r>
            <a:r>
              <a:rPr lang="en-US" sz="2000" dirty="0">
                <a:cs typeface="+mj-cs"/>
              </a:rPr>
              <a:t>- The process of </a:t>
            </a:r>
            <a:r>
              <a:rPr lang="en-US" sz="2000" b="1" dirty="0">
                <a:cs typeface="+mj-cs"/>
              </a:rPr>
              <a:t>building the cognitive </a:t>
            </a:r>
            <a:r>
              <a:rPr lang="en-US" sz="2000" dirty="0">
                <a:cs typeface="+mj-cs"/>
              </a:rPr>
              <a:t>map enables us to understand the complexity of the system, the tensions and the weights among the players in the arena. We have actually met a </a:t>
            </a:r>
            <a:r>
              <a:rPr lang="en-US" sz="2000" b="1" dirty="0">
                <a:cs typeface="+mj-cs"/>
              </a:rPr>
              <a:t>cognitive map for the first time in a simulation</a:t>
            </a:r>
            <a:r>
              <a:rPr lang="en-US" sz="2000" dirty="0">
                <a:cs typeface="+mj-cs"/>
              </a:rPr>
              <a:t>.</a:t>
            </a:r>
          </a:p>
          <a:p>
            <a:pPr lvl="0" algn="l" rtl="0"/>
            <a:endParaRPr lang="en-US" sz="2000" dirty="0">
              <a:cs typeface="+mj-cs"/>
            </a:endParaRPr>
          </a:p>
          <a:p>
            <a:pPr marL="285750" lvl="0" indent="-285750" algn="l" rtl="0">
              <a:buFont typeface="Arial" panose="020B0604020202020204" pitchFamily="34" charset="0"/>
              <a:buChar char="•"/>
            </a:pPr>
            <a:r>
              <a:rPr lang="en-US" sz="2000" dirty="0">
                <a:cs typeface="+mj-cs"/>
              </a:rPr>
              <a:t>Understanding the </a:t>
            </a:r>
            <a:r>
              <a:rPr lang="en-US" sz="2000" b="1" dirty="0">
                <a:cs typeface="+mj-cs"/>
              </a:rPr>
              <a:t>totality and dynamism </a:t>
            </a:r>
            <a:r>
              <a:rPr lang="en-US" sz="2000" dirty="0">
                <a:cs typeface="+mj-cs"/>
              </a:rPr>
              <a:t>and changing reality even during the process and the need to set basic assumptions (severe - reasonable) in order to progress.</a:t>
            </a:r>
            <a:endParaRPr lang="en-US" sz="2000" dirty="0" smtClean="0">
              <a:latin typeface="+mj-lt"/>
              <a:cs typeface="+mj-cs"/>
            </a:endParaRPr>
          </a:p>
        </p:txBody>
      </p:sp>
      <p:sp>
        <p:nvSpPr>
          <p:cNvPr id="5" name="TextBox 4"/>
          <p:cNvSpPr txBox="1"/>
          <p:nvPr/>
        </p:nvSpPr>
        <p:spPr>
          <a:xfrm>
            <a:off x="3143672" y="-4367"/>
            <a:ext cx="8424936" cy="646331"/>
          </a:xfrm>
          <a:prstGeom prst="rect">
            <a:avLst/>
          </a:prstGeom>
          <a:noFill/>
        </p:spPr>
        <p:txBody>
          <a:bodyPr wrap="square" rtlCol="1">
            <a:spAutoFit/>
          </a:bodyPr>
          <a:lstStyle/>
          <a:p>
            <a:pPr algn="l" rtl="0"/>
            <a:r>
              <a:rPr lang="en-US" sz="3600" b="1" dirty="0"/>
              <a:t>Insights on </a:t>
            </a:r>
            <a:r>
              <a:rPr lang="en-US" sz="3600" b="1" dirty="0" smtClean="0"/>
              <a:t>The Process</a:t>
            </a:r>
            <a:endParaRPr lang="he-IL" sz="3600" b="1" dirty="0"/>
          </a:p>
        </p:txBody>
      </p:sp>
    </p:spTree>
    <p:extLst>
      <p:ext uri="{BB962C8B-B14F-4D97-AF65-F5344CB8AC3E}">
        <p14:creationId xmlns:p14="http://schemas.microsoft.com/office/powerpoint/2010/main" val="1234427318"/>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WIN-7\AppData\Local\Microsoft\Windows\Temporary Internet Files\Content.IE5\M3WBNI5C\220px-Bedouin_pumping_Water[1].jpg"/>
          <p:cNvPicPr>
            <a:picLocks noChangeAspect="1" noChangeArrowheads="1"/>
          </p:cNvPicPr>
          <p:nvPr/>
        </p:nvPicPr>
        <p:blipFill>
          <a:blip r:embed="rId2"/>
          <a:srcRect/>
          <a:stretch>
            <a:fillRect/>
          </a:stretch>
        </p:blipFill>
        <p:spPr bwMode="auto">
          <a:xfrm>
            <a:off x="6191883" y="7442027"/>
            <a:ext cx="45719" cy="47966"/>
          </a:xfrm>
          <a:prstGeom prst="rect">
            <a:avLst/>
          </a:prstGeom>
          <a:noFill/>
        </p:spPr>
      </p:pic>
      <p:sp>
        <p:nvSpPr>
          <p:cNvPr id="4" name="TextBox 3"/>
          <p:cNvSpPr txBox="1"/>
          <p:nvPr/>
        </p:nvSpPr>
        <p:spPr>
          <a:xfrm>
            <a:off x="237274" y="1360770"/>
            <a:ext cx="11619366" cy="5632311"/>
          </a:xfrm>
          <a:prstGeom prst="rect">
            <a:avLst/>
          </a:prstGeom>
          <a:noFill/>
        </p:spPr>
        <p:txBody>
          <a:bodyPr wrap="square" rtlCol="1">
            <a:spAutoFit/>
          </a:bodyPr>
          <a:lstStyle/>
          <a:p>
            <a:pPr marL="285750" lvl="0" indent="-285750" algn="l" rtl="0">
              <a:buFont typeface="Arial" panose="020B0604020202020204" pitchFamily="34" charset="0"/>
              <a:buChar char="•"/>
            </a:pPr>
            <a:r>
              <a:rPr lang="en-US" sz="2000" b="1" u="sng" dirty="0">
                <a:cs typeface="+mj-cs"/>
              </a:rPr>
              <a:t>Formation of knowledge </a:t>
            </a:r>
            <a:r>
              <a:rPr lang="en-US" sz="2000" dirty="0">
                <a:cs typeface="+mj-cs"/>
              </a:rPr>
              <a:t>- the theoretical lectures are important and relevant and have provided a good basis for professional discussion in the team</a:t>
            </a:r>
            <a:r>
              <a:rPr lang="en-US" sz="2000" dirty="0" smtClean="0">
                <a:cs typeface="+mj-cs"/>
              </a:rPr>
              <a:t>.</a:t>
            </a:r>
            <a:endParaRPr lang="he-IL" sz="2000" dirty="0" smtClean="0">
              <a:cs typeface="+mj-cs"/>
            </a:endParaRPr>
          </a:p>
          <a:p>
            <a:pPr lvl="0" algn="l" rtl="0"/>
            <a:endParaRPr lang="en-US" sz="2000" dirty="0">
              <a:cs typeface="+mj-cs"/>
            </a:endParaRPr>
          </a:p>
          <a:p>
            <a:pPr marL="285750" lvl="0" indent="-285750" algn="l" rtl="0">
              <a:buFont typeface="Arial" panose="020B0604020202020204" pitchFamily="34" charset="0"/>
              <a:buChar char="•"/>
            </a:pPr>
            <a:r>
              <a:rPr lang="en-US" sz="2000" b="1" u="sng" dirty="0">
                <a:cs typeface="+mj-cs"/>
              </a:rPr>
              <a:t>The process of instruction </a:t>
            </a:r>
            <a:r>
              <a:rPr lang="en-US" sz="2000" dirty="0">
                <a:cs typeface="+mj-cs"/>
              </a:rPr>
              <a:t>- clear, systematic, precise, conceptualized, focuses on the learning process. Creates an opportunity for friction with the model and </a:t>
            </a:r>
            <a:r>
              <a:rPr lang="en-US" sz="2000" dirty="0" smtClean="0">
                <a:cs typeface="+mj-cs"/>
              </a:rPr>
              <a:t>self-exploration.</a:t>
            </a:r>
          </a:p>
          <a:p>
            <a:pPr marL="285750" lvl="0" indent="-285750" algn="l" rtl="0">
              <a:buFont typeface="Arial" panose="020B0604020202020204" pitchFamily="34" charset="0"/>
              <a:buChar char="•"/>
            </a:pPr>
            <a:endParaRPr lang="he-IL" sz="2000" dirty="0">
              <a:cs typeface="+mj-cs"/>
            </a:endParaRPr>
          </a:p>
          <a:p>
            <a:pPr marL="285750" lvl="0" indent="-285750" algn="l" rtl="0">
              <a:buFont typeface="Arial" panose="020B0604020202020204" pitchFamily="34" charset="0"/>
              <a:buChar char="•"/>
            </a:pPr>
            <a:r>
              <a:rPr lang="en-US" sz="2000" b="1" dirty="0">
                <a:cs typeface="+mj-cs"/>
              </a:rPr>
              <a:t>The picture becomes clearer gradually</a:t>
            </a:r>
            <a:r>
              <a:rPr lang="en-US" sz="2000" dirty="0">
                <a:cs typeface="+mj-cs"/>
              </a:rPr>
              <a:t>, which increases the importance of the tool and the methodology of action</a:t>
            </a:r>
            <a:r>
              <a:rPr lang="en-US" sz="2000" dirty="0" smtClean="0">
                <a:cs typeface="+mj-cs"/>
              </a:rPr>
              <a:t>.</a:t>
            </a:r>
            <a:endParaRPr lang="he-IL" sz="2000" dirty="0" smtClean="0">
              <a:cs typeface="+mj-cs"/>
            </a:endParaRPr>
          </a:p>
          <a:p>
            <a:pPr marL="285750" lvl="0" indent="-285750" algn="l" rtl="0">
              <a:buFont typeface="Arial" panose="020B0604020202020204" pitchFamily="34" charset="0"/>
              <a:buChar char="•"/>
            </a:pPr>
            <a:endParaRPr lang="he-IL" sz="2000" dirty="0">
              <a:cs typeface="+mj-cs"/>
            </a:endParaRPr>
          </a:p>
          <a:p>
            <a:pPr marL="285750" lvl="0" indent="-285750" algn="l" rtl="0">
              <a:buFont typeface="Arial" panose="020B0604020202020204" pitchFamily="34" charset="0"/>
              <a:buChar char="•"/>
            </a:pPr>
            <a:r>
              <a:rPr lang="en-US" sz="2000" b="1" u="sng" dirty="0">
                <a:cs typeface="+mj-cs"/>
              </a:rPr>
              <a:t>The team </a:t>
            </a:r>
            <a:r>
              <a:rPr lang="en-US" sz="2000" dirty="0">
                <a:cs typeface="+mj-cs"/>
              </a:rPr>
              <a:t>- the heterogeneity of the team allows us to examine the subject from many different angles</a:t>
            </a:r>
            <a:r>
              <a:rPr lang="en-US" sz="2000" dirty="0" smtClean="0">
                <a:cs typeface="+mj-cs"/>
              </a:rPr>
              <a:t>.</a:t>
            </a:r>
            <a:endParaRPr lang="he-IL" sz="2000" dirty="0" smtClean="0">
              <a:cs typeface="+mj-cs"/>
            </a:endParaRPr>
          </a:p>
          <a:p>
            <a:pPr marL="285750" lvl="0" indent="-285750" algn="l" rtl="0">
              <a:buFont typeface="Arial" panose="020B0604020202020204" pitchFamily="34" charset="0"/>
              <a:buChar char="•"/>
            </a:pPr>
            <a:endParaRPr lang="he-IL" sz="2000" dirty="0" smtClean="0">
              <a:cs typeface="+mj-cs"/>
            </a:endParaRPr>
          </a:p>
          <a:p>
            <a:pPr marL="285750" lvl="0" indent="-285750" algn="l" rtl="0">
              <a:buFont typeface="Arial" panose="020B0604020202020204" pitchFamily="34" charset="0"/>
              <a:buChar char="•"/>
            </a:pPr>
            <a:r>
              <a:rPr lang="en-US" sz="2000" b="1" u="sng" dirty="0">
                <a:cs typeface="+mj-cs"/>
              </a:rPr>
              <a:t>Product </a:t>
            </a:r>
            <a:r>
              <a:rPr lang="en-US" sz="2000" dirty="0">
                <a:cs typeface="+mj-cs"/>
              </a:rPr>
              <a:t>- The process of </a:t>
            </a:r>
            <a:r>
              <a:rPr lang="en-US" sz="2000" b="1" dirty="0">
                <a:cs typeface="+mj-cs"/>
              </a:rPr>
              <a:t>building the cognitive </a:t>
            </a:r>
            <a:r>
              <a:rPr lang="en-US" sz="2000" dirty="0">
                <a:cs typeface="+mj-cs"/>
              </a:rPr>
              <a:t>map enables us to understand the complexity of the system, the tensions and the weights among the players in the arena. We have actually met a </a:t>
            </a:r>
            <a:r>
              <a:rPr lang="en-US" sz="2000" b="1" dirty="0">
                <a:cs typeface="+mj-cs"/>
              </a:rPr>
              <a:t>cognitive map for the first time in a simulation</a:t>
            </a:r>
            <a:r>
              <a:rPr lang="en-US" sz="2000" dirty="0">
                <a:cs typeface="+mj-cs"/>
              </a:rPr>
              <a:t>.</a:t>
            </a:r>
          </a:p>
          <a:p>
            <a:pPr lvl="0" algn="l" rtl="0"/>
            <a:endParaRPr lang="en-US" sz="2000" dirty="0">
              <a:cs typeface="+mj-cs"/>
            </a:endParaRPr>
          </a:p>
          <a:p>
            <a:pPr marL="285750" lvl="0" indent="-285750" algn="l" rtl="0">
              <a:buFont typeface="Arial" panose="020B0604020202020204" pitchFamily="34" charset="0"/>
              <a:buChar char="•"/>
            </a:pPr>
            <a:r>
              <a:rPr lang="en-US" sz="2000" dirty="0">
                <a:cs typeface="+mj-cs"/>
              </a:rPr>
              <a:t>Understanding the </a:t>
            </a:r>
            <a:r>
              <a:rPr lang="en-US" sz="2000" b="1" dirty="0">
                <a:cs typeface="+mj-cs"/>
              </a:rPr>
              <a:t>totality and dynamism </a:t>
            </a:r>
            <a:r>
              <a:rPr lang="en-US" sz="2000" dirty="0">
                <a:cs typeface="+mj-cs"/>
              </a:rPr>
              <a:t>and changing reality even during the process and the need to set basic assumptions (severe - reasonable) in order to progress.</a:t>
            </a:r>
            <a:endParaRPr lang="en-US" sz="2000" dirty="0" smtClean="0">
              <a:latin typeface="+mj-lt"/>
              <a:cs typeface="+mj-cs"/>
            </a:endParaRPr>
          </a:p>
        </p:txBody>
      </p:sp>
      <p:sp>
        <p:nvSpPr>
          <p:cNvPr id="5" name="TextBox 4"/>
          <p:cNvSpPr txBox="1"/>
          <p:nvPr/>
        </p:nvSpPr>
        <p:spPr>
          <a:xfrm>
            <a:off x="3431704" y="-4367"/>
            <a:ext cx="8424936" cy="646331"/>
          </a:xfrm>
          <a:prstGeom prst="rect">
            <a:avLst/>
          </a:prstGeom>
          <a:noFill/>
        </p:spPr>
        <p:txBody>
          <a:bodyPr wrap="square" rtlCol="1">
            <a:spAutoFit/>
          </a:bodyPr>
          <a:lstStyle/>
          <a:p>
            <a:pPr algn="l" rtl="0"/>
            <a:r>
              <a:rPr lang="en-US" sz="3600" b="1" dirty="0"/>
              <a:t>Insights on </a:t>
            </a:r>
            <a:r>
              <a:rPr lang="en-US" sz="3600" b="1" dirty="0" smtClean="0"/>
              <a:t>The Process</a:t>
            </a:r>
            <a:endParaRPr lang="he-IL" sz="3600" b="1" dirty="0"/>
          </a:p>
        </p:txBody>
      </p:sp>
      <p:pic>
        <p:nvPicPr>
          <p:cNvPr id="8" name="Picture 7" descr="https://cdn.lynda.com/course/431059/431059-636356282128989854-16x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6983" y="-76843"/>
            <a:ext cx="2159726" cy="1437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9933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285" y="1484785"/>
            <a:ext cx="11904067" cy="5236692"/>
          </a:xfrm>
          <a:prstGeom prst="rect">
            <a:avLst/>
          </a:prstGeom>
        </p:spPr>
      </p:pic>
    </p:spTree>
    <p:extLst>
      <p:ext uri="{BB962C8B-B14F-4D97-AF65-F5344CB8AC3E}">
        <p14:creationId xmlns:p14="http://schemas.microsoft.com/office/powerpoint/2010/main" val="106580927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988091" y="317961"/>
            <a:ext cx="5159369" cy="6242838"/>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4" name="Straight Connector 123" descr="Time line">
            <a:extLst>
              <a:ext uri="{FF2B5EF4-FFF2-40B4-BE49-F238E27FC236}">
                <a16:creationId xmlns:a16="http://schemas.microsoft.com/office/drawing/2014/main" xmlns="" id="{0ECD7D0F-80D1-4D75-A17F-3E2E46570DE4}"/>
              </a:ext>
            </a:extLst>
          </p:cNvPr>
          <p:cNvCxnSpPr>
            <a:cxnSpLocks/>
          </p:cNvCxnSpPr>
          <p:nvPr/>
        </p:nvCxnSpPr>
        <p:spPr>
          <a:xfrm flipH="1">
            <a:off x="1301217" y="6090003"/>
            <a:ext cx="10432744" cy="0"/>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21" name="Group 20" descr="Year 1">
            <a:extLst>
              <a:ext uri="{FF2B5EF4-FFF2-40B4-BE49-F238E27FC236}">
                <a16:creationId xmlns:a16="http://schemas.microsoft.com/office/drawing/2014/main" xmlns="" id="{5D2F3933-9B72-4828-BCB7-541ECBDEFC11}"/>
              </a:ext>
            </a:extLst>
          </p:cNvPr>
          <p:cNvGrpSpPr/>
          <p:nvPr/>
        </p:nvGrpSpPr>
        <p:grpSpPr>
          <a:xfrm>
            <a:off x="904696" y="5778006"/>
            <a:ext cx="2815819" cy="1031410"/>
            <a:chOff x="904696" y="5778006"/>
            <a:chExt cx="2815819" cy="1031410"/>
          </a:xfrm>
        </p:grpSpPr>
        <p:sp>
          <p:nvSpPr>
            <p:cNvPr id="158" name="Oval 157">
              <a:extLst>
                <a:ext uri="{FF2B5EF4-FFF2-40B4-BE49-F238E27FC236}">
                  <a16:creationId xmlns:a16="http://schemas.microsoft.com/office/drawing/2014/main" xmlns="" id="{74AE39C1-CE7F-4294-BA9F-DE5050CFDD2F}"/>
                </a:ext>
              </a:extLst>
            </p:cNvPr>
            <p:cNvSpPr/>
            <p:nvPr/>
          </p:nvSpPr>
          <p:spPr>
            <a:xfrm>
              <a:off x="3004439"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xmlns="" id="{4EC46266-F9A2-46D0-9AAB-09889D0F8267}"/>
                </a:ext>
              </a:extLst>
            </p:cNvPr>
            <p:cNvSpPr/>
            <p:nvPr/>
          </p:nvSpPr>
          <p:spPr>
            <a:xfrm>
              <a:off x="2346810"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xmlns="" id="{90488C51-8860-4A29-A9FF-840EEF3025C6}"/>
                </a:ext>
              </a:extLst>
            </p:cNvPr>
            <p:cNvSpPr/>
            <p:nvPr/>
          </p:nvSpPr>
          <p:spPr>
            <a:xfrm>
              <a:off x="170254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2816A943-3130-484E-97D1-6C7917F3DD30}"/>
                </a:ext>
              </a:extLst>
            </p:cNvPr>
            <p:cNvSpPr/>
            <p:nvPr/>
          </p:nvSpPr>
          <p:spPr>
            <a:xfrm>
              <a:off x="1056583"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title="q lines">
              <a:extLst>
                <a:ext uri="{FF2B5EF4-FFF2-40B4-BE49-F238E27FC236}">
                  <a16:creationId xmlns:a16="http://schemas.microsoft.com/office/drawing/2014/main" xmlns="" id="{095D6F0B-DF34-40DB-AB6A-1DF127E26984}"/>
                </a:ext>
              </a:extLst>
            </p:cNvPr>
            <p:cNvCxnSpPr>
              <a:cxnSpLocks/>
            </p:cNvCxnSpPr>
            <p:nvPr/>
          </p:nvCxnSpPr>
          <p:spPr>
            <a:xfrm>
              <a:off x="2475056"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Straight Connector 36" title="q lines">
              <a:extLst>
                <a:ext uri="{FF2B5EF4-FFF2-40B4-BE49-F238E27FC236}">
                  <a16:creationId xmlns:a16="http://schemas.microsoft.com/office/drawing/2014/main" xmlns="" id="{4B8B0E64-F638-410E-B55B-23FF670F97FA}"/>
                </a:ext>
              </a:extLst>
            </p:cNvPr>
            <p:cNvCxnSpPr>
              <a:cxnSpLocks/>
            </p:cNvCxnSpPr>
            <p:nvPr/>
          </p:nvCxnSpPr>
          <p:spPr>
            <a:xfrm>
              <a:off x="3122338"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xmlns="" id="{2BD778E6-D334-4389-B4C0-6C793B6E1E82}"/>
                </a:ext>
              </a:extLst>
            </p:cNvPr>
            <p:cNvSpPr txBox="1"/>
            <p:nvPr/>
          </p:nvSpPr>
          <p:spPr>
            <a:xfrm>
              <a:off x="904696" y="6594209"/>
              <a:ext cx="569010" cy="215207"/>
            </a:xfrm>
            <a:prstGeom prst="rect">
              <a:avLst/>
            </a:prstGeom>
            <a:noFill/>
          </p:spPr>
          <p:txBody>
            <a:bodyPr wrap="square" lIns="0" tIns="0" rIns="0" bIns="0" rtlCol="0">
              <a:noAutofit/>
            </a:bodyPr>
            <a:lstStyle/>
            <a:p>
              <a:pPr algn="ctr"/>
              <a:r>
                <a:rPr lang="he-IL" sz="1000" b="1" dirty="0" smtClean="0">
                  <a:solidFill>
                    <a:schemeClr val="tx1">
                      <a:lumMod val="75000"/>
                      <a:lumOff val="25000"/>
                    </a:schemeClr>
                  </a:solidFill>
                </a:rPr>
                <a:t>2016</a:t>
              </a:r>
              <a:endParaRPr lang="en-ZA" sz="1000" b="1" dirty="0">
                <a:solidFill>
                  <a:schemeClr val="tx1">
                    <a:lumMod val="75000"/>
                    <a:lumOff val="25000"/>
                  </a:schemeClr>
                </a:solidFill>
              </a:endParaRPr>
            </a:p>
          </p:txBody>
        </p:sp>
        <p:cxnSp>
          <p:nvCxnSpPr>
            <p:cNvPr id="118" name="Straight Connector 117" title="q lines">
              <a:extLst>
                <a:ext uri="{FF2B5EF4-FFF2-40B4-BE49-F238E27FC236}">
                  <a16:creationId xmlns:a16="http://schemas.microsoft.com/office/drawing/2014/main" xmlns="" id="{35C4D3D7-7424-4459-8D25-38F63FBA31EE}"/>
                </a:ext>
              </a:extLst>
            </p:cNvPr>
            <p:cNvCxnSpPr>
              <a:cxnSpLocks/>
            </p:cNvCxnSpPr>
            <p:nvPr/>
          </p:nvCxnSpPr>
          <p:spPr>
            <a:xfrm>
              <a:off x="1827774"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 name="Rectangle: Rounded Corners 1" title="Year Bar">
              <a:extLst>
                <a:ext uri="{FF2B5EF4-FFF2-40B4-BE49-F238E27FC236}">
                  <a16:creationId xmlns:a16="http://schemas.microsoft.com/office/drawing/2014/main" xmlns="" id="{64E02AE9-6B6C-4B9C-ABBB-1E374B6CA82E}"/>
                </a:ext>
              </a:extLst>
            </p:cNvPr>
            <p:cNvSpPr/>
            <p:nvPr/>
          </p:nvSpPr>
          <p:spPr>
            <a:xfrm>
              <a:off x="1147186" y="6381273"/>
              <a:ext cx="2573329" cy="16485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Connector 113" title="q lines">
              <a:extLst>
                <a:ext uri="{FF2B5EF4-FFF2-40B4-BE49-F238E27FC236}">
                  <a16:creationId xmlns:a16="http://schemas.microsoft.com/office/drawing/2014/main" xmlns="" id="{6016E7CE-6835-4BB0-AABB-1CAEE51E870C}"/>
                </a:ext>
              </a:extLst>
            </p:cNvPr>
            <p:cNvCxnSpPr>
              <a:cxnSpLocks/>
            </p:cNvCxnSpPr>
            <p:nvPr/>
          </p:nvCxnSpPr>
          <p:spPr>
            <a:xfrm>
              <a:off x="1180492"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 name="Group 9" title="Milestone">
            <a:extLst>
              <a:ext uri="{FF2B5EF4-FFF2-40B4-BE49-F238E27FC236}">
                <a16:creationId xmlns:a16="http://schemas.microsoft.com/office/drawing/2014/main" xmlns="" id="{6BE69F2F-25E5-4E14-9BE7-F81A1FB8E199}"/>
              </a:ext>
            </a:extLst>
          </p:cNvPr>
          <p:cNvGrpSpPr/>
          <p:nvPr/>
        </p:nvGrpSpPr>
        <p:grpSpPr>
          <a:xfrm>
            <a:off x="715345" y="5393413"/>
            <a:ext cx="6349198" cy="327288"/>
            <a:chOff x="517829" y="4838753"/>
            <a:chExt cx="6349198" cy="327288"/>
          </a:xfrm>
        </p:grpSpPr>
        <p:sp>
          <p:nvSpPr>
            <p:cNvPr id="61" name="TextBox 60">
              <a:extLst>
                <a:ext uri="{FF2B5EF4-FFF2-40B4-BE49-F238E27FC236}">
                  <a16:creationId xmlns:a16="http://schemas.microsoft.com/office/drawing/2014/main" xmlns="" id="{A6E28C73-4CCB-4BDB-82CA-BEE3A58D33D9}"/>
                </a:ext>
              </a:extLst>
            </p:cNvPr>
            <p:cNvSpPr txBox="1"/>
            <p:nvPr/>
          </p:nvSpPr>
          <p:spPr>
            <a:xfrm>
              <a:off x="517829" y="4919820"/>
              <a:ext cx="4737788" cy="246221"/>
            </a:xfrm>
            <a:prstGeom prst="rect">
              <a:avLst/>
            </a:prstGeom>
            <a:noFill/>
          </p:spPr>
          <p:txBody>
            <a:bodyPr wrap="square" lIns="0" tIns="0" rIns="0" bIns="0" rtlCol="0">
              <a:spAutoFit/>
            </a:bodyPr>
            <a:lstStyle/>
            <a:p>
              <a:pPr algn="ctr"/>
              <a:r>
                <a:rPr lang="he-IL" sz="1600" b="1" dirty="0" err="1" smtClean="0">
                  <a:solidFill>
                    <a:schemeClr val="tx1">
                      <a:lumMod val="75000"/>
                      <a:lumOff val="25000"/>
                    </a:schemeClr>
                  </a:solidFill>
                </a:rPr>
                <a:t>מב"מ</a:t>
              </a:r>
              <a:r>
                <a:rPr lang="he-IL" sz="1600" b="1" dirty="0" smtClean="0">
                  <a:solidFill>
                    <a:schemeClr val="tx1">
                      <a:lumMod val="75000"/>
                      <a:lumOff val="25000"/>
                    </a:schemeClr>
                  </a:solidFill>
                </a:rPr>
                <a:t> </a:t>
              </a:r>
              <a:r>
                <a:rPr lang="he-IL" sz="1600" b="1" dirty="0" err="1" smtClean="0">
                  <a:solidFill>
                    <a:schemeClr val="tx1">
                      <a:lumMod val="75000"/>
                      <a:lumOff val="25000"/>
                    </a:schemeClr>
                  </a:solidFill>
                </a:rPr>
                <a:t>מדוייקים</a:t>
              </a:r>
              <a:r>
                <a:rPr lang="he-IL" sz="1600" b="1" dirty="0" smtClean="0">
                  <a:solidFill>
                    <a:schemeClr val="tx1">
                      <a:lumMod val="75000"/>
                      <a:lumOff val="25000"/>
                    </a:schemeClr>
                  </a:solidFill>
                </a:rPr>
                <a:t> עמום, אוגדת בט"ש</a:t>
              </a:r>
              <a:endParaRPr lang="en-ZA" sz="1600" b="1" dirty="0">
                <a:solidFill>
                  <a:schemeClr val="tx1">
                    <a:lumMod val="75000"/>
                    <a:lumOff val="25000"/>
                  </a:schemeClr>
                </a:solidFill>
              </a:endParaRPr>
            </a:p>
          </p:txBody>
        </p:sp>
        <p:sp>
          <p:nvSpPr>
            <p:cNvPr id="113" name="Rectangle: Rounded Corners 112" title="Milestone Graphic">
              <a:extLst>
                <a:ext uri="{FF2B5EF4-FFF2-40B4-BE49-F238E27FC236}">
                  <a16:creationId xmlns:a16="http://schemas.microsoft.com/office/drawing/2014/main" xmlns="" id="{3BC77ADA-7AD2-4DFC-9408-57E93582FC52}"/>
                </a:ext>
              </a:extLst>
            </p:cNvPr>
            <p:cNvSpPr/>
            <p:nvPr/>
          </p:nvSpPr>
          <p:spPr>
            <a:xfrm>
              <a:off x="1063122" y="4838753"/>
              <a:ext cx="5803905" cy="12093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descr="Year 2">
            <a:extLst>
              <a:ext uri="{FF2B5EF4-FFF2-40B4-BE49-F238E27FC236}">
                <a16:creationId xmlns:a16="http://schemas.microsoft.com/office/drawing/2014/main" xmlns="" id="{B77D3ADC-4691-423D-B968-599D539C51C4}"/>
              </a:ext>
            </a:extLst>
          </p:cNvPr>
          <p:cNvGrpSpPr/>
          <p:nvPr/>
        </p:nvGrpSpPr>
        <p:grpSpPr>
          <a:xfrm>
            <a:off x="3495592" y="5778006"/>
            <a:ext cx="2828816" cy="1072235"/>
            <a:chOff x="3495592" y="5778006"/>
            <a:chExt cx="2828816" cy="1072235"/>
          </a:xfrm>
        </p:grpSpPr>
        <p:sp>
          <p:nvSpPr>
            <p:cNvPr id="162" name="Oval 161">
              <a:extLst>
                <a:ext uri="{FF2B5EF4-FFF2-40B4-BE49-F238E27FC236}">
                  <a16:creationId xmlns:a16="http://schemas.microsoft.com/office/drawing/2014/main" xmlns="" id="{DDADAC53-FEC9-400E-B7FC-72F25EF0FE21}"/>
                </a:ext>
              </a:extLst>
            </p:cNvPr>
            <p:cNvSpPr/>
            <p:nvPr/>
          </p:nvSpPr>
          <p:spPr>
            <a:xfrm>
              <a:off x="5585704"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xmlns="" id="{EC0BAC80-DECA-4286-9763-E1B32B824792}"/>
                </a:ext>
              </a:extLst>
            </p:cNvPr>
            <p:cNvSpPr/>
            <p:nvPr/>
          </p:nvSpPr>
          <p:spPr>
            <a:xfrm>
              <a:off x="4936679"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xmlns="" id="{83C4B4F8-27D7-41DD-896D-A1B91FF462FD}"/>
                </a:ext>
              </a:extLst>
            </p:cNvPr>
            <p:cNvSpPr/>
            <p:nvPr/>
          </p:nvSpPr>
          <p:spPr>
            <a:xfrm>
              <a:off x="430015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xmlns="" id="{AE29C92D-0A5A-405A-B0B6-9115A90C3CB7}"/>
                </a:ext>
              </a:extLst>
            </p:cNvPr>
            <p:cNvSpPr/>
            <p:nvPr/>
          </p:nvSpPr>
          <p:spPr>
            <a:xfrm>
              <a:off x="3642967"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title="q lines">
              <a:extLst>
                <a:ext uri="{FF2B5EF4-FFF2-40B4-BE49-F238E27FC236}">
                  <a16:creationId xmlns:a16="http://schemas.microsoft.com/office/drawing/2014/main" xmlns="" id="{8CEE23F6-603B-4DB5-A968-8F086AA2AF53}"/>
                </a:ext>
              </a:extLst>
            </p:cNvPr>
            <p:cNvCxnSpPr>
              <a:cxnSpLocks/>
            </p:cNvCxnSpPr>
            <p:nvPr/>
          </p:nvCxnSpPr>
          <p:spPr>
            <a:xfrm>
              <a:off x="4416902"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Straight Connector 44" title="q lines">
              <a:extLst>
                <a:ext uri="{FF2B5EF4-FFF2-40B4-BE49-F238E27FC236}">
                  <a16:creationId xmlns:a16="http://schemas.microsoft.com/office/drawing/2014/main" xmlns="" id="{B0EC7A32-A13D-40FD-8FCB-9A2616556D19}"/>
                </a:ext>
              </a:extLst>
            </p:cNvPr>
            <p:cNvCxnSpPr>
              <a:cxnSpLocks/>
            </p:cNvCxnSpPr>
            <p:nvPr/>
          </p:nvCxnSpPr>
          <p:spPr>
            <a:xfrm>
              <a:off x="5064184"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Straight Connector 46" title="q lines">
              <a:extLst>
                <a:ext uri="{FF2B5EF4-FFF2-40B4-BE49-F238E27FC236}">
                  <a16:creationId xmlns:a16="http://schemas.microsoft.com/office/drawing/2014/main" xmlns="" id="{662638A0-3098-431F-BE5E-612EF4623E02}"/>
                </a:ext>
              </a:extLst>
            </p:cNvPr>
            <p:cNvCxnSpPr>
              <a:cxnSpLocks/>
            </p:cNvCxnSpPr>
            <p:nvPr/>
          </p:nvCxnSpPr>
          <p:spPr>
            <a:xfrm>
              <a:off x="5711466"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xmlns="" id="{9E24B3E5-9E8A-4B3A-ADB6-4481250B3F2A}"/>
                </a:ext>
              </a:extLst>
            </p:cNvPr>
            <p:cNvSpPr txBox="1"/>
            <p:nvPr/>
          </p:nvSpPr>
          <p:spPr>
            <a:xfrm>
              <a:off x="3495592" y="6614504"/>
              <a:ext cx="569010" cy="235737"/>
            </a:xfrm>
            <a:prstGeom prst="rect">
              <a:avLst/>
            </a:prstGeom>
            <a:noFill/>
          </p:spPr>
          <p:txBody>
            <a:bodyPr wrap="square" lIns="0" tIns="0" rIns="0" bIns="0" rtlCol="0">
              <a:noAutofit/>
            </a:bodyPr>
            <a:lstStyle/>
            <a:p>
              <a:pPr algn="ctr"/>
              <a:r>
                <a:rPr lang="he-IL" sz="1000" b="1" dirty="0" smtClean="0">
                  <a:solidFill>
                    <a:schemeClr val="tx1">
                      <a:lumMod val="75000"/>
                      <a:lumOff val="25000"/>
                    </a:schemeClr>
                  </a:solidFill>
                </a:rPr>
                <a:t>2017</a:t>
              </a:r>
              <a:endParaRPr lang="en-ZA" sz="1000" b="1" dirty="0">
                <a:solidFill>
                  <a:schemeClr val="tx1">
                    <a:lumMod val="75000"/>
                    <a:lumOff val="25000"/>
                  </a:schemeClr>
                </a:solidFill>
              </a:endParaRPr>
            </a:p>
          </p:txBody>
        </p:sp>
        <p:sp>
          <p:nvSpPr>
            <p:cNvPr id="189" name="Rectangle: Rounded Corners 188" title="Year Bar">
              <a:extLst>
                <a:ext uri="{FF2B5EF4-FFF2-40B4-BE49-F238E27FC236}">
                  <a16:creationId xmlns:a16="http://schemas.microsoft.com/office/drawing/2014/main" xmlns="" id="{4216F653-445A-48AE-9E7F-2BCB19F1649E}"/>
                </a:ext>
              </a:extLst>
            </p:cNvPr>
            <p:cNvSpPr/>
            <p:nvPr/>
          </p:nvSpPr>
          <p:spPr>
            <a:xfrm>
              <a:off x="3751079" y="6381864"/>
              <a:ext cx="2573329" cy="16485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5" name="Straight Connector 114" title="q lines">
              <a:extLst>
                <a:ext uri="{FF2B5EF4-FFF2-40B4-BE49-F238E27FC236}">
                  <a16:creationId xmlns:a16="http://schemas.microsoft.com/office/drawing/2014/main" xmlns="" id="{5C8E95F6-C78E-4027-9F74-5B2D4ABF6B49}"/>
                </a:ext>
              </a:extLst>
            </p:cNvPr>
            <p:cNvCxnSpPr>
              <a:cxnSpLocks/>
            </p:cNvCxnSpPr>
            <p:nvPr/>
          </p:nvCxnSpPr>
          <p:spPr>
            <a:xfrm>
              <a:off x="3769620"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2" name="Group 11" title="Milestone">
            <a:extLst>
              <a:ext uri="{FF2B5EF4-FFF2-40B4-BE49-F238E27FC236}">
                <a16:creationId xmlns:a16="http://schemas.microsoft.com/office/drawing/2014/main" xmlns="" id="{0C0EC973-1339-40A2-8A48-7E952A86C663}"/>
              </a:ext>
            </a:extLst>
          </p:cNvPr>
          <p:cNvGrpSpPr/>
          <p:nvPr/>
        </p:nvGrpSpPr>
        <p:grpSpPr>
          <a:xfrm>
            <a:off x="1204082" y="3901804"/>
            <a:ext cx="6876446" cy="647148"/>
            <a:chOff x="3672865" y="4339211"/>
            <a:chExt cx="6876446" cy="587718"/>
          </a:xfrm>
        </p:grpSpPr>
        <p:sp>
          <p:nvSpPr>
            <p:cNvPr id="121" name="TextBox 120">
              <a:extLst>
                <a:ext uri="{FF2B5EF4-FFF2-40B4-BE49-F238E27FC236}">
                  <a16:creationId xmlns:a16="http://schemas.microsoft.com/office/drawing/2014/main" xmlns="" id="{364C8657-37CD-432B-AD71-7255D32855F5}"/>
                </a:ext>
              </a:extLst>
            </p:cNvPr>
            <p:cNvSpPr txBox="1"/>
            <p:nvPr/>
          </p:nvSpPr>
          <p:spPr>
            <a:xfrm>
              <a:off x="3740289" y="4423807"/>
              <a:ext cx="2538729" cy="503122"/>
            </a:xfrm>
            <a:prstGeom prst="rect">
              <a:avLst/>
            </a:prstGeom>
            <a:noFill/>
          </p:spPr>
          <p:txBody>
            <a:bodyPr wrap="square" lIns="0" tIns="0" rIns="0" bIns="0" rtlCol="0">
              <a:spAutoFit/>
            </a:bodyPr>
            <a:lstStyle/>
            <a:p>
              <a:r>
                <a:rPr lang="en-US" b="1" dirty="0">
                  <a:solidFill>
                    <a:schemeClr val="tx1">
                      <a:lumMod val="75000"/>
                      <a:lumOff val="25000"/>
                    </a:schemeClr>
                  </a:solidFill>
                </a:rPr>
                <a:t>Hezbollah in battles in Syria</a:t>
              </a:r>
              <a:endParaRPr lang="en-ZA" b="1" dirty="0">
                <a:solidFill>
                  <a:schemeClr val="tx1">
                    <a:lumMod val="75000"/>
                    <a:lumOff val="25000"/>
                  </a:schemeClr>
                </a:solidFill>
              </a:endParaRPr>
            </a:p>
          </p:txBody>
        </p:sp>
        <p:sp>
          <p:nvSpPr>
            <p:cNvPr id="139" name="Rectangle: Rounded Corners 138" title="Milestone Graphic">
              <a:extLst>
                <a:ext uri="{FF2B5EF4-FFF2-40B4-BE49-F238E27FC236}">
                  <a16:creationId xmlns:a16="http://schemas.microsoft.com/office/drawing/2014/main" xmlns="" id="{96CB11CB-601A-42B3-A020-CB1A4A10F2CD}"/>
                </a:ext>
              </a:extLst>
            </p:cNvPr>
            <p:cNvSpPr/>
            <p:nvPr/>
          </p:nvSpPr>
          <p:spPr>
            <a:xfrm>
              <a:off x="3672865" y="4339211"/>
              <a:ext cx="6876446" cy="1197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9" name="Rectangle: Rounded Corners 198" title="Milestone Graphic">
            <a:extLst>
              <a:ext uri="{FF2B5EF4-FFF2-40B4-BE49-F238E27FC236}">
                <a16:creationId xmlns:a16="http://schemas.microsoft.com/office/drawing/2014/main" xmlns="" id="{EED5FFAD-AAB2-4E26-9CF2-CC5E610EB133}"/>
              </a:ext>
            </a:extLst>
          </p:cNvPr>
          <p:cNvSpPr/>
          <p:nvPr/>
        </p:nvSpPr>
        <p:spPr>
          <a:xfrm>
            <a:off x="1141854" y="2876623"/>
            <a:ext cx="3794825" cy="1262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title="callout lines">
            <a:extLst>
              <a:ext uri="{FF2B5EF4-FFF2-40B4-BE49-F238E27FC236}">
                <a16:creationId xmlns:a16="http://schemas.microsoft.com/office/drawing/2014/main" xmlns="" id="{F54047B2-9C08-4A8C-A924-AA676C29FB41}"/>
              </a:ext>
            </a:extLst>
          </p:cNvPr>
          <p:cNvCxnSpPr>
            <a:cxnSpLocks/>
          </p:cNvCxnSpPr>
          <p:nvPr/>
        </p:nvCxnSpPr>
        <p:spPr>
          <a:xfrm>
            <a:off x="7653312" y="3471346"/>
            <a:ext cx="0" cy="2476662"/>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25" name="Group 24" descr="Year 4">
            <a:extLst>
              <a:ext uri="{FF2B5EF4-FFF2-40B4-BE49-F238E27FC236}">
                <a16:creationId xmlns:a16="http://schemas.microsoft.com/office/drawing/2014/main" xmlns="" id="{3918C8B4-69B8-499D-A277-18AE7198594A}"/>
              </a:ext>
            </a:extLst>
          </p:cNvPr>
          <p:cNvGrpSpPr/>
          <p:nvPr/>
        </p:nvGrpSpPr>
        <p:grpSpPr>
          <a:xfrm>
            <a:off x="5711466" y="5778006"/>
            <a:ext cx="5820729" cy="1071556"/>
            <a:chOff x="8665694" y="5778006"/>
            <a:chExt cx="2866501" cy="1071556"/>
          </a:xfrm>
        </p:grpSpPr>
        <p:sp>
          <p:nvSpPr>
            <p:cNvPr id="175" name="Oval 174">
              <a:extLst>
                <a:ext uri="{FF2B5EF4-FFF2-40B4-BE49-F238E27FC236}">
                  <a16:creationId xmlns:a16="http://schemas.microsoft.com/office/drawing/2014/main" xmlns="" id="{46B7F3B1-E639-4E45-8C09-EEE9623F5744}"/>
                </a:ext>
              </a:extLst>
            </p:cNvPr>
            <p:cNvSpPr/>
            <p:nvPr/>
          </p:nvSpPr>
          <p:spPr>
            <a:xfrm>
              <a:off x="10773302"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xmlns="" id="{22990B42-96AA-4CDA-BEF5-915FC5414678}"/>
                </a:ext>
              </a:extLst>
            </p:cNvPr>
            <p:cNvSpPr/>
            <p:nvPr/>
          </p:nvSpPr>
          <p:spPr>
            <a:xfrm>
              <a:off x="10122723"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xmlns="" id="{0B111BE8-D235-4A79-B144-43953D0D52B3}"/>
                </a:ext>
              </a:extLst>
            </p:cNvPr>
            <p:cNvSpPr/>
            <p:nvPr/>
          </p:nvSpPr>
          <p:spPr>
            <a:xfrm>
              <a:off x="9475478"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a:extLst>
                <a:ext uri="{FF2B5EF4-FFF2-40B4-BE49-F238E27FC236}">
                  <a16:creationId xmlns:a16="http://schemas.microsoft.com/office/drawing/2014/main" xmlns="" id="{04E8807B-9D7A-452A-B3FB-3E2BE3E94F86}"/>
                </a:ext>
              </a:extLst>
            </p:cNvPr>
            <p:cNvSpPr/>
            <p:nvPr/>
          </p:nvSpPr>
          <p:spPr>
            <a:xfrm>
              <a:off x="8822434" y="6037620"/>
              <a:ext cx="256014" cy="256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xmlns="" id="{384B4D5E-DF22-4556-9F7B-E0627361D734}"/>
                </a:ext>
              </a:extLst>
            </p:cNvPr>
            <p:cNvSpPr txBox="1"/>
            <p:nvPr/>
          </p:nvSpPr>
          <p:spPr>
            <a:xfrm>
              <a:off x="8665694" y="6613825"/>
              <a:ext cx="569010" cy="235737"/>
            </a:xfrm>
            <a:prstGeom prst="rect">
              <a:avLst/>
            </a:prstGeom>
            <a:noFill/>
          </p:spPr>
          <p:txBody>
            <a:bodyPr wrap="square" lIns="0" tIns="0" rIns="0" bIns="0" rtlCol="0">
              <a:noAutofit/>
            </a:bodyPr>
            <a:lstStyle/>
            <a:p>
              <a:pPr algn="ctr"/>
              <a:r>
                <a:rPr lang="he-IL" sz="1000" b="1" dirty="0" smtClean="0">
                  <a:solidFill>
                    <a:schemeClr val="tx1">
                      <a:lumMod val="75000"/>
                      <a:lumOff val="25000"/>
                    </a:schemeClr>
                  </a:solidFill>
                </a:rPr>
                <a:t>2018</a:t>
              </a:r>
              <a:endParaRPr lang="en-ZA" sz="1000" b="1" dirty="0">
                <a:solidFill>
                  <a:schemeClr val="tx1">
                    <a:lumMod val="75000"/>
                    <a:lumOff val="25000"/>
                  </a:schemeClr>
                </a:solidFill>
              </a:endParaRPr>
            </a:p>
          </p:txBody>
        </p:sp>
        <p:cxnSp>
          <p:nvCxnSpPr>
            <p:cNvPr id="168" name="Straight Connector 167" title="q lines">
              <a:extLst>
                <a:ext uri="{FF2B5EF4-FFF2-40B4-BE49-F238E27FC236}">
                  <a16:creationId xmlns:a16="http://schemas.microsoft.com/office/drawing/2014/main" xmlns="" id="{8E9F4AD8-209B-4EEC-A9BA-70788AD0F9CD}"/>
                </a:ext>
              </a:extLst>
            </p:cNvPr>
            <p:cNvCxnSpPr>
              <a:cxnSpLocks/>
            </p:cNvCxnSpPr>
            <p:nvPr/>
          </p:nvCxnSpPr>
          <p:spPr>
            <a:xfrm>
              <a:off x="10889715"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85" name="Straight Connector 184" title="q lines">
              <a:extLst>
                <a:ext uri="{FF2B5EF4-FFF2-40B4-BE49-F238E27FC236}">
                  <a16:creationId xmlns:a16="http://schemas.microsoft.com/office/drawing/2014/main" xmlns="" id="{50ED100A-CA03-4917-8145-C5BDF28B1587}"/>
                </a:ext>
              </a:extLst>
            </p:cNvPr>
            <p:cNvCxnSpPr>
              <a:cxnSpLocks/>
            </p:cNvCxnSpPr>
            <p:nvPr/>
          </p:nvCxnSpPr>
          <p:spPr>
            <a:xfrm>
              <a:off x="9595158"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91" name="Rectangle: Rounded Corners 190" title="Year Bar">
              <a:extLst>
                <a:ext uri="{FF2B5EF4-FFF2-40B4-BE49-F238E27FC236}">
                  <a16:creationId xmlns:a16="http://schemas.microsoft.com/office/drawing/2014/main" xmlns="" id="{45AC82F1-31F7-4BDE-BF7C-2E9A090107E7}"/>
                </a:ext>
              </a:extLst>
            </p:cNvPr>
            <p:cNvSpPr/>
            <p:nvPr/>
          </p:nvSpPr>
          <p:spPr>
            <a:xfrm>
              <a:off x="8958866" y="6375798"/>
              <a:ext cx="2573329" cy="16485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title="q lines">
              <a:extLst>
                <a:ext uri="{FF2B5EF4-FFF2-40B4-BE49-F238E27FC236}">
                  <a16:creationId xmlns:a16="http://schemas.microsoft.com/office/drawing/2014/main" xmlns="" id="{B2F5D208-76CB-4E99-B318-4CFFE5BABDD1}"/>
                </a:ext>
              </a:extLst>
            </p:cNvPr>
            <p:cNvCxnSpPr>
              <a:cxnSpLocks/>
            </p:cNvCxnSpPr>
            <p:nvPr/>
          </p:nvCxnSpPr>
          <p:spPr>
            <a:xfrm>
              <a:off x="8947876"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25" name="Straight Connector 124" title="q lines">
              <a:extLst>
                <a:ext uri="{FF2B5EF4-FFF2-40B4-BE49-F238E27FC236}">
                  <a16:creationId xmlns:a16="http://schemas.microsoft.com/office/drawing/2014/main" xmlns="" id="{B7494A14-757D-4771-B974-AF9C4A42FDE7}"/>
                </a:ext>
              </a:extLst>
            </p:cNvPr>
            <p:cNvCxnSpPr>
              <a:cxnSpLocks/>
            </p:cNvCxnSpPr>
            <p:nvPr/>
          </p:nvCxnSpPr>
          <p:spPr>
            <a:xfrm>
              <a:off x="10242440" y="577800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200" name="Rectangle: Rounded Corners 199" title="Milestone Graphic">
            <a:extLst>
              <a:ext uri="{FF2B5EF4-FFF2-40B4-BE49-F238E27FC236}">
                <a16:creationId xmlns:a16="http://schemas.microsoft.com/office/drawing/2014/main" xmlns="" id="{93D28DE4-454C-45F1-92B1-FC5788FD05B4}"/>
              </a:ext>
            </a:extLst>
          </p:cNvPr>
          <p:cNvSpPr/>
          <p:nvPr/>
        </p:nvSpPr>
        <p:spPr>
          <a:xfrm>
            <a:off x="4509147" y="1536427"/>
            <a:ext cx="5219856" cy="140382"/>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30" name="TextBox 129">
            <a:extLst>
              <a:ext uri="{FF2B5EF4-FFF2-40B4-BE49-F238E27FC236}">
                <a16:creationId xmlns:a16="http://schemas.microsoft.com/office/drawing/2014/main" xmlns="" id="{384B4D5E-DF22-4556-9F7B-E0627361D734}"/>
              </a:ext>
            </a:extLst>
          </p:cNvPr>
          <p:cNvSpPr txBox="1"/>
          <p:nvPr/>
        </p:nvSpPr>
        <p:spPr>
          <a:xfrm>
            <a:off x="11177116" y="6560799"/>
            <a:ext cx="569010" cy="235737"/>
          </a:xfrm>
          <a:prstGeom prst="rect">
            <a:avLst/>
          </a:prstGeom>
          <a:noFill/>
        </p:spPr>
        <p:txBody>
          <a:bodyPr wrap="square" lIns="0" tIns="0" rIns="0" bIns="0" rtlCol="0">
            <a:noAutofit/>
          </a:bodyPr>
          <a:lstStyle/>
          <a:p>
            <a:pPr algn="ctr"/>
            <a:r>
              <a:rPr lang="he-IL" sz="1000" b="1" dirty="0" smtClean="0">
                <a:solidFill>
                  <a:schemeClr val="tx1">
                    <a:lumMod val="75000"/>
                    <a:lumOff val="25000"/>
                  </a:schemeClr>
                </a:solidFill>
              </a:rPr>
              <a:t>2019</a:t>
            </a:r>
            <a:endParaRPr lang="en-ZA" sz="1000" b="1" dirty="0">
              <a:solidFill>
                <a:schemeClr val="tx1">
                  <a:lumMod val="75000"/>
                  <a:lumOff val="25000"/>
                </a:schemeClr>
              </a:solidFill>
            </a:endParaRPr>
          </a:p>
        </p:txBody>
      </p:sp>
      <p:sp>
        <p:nvSpPr>
          <p:cNvPr id="140" name="Rectangle: Rounded Corners 112" title="Milestone Graphic">
            <a:extLst>
              <a:ext uri="{FF2B5EF4-FFF2-40B4-BE49-F238E27FC236}">
                <a16:creationId xmlns:a16="http://schemas.microsoft.com/office/drawing/2014/main" xmlns="" id="{3BC77ADA-7AD2-4DFC-9408-57E93582FC52}"/>
              </a:ext>
            </a:extLst>
          </p:cNvPr>
          <p:cNvSpPr/>
          <p:nvPr/>
        </p:nvSpPr>
        <p:spPr>
          <a:xfrm>
            <a:off x="4509148" y="5007877"/>
            <a:ext cx="7019098" cy="130293"/>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xmlns="" id="{A6E28C73-4CCB-4BDB-82CA-BEE3A58D33D9}"/>
              </a:ext>
            </a:extLst>
          </p:cNvPr>
          <p:cNvSpPr txBox="1"/>
          <p:nvPr/>
        </p:nvSpPr>
        <p:spPr>
          <a:xfrm>
            <a:off x="4108122" y="5161331"/>
            <a:ext cx="2493791" cy="215444"/>
          </a:xfrm>
          <a:prstGeom prst="rect">
            <a:avLst/>
          </a:prstGeom>
          <a:noFill/>
        </p:spPr>
        <p:txBody>
          <a:bodyPr wrap="square" lIns="0" tIns="0" rIns="0" bIns="0" rtlCol="0">
            <a:spAutoFit/>
          </a:bodyPr>
          <a:lstStyle/>
          <a:p>
            <a:pPr algn="ctr" rtl="0"/>
            <a:r>
              <a:rPr lang="en-US" sz="1400" b="1" dirty="0">
                <a:solidFill>
                  <a:schemeClr val="tx1">
                    <a:lumMod val="75000"/>
                    <a:lumOff val="25000"/>
                  </a:schemeClr>
                </a:solidFill>
              </a:rPr>
              <a:t>The colonization is solidified</a:t>
            </a:r>
            <a:endParaRPr lang="en-ZA" sz="1400" b="1" dirty="0">
              <a:solidFill>
                <a:schemeClr val="tx1">
                  <a:lumMod val="75000"/>
                  <a:lumOff val="25000"/>
                </a:schemeClr>
              </a:solidFill>
            </a:endParaRPr>
          </a:p>
        </p:txBody>
      </p:sp>
      <p:sp>
        <p:nvSpPr>
          <p:cNvPr id="4" name="TextBox 3"/>
          <p:cNvSpPr txBox="1"/>
          <p:nvPr/>
        </p:nvSpPr>
        <p:spPr>
          <a:xfrm>
            <a:off x="222811" y="4896456"/>
            <a:ext cx="750526" cy="369332"/>
          </a:xfrm>
          <a:prstGeom prst="rect">
            <a:avLst/>
          </a:prstGeom>
          <a:noFill/>
        </p:spPr>
        <p:txBody>
          <a:bodyPr wrap="none" rtlCol="1">
            <a:spAutoFit/>
          </a:bodyPr>
          <a:lstStyle/>
          <a:p>
            <a:r>
              <a:rPr lang="en-US" dirty="0" smtClean="0">
                <a:solidFill>
                  <a:srgbClr val="00B0F0"/>
                </a:solidFill>
              </a:rPr>
              <a:t>I</a:t>
            </a:r>
            <a:r>
              <a:rPr lang="en-US" dirty="0" smtClean="0">
                <a:solidFill>
                  <a:srgbClr val="00B0F0"/>
                </a:solidFill>
              </a:rPr>
              <a:t>srael</a:t>
            </a:r>
            <a:endParaRPr lang="he-IL" dirty="0">
              <a:solidFill>
                <a:srgbClr val="00B0F0"/>
              </a:solidFill>
            </a:endParaRPr>
          </a:p>
        </p:txBody>
      </p:sp>
      <p:sp>
        <p:nvSpPr>
          <p:cNvPr id="151" name="TextBox 150"/>
          <p:cNvSpPr txBox="1"/>
          <p:nvPr/>
        </p:nvSpPr>
        <p:spPr>
          <a:xfrm>
            <a:off x="-3815" y="3864481"/>
            <a:ext cx="1289135" cy="369332"/>
          </a:xfrm>
          <a:prstGeom prst="rect">
            <a:avLst/>
          </a:prstGeom>
          <a:noFill/>
        </p:spPr>
        <p:txBody>
          <a:bodyPr wrap="none" rtlCol="1">
            <a:spAutoFit/>
          </a:bodyPr>
          <a:lstStyle/>
          <a:p>
            <a:r>
              <a:rPr lang="en-US" dirty="0" smtClean="0">
                <a:solidFill>
                  <a:srgbClr val="002060"/>
                </a:solidFill>
              </a:rPr>
              <a:t>H</a:t>
            </a:r>
            <a:r>
              <a:rPr lang="en-US" dirty="0" smtClean="0">
                <a:solidFill>
                  <a:srgbClr val="002060"/>
                </a:solidFill>
              </a:rPr>
              <a:t>ezbollah</a:t>
            </a:r>
            <a:endParaRPr lang="he-IL" dirty="0">
              <a:solidFill>
                <a:srgbClr val="002060"/>
              </a:solidFill>
            </a:endParaRPr>
          </a:p>
        </p:txBody>
      </p:sp>
      <p:sp>
        <p:nvSpPr>
          <p:cNvPr id="157" name="TextBox 156"/>
          <p:cNvSpPr txBox="1"/>
          <p:nvPr/>
        </p:nvSpPr>
        <p:spPr>
          <a:xfrm>
            <a:off x="453207" y="311337"/>
            <a:ext cx="521297" cy="369332"/>
          </a:xfrm>
          <a:prstGeom prst="rect">
            <a:avLst/>
          </a:prstGeom>
          <a:noFill/>
        </p:spPr>
        <p:txBody>
          <a:bodyPr wrap="none" rtlCol="1">
            <a:spAutoFit/>
          </a:bodyPr>
          <a:lstStyle/>
          <a:p>
            <a:r>
              <a:rPr lang="en-US" dirty="0" smtClean="0"/>
              <a:t>ISIS</a:t>
            </a:r>
            <a:endParaRPr lang="he-IL" dirty="0"/>
          </a:p>
        </p:txBody>
      </p:sp>
      <p:sp>
        <p:nvSpPr>
          <p:cNvPr id="169" name="TextBox 168"/>
          <p:cNvSpPr txBox="1"/>
          <p:nvPr/>
        </p:nvSpPr>
        <p:spPr>
          <a:xfrm>
            <a:off x="323829" y="1517061"/>
            <a:ext cx="604653" cy="369332"/>
          </a:xfrm>
          <a:prstGeom prst="rect">
            <a:avLst/>
          </a:prstGeom>
          <a:noFill/>
        </p:spPr>
        <p:txBody>
          <a:bodyPr wrap="none" rtlCol="1">
            <a:spAutoFit/>
          </a:bodyPr>
          <a:lstStyle/>
          <a:p>
            <a:r>
              <a:rPr lang="en-US" dirty="0" smtClean="0">
                <a:solidFill>
                  <a:srgbClr val="00B050"/>
                </a:solidFill>
              </a:rPr>
              <a:t>I</a:t>
            </a:r>
            <a:r>
              <a:rPr lang="en-US" dirty="0" smtClean="0">
                <a:solidFill>
                  <a:srgbClr val="00B050"/>
                </a:solidFill>
              </a:rPr>
              <a:t>ran</a:t>
            </a:r>
            <a:endParaRPr lang="he-IL" dirty="0">
              <a:solidFill>
                <a:srgbClr val="00B050"/>
              </a:solidFill>
            </a:endParaRPr>
          </a:p>
        </p:txBody>
      </p:sp>
      <p:sp>
        <p:nvSpPr>
          <p:cNvPr id="176" name="TextBox 175"/>
          <p:cNvSpPr txBox="1"/>
          <p:nvPr/>
        </p:nvSpPr>
        <p:spPr>
          <a:xfrm>
            <a:off x="207612" y="2721480"/>
            <a:ext cx="696024" cy="369332"/>
          </a:xfrm>
          <a:prstGeom prst="rect">
            <a:avLst/>
          </a:prstGeom>
          <a:noFill/>
        </p:spPr>
        <p:txBody>
          <a:bodyPr wrap="none" rtlCol="1">
            <a:spAutoFit/>
          </a:bodyPr>
          <a:lstStyle/>
          <a:p>
            <a:r>
              <a:rPr lang="en-US" dirty="0" smtClean="0">
                <a:solidFill>
                  <a:schemeClr val="accent4">
                    <a:lumMod val="75000"/>
                  </a:schemeClr>
                </a:solidFill>
              </a:rPr>
              <a:t>S</a:t>
            </a:r>
            <a:r>
              <a:rPr lang="en-US" dirty="0" smtClean="0">
                <a:solidFill>
                  <a:schemeClr val="accent4">
                    <a:lumMod val="75000"/>
                  </a:schemeClr>
                </a:solidFill>
              </a:rPr>
              <a:t>yria</a:t>
            </a:r>
            <a:endParaRPr lang="he-IL" dirty="0">
              <a:solidFill>
                <a:schemeClr val="accent4">
                  <a:lumMod val="75000"/>
                </a:schemeClr>
              </a:solidFill>
            </a:endParaRPr>
          </a:p>
        </p:txBody>
      </p:sp>
      <p:sp>
        <p:nvSpPr>
          <p:cNvPr id="188" name="Rectangle: Rounded Corners 138" title="Milestone Graphic">
            <a:extLst>
              <a:ext uri="{FF2B5EF4-FFF2-40B4-BE49-F238E27FC236}">
                <a16:creationId xmlns:a16="http://schemas.microsoft.com/office/drawing/2014/main" xmlns="" id="{96CB11CB-601A-42B3-A020-CB1A4A10F2CD}"/>
              </a:ext>
            </a:extLst>
          </p:cNvPr>
          <p:cNvSpPr/>
          <p:nvPr/>
        </p:nvSpPr>
        <p:spPr>
          <a:xfrm>
            <a:off x="8595728" y="3872345"/>
            <a:ext cx="3113247" cy="127918"/>
          </a:xfrm>
          <a:prstGeom prst="roundRect">
            <a:avLst>
              <a:gd name="adj" fmla="val 50000"/>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TextBox 191">
            <a:extLst>
              <a:ext uri="{FF2B5EF4-FFF2-40B4-BE49-F238E27FC236}">
                <a16:creationId xmlns:a16="http://schemas.microsoft.com/office/drawing/2014/main" xmlns="" id="{364C8657-37CD-432B-AD71-7255D32855F5}"/>
              </a:ext>
            </a:extLst>
          </p:cNvPr>
          <p:cNvSpPr txBox="1"/>
          <p:nvPr/>
        </p:nvSpPr>
        <p:spPr>
          <a:xfrm>
            <a:off x="9029911" y="3918752"/>
            <a:ext cx="3374758" cy="215444"/>
          </a:xfrm>
          <a:prstGeom prst="rect">
            <a:avLst/>
          </a:prstGeom>
          <a:noFill/>
        </p:spPr>
        <p:txBody>
          <a:bodyPr wrap="square" lIns="0" tIns="0" rIns="0" bIns="0" rtlCol="0">
            <a:spAutoFit/>
          </a:bodyPr>
          <a:lstStyle/>
          <a:p>
            <a:pPr algn="l" rtl="0"/>
            <a:r>
              <a:rPr lang="en-US" sz="1400" b="1" dirty="0">
                <a:solidFill>
                  <a:schemeClr val="tx1">
                    <a:lumMod val="75000"/>
                    <a:lumOff val="25000"/>
                  </a:schemeClr>
                </a:solidFill>
              </a:rPr>
              <a:t>Reducing the presence in Syria</a:t>
            </a:r>
            <a:endParaRPr lang="en-ZA" sz="1400" b="1" dirty="0">
              <a:solidFill>
                <a:schemeClr val="tx1">
                  <a:lumMod val="75000"/>
                  <a:lumOff val="25000"/>
                </a:schemeClr>
              </a:solidFill>
            </a:endParaRPr>
          </a:p>
        </p:txBody>
      </p:sp>
      <p:sp>
        <p:nvSpPr>
          <p:cNvPr id="193" name="TextBox 192">
            <a:extLst>
              <a:ext uri="{FF2B5EF4-FFF2-40B4-BE49-F238E27FC236}">
                <a16:creationId xmlns:a16="http://schemas.microsoft.com/office/drawing/2014/main" xmlns="" id="{364C8657-37CD-432B-AD71-7255D32855F5}"/>
              </a:ext>
            </a:extLst>
          </p:cNvPr>
          <p:cNvSpPr txBox="1"/>
          <p:nvPr/>
        </p:nvSpPr>
        <p:spPr>
          <a:xfrm>
            <a:off x="1294760" y="2967553"/>
            <a:ext cx="3374838" cy="276999"/>
          </a:xfrm>
          <a:prstGeom prst="rect">
            <a:avLst/>
          </a:prstGeom>
          <a:noFill/>
        </p:spPr>
        <p:txBody>
          <a:bodyPr wrap="square" lIns="0" tIns="0" rIns="0" bIns="0" rtlCol="0">
            <a:spAutoFit/>
          </a:bodyPr>
          <a:lstStyle/>
          <a:p>
            <a:r>
              <a:rPr lang="en-US" b="1" dirty="0">
                <a:solidFill>
                  <a:schemeClr val="tx1">
                    <a:lumMod val="75000"/>
                    <a:lumOff val="25000"/>
                  </a:schemeClr>
                </a:solidFill>
              </a:rPr>
              <a:t>Civil war, leaks to Israel</a:t>
            </a:r>
            <a:endParaRPr lang="en-ZA" b="1" dirty="0">
              <a:solidFill>
                <a:schemeClr val="tx1">
                  <a:lumMod val="75000"/>
                  <a:lumOff val="25000"/>
                </a:schemeClr>
              </a:solidFill>
            </a:endParaRPr>
          </a:p>
        </p:txBody>
      </p:sp>
      <p:sp>
        <p:nvSpPr>
          <p:cNvPr id="209" name="Rectangle: Rounded Corners 198" title="Milestone Graphic">
            <a:extLst>
              <a:ext uri="{FF2B5EF4-FFF2-40B4-BE49-F238E27FC236}">
                <a16:creationId xmlns:a16="http://schemas.microsoft.com/office/drawing/2014/main" xmlns="" id="{EED5FFAD-AAB2-4E26-9CF2-CC5E610EB133}"/>
              </a:ext>
            </a:extLst>
          </p:cNvPr>
          <p:cNvSpPr/>
          <p:nvPr/>
        </p:nvSpPr>
        <p:spPr>
          <a:xfrm>
            <a:off x="5125678" y="2863262"/>
            <a:ext cx="4453981" cy="16054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TextBox 209">
            <a:extLst>
              <a:ext uri="{FF2B5EF4-FFF2-40B4-BE49-F238E27FC236}">
                <a16:creationId xmlns:a16="http://schemas.microsoft.com/office/drawing/2014/main" xmlns="" id="{364C8657-37CD-432B-AD71-7255D32855F5}"/>
              </a:ext>
            </a:extLst>
          </p:cNvPr>
          <p:cNvSpPr txBox="1"/>
          <p:nvPr/>
        </p:nvSpPr>
        <p:spPr>
          <a:xfrm>
            <a:off x="5352328" y="2993635"/>
            <a:ext cx="4831584" cy="276999"/>
          </a:xfrm>
          <a:prstGeom prst="rect">
            <a:avLst/>
          </a:prstGeom>
          <a:noFill/>
        </p:spPr>
        <p:txBody>
          <a:bodyPr wrap="square" lIns="0" tIns="0" rIns="0" bIns="0" rtlCol="0">
            <a:spAutoFit/>
          </a:bodyPr>
          <a:lstStyle/>
          <a:p>
            <a:r>
              <a:rPr lang="en-US" b="1" dirty="0">
                <a:solidFill>
                  <a:schemeClr val="tx1">
                    <a:lumMod val="75000"/>
                    <a:lumOff val="25000"/>
                  </a:schemeClr>
                </a:solidFill>
              </a:rPr>
              <a:t>Syria regains control, responds to Israel</a:t>
            </a:r>
            <a:endParaRPr lang="en-ZA" b="1" dirty="0">
              <a:solidFill>
                <a:schemeClr val="tx1">
                  <a:lumMod val="75000"/>
                  <a:lumOff val="25000"/>
                </a:schemeClr>
              </a:solidFill>
            </a:endParaRPr>
          </a:p>
        </p:txBody>
      </p:sp>
      <p:sp>
        <p:nvSpPr>
          <p:cNvPr id="211" name="Rectangle: Rounded Corners 198" title="Milestone Graphic">
            <a:extLst>
              <a:ext uri="{FF2B5EF4-FFF2-40B4-BE49-F238E27FC236}">
                <a16:creationId xmlns:a16="http://schemas.microsoft.com/office/drawing/2014/main" xmlns="" id="{EED5FFAD-AAB2-4E26-9CF2-CC5E610EB133}"/>
              </a:ext>
            </a:extLst>
          </p:cNvPr>
          <p:cNvSpPr/>
          <p:nvPr/>
        </p:nvSpPr>
        <p:spPr>
          <a:xfrm>
            <a:off x="9689459" y="2886028"/>
            <a:ext cx="2044502" cy="12871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TextBox 211">
            <a:extLst>
              <a:ext uri="{FF2B5EF4-FFF2-40B4-BE49-F238E27FC236}">
                <a16:creationId xmlns:a16="http://schemas.microsoft.com/office/drawing/2014/main" xmlns="" id="{364C8657-37CD-432B-AD71-7255D32855F5}"/>
              </a:ext>
            </a:extLst>
          </p:cNvPr>
          <p:cNvSpPr txBox="1"/>
          <p:nvPr/>
        </p:nvSpPr>
        <p:spPr>
          <a:xfrm>
            <a:off x="9796181" y="2965582"/>
            <a:ext cx="2207439" cy="184666"/>
          </a:xfrm>
          <a:prstGeom prst="rect">
            <a:avLst/>
          </a:prstGeom>
          <a:noFill/>
        </p:spPr>
        <p:txBody>
          <a:bodyPr wrap="square" lIns="0" tIns="0" rIns="0" bIns="0" rtlCol="0">
            <a:spAutoFit/>
          </a:bodyPr>
          <a:lstStyle/>
          <a:p>
            <a:pPr algn="l" rtl="0"/>
            <a:r>
              <a:rPr lang="en-US" sz="1200" b="1" dirty="0">
                <a:solidFill>
                  <a:schemeClr val="tx1">
                    <a:lumMod val="75000"/>
                    <a:lumOff val="25000"/>
                  </a:schemeClr>
                </a:solidFill>
              </a:rPr>
              <a:t>In a swing back to power</a:t>
            </a:r>
            <a:endParaRPr lang="en-ZA" sz="1200" b="1" dirty="0">
              <a:solidFill>
                <a:schemeClr val="tx1">
                  <a:lumMod val="75000"/>
                  <a:lumOff val="25000"/>
                </a:schemeClr>
              </a:solidFill>
            </a:endParaRPr>
          </a:p>
        </p:txBody>
      </p:sp>
      <p:sp>
        <p:nvSpPr>
          <p:cNvPr id="213" name="TextBox 212">
            <a:extLst>
              <a:ext uri="{FF2B5EF4-FFF2-40B4-BE49-F238E27FC236}">
                <a16:creationId xmlns:a16="http://schemas.microsoft.com/office/drawing/2014/main" xmlns="" id="{3DD2C9D1-5E8D-4ED2-989C-330D6753B965}"/>
              </a:ext>
            </a:extLst>
          </p:cNvPr>
          <p:cNvSpPr txBox="1"/>
          <p:nvPr/>
        </p:nvSpPr>
        <p:spPr>
          <a:xfrm>
            <a:off x="346704" y="2173800"/>
            <a:ext cx="1481070" cy="430887"/>
          </a:xfrm>
          <a:prstGeom prst="rect">
            <a:avLst/>
          </a:prstGeom>
          <a:solidFill>
            <a:srgbClr val="FFFF00"/>
          </a:solidFill>
        </p:spPr>
        <p:txBody>
          <a:bodyPr wrap="square" lIns="0" tIns="0" rIns="0" bIns="0" rtlCol="0">
            <a:spAutoFit/>
          </a:bodyPr>
          <a:lstStyle/>
          <a:p>
            <a:pPr algn="ctr" rtl="0"/>
            <a:r>
              <a:rPr lang="en-US" sz="1400" b="1" dirty="0" smtClean="0">
                <a:solidFill>
                  <a:srgbClr val="C00000"/>
                </a:solidFill>
              </a:rPr>
              <a:t>T</a:t>
            </a:r>
            <a:r>
              <a:rPr lang="en-US" sz="1400" b="1" dirty="0" smtClean="0">
                <a:solidFill>
                  <a:srgbClr val="C00000"/>
                </a:solidFill>
              </a:rPr>
              <a:t>he Russians are here</a:t>
            </a:r>
            <a:endParaRPr lang="en-ZA" sz="1400" b="1" dirty="0">
              <a:solidFill>
                <a:srgbClr val="C00000"/>
              </a:solidFill>
            </a:endParaRPr>
          </a:p>
        </p:txBody>
      </p:sp>
      <p:cxnSp>
        <p:nvCxnSpPr>
          <p:cNvPr id="8" name="Straight Connector 7"/>
          <p:cNvCxnSpPr/>
          <p:nvPr/>
        </p:nvCxnSpPr>
        <p:spPr>
          <a:xfrm>
            <a:off x="3611363" y="481278"/>
            <a:ext cx="79230" cy="572628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9236992" y="326888"/>
            <a:ext cx="79230" cy="572628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1136054" y="524276"/>
            <a:ext cx="79230" cy="572628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xmlns="" id="{3DD2C9D1-5E8D-4ED2-989C-330D6753B965}"/>
              </a:ext>
            </a:extLst>
          </p:cNvPr>
          <p:cNvSpPr txBox="1"/>
          <p:nvPr/>
        </p:nvSpPr>
        <p:spPr>
          <a:xfrm>
            <a:off x="9705770" y="893279"/>
            <a:ext cx="1296376" cy="553998"/>
          </a:xfrm>
          <a:prstGeom prst="rect">
            <a:avLst/>
          </a:prstGeom>
          <a:solidFill>
            <a:srgbClr val="FFFF00"/>
          </a:solidFill>
        </p:spPr>
        <p:txBody>
          <a:bodyPr wrap="square" lIns="0" tIns="0" rIns="0" bIns="0" rtlCol="0">
            <a:spAutoFit/>
          </a:bodyPr>
          <a:lstStyle/>
          <a:p>
            <a:pPr algn="ctr" rtl="0"/>
            <a:r>
              <a:rPr lang="en-US" sz="1200" b="1" dirty="0">
                <a:solidFill>
                  <a:srgbClr val="FF0000"/>
                </a:solidFill>
              </a:rPr>
              <a:t>Downing an airplane</a:t>
            </a:r>
          </a:p>
          <a:p>
            <a:pPr algn="ctr" rtl="0"/>
            <a:r>
              <a:rPr lang="en-US" sz="1200" b="1" dirty="0">
                <a:solidFill>
                  <a:srgbClr val="FF0000"/>
                </a:solidFill>
              </a:rPr>
              <a:t>  Russian 17.9</a:t>
            </a:r>
            <a:endParaRPr lang="en-ZA" sz="1200" b="1" dirty="0">
              <a:solidFill>
                <a:srgbClr val="FF0000"/>
              </a:solidFill>
            </a:endParaRPr>
          </a:p>
        </p:txBody>
      </p:sp>
      <p:sp>
        <p:nvSpPr>
          <p:cNvPr id="222" name="TextBox 221">
            <a:extLst>
              <a:ext uri="{FF2B5EF4-FFF2-40B4-BE49-F238E27FC236}">
                <a16:creationId xmlns:a16="http://schemas.microsoft.com/office/drawing/2014/main" xmlns="" id="{3DD2C9D1-5E8D-4ED2-989C-330D6753B965}"/>
              </a:ext>
            </a:extLst>
          </p:cNvPr>
          <p:cNvSpPr txBox="1"/>
          <p:nvPr/>
        </p:nvSpPr>
        <p:spPr>
          <a:xfrm>
            <a:off x="6183062" y="3330851"/>
            <a:ext cx="1835635" cy="553998"/>
          </a:xfrm>
          <a:prstGeom prst="rect">
            <a:avLst/>
          </a:prstGeom>
          <a:noFill/>
          <a:ln>
            <a:noFill/>
          </a:ln>
        </p:spPr>
        <p:txBody>
          <a:bodyPr wrap="square" lIns="0" tIns="0" rIns="0" bIns="0" rtlCol="0">
            <a:spAutoFit/>
          </a:bodyPr>
          <a:lstStyle/>
          <a:p>
            <a:pPr algn="ctr"/>
            <a:r>
              <a:rPr lang="he-IL" b="1" dirty="0" smtClean="0">
                <a:solidFill>
                  <a:srgbClr val="FF0000"/>
                </a:solidFill>
              </a:rPr>
              <a:t>חדירת מל"ט</a:t>
            </a:r>
          </a:p>
          <a:p>
            <a:pPr algn="ctr"/>
            <a:r>
              <a:rPr lang="he-IL" b="1" dirty="0" smtClean="0">
                <a:solidFill>
                  <a:srgbClr val="FF0000"/>
                </a:solidFill>
              </a:rPr>
              <a:t>איראני מסוריה</a:t>
            </a:r>
            <a:endParaRPr lang="en-ZA" b="1" dirty="0">
              <a:solidFill>
                <a:srgbClr val="FF0000"/>
              </a:solidFill>
            </a:endParaRPr>
          </a:p>
        </p:txBody>
      </p:sp>
      <p:sp>
        <p:nvSpPr>
          <p:cNvPr id="223" name="TextBox 222">
            <a:extLst>
              <a:ext uri="{FF2B5EF4-FFF2-40B4-BE49-F238E27FC236}">
                <a16:creationId xmlns:a16="http://schemas.microsoft.com/office/drawing/2014/main" xmlns="" id="{364C8657-37CD-432B-AD71-7255D32855F5}"/>
              </a:ext>
            </a:extLst>
          </p:cNvPr>
          <p:cNvSpPr txBox="1"/>
          <p:nvPr/>
        </p:nvSpPr>
        <p:spPr>
          <a:xfrm>
            <a:off x="4615175" y="1627384"/>
            <a:ext cx="3374838" cy="276999"/>
          </a:xfrm>
          <a:prstGeom prst="rect">
            <a:avLst/>
          </a:prstGeom>
          <a:noFill/>
        </p:spPr>
        <p:txBody>
          <a:bodyPr wrap="square" lIns="0" tIns="0" rIns="0" bIns="0" rtlCol="0">
            <a:spAutoFit/>
          </a:bodyPr>
          <a:lstStyle/>
          <a:p>
            <a:r>
              <a:rPr lang="he-IL" b="1" dirty="0" smtClean="0">
                <a:solidFill>
                  <a:schemeClr val="tx1">
                    <a:lumMod val="75000"/>
                    <a:lumOff val="25000"/>
                  </a:schemeClr>
                </a:solidFill>
              </a:rPr>
              <a:t>התבססות קרקעית בסוריה</a:t>
            </a:r>
            <a:endParaRPr lang="en-ZA" b="1" dirty="0">
              <a:solidFill>
                <a:schemeClr val="tx1">
                  <a:lumMod val="75000"/>
                  <a:lumOff val="25000"/>
                </a:schemeClr>
              </a:solidFill>
            </a:endParaRPr>
          </a:p>
        </p:txBody>
      </p:sp>
      <p:sp>
        <p:nvSpPr>
          <p:cNvPr id="225" name="Rectangle: Rounded Corners 199" title="Milestone Graphic">
            <a:extLst>
              <a:ext uri="{FF2B5EF4-FFF2-40B4-BE49-F238E27FC236}">
                <a16:creationId xmlns:a16="http://schemas.microsoft.com/office/drawing/2014/main" xmlns="" id="{93D28DE4-454C-45F1-92B1-FC5788FD05B4}"/>
              </a:ext>
            </a:extLst>
          </p:cNvPr>
          <p:cNvSpPr/>
          <p:nvPr/>
        </p:nvSpPr>
        <p:spPr>
          <a:xfrm>
            <a:off x="10003206" y="1524567"/>
            <a:ext cx="1444187" cy="133277"/>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26" name="TextBox 225">
            <a:extLst>
              <a:ext uri="{FF2B5EF4-FFF2-40B4-BE49-F238E27FC236}">
                <a16:creationId xmlns:a16="http://schemas.microsoft.com/office/drawing/2014/main" xmlns="" id="{364C8657-37CD-432B-AD71-7255D32855F5}"/>
              </a:ext>
            </a:extLst>
          </p:cNvPr>
          <p:cNvSpPr txBox="1"/>
          <p:nvPr/>
        </p:nvSpPr>
        <p:spPr>
          <a:xfrm>
            <a:off x="9777368" y="1607775"/>
            <a:ext cx="2138029" cy="553998"/>
          </a:xfrm>
          <a:prstGeom prst="rect">
            <a:avLst/>
          </a:prstGeom>
          <a:noFill/>
        </p:spPr>
        <p:txBody>
          <a:bodyPr wrap="square" lIns="0" tIns="0" rIns="0" bIns="0" rtlCol="0">
            <a:spAutoFit/>
          </a:bodyPr>
          <a:lstStyle/>
          <a:p>
            <a:pPr algn="ctr"/>
            <a:r>
              <a:rPr lang="he-IL" b="1" dirty="0" smtClean="0">
                <a:solidFill>
                  <a:schemeClr val="tx1">
                    <a:lumMod val="75000"/>
                    <a:lumOff val="25000"/>
                  </a:schemeClr>
                </a:solidFill>
              </a:rPr>
              <a:t>תחת סנקציות</a:t>
            </a:r>
          </a:p>
          <a:p>
            <a:pPr algn="ctr"/>
            <a:r>
              <a:rPr lang="he-IL" b="1" dirty="0" smtClean="0">
                <a:solidFill>
                  <a:schemeClr val="tx1">
                    <a:lumMod val="75000"/>
                    <a:lumOff val="25000"/>
                  </a:schemeClr>
                </a:solidFill>
              </a:rPr>
              <a:t>הליכה לאחור בסוריה</a:t>
            </a:r>
            <a:endParaRPr lang="en-ZA" b="1" dirty="0">
              <a:solidFill>
                <a:schemeClr val="tx1">
                  <a:lumMod val="75000"/>
                  <a:lumOff val="25000"/>
                </a:schemeClr>
              </a:solidFill>
            </a:endParaRPr>
          </a:p>
        </p:txBody>
      </p:sp>
      <p:sp>
        <p:nvSpPr>
          <p:cNvPr id="227" name="TextBox 226">
            <a:extLst>
              <a:ext uri="{FF2B5EF4-FFF2-40B4-BE49-F238E27FC236}">
                <a16:creationId xmlns:a16="http://schemas.microsoft.com/office/drawing/2014/main" xmlns="" id="{3DD2C9D1-5E8D-4ED2-989C-330D6753B965}"/>
              </a:ext>
            </a:extLst>
          </p:cNvPr>
          <p:cNvSpPr txBox="1"/>
          <p:nvPr/>
        </p:nvSpPr>
        <p:spPr>
          <a:xfrm>
            <a:off x="1267793" y="949713"/>
            <a:ext cx="1481070" cy="276999"/>
          </a:xfrm>
          <a:prstGeom prst="rect">
            <a:avLst/>
          </a:prstGeom>
          <a:solidFill>
            <a:srgbClr val="FFFF00"/>
          </a:solidFill>
        </p:spPr>
        <p:txBody>
          <a:bodyPr wrap="square" lIns="0" tIns="0" rIns="0" bIns="0" rtlCol="0">
            <a:spAutoFit/>
          </a:bodyPr>
          <a:lstStyle/>
          <a:p>
            <a:pPr algn="ctr"/>
            <a:r>
              <a:rPr lang="en-US" b="1" dirty="0" smtClean="0">
                <a:solidFill>
                  <a:srgbClr val="C00000"/>
                </a:solidFill>
              </a:rPr>
              <a:t>T</a:t>
            </a:r>
            <a:r>
              <a:rPr lang="en-US" b="1" dirty="0" smtClean="0">
                <a:solidFill>
                  <a:srgbClr val="C00000"/>
                </a:solidFill>
              </a:rPr>
              <a:t>rump!!!</a:t>
            </a:r>
            <a:endParaRPr lang="en-ZA" b="1" dirty="0">
              <a:solidFill>
                <a:srgbClr val="C00000"/>
              </a:solidFill>
            </a:endParaRPr>
          </a:p>
        </p:txBody>
      </p:sp>
      <p:cxnSp>
        <p:nvCxnSpPr>
          <p:cNvPr id="228" name="Straight Connector 227"/>
          <p:cNvCxnSpPr/>
          <p:nvPr/>
        </p:nvCxnSpPr>
        <p:spPr>
          <a:xfrm>
            <a:off x="10354434" y="316648"/>
            <a:ext cx="79230" cy="572628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xmlns="" id="{3DD2C9D1-5E8D-4ED2-989C-330D6753B965}"/>
              </a:ext>
            </a:extLst>
          </p:cNvPr>
          <p:cNvSpPr txBox="1"/>
          <p:nvPr/>
        </p:nvSpPr>
        <p:spPr>
          <a:xfrm>
            <a:off x="8134917" y="729765"/>
            <a:ext cx="1835635" cy="553998"/>
          </a:xfrm>
          <a:prstGeom prst="rect">
            <a:avLst/>
          </a:prstGeom>
          <a:noFill/>
          <a:ln>
            <a:noFill/>
          </a:ln>
        </p:spPr>
        <p:txBody>
          <a:bodyPr wrap="square" lIns="0" tIns="0" rIns="0" bIns="0" rtlCol="0">
            <a:spAutoFit/>
          </a:bodyPr>
          <a:lstStyle/>
          <a:p>
            <a:pPr algn="ctr" rtl="0"/>
            <a:r>
              <a:rPr lang="en-US" sz="1200" b="1" dirty="0">
                <a:solidFill>
                  <a:srgbClr val="FF0000"/>
                </a:solidFill>
              </a:rPr>
              <a:t>Retirement from an agreement</a:t>
            </a:r>
          </a:p>
          <a:p>
            <a:pPr algn="ctr" rtl="0"/>
            <a:r>
              <a:rPr lang="en-US" sz="1200" b="1" dirty="0">
                <a:solidFill>
                  <a:srgbClr val="FF0000"/>
                </a:solidFill>
              </a:rPr>
              <a:t>The core 8.5</a:t>
            </a:r>
            <a:endParaRPr lang="en-ZA" sz="1200" b="1" dirty="0">
              <a:solidFill>
                <a:srgbClr val="FF0000"/>
              </a:solidFill>
            </a:endParaRPr>
          </a:p>
        </p:txBody>
      </p:sp>
      <p:sp>
        <p:nvSpPr>
          <p:cNvPr id="230" name="Rectangle: Rounded Corners 199" title="Milestone Graphic">
            <a:extLst>
              <a:ext uri="{FF2B5EF4-FFF2-40B4-BE49-F238E27FC236}">
                <a16:creationId xmlns:a16="http://schemas.microsoft.com/office/drawing/2014/main" xmlns="" id="{93D28DE4-454C-45F1-92B1-FC5788FD05B4}"/>
              </a:ext>
            </a:extLst>
          </p:cNvPr>
          <p:cNvSpPr/>
          <p:nvPr/>
        </p:nvSpPr>
        <p:spPr>
          <a:xfrm>
            <a:off x="5711466" y="439085"/>
            <a:ext cx="5723174" cy="129840"/>
          </a:xfrm>
          <a:prstGeom prst="roundRect">
            <a:avLst>
              <a:gd name="adj" fmla="val 50000"/>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231" name="TextBox 230">
            <a:extLst>
              <a:ext uri="{FF2B5EF4-FFF2-40B4-BE49-F238E27FC236}">
                <a16:creationId xmlns:a16="http://schemas.microsoft.com/office/drawing/2014/main" xmlns="" id="{364C8657-37CD-432B-AD71-7255D32855F5}"/>
              </a:ext>
            </a:extLst>
          </p:cNvPr>
          <p:cNvSpPr txBox="1"/>
          <p:nvPr/>
        </p:nvSpPr>
        <p:spPr>
          <a:xfrm>
            <a:off x="1753278" y="595465"/>
            <a:ext cx="1592614" cy="430887"/>
          </a:xfrm>
          <a:prstGeom prst="rect">
            <a:avLst/>
          </a:prstGeom>
          <a:noFill/>
        </p:spPr>
        <p:txBody>
          <a:bodyPr wrap="square" lIns="0" tIns="0" rIns="0" bIns="0" rtlCol="0">
            <a:spAutoFit/>
          </a:bodyPr>
          <a:lstStyle/>
          <a:p>
            <a:pPr algn="l" rtl="0"/>
            <a:r>
              <a:rPr lang="en-US" sz="1400" b="1" dirty="0" smtClean="0">
                <a:solidFill>
                  <a:schemeClr val="tx1">
                    <a:lumMod val="75000"/>
                    <a:lumOff val="25000"/>
                  </a:schemeClr>
                </a:solidFill>
              </a:rPr>
              <a:t>ISIS </a:t>
            </a:r>
            <a:r>
              <a:rPr lang="en-US" sz="1400" b="1" dirty="0">
                <a:solidFill>
                  <a:schemeClr val="tx1">
                    <a:lumMod val="75000"/>
                    <a:lumOff val="25000"/>
                  </a:schemeClr>
                </a:solidFill>
              </a:rPr>
              <a:t>in battles of braking</a:t>
            </a:r>
            <a:endParaRPr lang="en-ZA" sz="1400" b="1" dirty="0">
              <a:solidFill>
                <a:schemeClr val="tx1">
                  <a:lumMod val="75000"/>
                  <a:lumOff val="25000"/>
                </a:schemeClr>
              </a:solidFill>
            </a:endParaRPr>
          </a:p>
        </p:txBody>
      </p:sp>
      <p:sp>
        <p:nvSpPr>
          <p:cNvPr id="239" name="TextBox 238">
            <a:extLst>
              <a:ext uri="{FF2B5EF4-FFF2-40B4-BE49-F238E27FC236}">
                <a16:creationId xmlns:a16="http://schemas.microsoft.com/office/drawing/2014/main" xmlns="" id="{3DD2C9D1-5E8D-4ED2-989C-330D6753B965}"/>
              </a:ext>
            </a:extLst>
          </p:cNvPr>
          <p:cNvSpPr txBox="1"/>
          <p:nvPr/>
        </p:nvSpPr>
        <p:spPr>
          <a:xfrm>
            <a:off x="3785061" y="945128"/>
            <a:ext cx="1835635" cy="553998"/>
          </a:xfrm>
          <a:prstGeom prst="rect">
            <a:avLst/>
          </a:prstGeom>
          <a:solidFill>
            <a:srgbClr val="FFFF00"/>
          </a:solidFill>
          <a:ln>
            <a:noFill/>
          </a:ln>
        </p:spPr>
        <p:txBody>
          <a:bodyPr wrap="square" lIns="0" tIns="0" rIns="0" bIns="0" rtlCol="0">
            <a:spAutoFit/>
          </a:bodyPr>
          <a:lstStyle/>
          <a:p>
            <a:pPr algn="ctr" rtl="0"/>
            <a:r>
              <a:rPr lang="en-US" sz="1200" b="1" dirty="0">
                <a:solidFill>
                  <a:srgbClr val="FF0000"/>
                </a:solidFill>
              </a:rPr>
              <a:t>The beginning of consolidation</a:t>
            </a:r>
          </a:p>
          <a:p>
            <a:pPr algn="ctr" rtl="0"/>
            <a:r>
              <a:rPr lang="en-US" sz="1200" b="1" dirty="0">
                <a:solidFill>
                  <a:srgbClr val="FF0000"/>
                </a:solidFill>
              </a:rPr>
              <a:t>Iranian conflict</a:t>
            </a:r>
            <a:endParaRPr lang="en-ZA" sz="1200" b="1" dirty="0">
              <a:solidFill>
                <a:srgbClr val="FF0000"/>
              </a:solidFill>
            </a:endParaRPr>
          </a:p>
        </p:txBody>
      </p:sp>
      <p:sp>
        <p:nvSpPr>
          <p:cNvPr id="240" name="TextBox 239">
            <a:extLst>
              <a:ext uri="{FF2B5EF4-FFF2-40B4-BE49-F238E27FC236}">
                <a16:creationId xmlns:a16="http://schemas.microsoft.com/office/drawing/2014/main" xmlns="" id="{3DD2C9D1-5E8D-4ED2-989C-330D6753B965}"/>
              </a:ext>
            </a:extLst>
          </p:cNvPr>
          <p:cNvSpPr txBox="1"/>
          <p:nvPr/>
        </p:nvSpPr>
        <p:spPr>
          <a:xfrm>
            <a:off x="1379635" y="2353394"/>
            <a:ext cx="1835635" cy="430887"/>
          </a:xfrm>
          <a:prstGeom prst="rect">
            <a:avLst/>
          </a:prstGeom>
          <a:noFill/>
          <a:ln>
            <a:noFill/>
          </a:ln>
        </p:spPr>
        <p:txBody>
          <a:bodyPr wrap="square" lIns="0" tIns="0" rIns="0" bIns="0" rtlCol="0">
            <a:spAutoFit/>
          </a:bodyPr>
          <a:lstStyle/>
          <a:p>
            <a:pPr algn="ctr" rtl="0"/>
            <a:r>
              <a:rPr lang="en-US" sz="1400" b="1" dirty="0">
                <a:solidFill>
                  <a:srgbClr val="FF0000"/>
                </a:solidFill>
              </a:rPr>
              <a:t>A barrage of rockets</a:t>
            </a:r>
          </a:p>
          <a:p>
            <a:pPr algn="ctr" rtl="0"/>
            <a:r>
              <a:rPr lang="en-US" sz="1400" b="1" dirty="0">
                <a:solidFill>
                  <a:srgbClr val="FF0000"/>
                </a:solidFill>
              </a:rPr>
              <a:t>Syrian to Galilee</a:t>
            </a:r>
            <a:endParaRPr lang="en-ZA" sz="1400" b="1" dirty="0">
              <a:solidFill>
                <a:srgbClr val="FF0000"/>
              </a:solidFill>
            </a:endParaRPr>
          </a:p>
        </p:txBody>
      </p:sp>
      <p:sp>
        <p:nvSpPr>
          <p:cNvPr id="242" name="TextBox 241">
            <a:extLst>
              <a:ext uri="{FF2B5EF4-FFF2-40B4-BE49-F238E27FC236}">
                <a16:creationId xmlns:a16="http://schemas.microsoft.com/office/drawing/2014/main" xmlns="" id="{364C8657-37CD-432B-AD71-7255D32855F5}"/>
              </a:ext>
            </a:extLst>
          </p:cNvPr>
          <p:cNvSpPr txBox="1"/>
          <p:nvPr/>
        </p:nvSpPr>
        <p:spPr>
          <a:xfrm>
            <a:off x="5853730" y="523488"/>
            <a:ext cx="2852320" cy="276999"/>
          </a:xfrm>
          <a:prstGeom prst="rect">
            <a:avLst/>
          </a:prstGeom>
          <a:noFill/>
        </p:spPr>
        <p:txBody>
          <a:bodyPr wrap="square" lIns="0" tIns="0" rIns="0" bIns="0" rtlCol="0">
            <a:spAutoFit/>
          </a:bodyPr>
          <a:lstStyle/>
          <a:p>
            <a:r>
              <a:rPr lang="he-IL" b="1" dirty="0" smtClean="0">
                <a:solidFill>
                  <a:schemeClr val="tx1">
                    <a:lumMod val="75000"/>
                    <a:lumOff val="25000"/>
                  </a:schemeClr>
                </a:solidFill>
              </a:rPr>
              <a:t>נפילת המדינה </a:t>
            </a:r>
            <a:r>
              <a:rPr lang="he-IL" b="1" dirty="0" err="1" smtClean="0">
                <a:solidFill>
                  <a:schemeClr val="tx1">
                    <a:lumMod val="75000"/>
                    <a:lumOff val="25000"/>
                  </a:schemeClr>
                </a:solidFill>
              </a:rPr>
              <a:t>האיסלאמית</a:t>
            </a:r>
            <a:endParaRPr lang="en-ZA" b="1" dirty="0">
              <a:solidFill>
                <a:schemeClr val="tx1">
                  <a:lumMod val="75000"/>
                  <a:lumOff val="25000"/>
                </a:schemeClr>
              </a:solidFill>
            </a:endParaRPr>
          </a:p>
        </p:txBody>
      </p:sp>
      <p:sp>
        <p:nvSpPr>
          <p:cNvPr id="244" name="TextBox 243">
            <a:extLst>
              <a:ext uri="{FF2B5EF4-FFF2-40B4-BE49-F238E27FC236}">
                <a16:creationId xmlns:a16="http://schemas.microsoft.com/office/drawing/2014/main" xmlns="" id="{3DD2C9D1-5E8D-4ED2-989C-330D6753B965}"/>
              </a:ext>
            </a:extLst>
          </p:cNvPr>
          <p:cNvSpPr txBox="1"/>
          <p:nvPr/>
        </p:nvSpPr>
        <p:spPr>
          <a:xfrm>
            <a:off x="10706860" y="2133124"/>
            <a:ext cx="1919781" cy="338554"/>
          </a:xfrm>
          <a:prstGeom prst="rect">
            <a:avLst/>
          </a:prstGeom>
          <a:noFill/>
        </p:spPr>
        <p:txBody>
          <a:bodyPr wrap="square" lIns="0" tIns="0" rIns="0" bIns="0" rtlCol="0">
            <a:spAutoFit/>
          </a:bodyPr>
          <a:lstStyle/>
          <a:p>
            <a:pPr algn="ctr" rtl="0"/>
            <a:r>
              <a:rPr lang="en-US" sz="1100" dirty="0">
                <a:solidFill>
                  <a:srgbClr val="FF0000"/>
                </a:solidFill>
              </a:rPr>
              <a:t>U.S</a:t>
            </a:r>
          </a:p>
          <a:p>
            <a:pPr algn="ctr" rtl="0"/>
            <a:r>
              <a:rPr lang="en-US" sz="1100" dirty="0">
                <a:solidFill>
                  <a:srgbClr val="FF0000"/>
                </a:solidFill>
              </a:rPr>
              <a:t>Receded 28.12</a:t>
            </a:r>
            <a:endParaRPr lang="en-ZA" sz="1100" dirty="0">
              <a:solidFill>
                <a:srgbClr val="FF0000"/>
              </a:solidFill>
            </a:endParaRPr>
          </a:p>
        </p:txBody>
      </p:sp>
      <p:sp>
        <p:nvSpPr>
          <p:cNvPr id="122" name="TextBox 121">
            <a:extLst>
              <a:ext uri="{FF2B5EF4-FFF2-40B4-BE49-F238E27FC236}">
                <a16:creationId xmlns:a16="http://schemas.microsoft.com/office/drawing/2014/main" xmlns="" id="{3DD2C9D1-5E8D-4ED2-989C-330D6753B965}"/>
              </a:ext>
            </a:extLst>
          </p:cNvPr>
          <p:cNvSpPr txBox="1"/>
          <p:nvPr/>
        </p:nvSpPr>
        <p:spPr>
          <a:xfrm>
            <a:off x="3997602" y="2184394"/>
            <a:ext cx="1835635" cy="430887"/>
          </a:xfrm>
          <a:prstGeom prst="rect">
            <a:avLst/>
          </a:prstGeom>
          <a:noFill/>
          <a:ln>
            <a:noFill/>
          </a:ln>
        </p:spPr>
        <p:txBody>
          <a:bodyPr wrap="square" lIns="0" tIns="0" rIns="0" bIns="0" rtlCol="0">
            <a:spAutoFit/>
          </a:bodyPr>
          <a:lstStyle/>
          <a:p>
            <a:pPr algn="ctr" rtl="0"/>
            <a:r>
              <a:rPr lang="en-US" sz="1400" b="1" dirty="0">
                <a:solidFill>
                  <a:srgbClr val="FF0000"/>
                </a:solidFill>
              </a:rPr>
              <a:t>Syrian air defense</a:t>
            </a:r>
          </a:p>
          <a:p>
            <a:pPr algn="ctr" rtl="0"/>
            <a:r>
              <a:rPr lang="en-US" sz="1400" b="1" dirty="0">
                <a:solidFill>
                  <a:srgbClr val="FF0000"/>
                </a:solidFill>
              </a:rPr>
              <a:t>Against </a:t>
            </a:r>
            <a:r>
              <a:rPr lang="en-US" sz="1400" b="1" dirty="0" smtClean="0">
                <a:solidFill>
                  <a:srgbClr val="FF0000"/>
                </a:solidFill>
              </a:rPr>
              <a:t>Israel</a:t>
            </a:r>
            <a:r>
              <a:rPr lang="he-IL" sz="1400" b="1" dirty="0" smtClean="0">
                <a:solidFill>
                  <a:srgbClr val="FF0000"/>
                </a:solidFill>
              </a:rPr>
              <a:t>  17.13</a:t>
            </a:r>
            <a:endParaRPr lang="en-ZA" sz="1400" b="1" dirty="0">
              <a:solidFill>
                <a:srgbClr val="FF0000"/>
              </a:solidFill>
            </a:endParaRPr>
          </a:p>
        </p:txBody>
      </p:sp>
      <p:sp>
        <p:nvSpPr>
          <p:cNvPr id="123" name="TextBox 122">
            <a:extLst>
              <a:ext uri="{FF2B5EF4-FFF2-40B4-BE49-F238E27FC236}">
                <a16:creationId xmlns:a16="http://schemas.microsoft.com/office/drawing/2014/main" xmlns="" id="{3DD2C9D1-5E8D-4ED2-989C-330D6753B965}"/>
              </a:ext>
            </a:extLst>
          </p:cNvPr>
          <p:cNvSpPr txBox="1"/>
          <p:nvPr/>
        </p:nvSpPr>
        <p:spPr>
          <a:xfrm>
            <a:off x="6220046" y="5496960"/>
            <a:ext cx="1835635" cy="553998"/>
          </a:xfrm>
          <a:prstGeom prst="rect">
            <a:avLst/>
          </a:prstGeom>
          <a:noFill/>
          <a:ln>
            <a:noFill/>
          </a:ln>
        </p:spPr>
        <p:txBody>
          <a:bodyPr wrap="square" lIns="0" tIns="0" rIns="0" bIns="0" rtlCol="0">
            <a:spAutoFit/>
          </a:bodyPr>
          <a:lstStyle/>
          <a:p>
            <a:pPr algn="ctr"/>
            <a:r>
              <a:rPr lang="he-IL" b="1" dirty="0" smtClean="0">
                <a:solidFill>
                  <a:srgbClr val="FF0000"/>
                </a:solidFill>
              </a:rPr>
              <a:t>נפילת מטוס קרב</a:t>
            </a:r>
          </a:p>
          <a:p>
            <a:pPr algn="ctr"/>
            <a:r>
              <a:rPr lang="he-IL" b="1" dirty="0" smtClean="0">
                <a:solidFill>
                  <a:srgbClr val="FF0000"/>
                </a:solidFill>
              </a:rPr>
              <a:t>ישראלי10.2 </a:t>
            </a:r>
            <a:endParaRPr lang="en-ZA" b="1" dirty="0">
              <a:solidFill>
                <a:srgbClr val="FF0000"/>
              </a:solidFill>
            </a:endParaRPr>
          </a:p>
        </p:txBody>
      </p:sp>
      <p:sp>
        <p:nvSpPr>
          <p:cNvPr id="126" name="TextBox 125">
            <a:extLst>
              <a:ext uri="{FF2B5EF4-FFF2-40B4-BE49-F238E27FC236}">
                <a16:creationId xmlns:a16="http://schemas.microsoft.com/office/drawing/2014/main" xmlns="" id="{3DD2C9D1-5E8D-4ED2-989C-330D6753B965}"/>
              </a:ext>
            </a:extLst>
          </p:cNvPr>
          <p:cNvSpPr txBox="1"/>
          <p:nvPr/>
        </p:nvSpPr>
        <p:spPr>
          <a:xfrm>
            <a:off x="8015126" y="2326209"/>
            <a:ext cx="1835635" cy="369332"/>
          </a:xfrm>
          <a:prstGeom prst="rect">
            <a:avLst/>
          </a:prstGeom>
          <a:noFill/>
          <a:ln>
            <a:noFill/>
          </a:ln>
        </p:spPr>
        <p:txBody>
          <a:bodyPr wrap="square" lIns="0" tIns="0" rIns="0" bIns="0" rtlCol="0">
            <a:spAutoFit/>
          </a:bodyPr>
          <a:lstStyle/>
          <a:p>
            <a:pPr algn="ctr" rtl="0"/>
            <a:r>
              <a:rPr lang="en-US" sz="1200" b="1" dirty="0">
                <a:solidFill>
                  <a:srgbClr val="FF0000"/>
                </a:solidFill>
              </a:rPr>
              <a:t>Attacking cooperation</a:t>
            </a:r>
          </a:p>
          <a:p>
            <a:pPr algn="ctr" rtl="0"/>
            <a:r>
              <a:rPr lang="en-US" sz="1200" b="1" dirty="0">
                <a:solidFill>
                  <a:srgbClr val="FF0000"/>
                </a:solidFill>
              </a:rPr>
              <a:t>Iranians are killed</a:t>
            </a:r>
            <a:endParaRPr lang="en-ZA" sz="1200" b="1" dirty="0">
              <a:solidFill>
                <a:srgbClr val="FF0000"/>
              </a:solidFill>
            </a:endParaRPr>
          </a:p>
        </p:txBody>
      </p:sp>
      <p:sp>
        <p:nvSpPr>
          <p:cNvPr id="128" name="TextBox 127">
            <a:extLst>
              <a:ext uri="{FF2B5EF4-FFF2-40B4-BE49-F238E27FC236}">
                <a16:creationId xmlns:a16="http://schemas.microsoft.com/office/drawing/2014/main" xmlns="" id="{3DD2C9D1-5E8D-4ED2-989C-330D6753B965}"/>
              </a:ext>
            </a:extLst>
          </p:cNvPr>
          <p:cNvSpPr txBox="1"/>
          <p:nvPr/>
        </p:nvSpPr>
        <p:spPr>
          <a:xfrm>
            <a:off x="8291633" y="1655270"/>
            <a:ext cx="1835635" cy="369332"/>
          </a:xfrm>
          <a:prstGeom prst="rect">
            <a:avLst/>
          </a:prstGeom>
          <a:noFill/>
          <a:ln>
            <a:noFill/>
          </a:ln>
        </p:spPr>
        <p:txBody>
          <a:bodyPr wrap="square" lIns="0" tIns="0" rIns="0" bIns="0" rtlCol="0">
            <a:spAutoFit/>
          </a:bodyPr>
          <a:lstStyle/>
          <a:p>
            <a:pPr algn="ctr" rtl="0"/>
            <a:r>
              <a:rPr lang="en-US" sz="1200" b="1" dirty="0">
                <a:solidFill>
                  <a:srgbClr val="FF0000"/>
                </a:solidFill>
              </a:rPr>
              <a:t>A barrage of rockets</a:t>
            </a:r>
          </a:p>
          <a:p>
            <a:pPr algn="ctr" rtl="0"/>
            <a:r>
              <a:rPr lang="en-US" sz="1200" b="1" dirty="0">
                <a:solidFill>
                  <a:srgbClr val="FF0000"/>
                </a:solidFill>
              </a:rPr>
              <a:t>Iranian from </a:t>
            </a:r>
            <a:r>
              <a:rPr lang="en-US" sz="1200" b="1" dirty="0" smtClean="0">
                <a:solidFill>
                  <a:srgbClr val="FF0000"/>
                </a:solidFill>
              </a:rPr>
              <a:t>Syria</a:t>
            </a:r>
            <a:r>
              <a:rPr lang="he-IL" sz="1200" b="1" dirty="0" smtClean="0">
                <a:solidFill>
                  <a:srgbClr val="FF0000"/>
                </a:solidFill>
              </a:rPr>
              <a:t> 9.5</a:t>
            </a:r>
            <a:endParaRPr lang="en-ZA" sz="1200" b="1" dirty="0">
              <a:solidFill>
                <a:srgbClr val="FF0000"/>
              </a:solidFill>
            </a:endParaRPr>
          </a:p>
        </p:txBody>
      </p:sp>
      <p:sp>
        <p:nvSpPr>
          <p:cNvPr id="129" name="TextBox 128">
            <a:extLst>
              <a:ext uri="{FF2B5EF4-FFF2-40B4-BE49-F238E27FC236}">
                <a16:creationId xmlns:a16="http://schemas.microsoft.com/office/drawing/2014/main" xmlns="" id="{3DD2C9D1-5E8D-4ED2-989C-330D6753B965}"/>
              </a:ext>
            </a:extLst>
          </p:cNvPr>
          <p:cNvSpPr txBox="1"/>
          <p:nvPr/>
        </p:nvSpPr>
        <p:spPr>
          <a:xfrm>
            <a:off x="9527172" y="5474480"/>
            <a:ext cx="1835635" cy="430887"/>
          </a:xfrm>
          <a:prstGeom prst="rect">
            <a:avLst/>
          </a:prstGeom>
          <a:noFill/>
          <a:ln>
            <a:noFill/>
          </a:ln>
        </p:spPr>
        <p:txBody>
          <a:bodyPr wrap="square" lIns="0" tIns="0" rIns="0" bIns="0" rtlCol="0">
            <a:spAutoFit/>
          </a:bodyPr>
          <a:lstStyle/>
          <a:p>
            <a:pPr algn="ctr" rtl="0"/>
            <a:r>
              <a:rPr lang="en-US" sz="1400" b="1" dirty="0">
                <a:solidFill>
                  <a:srgbClr val="FF0000"/>
                </a:solidFill>
              </a:rPr>
              <a:t>End of operation</a:t>
            </a:r>
          </a:p>
          <a:p>
            <a:pPr algn="ctr" rtl="0"/>
            <a:r>
              <a:rPr lang="en-US" sz="1400" b="1" dirty="0">
                <a:solidFill>
                  <a:srgbClr val="FF0000"/>
                </a:solidFill>
              </a:rPr>
              <a:t>Good </a:t>
            </a:r>
            <a:r>
              <a:rPr lang="en-US" sz="1400" b="1" dirty="0" smtClean="0">
                <a:solidFill>
                  <a:srgbClr val="FF0000"/>
                </a:solidFill>
              </a:rPr>
              <a:t>neighbors 13.9</a:t>
            </a:r>
            <a:endParaRPr lang="en-ZA" sz="1400" b="1" dirty="0">
              <a:solidFill>
                <a:srgbClr val="FF0000"/>
              </a:solidFill>
            </a:endParaRPr>
          </a:p>
        </p:txBody>
      </p:sp>
      <p:sp>
        <p:nvSpPr>
          <p:cNvPr id="135" name="TextBox 134">
            <a:extLst>
              <a:ext uri="{FF2B5EF4-FFF2-40B4-BE49-F238E27FC236}">
                <a16:creationId xmlns:a16="http://schemas.microsoft.com/office/drawing/2014/main" xmlns="" id="{3DD2C9D1-5E8D-4ED2-989C-330D6753B965}"/>
              </a:ext>
            </a:extLst>
          </p:cNvPr>
          <p:cNvSpPr txBox="1"/>
          <p:nvPr/>
        </p:nvSpPr>
        <p:spPr>
          <a:xfrm>
            <a:off x="9071375" y="3347962"/>
            <a:ext cx="1835635" cy="369332"/>
          </a:xfrm>
          <a:prstGeom prst="rect">
            <a:avLst/>
          </a:prstGeom>
          <a:noFill/>
          <a:ln>
            <a:noFill/>
          </a:ln>
        </p:spPr>
        <p:txBody>
          <a:bodyPr wrap="square" lIns="0" tIns="0" rIns="0" bIns="0" rtlCol="0">
            <a:spAutoFit/>
          </a:bodyPr>
          <a:lstStyle/>
          <a:p>
            <a:pPr algn="ctr" rtl="0"/>
            <a:r>
              <a:rPr lang="en-US" sz="1200" b="1" dirty="0">
                <a:solidFill>
                  <a:srgbClr val="FF0000"/>
                </a:solidFill>
              </a:rPr>
              <a:t>Assad returns</a:t>
            </a:r>
          </a:p>
          <a:p>
            <a:pPr algn="ctr" rtl="0"/>
            <a:r>
              <a:rPr lang="en-US" sz="1200" b="1" dirty="0">
                <a:solidFill>
                  <a:srgbClr val="FF0000"/>
                </a:solidFill>
              </a:rPr>
              <a:t>To the Golan Heights</a:t>
            </a:r>
            <a:endParaRPr lang="he-IL" sz="1200" b="1" dirty="0" smtClean="0">
              <a:solidFill>
                <a:srgbClr val="FF0000"/>
              </a:solidFill>
            </a:endParaRPr>
          </a:p>
        </p:txBody>
      </p:sp>
      <p:sp>
        <p:nvSpPr>
          <p:cNvPr id="137" name="TextBox 136">
            <a:extLst>
              <a:ext uri="{FF2B5EF4-FFF2-40B4-BE49-F238E27FC236}">
                <a16:creationId xmlns:a16="http://schemas.microsoft.com/office/drawing/2014/main" xmlns="" id="{3DD2C9D1-5E8D-4ED2-989C-330D6753B965}"/>
              </a:ext>
            </a:extLst>
          </p:cNvPr>
          <p:cNvSpPr txBox="1"/>
          <p:nvPr/>
        </p:nvSpPr>
        <p:spPr>
          <a:xfrm>
            <a:off x="2004436" y="-46850"/>
            <a:ext cx="2179723" cy="430887"/>
          </a:xfrm>
          <a:prstGeom prst="rect">
            <a:avLst/>
          </a:prstGeom>
          <a:noFill/>
          <a:ln>
            <a:noFill/>
          </a:ln>
        </p:spPr>
        <p:txBody>
          <a:bodyPr wrap="square" lIns="0" tIns="0" rIns="0" bIns="0" rtlCol="0">
            <a:spAutoFit/>
          </a:bodyPr>
          <a:lstStyle/>
          <a:p>
            <a:pPr algn="ctr" rtl="0"/>
            <a:r>
              <a:rPr lang="en-US" sz="1400" b="1" dirty="0">
                <a:solidFill>
                  <a:srgbClr val="FF0000"/>
                </a:solidFill>
              </a:rPr>
              <a:t>Liberation of Fallujah and Mosul</a:t>
            </a:r>
            <a:endParaRPr lang="en-ZA" sz="1400" b="1" dirty="0">
              <a:solidFill>
                <a:srgbClr val="FF0000"/>
              </a:solidFill>
            </a:endParaRPr>
          </a:p>
        </p:txBody>
      </p:sp>
      <p:sp>
        <p:nvSpPr>
          <p:cNvPr id="138" name="TextBox 137">
            <a:extLst>
              <a:ext uri="{FF2B5EF4-FFF2-40B4-BE49-F238E27FC236}">
                <a16:creationId xmlns:a16="http://schemas.microsoft.com/office/drawing/2014/main" xmlns="" id="{3DD2C9D1-5E8D-4ED2-989C-330D6753B965}"/>
              </a:ext>
            </a:extLst>
          </p:cNvPr>
          <p:cNvSpPr txBox="1"/>
          <p:nvPr/>
        </p:nvSpPr>
        <p:spPr>
          <a:xfrm>
            <a:off x="4947681" y="103064"/>
            <a:ext cx="1835635" cy="246221"/>
          </a:xfrm>
          <a:prstGeom prst="rect">
            <a:avLst/>
          </a:prstGeom>
          <a:noFill/>
          <a:ln>
            <a:noFill/>
          </a:ln>
        </p:spPr>
        <p:txBody>
          <a:bodyPr wrap="square" lIns="0" tIns="0" rIns="0" bIns="0" rtlCol="0">
            <a:spAutoFit/>
          </a:bodyPr>
          <a:lstStyle/>
          <a:p>
            <a:pPr algn="ctr" rtl="0"/>
            <a:r>
              <a:rPr lang="en-US" sz="1600" b="1" dirty="0">
                <a:solidFill>
                  <a:srgbClr val="FF0000"/>
                </a:solidFill>
              </a:rPr>
              <a:t>Release of a-</a:t>
            </a:r>
            <a:r>
              <a:rPr lang="en-US" sz="1600" b="1" dirty="0" err="1">
                <a:solidFill>
                  <a:srgbClr val="FF0000"/>
                </a:solidFill>
              </a:rPr>
              <a:t>raka</a:t>
            </a:r>
            <a:endParaRPr lang="en-ZA" sz="1600" b="1" dirty="0">
              <a:solidFill>
                <a:srgbClr val="FF0000"/>
              </a:solidFill>
            </a:endParaRPr>
          </a:p>
        </p:txBody>
      </p:sp>
      <p:sp>
        <p:nvSpPr>
          <p:cNvPr id="142" name="Rectangle: Rounded Corners 199" title="Milestone Graphic">
            <a:extLst>
              <a:ext uri="{FF2B5EF4-FFF2-40B4-BE49-F238E27FC236}">
                <a16:creationId xmlns:a16="http://schemas.microsoft.com/office/drawing/2014/main" xmlns="" id="{93D28DE4-454C-45F1-92B1-FC5788FD05B4}"/>
              </a:ext>
            </a:extLst>
          </p:cNvPr>
          <p:cNvSpPr/>
          <p:nvPr/>
        </p:nvSpPr>
        <p:spPr>
          <a:xfrm>
            <a:off x="1235421" y="1547166"/>
            <a:ext cx="3031705" cy="145002"/>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43" name="TextBox 142">
            <a:extLst>
              <a:ext uri="{FF2B5EF4-FFF2-40B4-BE49-F238E27FC236}">
                <a16:creationId xmlns:a16="http://schemas.microsoft.com/office/drawing/2014/main" xmlns="" id="{364C8657-37CD-432B-AD71-7255D32855F5}"/>
              </a:ext>
            </a:extLst>
          </p:cNvPr>
          <p:cNvSpPr txBox="1"/>
          <p:nvPr/>
        </p:nvSpPr>
        <p:spPr>
          <a:xfrm>
            <a:off x="1667731" y="1640247"/>
            <a:ext cx="3374838" cy="246221"/>
          </a:xfrm>
          <a:prstGeom prst="rect">
            <a:avLst/>
          </a:prstGeom>
          <a:noFill/>
        </p:spPr>
        <p:txBody>
          <a:bodyPr wrap="square" lIns="0" tIns="0" rIns="0" bIns="0" rtlCol="0">
            <a:spAutoFit/>
          </a:bodyPr>
          <a:lstStyle/>
          <a:p>
            <a:pPr rtl="0"/>
            <a:r>
              <a:rPr lang="en-US" sz="1600" b="1" dirty="0">
                <a:solidFill>
                  <a:schemeClr val="tx1">
                    <a:lumMod val="75000"/>
                    <a:lumOff val="25000"/>
                  </a:schemeClr>
                </a:solidFill>
              </a:rPr>
              <a:t>Assistance in Syria</a:t>
            </a:r>
            <a:endParaRPr lang="en-ZA" sz="1600" b="1" dirty="0">
              <a:solidFill>
                <a:schemeClr val="tx1">
                  <a:lumMod val="75000"/>
                  <a:lumOff val="25000"/>
                </a:schemeClr>
              </a:solidFill>
            </a:endParaRPr>
          </a:p>
        </p:txBody>
      </p:sp>
      <p:sp>
        <p:nvSpPr>
          <p:cNvPr id="144" name="Rectangle: Rounded Corners 199" title="Milestone Graphic">
            <a:extLst>
              <a:ext uri="{FF2B5EF4-FFF2-40B4-BE49-F238E27FC236}">
                <a16:creationId xmlns:a16="http://schemas.microsoft.com/office/drawing/2014/main" xmlns="" id="{93D28DE4-454C-45F1-92B1-FC5788FD05B4}"/>
              </a:ext>
            </a:extLst>
          </p:cNvPr>
          <p:cNvSpPr/>
          <p:nvPr/>
        </p:nvSpPr>
        <p:spPr>
          <a:xfrm>
            <a:off x="1468719" y="436794"/>
            <a:ext cx="4143254" cy="119529"/>
          </a:xfrm>
          <a:prstGeom prst="roundRect">
            <a:avLst>
              <a:gd name="adj" fmla="val 50000"/>
            </a:avLst>
          </a:prstGeom>
          <a:solidFill>
            <a:schemeClr val="tx1">
              <a:alpha val="57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146" name="Rectangle: Rounded Corners 112" title="Milestone Graphic">
            <a:extLst>
              <a:ext uri="{FF2B5EF4-FFF2-40B4-BE49-F238E27FC236}">
                <a16:creationId xmlns:a16="http://schemas.microsoft.com/office/drawing/2014/main" xmlns="" id="{3BC77ADA-7AD2-4DFC-9408-57E93582FC52}"/>
              </a:ext>
            </a:extLst>
          </p:cNvPr>
          <p:cNvSpPr/>
          <p:nvPr/>
        </p:nvSpPr>
        <p:spPr>
          <a:xfrm>
            <a:off x="7216529" y="5390494"/>
            <a:ext cx="4311717" cy="117041"/>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xmlns="" id="{A6E28C73-4CCB-4BDB-82CA-BEE3A58D33D9}"/>
              </a:ext>
            </a:extLst>
          </p:cNvPr>
          <p:cNvSpPr txBox="1"/>
          <p:nvPr/>
        </p:nvSpPr>
        <p:spPr>
          <a:xfrm>
            <a:off x="7026432" y="5163008"/>
            <a:ext cx="2336877" cy="245337"/>
          </a:xfrm>
          <a:prstGeom prst="rect">
            <a:avLst/>
          </a:prstGeom>
          <a:noFill/>
        </p:spPr>
        <p:txBody>
          <a:bodyPr wrap="square" lIns="0" tIns="0" rIns="0" bIns="0" rtlCol="0">
            <a:spAutoFit/>
          </a:bodyPr>
          <a:lstStyle/>
          <a:p>
            <a:pPr algn="ctr"/>
            <a:r>
              <a:rPr lang="en-US" sz="1600" b="1" dirty="0">
                <a:solidFill>
                  <a:schemeClr val="tx1">
                    <a:lumMod val="75000"/>
                    <a:lumOff val="25000"/>
                  </a:schemeClr>
                </a:solidFill>
              </a:rPr>
              <a:t>Precise Public Security</a:t>
            </a:r>
            <a:endParaRPr lang="en-ZA" sz="1600" b="1" dirty="0">
              <a:solidFill>
                <a:schemeClr val="tx1">
                  <a:lumMod val="75000"/>
                  <a:lumOff val="25000"/>
                </a:schemeClr>
              </a:solidFill>
            </a:endParaRPr>
          </a:p>
        </p:txBody>
      </p:sp>
      <p:sp>
        <p:nvSpPr>
          <p:cNvPr id="154" name="Rectangle: Rounded Corners 138" title="Milestone Graphic">
            <a:extLst>
              <a:ext uri="{FF2B5EF4-FFF2-40B4-BE49-F238E27FC236}">
                <a16:creationId xmlns:a16="http://schemas.microsoft.com/office/drawing/2014/main" xmlns="" id="{96CB11CB-601A-42B3-A020-CB1A4A10F2CD}"/>
              </a:ext>
            </a:extLst>
          </p:cNvPr>
          <p:cNvSpPr/>
          <p:nvPr/>
        </p:nvSpPr>
        <p:spPr>
          <a:xfrm>
            <a:off x="4779855" y="4247019"/>
            <a:ext cx="6876446" cy="13180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xmlns="" id="{364C8657-37CD-432B-AD71-7255D32855F5}"/>
              </a:ext>
            </a:extLst>
          </p:cNvPr>
          <p:cNvSpPr txBox="1"/>
          <p:nvPr/>
        </p:nvSpPr>
        <p:spPr>
          <a:xfrm>
            <a:off x="5175250" y="4370749"/>
            <a:ext cx="3374758" cy="276999"/>
          </a:xfrm>
          <a:prstGeom prst="rect">
            <a:avLst/>
          </a:prstGeom>
          <a:noFill/>
        </p:spPr>
        <p:txBody>
          <a:bodyPr wrap="square" lIns="0" tIns="0" rIns="0" bIns="0" rtlCol="0">
            <a:spAutoFit/>
          </a:bodyPr>
          <a:lstStyle/>
          <a:p>
            <a:r>
              <a:rPr lang="en-US" b="1" dirty="0">
                <a:solidFill>
                  <a:schemeClr val="tx1">
                    <a:lumMod val="75000"/>
                    <a:lumOff val="25000"/>
                  </a:schemeClr>
                </a:solidFill>
              </a:rPr>
              <a:t>Maximize precise occupation</a:t>
            </a:r>
            <a:endParaRPr lang="en-ZA" b="1" dirty="0">
              <a:solidFill>
                <a:schemeClr val="tx1">
                  <a:lumMod val="75000"/>
                  <a:lumOff val="25000"/>
                </a:schemeClr>
              </a:solidFill>
            </a:endParaRPr>
          </a:p>
        </p:txBody>
      </p:sp>
      <p:sp>
        <p:nvSpPr>
          <p:cNvPr id="171" name="TextBox 170">
            <a:extLst>
              <a:ext uri="{FF2B5EF4-FFF2-40B4-BE49-F238E27FC236}">
                <a16:creationId xmlns:a16="http://schemas.microsoft.com/office/drawing/2014/main" xmlns="" id="{3DD2C9D1-5E8D-4ED2-989C-330D6753B965}"/>
              </a:ext>
            </a:extLst>
          </p:cNvPr>
          <p:cNvSpPr txBox="1"/>
          <p:nvPr/>
        </p:nvSpPr>
        <p:spPr>
          <a:xfrm>
            <a:off x="9895030" y="3230243"/>
            <a:ext cx="1835635" cy="276999"/>
          </a:xfrm>
          <a:prstGeom prst="rect">
            <a:avLst/>
          </a:prstGeom>
          <a:noFill/>
          <a:ln>
            <a:noFill/>
          </a:ln>
        </p:spPr>
        <p:txBody>
          <a:bodyPr wrap="square" lIns="0" tIns="0" rIns="0" bIns="0" rtlCol="0">
            <a:spAutoFit/>
          </a:bodyPr>
          <a:lstStyle/>
          <a:p>
            <a:pPr algn="ctr"/>
            <a:r>
              <a:rPr lang="en-US" b="1" dirty="0" smtClean="0">
                <a:solidFill>
                  <a:srgbClr val="FF0000"/>
                </a:solidFill>
              </a:rPr>
              <a:t>S</a:t>
            </a:r>
            <a:r>
              <a:rPr lang="he-IL" b="1" dirty="0" smtClean="0">
                <a:solidFill>
                  <a:srgbClr val="FF0000"/>
                </a:solidFill>
              </a:rPr>
              <a:t>300</a:t>
            </a:r>
          </a:p>
        </p:txBody>
      </p:sp>
      <p:sp>
        <p:nvSpPr>
          <p:cNvPr id="101" name="Freeform 100"/>
          <p:cNvSpPr/>
          <p:nvPr/>
        </p:nvSpPr>
        <p:spPr>
          <a:xfrm>
            <a:off x="1317985" y="4007907"/>
            <a:ext cx="10338316" cy="352966"/>
          </a:xfrm>
          <a:custGeom>
            <a:avLst/>
            <a:gdLst>
              <a:gd name="connsiteX0" fmla="*/ 0 w 10677378"/>
              <a:gd name="connsiteY0" fmla="*/ 74614 h 826954"/>
              <a:gd name="connsiteX1" fmla="*/ 7610622 w 10677378"/>
              <a:gd name="connsiteY1" fmla="*/ 60547 h 826954"/>
              <a:gd name="connsiteX2" fmla="*/ 9397218 w 10677378"/>
              <a:gd name="connsiteY2" fmla="*/ 735796 h 826954"/>
              <a:gd name="connsiteX3" fmla="*/ 10677378 w 10677378"/>
              <a:gd name="connsiteY3" fmla="*/ 820202 h 826954"/>
              <a:gd name="connsiteX4" fmla="*/ 10677378 w 10677378"/>
              <a:gd name="connsiteY4" fmla="*/ 820202 h 82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7378" h="826954">
                <a:moveTo>
                  <a:pt x="0" y="74614"/>
                </a:moveTo>
                <a:cubicBezTo>
                  <a:pt x="3022209" y="12482"/>
                  <a:pt x="6044419" y="-49650"/>
                  <a:pt x="7610622" y="60547"/>
                </a:cubicBezTo>
                <a:cubicBezTo>
                  <a:pt x="9176825" y="170744"/>
                  <a:pt x="8886092" y="609187"/>
                  <a:pt x="9397218" y="735796"/>
                </a:cubicBezTo>
                <a:cubicBezTo>
                  <a:pt x="9908344" y="862405"/>
                  <a:pt x="10677378" y="820202"/>
                  <a:pt x="10677378" y="820202"/>
                </a:cubicBezTo>
                <a:lnTo>
                  <a:pt x="10677378" y="820202"/>
                </a:lnTo>
              </a:path>
            </a:pathLst>
          </a:custGeom>
          <a:ln w="25400">
            <a:solidFill>
              <a:srgbClr val="FFC000"/>
            </a:solidFill>
            <a:prstDash val="solid"/>
            <a:tailEnd type="stealth"/>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he-IL"/>
          </a:p>
        </p:txBody>
      </p:sp>
      <p:sp>
        <p:nvSpPr>
          <p:cNvPr id="97" name="Freeform 96"/>
          <p:cNvSpPr/>
          <p:nvPr/>
        </p:nvSpPr>
        <p:spPr>
          <a:xfrm>
            <a:off x="1267792" y="1272368"/>
            <a:ext cx="10478333" cy="293382"/>
          </a:xfrm>
          <a:custGeom>
            <a:avLst/>
            <a:gdLst>
              <a:gd name="connsiteX0" fmla="*/ 0 w 10702344"/>
              <a:gd name="connsiteY0" fmla="*/ 60724 h 785279"/>
              <a:gd name="connsiteX1" fmla="*/ 7469746 w 10702344"/>
              <a:gd name="connsiteY1" fmla="*/ 60724 h 785279"/>
              <a:gd name="connsiteX2" fmla="*/ 8989453 w 10702344"/>
              <a:gd name="connsiteY2" fmla="*/ 691788 h 785279"/>
              <a:gd name="connsiteX3" fmla="*/ 10702344 w 10702344"/>
              <a:gd name="connsiteY3" fmla="*/ 781941 h 785279"/>
              <a:gd name="connsiteX4" fmla="*/ 10702344 w 10702344"/>
              <a:gd name="connsiteY4" fmla="*/ 781941 h 785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2344" h="785279">
                <a:moveTo>
                  <a:pt x="0" y="60724"/>
                </a:moveTo>
                <a:cubicBezTo>
                  <a:pt x="2985752" y="8135"/>
                  <a:pt x="5971504" y="-44453"/>
                  <a:pt x="7469746" y="60724"/>
                </a:cubicBezTo>
                <a:cubicBezTo>
                  <a:pt x="8967988" y="165901"/>
                  <a:pt x="8450687" y="571585"/>
                  <a:pt x="8989453" y="691788"/>
                </a:cubicBezTo>
                <a:cubicBezTo>
                  <a:pt x="9528219" y="811991"/>
                  <a:pt x="10702344" y="781941"/>
                  <a:pt x="10702344" y="781941"/>
                </a:cubicBezTo>
                <a:lnTo>
                  <a:pt x="10702344" y="781941"/>
                </a:lnTo>
              </a:path>
            </a:pathLst>
          </a:custGeom>
          <a:ln w="25400">
            <a:solidFill>
              <a:srgbClr val="FFC000"/>
            </a:solidFill>
            <a:prstDash val="solid"/>
            <a:tailEnd type="stealth"/>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he-IL"/>
          </a:p>
        </p:txBody>
      </p:sp>
      <p:sp>
        <p:nvSpPr>
          <p:cNvPr id="100" name="Freeform 99"/>
          <p:cNvSpPr/>
          <p:nvPr/>
        </p:nvSpPr>
        <p:spPr>
          <a:xfrm>
            <a:off x="2081449" y="2647174"/>
            <a:ext cx="9453489" cy="633046"/>
          </a:xfrm>
          <a:custGeom>
            <a:avLst/>
            <a:gdLst>
              <a:gd name="connsiteX0" fmla="*/ 0 w 9453489"/>
              <a:gd name="connsiteY0" fmla="*/ 633046 h 633046"/>
              <a:gd name="connsiteX1" fmla="*/ 2377440 w 9453489"/>
              <a:gd name="connsiteY1" fmla="*/ 604910 h 633046"/>
              <a:gd name="connsiteX2" fmla="*/ 3432516 w 9453489"/>
              <a:gd name="connsiteY2" fmla="*/ 253218 h 633046"/>
              <a:gd name="connsiteX3" fmla="*/ 9453489 w 9453489"/>
              <a:gd name="connsiteY3" fmla="*/ 0 h 633046"/>
              <a:gd name="connsiteX4" fmla="*/ 9453489 w 9453489"/>
              <a:gd name="connsiteY4" fmla="*/ 0 h 63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3489" h="633046">
                <a:moveTo>
                  <a:pt x="0" y="633046"/>
                </a:moveTo>
                <a:lnTo>
                  <a:pt x="2377440" y="604910"/>
                </a:lnTo>
                <a:cubicBezTo>
                  <a:pt x="2949526" y="541605"/>
                  <a:pt x="2253174" y="354036"/>
                  <a:pt x="3432516" y="253218"/>
                </a:cubicBezTo>
                <a:cubicBezTo>
                  <a:pt x="4611858" y="152400"/>
                  <a:pt x="9453489" y="0"/>
                  <a:pt x="9453489" y="0"/>
                </a:cubicBezTo>
                <a:lnTo>
                  <a:pt x="9453489" y="0"/>
                </a:lnTo>
              </a:path>
            </a:pathLst>
          </a:custGeom>
          <a:ln w="25400">
            <a:solidFill>
              <a:srgbClr val="FFC000"/>
            </a:solidFill>
            <a:prstDash val="solid"/>
            <a:tailEnd type="stealth"/>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he-IL"/>
          </a:p>
        </p:txBody>
      </p:sp>
      <p:sp>
        <p:nvSpPr>
          <p:cNvPr id="102" name="Freeform 101"/>
          <p:cNvSpPr/>
          <p:nvPr/>
        </p:nvSpPr>
        <p:spPr>
          <a:xfrm>
            <a:off x="1204082" y="4915496"/>
            <a:ext cx="10832123" cy="647174"/>
          </a:xfrm>
          <a:custGeom>
            <a:avLst/>
            <a:gdLst>
              <a:gd name="connsiteX0" fmla="*/ 0 w 10832123"/>
              <a:gd name="connsiteY0" fmla="*/ 647174 h 647174"/>
              <a:gd name="connsiteX1" fmla="*/ 8102990 w 10832123"/>
              <a:gd name="connsiteY1" fmla="*/ 60 h 647174"/>
              <a:gd name="connsiteX2" fmla="*/ 10832123 w 10832123"/>
              <a:gd name="connsiteY2" fmla="*/ 604970 h 647174"/>
              <a:gd name="connsiteX3" fmla="*/ 10832123 w 10832123"/>
              <a:gd name="connsiteY3" fmla="*/ 604970 h 647174"/>
            </a:gdLst>
            <a:ahLst/>
            <a:cxnLst>
              <a:cxn ang="0">
                <a:pos x="connsiteX0" y="connsiteY0"/>
              </a:cxn>
              <a:cxn ang="0">
                <a:pos x="connsiteX1" y="connsiteY1"/>
              </a:cxn>
              <a:cxn ang="0">
                <a:pos x="connsiteX2" y="connsiteY2"/>
              </a:cxn>
              <a:cxn ang="0">
                <a:pos x="connsiteX3" y="connsiteY3"/>
              </a:cxn>
            </a:cxnLst>
            <a:rect l="l" t="t" r="r" b="b"/>
            <a:pathLst>
              <a:path w="10832123" h="647174">
                <a:moveTo>
                  <a:pt x="0" y="647174"/>
                </a:moveTo>
                <a:cubicBezTo>
                  <a:pt x="3148818" y="327134"/>
                  <a:pt x="6297636" y="7094"/>
                  <a:pt x="8102990" y="60"/>
                </a:cubicBezTo>
                <a:cubicBezTo>
                  <a:pt x="9908344" y="-6974"/>
                  <a:pt x="10832123" y="604970"/>
                  <a:pt x="10832123" y="604970"/>
                </a:cubicBezTo>
                <a:lnTo>
                  <a:pt x="10832123" y="604970"/>
                </a:lnTo>
              </a:path>
            </a:pathLst>
          </a:custGeom>
          <a:ln w="25400">
            <a:solidFill>
              <a:srgbClr val="FFC000"/>
            </a:solidFill>
            <a:prstDash val="solid"/>
            <a:tailEnd type="stealth"/>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he-IL"/>
          </a:p>
        </p:txBody>
      </p:sp>
      <p:sp>
        <p:nvSpPr>
          <p:cNvPr id="103" name="Freeform 102"/>
          <p:cNvSpPr/>
          <p:nvPr/>
        </p:nvSpPr>
        <p:spPr>
          <a:xfrm>
            <a:off x="1763854" y="217411"/>
            <a:ext cx="9736428" cy="605307"/>
          </a:xfrm>
          <a:custGeom>
            <a:avLst/>
            <a:gdLst>
              <a:gd name="connsiteX0" fmla="*/ 0 w 9736428"/>
              <a:gd name="connsiteY0" fmla="*/ 0 h 605307"/>
              <a:gd name="connsiteX1" fmla="*/ 3425780 w 9736428"/>
              <a:gd name="connsiteY1" fmla="*/ 193183 h 605307"/>
              <a:gd name="connsiteX2" fmla="*/ 4559121 w 9736428"/>
              <a:gd name="connsiteY2" fmla="*/ 463639 h 605307"/>
              <a:gd name="connsiteX3" fmla="*/ 9736428 w 9736428"/>
              <a:gd name="connsiteY3" fmla="*/ 605307 h 605307"/>
              <a:gd name="connsiteX4" fmla="*/ 9736428 w 9736428"/>
              <a:gd name="connsiteY4" fmla="*/ 605307 h 60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6428" h="605307">
                <a:moveTo>
                  <a:pt x="0" y="0"/>
                </a:moveTo>
                <a:cubicBezTo>
                  <a:pt x="1332963" y="57955"/>
                  <a:pt x="2665927" y="115910"/>
                  <a:pt x="3425780" y="193183"/>
                </a:cubicBezTo>
                <a:cubicBezTo>
                  <a:pt x="4185633" y="270456"/>
                  <a:pt x="3507346" y="394952"/>
                  <a:pt x="4559121" y="463639"/>
                </a:cubicBezTo>
                <a:cubicBezTo>
                  <a:pt x="5610896" y="532326"/>
                  <a:pt x="9736428" y="605307"/>
                  <a:pt x="9736428" y="605307"/>
                </a:cubicBezTo>
                <a:lnTo>
                  <a:pt x="9736428" y="605307"/>
                </a:lnTo>
              </a:path>
            </a:pathLst>
          </a:custGeom>
          <a:ln w="25400">
            <a:solidFill>
              <a:srgbClr val="FFC000"/>
            </a:solidFill>
            <a:prstDash val="solid"/>
            <a:tailEnd type="stealth"/>
          </a:ln>
        </p:spPr>
        <p:style>
          <a:lnRef idx="3">
            <a:schemeClr val="accent5"/>
          </a:lnRef>
          <a:fillRef idx="0">
            <a:schemeClr val="accent5"/>
          </a:fillRef>
          <a:effectRef idx="2">
            <a:schemeClr val="accent5"/>
          </a:effectRef>
          <a:fontRef idx="minor">
            <a:schemeClr val="tx1"/>
          </a:fontRef>
        </p:style>
        <p:txBody>
          <a:bodyPr rtlCol="1" anchor="ctr"/>
          <a:lstStyle/>
          <a:p>
            <a:pPr algn="ctr"/>
            <a:endParaRPr lang="he-IL"/>
          </a:p>
        </p:txBody>
      </p:sp>
      <p:sp>
        <p:nvSpPr>
          <p:cNvPr id="104" name="Rectangle: Rounded Corners 138" title="Milestone Graphic">
            <a:extLst>
              <a:ext uri="{FF2B5EF4-FFF2-40B4-BE49-F238E27FC236}">
                <a16:creationId xmlns:a16="http://schemas.microsoft.com/office/drawing/2014/main" xmlns="" id="{96CB11CB-601A-42B3-A020-CB1A4A10F2CD}"/>
              </a:ext>
            </a:extLst>
          </p:cNvPr>
          <p:cNvSpPr/>
          <p:nvPr/>
        </p:nvSpPr>
        <p:spPr>
          <a:xfrm flipV="1">
            <a:off x="962530" y="606995"/>
            <a:ext cx="10819274" cy="45719"/>
          </a:xfrm>
          <a:prstGeom prst="roundRect">
            <a:avLst>
              <a:gd name="adj" fmla="val 50000"/>
            </a:avLst>
          </a:prstGeom>
          <a:pattFill prst="pct9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Rounded Corners 138" title="Milestone Graphic">
            <a:extLst>
              <a:ext uri="{FF2B5EF4-FFF2-40B4-BE49-F238E27FC236}">
                <a16:creationId xmlns:a16="http://schemas.microsoft.com/office/drawing/2014/main" xmlns="" id="{96CB11CB-601A-42B3-A020-CB1A4A10F2CD}"/>
              </a:ext>
            </a:extLst>
          </p:cNvPr>
          <p:cNvSpPr/>
          <p:nvPr/>
        </p:nvSpPr>
        <p:spPr>
          <a:xfrm flipV="1">
            <a:off x="1114930" y="1871017"/>
            <a:ext cx="10819274" cy="45719"/>
          </a:xfrm>
          <a:prstGeom prst="roundRect">
            <a:avLst>
              <a:gd name="adj" fmla="val 50000"/>
            </a:avLst>
          </a:prstGeom>
          <a:pattFill prst="pct9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Rounded Corners 138" title="Milestone Graphic">
            <a:extLst>
              <a:ext uri="{FF2B5EF4-FFF2-40B4-BE49-F238E27FC236}">
                <a16:creationId xmlns:a16="http://schemas.microsoft.com/office/drawing/2014/main" xmlns="" id="{96CB11CB-601A-42B3-A020-CB1A4A10F2CD}"/>
              </a:ext>
            </a:extLst>
          </p:cNvPr>
          <p:cNvSpPr/>
          <p:nvPr/>
        </p:nvSpPr>
        <p:spPr>
          <a:xfrm flipV="1">
            <a:off x="1114930" y="2857127"/>
            <a:ext cx="10819274" cy="45719"/>
          </a:xfrm>
          <a:prstGeom prst="roundRect">
            <a:avLst>
              <a:gd name="adj" fmla="val 50000"/>
            </a:avLst>
          </a:prstGeom>
          <a:pattFill prst="pct9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Rounded Corners 138" title="Milestone Graphic">
            <a:extLst>
              <a:ext uri="{FF2B5EF4-FFF2-40B4-BE49-F238E27FC236}">
                <a16:creationId xmlns:a16="http://schemas.microsoft.com/office/drawing/2014/main" xmlns="" id="{96CB11CB-601A-42B3-A020-CB1A4A10F2CD}"/>
              </a:ext>
            </a:extLst>
          </p:cNvPr>
          <p:cNvSpPr/>
          <p:nvPr/>
        </p:nvSpPr>
        <p:spPr>
          <a:xfrm flipV="1">
            <a:off x="1114930" y="4488701"/>
            <a:ext cx="10819274" cy="45719"/>
          </a:xfrm>
          <a:prstGeom prst="roundRect">
            <a:avLst>
              <a:gd name="adj" fmla="val 50000"/>
            </a:avLst>
          </a:prstGeom>
          <a:pattFill prst="pct9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Rounded Corners 138" title="Milestone Graphic">
            <a:extLst>
              <a:ext uri="{FF2B5EF4-FFF2-40B4-BE49-F238E27FC236}">
                <a16:creationId xmlns:a16="http://schemas.microsoft.com/office/drawing/2014/main" xmlns="" id="{96CB11CB-601A-42B3-A020-CB1A4A10F2CD}"/>
              </a:ext>
            </a:extLst>
          </p:cNvPr>
          <p:cNvSpPr/>
          <p:nvPr/>
        </p:nvSpPr>
        <p:spPr>
          <a:xfrm flipV="1">
            <a:off x="1222504" y="5743763"/>
            <a:ext cx="10819274" cy="45719"/>
          </a:xfrm>
          <a:prstGeom prst="roundRect">
            <a:avLst>
              <a:gd name="adj" fmla="val 50000"/>
            </a:avLst>
          </a:prstGeom>
          <a:pattFill prst="pct90">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649997" y="77009"/>
            <a:ext cx="1794809" cy="89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t>ISIS </a:t>
            </a:r>
            <a:r>
              <a:rPr lang="en-US" sz="1600" dirty="0"/>
              <a:t>is defeated</a:t>
            </a:r>
            <a:endParaRPr lang="he-IL" sz="1600" dirty="0"/>
          </a:p>
        </p:txBody>
      </p:sp>
      <p:sp>
        <p:nvSpPr>
          <p:cNvPr id="109" name="Oval 108"/>
          <p:cNvSpPr/>
          <p:nvPr/>
        </p:nvSpPr>
        <p:spPr>
          <a:xfrm>
            <a:off x="7769391" y="1426146"/>
            <a:ext cx="1794809" cy="89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a:t>Weak but determined</a:t>
            </a:r>
            <a:endParaRPr lang="he-IL" sz="1600" dirty="0"/>
          </a:p>
        </p:txBody>
      </p:sp>
      <p:sp>
        <p:nvSpPr>
          <p:cNvPr id="110" name="Oval 109"/>
          <p:cNvSpPr/>
          <p:nvPr/>
        </p:nvSpPr>
        <p:spPr>
          <a:xfrm>
            <a:off x="7344589" y="2737961"/>
            <a:ext cx="1794809" cy="89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t>Towards sovereignty</a:t>
            </a:r>
            <a:endParaRPr lang="he-IL" sz="1400" dirty="0"/>
          </a:p>
        </p:txBody>
      </p:sp>
      <p:sp>
        <p:nvSpPr>
          <p:cNvPr id="111" name="Oval 110"/>
          <p:cNvSpPr/>
          <p:nvPr/>
        </p:nvSpPr>
        <p:spPr>
          <a:xfrm>
            <a:off x="6403185" y="3897245"/>
            <a:ext cx="1794809" cy="89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t>returning home</a:t>
            </a:r>
            <a:endParaRPr lang="he-IL" sz="1400" dirty="0"/>
          </a:p>
        </p:txBody>
      </p:sp>
      <p:sp>
        <p:nvSpPr>
          <p:cNvPr id="112" name="Oval 111"/>
          <p:cNvSpPr/>
          <p:nvPr/>
        </p:nvSpPr>
        <p:spPr>
          <a:xfrm>
            <a:off x="8808167" y="5053827"/>
            <a:ext cx="1794809" cy="893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t>Under </a:t>
            </a:r>
            <a:r>
              <a:rPr lang="en-US" sz="1400" dirty="0" smtClean="0"/>
              <a:t>increasing </a:t>
            </a:r>
            <a:r>
              <a:rPr lang="en-US" sz="1400" dirty="0"/>
              <a:t>restraint</a:t>
            </a:r>
            <a:endParaRPr lang="he-IL" sz="1400" dirty="0"/>
          </a:p>
        </p:txBody>
      </p:sp>
      <p:sp>
        <p:nvSpPr>
          <p:cNvPr id="243" name="TextBox 242">
            <a:extLst>
              <a:ext uri="{FF2B5EF4-FFF2-40B4-BE49-F238E27FC236}">
                <a16:creationId xmlns:a16="http://schemas.microsoft.com/office/drawing/2014/main" xmlns="" id="{3DD2C9D1-5E8D-4ED2-989C-330D6753B965}"/>
              </a:ext>
            </a:extLst>
          </p:cNvPr>
          <p:cNvSpPr txBox="1"/>
          <p:nvPr/>
        </p:nvSpPr>
        <p:spPr>
          <a:xfrm>
            <a:off x="10444990" y="4247887"/>
            <a:ext cx="1419813" cy="369332"/>
          </a:xfrm>
          <a:prstGeom prst="rect">
            <a:avLst/>
          </a:prstGeom>
          <a:noFill/>
          <a:ln>
            <a:noFill/>
          </a:ln>
        </p:spPr>
        <p:txBody>
          <a:bodyPr wrap="square" lIns="0" tIns="0" rIns="0" bIns="0" rtlCol="0">
            <a:spAutoFit/>
          </a:bodyPr>
          <a:lstStyle/>
          <a:p>
            <a:pPr algn="ctr" rtl="0"/>
            <a:r>
              <a:rPr lang="en-US" sz="1200" b="1" dirty="0">
                <a:solidFill>
                  <a:srgbClr val="FF0000"/>
                </a:solidFill>
              </a:rPr>
              <a:t>tunnels</a:t>
            </a:r>
          </a:p>
          <a:p>
            <a:pPr algn="ctr" rtl="0"/>
            <a:r>
              <a:rPr lang="en-US" sz="1200" b="1" dirty="0">
                <a:solidFill>
                  <a:srgbClr val="FF0000"/>
                </a:solidFill>
              </a:rPr>
              <a:t>North Shield 4.12</a:t>
            </a:r>
            <a:endParaRPr lang="en-ZA" sz="1200" b="1" dirty="0">
              <a:solidFill>
                <a:srgbClr val="FF0000"/>
              </a:solidFill>
            </a:endParaRPr>
          </a:p>
        </p:txBody>
      </p:sp>
      <p:sp>
        <p:nvSpPr>
          <p:cNvPr id="136" name="TextBox 135">
            <a:extLst>
              <a:ext uri="{FF2B5EF4-FFF2-40B4-BE49-F238E27FC236}">
                <a16:creationId xmlns:a16="http://schemas.microsoft.com/office/drawing/2014/main" xmlns="" id="{3DD2C9D1-5E8D-4ED2-989C-330D6753B965}"/>
              </a:ext>
            </a:extLst>
          </p:cNvPr>
          <p:cNvSpPr txBox="1"/>
          <p:nvPr/>
        </p:nvSpPr>
        <p:spPr>
          <a:xfrm>
            <a:off x="9512316" y="2330370"/>
            <a:ext cx="1835635" cy="507831"/>
          </a:xfrm>
          <a:prstGeom prst="rect">
            <a:avLst/>
          </a:prstGeom>
          <a:noFill/>
          <a:ln>
            <a:noFill/>
          </a:ln>
        </p:spPr>
        <p:txBody>
          <a:bodyPr wrap="square" lIns="0" tIns="0" rIns="0" bIns="0" rtlCol="0">
            <a:spAutoFit/>
          </a:bodyPr>
          <a:lstStyle/>
          <a:p>
            <a:pPr algn="ctr" rtl="0"/>
            <a:r>
              <a:rPr lang="en-US" sz="1100" b="1" dirty="0">
                <a:solidFill>
                  <a:srgbClr val="FF0000"/>
                </a:solidFill>
              </a:rPr>
              <a:t>Downing an airplane</a:t>
            </a:r>
          </a:p>
          <a:p>
            <a:pPr algn="ctr" rtl="0"/>
            <a:r>
              <a:rPr lang="en-US" sz="1100" b="1" dirty="0">
                <a:solidFill>
                  <a:srgbClr val="FF0000"/>
                </a:solidFill>
              </a:rPr>
              <a:t>Syrian conflict in the Golan Heights</a:t>
            </a:r>
            <a:endParaRPr lang="en-ZA" sz="1100" b="1" dirty="0">
              <a:solidFill>
                <a:srgbClr val="FF0000"/>
              </a:solidFill>
            </a:endParaRPr>
          </a:p>
        </p:txBody>
      </p:sp>
      <p:sp>
        <p:nvSpPr>
          <p:cNvPr id="117" name="כותרת 1"/>
          <p:cNvSpPr txBox="1">
            <a:spLocks/>
          </p:cNvSpPr>
          <p:nvPr/>
        </p:nvSpPr>
        <p:spPr>
          <a:xfrm>
            <a:off x="9999564" y="157866"/>
            <a:ext cx="2313237" cy="439778"/>
          </a:xfrm>
          <a:prstGeom prst="rect">
            <a:avLst/>
          </a:prstGeom>
          <a:solidFill>
            <a:srgbClr val="FFFF00"/>
          </a:solidFill>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r>
              <a:rPr lang="en-US" sz="1600" b="1" dirty="0" smtClean="0"/>
              <a:t>Genealogy analysis</a:t>
            </a:r>
            <a:endParaRPr lang="he-IL" sz="1600" b="1" dirty="0"/>
          </a:p>
        </p:txBody>
      </p:sp>
    </p:spTree>
    <p:extLst>
      <p:ext uri="{BB962C8B-B14F-4D97-AF65-F5344CB8AC3E}">
        <p14:creationId xmlns:p14="http://schemas.microsoft.com/office/powerpoint/2010/main" val="1121276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500"/>
                                        <p:tgtEl>
                                          <p:spTgt spid="10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7"/>
                                        </p:tgtEl>
                                        <p:attrNameLst>
                                          <p:attrName>style.visibility</p:attrName>
                                        </p:attrNameLst>
                                      </p:cBhvr>
                                      <p:to>
                                        <p:strVal val="visible"/>
                                      </p:to>
                                    </p:set>
                                    <p:animEffect transition="in" filter="wipe(left)">
                                      <p:cBhvr>
                                        <p:cTn id="14" dur="500"/>
                                        <p:tgtEl>
                                          <p:spTgt spid="9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left)">
                                      <p:cBhvr>
                                        <p:cTn id="17" dur="500"/>
                                        <p:tgtEl>
                                          <p:spTgt spid="10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wipe(left)">
                                      <p:cBhvr>
                                        <p:cTn id="20" dur="500"/>
                                        <p:tgtEl>
                                          <p:spTgt spid="10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wipe(left)">
                                      <p:cBhvr>
                                        <p:cTn id="23" dur="500"/>
                                        <p:tgtEl>
                                          <p:spTgt spid="10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0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1" grpId="0" animBg="1"/>
      <p:bldP spid="97" grpId="0" animBg="1"/>
      <p:bldP spid="100" grpId="0" animBg="1"/>
      <p:bldP spid="102" grpId="0" animBg="1"/>
      <p:bldP spid="103" grpId="0" animBg="1"/>
      <p:bldP spid="6" grpId="0" animBg="1"/>
      <p:bldP spid="109" grpId="0" animBg="1"/>
      <p:bldP spid="110" grpId="0" animBg="1"/>
      <p:bldP spid="111" grpId="0" animBg="1"/>
      <p:bldP spid="1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מחבר חץ ישר 83"/>
          <p:cNvCxnSpPr/>
          <p:nvPr/>
        </p:nvCxnSpPr>
        <p:spPr>
          <a:xfrm flipH="1" flipV="1">
            <a:off x="6961426" y="3363593"/>
            <a:ext cx="3516191" cy="691260"/>
          </a:xfrm>
          <a:prstGeom prst="straightConnector1">
            <a:avLst/>
          </a:prstGeom>
          <a:ln w="130175">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אליפסה 6"/>
          <p:cNvSpPr/>
          <p:nvPr/>
        </p:nvSpPr>
        <p:spPr>
          <a:xfrm>
            <a:off x="5175742" y="2315754"/>
            <a:ext cx="1597897" cy="1186767"/>
          </a:xfrm>
          <a:prstGeom prst="ellipse">
            <a:avLst/>
          </a:prstGeom>
          <a:solidFill>
            <a:srgbClr val="FF0000">
              <a:alpha val="29000"/>
            </a:srgbClr>
          </a:solidFill>
        </p:spPr>
        <p:style>
          <a:lnRef idx="2">
            <a:schemeClr val="dk1"/>
          </a:lnRef>
          <a:fillRef idx="1">
            <a:schemeClr val="lt1"/>
          </a:fillRef>
          <a:effectRef idx="0">
            <a:schemeClr val="dk1"/>
          </a:effectRef>
          <a:fontRef idx="minor">
            <a:schemeClr val="dk1"/>
          </a:fontRef>
        </p:style>
        <p:txBody>
          <a:bodyPr rtlCol="1" anchor="ctr"/>
          <a:lstStyle/>
          <a:p>
            <a:pPr algn="ctr" rtl="0"/>
            <a:r>
              <a:rPr lang="en-US" b="1" dirty="0" smtClean="0">
                <a:latin typeface="David" panose="020E0502060401010101" pitchFamily="34" charset="-79"/>
                <a:cs typeface="David" panose="020E0502060401010101" pitchFamily="34" charset="-79"/>
              </a:rPr>
              <a:t>L</a:t>
            </a:r>
            <a:r>
              <a:rPr lang="en-US" b="1" dirty="0" smtClean="0">
                <a:latin typeface="David" panose="020E0502060401010101" pitchFamily="34" charset="-79"/>
                <a:cs typeface="David" panose="020E0502060401010101" pitchFamily="34" charset="-79"/>
              </a:rPr>
              <a:t>ebanon</a:t>
            </a:r>
            <a:endParaRPr lang="he-IL" b="1" dirty="0">
              <a:latin typeface="David" panose="020E0502060401010101" pitchFamily="34" charset="-79"/>
              <a:cs typeface="David" panose="020E0502060401010101" pitchFamily="34" charset="-79"/>
            </a:endParaRPr>
          </a:p>
        </p:txBody>
      </p:sp>
      <p:sp>
        <p:nvSpPr>
          <p:cNvPr id="8" name="אליפסה 7"/>
          <p:cNvSpPr/>
          <p:nvPr/>
        </p:nvSpPr>
        <p:spPr>
          <a:xfrm>
            <a:off x="6798315" y="2962212"/>
            <a:ext cx="2043345" cy="1716517"/>
          </a:xfrm>
          <a:prstGeom prst="ellipse">
            <a:avLst/>
          </a:prstGeom>
          <a:solidFill>
            <a:srgbClr val="FF3300">
              <a:alpha val="47000"/>
            </a:srgbClr>
          </a:solidFill>
          <a:ln w="63500"/>
        </p:spPr>
        <p:style>
          <a:lnRef idx="2">
            <a:schemeClr val="dk1"/>
          </a:lnRef>
          <a:fillRef idx="1">
            <a:schemeClr val="lt1"/>
          </a:fillRef>
          <a:effectRef idx="0">
            <a:schemeClr val="dk1"/>
          </a:effectRef>
          <a:fontRef idx="minor">
            <a:schemeClr val="dk1"/>
          </a:fontRef>
        </p:style>
        <p:txBody>
          <a:bodyPr rtlCol="1" anchor="ctr"/>
          <a:lstStyle/>
          <a:p>
            <a:pPr algn="ctr" rtl="0"/>
            <a:r>
              <a:rPr lang="en-US" sz="2000" b="1" dirty="0" smtClean="0">
                <a:latin typeface="David" panose="020E0502060401010101" pitchFamily="34" charset="-79"/>
                <a:cs typeface="David" panose="020E0502060401010101" pitchFamily="34" charset="-79"/>
              </a:rPr>
              <a:t>S</a:t>
            </a:r>
            <a:r>
              <a:rPr lang="en-US" sz="2000" b="1" dirty="0" smtClean="0">
                <a:latin typeface="David" panose="020E0502060401010101" pitchFamily="34" charset="-79"/>
                <a:cs typeface="David" panose="020E0502060401010101" pitchFamily="34" charset="-79"/>
              </a:rPr>
              <a:t>yria</a:t>
            </a:r>
            <a:endParaRPr lang="he-IL" sz="2000" b="1" dirty="0">
              <a:latin typeface="David" panose="020E0502060401010101" pitchFamily="34" charset="-79"/>
              <a:cs typeface="David" panose="020E0502060401010101" pitchFamily="34" charset="-79"/>
            </a:endParaRPr>
          </a:p>
        </p:txBody>
      </p:sp>
      <p:sp>
        <p:nvSpPr>
          <p:cNvPr id="9" name="אליפסה 8"/>
          <p:cNvSpPr/>
          <p:nvPr/>
        </p:nvSpPr>
        <p:spPr>
          <a:xfrm>
            <a:off x="10281138" y="3363593"/>
            <a:ext cx="1724845" cy="1978497"/>
          </a:xfrm>
          <a:prstGeom prst="ellipse">
            <a:avLst/>
          </a:prstGeom>
          <a:solidFill>
            <a:srgbClr val="FF3300">
              <a:alpha val="71000"/>
            </a:srgbClr>
          </a:solidFill>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smtClean="0">
                <a:latin typeface="David" panose="020E0502060401010101" pitchFamily="34" charset="-79"/>
                <a:cs typeface="David" panose="020E0502060401010101" pitchFamily="34" charset="-79"/>
              </a:rPr>
              <a:t>I</a:t>
            </a:r>
            <a:r>
              <a:rPr lang="en-US" sz="2400" b="1" dirty="0" smtClean="0">
                <a:latin typeface="David" panose="020E0502060401010101" pitchFamily="34" charset="-79"/>
                <a:cs typeface="David" panose="020E0502060401010101" pitchFamily="34" charset="-79"/>
              </a:rPr>
              <a:t>ran</a:t>
            </a:r>
            <a:endParaRPr lang="he-IL" sz="2400" b="1" dirty="0">
              <a:latin typeface="David" panose="020E0502060401010101" pitchFamily="34" charset="-79"/>
              <a:cs typeface="David" panose="020E0502060401010101" pitchFamily="34" charset="-79"/>
            </a:endParaRPr>
          </a:p>
        </p:txBody>
      </p:sp>
      <p:sp>
        <p:nvSpPr>
          <p:cNvPr id="10" name="אליפסה 9"/>
          <p:cNvSpPr/>
          <p:nvPr/>
        </p:nvSpPr>
        <p:spPr>
          <a:xfrm>
            <a:off x="8709221" y="4282244"/>
            <a:ext cx="1488514" cy="750628"/>
          </a:xfrm>
          <a:prstGeom prst="ellipse">
            <a:avLst/>
          </a:prstGeom>
          <a:solidFill>
            <a:srgbClr val="FF3300">
              <a:alpha val="31000"/>
            </a:srgbClr>
          </a:solidFill>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smtClean="0">
                <a:latin typeface="David" panose="020E0502060401010101" pitchFamily="34" charset="-79"/>
                <a:cs typeface="David" panose="020E0502060401010101" pitchFamily="34" charset="-79"/>
              </a:rPr>
              <a:t>I</a:t>
            </a:r>
            <a:r>
              <a:rPr lang="en-US" sz="2400" b="1" dirty="0" smtClean="0">
                <a:latin typeface="David" panose="020E0502060401010101" pitchFamily="34" charset="-79"/>
                <a:cs typeface="David" panose="020E0502060401010101" pitchFamily="34" charset="-79"/>
              </a:rPr>
              <a:t>raq</a:t>
            </a:r>
            <a:endParaRPr lang="he-IL" sz="2400" b="1" dirty="0">
              <a:latin typeface="David" panose="020E0502060401010101" pitchFamily="34" charset="-79"/>
              <a:cs typeface="David" panose="020E0502060401010101" pitchFamily="34" charset="-79"/>
            </a:endParaRPr>
          </a:p>
        </p:txBody>
      </p:sp>
      <p:sp>
        <p:nvSpPr>
          <p:cNvPr id="15" name="אליפסה 14"/>
          <p:cNvSpPr/>
          <p:nvPr/>
        </p:nvSpPr>
        <p:spPr>
          <a:xfrm>
            <a:off x="2955954" y="4638036"/>
            <a:ext cx="780429" cy="933292"/>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he-IL" sz="2400" b="1" dirty="0">
              <a:latin typeface="David" panose="020E0502060401010101" pitchFamily="34" charset="-79"/>
              <a:cs typeface="David" panose="020E0502060401010101" pitchFamily="34" charset="-79"/>
            </a:endParaRPr>
          </a:p>
        </p:txBody>
      </p:sp>
      <p:cxnSp>
        <p:nvCxnSpPr>
          <p:cNvPr id="100" name="מחבר חץ ישר 99"/>
          <p:cNvCxnSpPr>
            <a:stCxn id="8" idx="3"/>
            <a:endCxn id="599" idx="1"/>
          </p:cNvCxnSpPr>
          <p:nvPr/>
        </p:nvCxnSpPr>
        <p:spPr>
          <a:xfrm flipH="1">
            <a:off x="4036737" y="4440999"/>
            <a:ext cx="3060819" cy="104265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מחבר חץ ישר 102"/>
          <p:cNvCxnSpPr>
            <a:stCxn id="7" idx="3"/>
            <a:endCxn id="15" idx="7"/>
          </p:cNvCxnSpPr>
          <p:nvPr/>
        </p:nvCxnSpPr>
        <p:spPr>
          <a:xfrm flipH="1">
            <a:off x="3622092" y="3328723"/>
            <a:ext cx="1787657" cy="1445990"/>
          </a:xfrm>
          <a:prstGeom prst="straightConnector1">
            <a:avLst/>
          </a:prstGeom>
          <a:ln w="50800">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מחבר חץ ישר 126"/>
          <p:cNvCxnSpPr>
            <a:stCxn id="9" idx="3"/>
            <a:endCxn id="599" idx="1"/>
          </p:cNvCxnSpPr>
          <p:nvPr/>
        </p:nvCxnSpPr>
        <p:spPr>
          <a:xfrm flipH="1">
            <a:off x="4036737" y="5052346"/>
            <a:ext cx="6496999" cy="43130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מחבר חץ ישר 144"/>
          <p:cNvCxnSpPr/>
          <p:nvPr/>
        </p:nvCxnSpPr>
        <p:spPr>
          <a:xfrm flipH="1">
            <a:off x="9853393" y="4440999"/>
            <a:ext cx="838192" cy="168512"/>
          </a:xfrm>
          <a:prstGeom prst="straightConnector1">
            <a:avLst/>
          </a:prstGeom>
          <a:ln w="38100">
            <a:solidFill>
              <a:schemeClr val="accent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7" name="מחבר חץ ישר 296"/>
          <p:cNvCxnSpPr/>
          <p:nvPr/>
        </p:nvCxnSpPr>
        <p:spPr>
          <a:xfrm flipH="1" flipV="1">
            <a:off x="8618083" y="3526825"/>
            <a:ext cx="1891630" cy="276055"/>
          </a:xfrm>
          <a:prstGeom prst="straightConnector1">
            <a:avLst/>
          </a:prstGeom>
          <a:ln w="508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7" name="תמונה 586"/>
          <p:cNvPicPr>
            <a:picLocks noChangeAspect="1"/>
          </p:cNvPicPr>
          <p:nvPr/>
        </p:nvPicPr>
        <p:blipFill>
          <a:blip r:embed="rId2"/>
          <a:stretch>
            <a:fillRect/>
          </a:stretch>
        </p:blipFill>
        <p:spPr>
          <a:xfrm>
            <a:off x="9133617" y="4307542"/>
            <a:ext cx="305991" cy="203623"/>
          </a:xfrm>
          <a:prstGeom prst="rect">
            <a:avLst/>
          </a:prstGeom>
        </p:spPr>
      </p:pic>
      <p:pic>
        <p:nvPicPr>
          <p:cNvPr id="588" name="Picture 16" descr="תוצאת תמונה עבור דגל חיזבאללה">
            <a:extLst>
              <a:ext uri="{FF2B5EF4-FFF2-40B4-BE49-F238E27FC236}">
                <a16:creationId xmlns:a16="http://schemas.microsoft.com/office/drawing/2014/main" xmlns="" id="{75884BF2-6243-4DA6-9CE6-D4893452B5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1461" y="4751070"/>
            <a:ext cx="658595" cy="376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9" name="Picture 6" descr="תוצאת תמונה עבור דגלי המזרח התיכון">
            <a:extLst>
              <a:ext uri="{FF2B5EF4-FFF2-40B4-BE49-F238E27FC236}">
                <a16:creationId xmlns:a16="http://schemas.microsoft.com/office/drawing/2014/main" xmlns="" id="{5BDBCEFB-1FB0-4C0C-B833-2573ADD9B69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825" b="20950"/>
          <a:stretch/>
        </p:blipFill>
        <p:spPr bwMode="auto">
          <a:xfrm>
            <a:off x="7493246" y="4012495"/>
            <a:ext cx="701413" cy="40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0" name="Picture 10" descr="תוצאת תמונה עבור דגל לבנון">
            <a:extLst>
              <a:ext uri="{FF2B5EF4-FFF2-40B4-BE49-F238E27FC236}">
                <a16:creationId xmlns:a16="http://schemas.microsoft.com/office/drawing/2014/main" xmlns="" id="{D5B6D6D1-6CDF-4E0A-98BD-17CE3FA729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7134" y="2489552"/>
            <a:ext cx="370823" cy="246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1" name="Picture 14" descr="תוצאת תמונה עבור דגל חיזבאללה">
            <a:extLst>
              <a:ext uri="{FF2B5EF4-FFF2-40B4-BE49-F238E27FC236}">
                <a16:creationId xmlns:a16="http://schemas.microsoft.com/office/drawing/2014/main" xmlns="" id="{499D0C5A-1464-49F0-A212-DEE52579A09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5198" y="3140968"/>
            <a:ext cx="1100922" cy="732613"/>
          </a:xfrm>
          <a:prstGeom prst="rect">
            <a:avLst/>
          </a:prstGeom>
          <a:ln w="38100" cap="sq">
            <a:solidFill>
              <a:srgbClr val="000000"/>
            </a:solidFill>
            <a:prstDash val="solid"/>
            <a:miter lim="800000"/>
          </a:ln>
          <a:effectLst>
            <a:outerShdw blurRad="50800" dist="38100" dir="2700000" algn="tl" rotWithShape="0">
              <a:srgbClr val="FF0000"/>
            </a:outerShdw>
          </a:effectLst>
          <a:extLst>
            <a:ext uri="{909E8E84-426E-40DD-AFC4-6F175D3DCCD1}">
              <a14:hiddenFill xmlns:a14="http://schemas.microsoft.com/office/drawing/2010/main">
                <a:solidFill>
                  <a:srgbClr val="FFFFFF"/>
                </a:solidFill>
              </a14:hiddenFill>
            </a:ext>
          </a:extLst>
        </p:spPr>
      </p:pic>
      <p:sp>
        <p:nvSpPr>
          <p:cNvPr id="599" name="כוכב עם 6 פינות 598"/>
          <p:cNvSpPr/>
          <p:nvPr/>
        </p:nvSpPr>
        <p:spPr>
          <a:xfrm>
            <a:off x="2670183" y="4364608"/>
            <a:ext cx="1366554" cy="149205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68" name="מחבר חץ ישר 667"/>
          <p:cNvCxnSpPr>
            <a:stCxn id="591" idx="2"/>
            <a:endCxn id="599" idx="1"/>
          </p:cNvCxnSpPr>
          <p:nvPr/>
        </p:nvCxnSpPr>
        <p:spPr>
          <a:xfrm flipH="1">
            <a:off x="4036737" y="3873581"/>
            <a:ext cx="2588922" cy="1610068"/>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2" name="Picture 24" descr="תוצאת תמונה עבור דגל ישראל">
            <a:extLst>
              <a:ext uri="{FF2B5EF4-FFF2-40B4-BE49-F238E27FC236}">
                <a16:creationId xmlns:a16="http://schemas.microsoft.com/office/drawing/2014/main" xmlns="" id="{3F233F5A-DE2D-4254-8918-D913F52286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3276" y="4939557"/>
            <a:ext cx="621914" cy="3370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715" name="מחבר חץ ישר 714"/>
          <p:cNvCxnSpPr>
            <a:endCxn id="7" idx="5"/>
          </p:cNvCxnSpPr>
          <p:nvPr/>
        </p:nvCxnSpPr>
        <p:spPr>
          <a:xfrm flipH="1" flipV="1">
            <a:off x="6539632" y="3328723"/>
            <a:ext cx="421794" cy="222198"/>
          </a:xfrm>
          <a:prstGeom prst="straightConnector1">
            <a:avLst/>
          </a:prstGeom>
          <a:ln w="34925">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215371" y="4171416"/>
            <a:ext cx="625846" cy="769441"/>
          </a:xfrm>
          <a:prstGeom prst="rect">
            <a:avLst/>
          </a:prstGeom>
          <a:noFill/>
        </p:spPr>
        <p:txBody>
          <a:bodyPr wrap="square" rtlCol="1">
            <a:spAutoFit/>
          </a:bodyPr>
          <a:lstStyle/>
          <a:p>
            <a:r>
              <a:rPr lang="he-IL" sz="4400" dirty="0" smtClean="0">
                <a:solidFill>
                  <a:srgbClr val="FF0000"/>
                </a:solidFill>
              </a:rPr>
              <a:t>?</a:t>
            </a:r>
            <a:endParaRPr lang="he-IL" sz="4400" dirty="0">
              <a:solidFill>
                <a:srgbClr val="FF0000"/>
              </a:solidFill>
            </a:endParaRPr>
          </a:p>
        </p:txBody>
      </p:sp>
      <p:pic>
        <p:nvPicPr>
          <p:cNvPr id="24" name="Picture 2" descr="תוצאת תמונה עבור קריקטורות סוריה">
            <a:hlinkClick r:id="rId8"/>
            <a:extLst>
              <a:ext uri="{FF2B5EF4-FFF2-40B4-BE49-F238E27FC236}">
                <a16:creationId xmlns:a16="http://schemas.microsoft.com/office/drawing/2014/main" xmlns="" id="{261B5CB4-B040-4EC8-83EA-99EF2D2212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2622" y="-22111"/>
            <a:ext cx="3319378" cy="2511663"/>
          </a:xfrm>
          <a:prstGeom prst="rect">
            <a:avLst/>
          </a:prstGeom>
          <a:noFill/>
          <a:extLst>
            <a:ext uri="{909E8E84-426E-40DD-AFC4-6F175D3DCCD1}">
              <a14:hiddenFill xmlns:a14="http://schemas.microsoft.com/office/drawing/2010/main">
                <a:solidFill>
                  <a:srgbClr val="FFFFFF"/>
                </a:solidFill>
              </a14:hiddenFill>
            </a:ext>
          </a:extLst>
        </p:spPr>
      </p:pic>
      <p:pic>
        <p:nvPicPr>
          <p:cNvPr id="2" name="תמונה 1"/>
          <p:cNvPicPr>
            <a:picLocks noChangeAspect="1"/>
          </p:cNvPicPr>
          <p:nvPr/>
        </p:nvPicPr>
        <p:blipFill>
          <a:blip r:embed="rId10"/>
          <a:stretch>
            <a:fillRect/>
          </a:stretch>
        </p:blipFill>
        <p:spPr>
          <a:xfrm>
            <a:off x="7078" y="14374"/>
            <a:ext cx="4438650" cy="2475178"/>
          </a:xfrm>
          <a:prstGeom prst="rect">
            <a:avLst/>
          </a:prstGeom>
        </p:spPr>
      </p:pic>
    </p:spTree>
    <p:extLst>
      <p:ext uri="{BB962C8B-B14F-4D97-AF65-F5344CB8AC3E}">
        <p14:creationId xmlns:p14="http://schemas.microsoft.com/office/powerpoint/2010/main" val="110472490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5342" y="953037"/>
            <a:ext cx="12035118" cy="5873262"/>
          </a:xfrm>
        </p:spPr>
        <p:txBody>
          <a:bodyPr>
            <a:noAutofit/>
          </a:bodyPr>
          <a:lstStyle/>
          <a:p>
            <a:pPr algn="l" rtl="0"/>
            <a:r>
              <a:rPr lang="en-US" sz="2000" dirty="0" smtClean="0">
                <a:solidFill>
                  <a:schemeClr val="tx1"/>
                </a:solidFill>
                <a:latin typeface="David" panose="020E0502060401010101" pitchFamily="34" charset="-79"/>
                <a:ea typeface="+mn-ea"/>
              </a:rPr>
              <a:t>1.Syria </a:t>
            </a:r>
            <a:r>
              <a:rPr lang="en-US" sz="2000" dirty="0">
                <a:solidFill>
                  <a:schemeClr val="tx1"/>
                </a:solidFill>
                <a:latin typeface="David" panose="020E0502060401010101" pitchFamily="34" charset="-79"/>
                <a:ea typeface="+mn-ea"/>
              </a:rPr>
              <a:t>is in the process of rehabilitation and return to sovereignty (military, political</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2.</a:t>
            </a:r>
            <a:r>
              <a:rPr lang="en-US" sz="2000" dirty="0" smtClean="0">
                <a:solidFill>
                  <a:schemeClr val="tx1"/>
                </a:solidFill>
                <a:latin typeface="David" panose="020E0502060401010101" pitchFamily="34" charset="-79"/>
                <a:ea typeface="+mn-ea"/>
              </a:rPr>
              <a:t>Restricting </a:t>
            </a:r>
            <a:r>
              <a:rPr lang="en-US" sz="2000" dirty="0">
                <a:solidFill>
                  <a:schemeClr val="tx1"/>
                </a:solidFill>
                <a:latin typeface="David" panose="020E0502060401010101" pitchFamily="34" charset="-79"/>
                <a:ea typeface="+mn-ea"/>
              </a:rPr>
              <a:t>freedom of action in Syria - a growing interest of many </a:t>
            </a:r>
            <a:r>
              <a:rPr lang="en-US" sz="2000" dirty="0" smtClean="0">
                <a:solidFill>
                  <a:schemeClr val="tx1"/>
                </a:solidFill>
                <a:latin typeface="David" panose="020E0502060401010101" pitchFamily="34" charset="-79"/>
                <a:ea typeface="+mn-ea"/>
              </a:rPr>
              <a:t>players</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3.US </a:t>
            </a:r>
            <a:r>
              <a:rPr lang="en-US" sz="2000" dirty="0">
                <a:solidFill>
                  <a:schemeClr val="tx1"/>
                </a:solidFill>
                <a:latin typeface="David" panose="020E0502060401010101" pitchFamily="34" charset="-79"/>
                <a:ea typeface="+mn-ea"/>
              </a:rPr>
              <a:t>port at the expense of strengthening Russian and Turkish ... not the end of the verse</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4.</a:t>
            </a:r>
            <a:r>
              <a:rPr lang="en-US" sz="2000" dirty="0" smtClean="0">
                <a:solidFill>
                  <a:schemeClr val="tx1"/>
                </a:solidFill>
                <a:latin typeface="David" panose="020E0502060401010101" pitchFamily="34" charset="-79"/>
                <a:ea typeface="+mn-ea"/>
              </a:rPr>
              <a:t>Russian </a:t>
            </a:r>
            <a:r>
              <a:rPr lang="en-US" sz="2000" dirty="0">
                <a:solidFill>
                  <a:schemeClr val="tx1"/>
                </a:solidFill>
                <a:latin typeface="David" panose="020E0502060401010101" pitchFamily="34" charset="-79"/>
                <a:ea typeface="+mn-ea"/>
              </a:rPr>
              <a:t>contrast and breathing time is </a:t>
            </a:r>
            <a:r>
              <a:rPr lang="en-US" sz="2000" dirty="0" smtClean="0">
                <a:solidFill>
                  <a:schemeClr val="tx1"/>
                </a:solidFill>
                <a:latin typeface="David" panose="020E0502060401010101" pitchFamily="34" charset="-79"/>
                <a:ea typeface="+mn-ea"/>
              </a:rPr>
              <a:t>reduced</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5.</a:t>
            </a:r>
            <a:r>
              <a:rPr lang="en-US" sz="2000" dirty="0" smtClean="0">
                <a:solidFill>
                  <a:schemeClr val="tx1"/>
                </a:solidFill>
                <a:latin typeface="David" panose="020E0502060401010101" pitchFamily="34" charset="-79"/>
                <a:ea typeface="+mn-ea"/>
              </a:rPr>
              <a:t>Iranian </a:t>
            </a:r>
            <a:r>
              <a:rPr lang="en-US" sz="2000" dirty="0">
                <a:solidFill>
                  <a:schemeClr val="tx1"/>
                </a:solidFill>
                <a:latin typeface="David" panose="020E0502060401010101" pitchFamily="34" charset="-79"/>
                <a:ea typeface="+mn-ea"/>
              </a:rPr>
              <a:t>distress (economic, isolation, nuclear agreement</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6.</a:t>
            </a:r>
            <a:r>
              <a:rPr lang="en-US" sz="2000" dirty="0" smtClean="0">
                <a:solidFill>
                  <a:schemeClr val="tx1"/>
                </a:solidFill>
                <a:latin typeface="David" panose="020E0502060401010101" pitchFamily="34" charset="-79"/>
                <a:ea typeface="+mn-ea"/>
              </a:rPr>
              <a:t>Sunii </a:t>
            </a:r>
            <a:r>
              <a:rPr lang="en-US" sz="2000" dirty="0">
                <a:solidFill>
                  <a:schemeClr val="tx1"/>
                </a:solidFill>
                <a:latin typeface="David" panose="020E0502060401010101" pitchFamily="34" charset="-79"/>
                <a:ea typeface="+mn-ea"/>
              </a:rPr>
              <a:t>vs. Shiite </a:t>
            </a:r>
            <a:r>
              <a:rPr lang="en-US" sz="2000" dirty="0" smtClean="0">
                <a:solidFill>
                  <a:schemeClr val="tx1"/>
                </a:solidFill>
                <a:latin typeface="David" panose="020E0502060401010101" pitchFamily="34" charset="-79"/>
                <a:ea typeface="+mn-ea"/>
              </a:rPr>
              <a:t>echelon</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7.</a:t>
            </a:r>
            <a:r>
              <a:rPr lang="en-US" sz="2000" dirty="0" smtClean="0">
                <a:solidFill>
                  <a:schemeClr val="tx1"/>
                </a:solidFill>
                <a:latin typeface="David" panose="020E0502060401010101" pitchFamily="34" charset="-79"/>
                <a:ea typeface="+mn-ea"/>
              </a:rPr>
              <a:t>Hezbollah </a:t>
            </a:r>
            <a:r>
              <a:rPr lang="en-US" sz="2000" dirty="0">
                <a:solidFill>
                  <a:schemeClr val="tx1"/>
                </a:solidFill>
                <a:latin typeface="David" panose="020E0502060401010101" pitchFamily="34" charset="-79"/>
                <a:ea typeface="+mn-ea"/>
              </a:rPr>
              <a:t>in the Golan Heights Faced with Confusion and its Influences </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8.</a:t>
            </a:r>
            <a:r>
              <a:rPr lang="en-US" sz="2000" dirty="0" smtClean="0">
                <a:solidFill>
                  <a:schemeClr val="tx1"/>
                </a:solidFill>
                <a:latin typeface="David" panose="020E0502060401010101" pitchFamily="34" charset="-79"/>
                <a:ea typeface="+mn-ea"/>
              </a:rPr>
              <a:t>What </a:t>
            </a:r>
            <a:r>
              <a:rPr lang="en-US" sz="2000" dirty="0">
                <a:solidFill>
                  <a:schemeClr val="tx1"/>
                </a:solidFill>
                <a:latin typeface="David" panose="020E0502060401010101" pitchFamily="34" charset="-79"/>
                <a:ea typeface="+mn-ea"/>
              </a:rPr>
              <a:t>does the Shiite </a:t>
            </a:r>
            <a:r>
              <a:rPr lang="en-US" sz="2000" dirty="0" smtClean="0">
                <a:solidFill>
                  <a:schemeClr val="tx1"/>
                </a:solidFill>
                <a:latin typeface="David" panose="020E0502060401010101" pitchFamily="34" charset="-79"/>
                <a:ea typeface="+mn-ea"/>
              </a:rPr>
              <a:t>echelon </a:t>
            </a:r>
            <a:r>
              <a:rPr lang="en-US" sz="2000" dirty="0">
                <a:solidFill>
                  <a:schemeClr val="tx1"/>
                </a:solidFill>
                <a:latin typeface="David" panose="020E0502060401010101" pitchFamily="34" charset="-79"/>
                <a:ea typeface="+mn-ea"/>
              </a:rPr>
              <a:t>look like tomorrow morning</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9.</a:t>
            </a:r>
            <a:r>
              <a:rPr lang="en-US" sz="2000" dirty="0" smtClean="0">
                <a:solidFill>
                  <a:schemeClr val="tx1"/>
                </a:solidFill>
                <a:latin typeface="David" panose="020E0502060401010101" pitchFamily="34" charset="-79"/>
                <a:ea typeface="+mn-ea"/>
              </a:rPr>
              <a:t>A </a:t>
            </a:r>
            <a:r>
              <a:rPr lang="en-US" sz="2000" dirty="0">
                <a:solidFill>
                  <a:schemeClr val="tx1"/>
                </a:solidFill>
                <a:latin typeface="David" panose="020E0502060401010101" pitchFamily="34" charset="-79"/>
                <a:ea typeface="+mn-ea"/>
              </a:rPr>
              <a:t>security strip in northern Syria</a:t>
            </a:r>
            <a:r>
              <a:rPr lang="en-US" sz="2000" dirty="0" smtClean="0">
                <a:solidFill>
                  <a:schemeClr val="tx1"/>
                </a:solidFill>
                <a:latin typeface="David" panose="020E0502060401010101" pitchFamily="34" charset="-79"/>
                <a:ea typeface="+mn-ea"/>
              </a:rPr>
              <a:t>.</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r>
              <a:rPr lang="en-US" sz="2000" dirty="0" smtClean="0">
                <a:solidFill>
                  <a:schemeClr val="tx1"/>
                </a:solidFill>
                <a:latin typeface="David" panose="020E0502060401010101" pitchFamily="34" charset="-79"/>
                <a:ea typeface="+mn-ea"/>
              </a:rPr>
              <a:t>10.</a:t>
            </a:r>
            <a:r>
              <a:rPr lang="en-US" sz="2000" dirty="0" smtClean="0">
                <a:solidFill>
                  <a:schemeClr val="tx1"/>
                </a:solidFill>
                <a:latin typeface="David" panose="020E0502060401010101" pitchFamily="34" charset="-79"/>
                <a:ea typeface="+mn-ea"/>
              </a:rPr>
              <a:t>A </a:t>
            </a:r>
            <a:r>
              <a:rPr lang="en-US" sz="2000" dirty="0">
                <a:solidFill>
                  <a:schemeClr val="tx1"/>
                </a:solidFill>
                <a:latin typeface="David" panose="020E0502060401010101" pitchFamily="34" charset="-79"/>
                <a:ea typeface="+mn-ea"/>
              </a:rPr>
              <a:t>northern arena with an identity of undesirable interests for </a:t>
            </a:r>
            <a:r>
              <a:rPr lang="en-US" sz="2000" dirty="0" smtClean="0">
                <a:solidFill>
                  <a:schemeClr val="tx1"/>
                </a:solidFill>
                <a:latin typeface="David" panose="020E0502060401010101" pitchFamily="34" charset="-79"/>
                <a:ea typeface="+mn-ea"/>
              </a:rPr>
              <a:t>Israel</a:t>
            </a:r>
            <a:r>
              <a:rPr lang="he-IL" sz="2000" dirty="0" smtClean="0">
                <a:solidFill>
                  <a:schemeClr val="tx1"/>
                </a:solidFill>
                <a:latin typeface="David" panose="020E0502060401010101" pitchFamily="34" charset="-79"/>
                <a:ea typeface="+mn-ea"/>
              </a:rPr>
              <a:t/>
            </a:r>
            <a:br>
              <a:rPr lang="he-IL" sz="2000" dirty="0" smtClean="0">
                <a:solidFill>
                  <a:schemeClr val="tx1"/>
                </a:solidFill>
                <a:latin typeface="David" panose="020E0502060401010101" pitchFamily="34" charset="-79"/>
                <a:ea typeface="+mn-ea"/>
              </a:rPr>
            </a:br>
            <a:endParaRPr lang="he-IL" sz="2000" dirty="0">
              <a:solidFill>
                <a:schemeClr val="tx1"/>
              </a:solidFill>
              <a:latin typeface="David" panose="020E0502060401010101" pitchFamily="34" charset="-79"/>
              <a:ea typeface="+mn-ea"/>
            </a:endParaRPr>
          </a:p>
        </p:txBody>
      </p:sp>
      <p:sp>
        <p:nvSpPr>
          <p:cNvPr id="6" name="כותרת 3">
            <a:extLst>
              <a:ext uri="{FF2B5EF4-FFF2-40B4-BE49-F238E27FC236}">
                <a16:creationId xmlns:a16="http://schemas.microsoft.com/office/drawing/2014/main" xmlns="" id="{5C6FD912-8D9F-4178-BE4C-1EB9DD58CC28}"/>
              </a:ext>
            </a:extLst>
          </p:cNvPr>
          <p:cNvSpPr txBox="1">
            <a:spLocks/>
          </p:cNvSpPr>
          <p:nvPr/>
        </p:nvSpPr>
        <p:spPr>
          <a:xfrm>
            <a:off x="188260" y="112807"/>
            <a:ext cx="11846858" cy="840230"/>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atin typeface="Gisha" panose="020B0502040204020203" pitchFamily="34" charset="-79"/>
                <a:cs typeface="Gisha" panose="020B0502040204020203" pitchFamily="34" charset="-79"/>
              </a:rPr>
              <a:t>Major </a:t>
            </a:r>
            <a:r>
              <a:rPr lang="en-US" sz="5400" b="1" dirty="0" smtClean="0">
                <a:latin typeface="Gisha" panose="020B0502040204020203" pitchFamily="34" charset="-79"/>
                <a:cs typeface="Gisha" panose="020B0502040204020203" pitchFamily="34" charset="-79"/>
              </a:rPr>
              <a:t>Trends</a:t>
            </a:r>
            <a:endParaRPr lang="en-US" sz="54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95394488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אליפסה 143"/>
          <p:cNvSpPr/>
          <p:nvPr/>
        </p:nvSpPr>
        <p:spPr>
          <a:xfrm>
            <a:off x="822293" y="28427"/>
            <a:ext cx="3219325" cy="5022661"/>
          </a:xfrm>
          <a:prstGeom prst="ellipse">
            <a:avLst/>
          </a:prstGeom>
          <a:solidFill>
            <a:srgbClr val="00B0F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0" name="אליפסה 719"/>
          <p:cNvSpPr/>
          <p:nvPr/>
        </p:nvSpPr>
        <p:spPr>
          <a:xfrm>
            <a:off x="7322954" y="1372859"/>
            <a:ext cx="4893725" cy="4238578"/>
          </a:xfrm>
          <a:prstGeom prst="ellipse">
            <a:avLst/>
          </a:prstGeom>
          <a:solidFill>
            <a:srgbClr val="FF0000">
              <a:alpha val="16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8" name="מחבר חץ ישר 107"/>
          <p:cNvCxnSpPr>
            <a:stCxn id="6" idx="3"/>
            <a:endCxn id="4" idx="5"/>
          </p:cNvCxnSpPr>
          <p:nvPr/>
        </p:nvCxnSpPr>
        <p:spPr>
          <a:xfrm flipH="1">
            <a:off x="2998582" y="734027"/>
            <a:ext cx="2644688" cy="640274"/>
          </a:xfrm>
          <a:prstGeom prst="straightConnector1">
            <a:avLst/>
          </a:prstGeom>
          <a:ln>
            <a:solidFill>
              <a:schemeClr val="accent1">
                <a:lumMod val="7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4" name="מחבר חץ ישר 103"/>
          <p:cNvCxnSpPr>
            <a:stCxn id="28" idx="1"/>
            <a:endCxn id="86" idx="3"/>
          </p:cNvCxnSpPr>
          <p:nvPr/>
        </p:nvCxnSpPr>
        <p:spPr>
          <a:xfrm>
            <a:off x="4727848" y="6099985"/>
            <a:ext cx="1442376" cy="423775"/>
          </a:xfrm>
          <a:prstGeom prst="straightConnector1">
            <a:avLst/>
          </a:prstGeom>
          <a:ln w="50800">
            <a:gradFill flip="none" rotWithShape="1">
              <a:gsLst>
                <a:gs pos="0">
                  <a:schemeClr val="tx1"/>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מחבר חץ ישר 83"/>
          <p:cNvCxnSpPr/>
          <p:nvPr/>
        </p:nvCxnSpPr>
        <p:spPr>
          <a:xfrm flipH="1" flipV="1">
            <a:off x="8173002" y="3477716"/>
            <a:ext cx="2575215" cy="451517"/>
          </a:xfrm>
          <a:prstGeom prst="straightConnector1">
            <a:avLst/>
          </a:prstGeom>
          <a:ln w="130175">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אליפסה 3"/>
          <p:cNvSpPr/>
          <p:nvPr/>
        </p:nvSpPr>
        <p:spPr>
          <a:xfrm>
            <a:off x="1542446" y="116883"/>
            <a:ext cx="1705970" cy="1473157"/>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a:latin typeface="David" panose="020E0502060401010101" pitchFamily="34" charset="-79"/>
                <a:cs typeface="David" panose="020E0502060401010101" pitchFamily="34" charset="-79"/>
              </a:rPr>
              <a:t>US</a:t>
            </a:r>
            <a:endParaRPr lang="he-IL" sz="2400" b="1" dirty="0">
              <a:latin typeface="David" panose="020E0502060401010101" pitchFamily="34" charset="-79"/>
              <a:cs typeface="David" panose="020E0502060401010101" pitchFamily="34" charset="-79"/>
            </a:endParaRPr>
          </a:p>
        </p:txBody>
      </p:sp>
      <p:sp>
        <p:nvSpPr>
          <p:cNvPr id="5" name="אליפסה 4"/>
          <p:cNvSpPr/>
          <p:nvPr/>
        </p:nvSpPr>
        <p:spPr>
          <a:xfrm>
            <a:off x="7804840" y="-42196"/>
            <a:ext cx="2251685" cy="20160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smtClean="0">
                <a:latin typeface="David" panose="020E0502060401010101" pitchFamily="34" charset="-79"/>
                <a:cs typeface="David" panose="020E0502060401010101" pitchFamily="34" charset="-79"/>
              </a:rPr>
              <a:t>Russia</a:t>
            </a:r>
            <a:endParaRPr lang="he-IL" sz="2400" b="1" dirty="0">
              <a:latin typeface="David" panose="020E0502060401010101" pitchFamily="34" charset="-79"/>
              <a:cs typeface="David" panose="020E0502060401010101" pitchFamily="34" charset="-79"/>
            </a:endParaRPr>
          </a:p>
        </p:txBody>
      </p:sp>
      <p:sp>
        <p:nvSpPr>
          <p:cNvPr id="6" name="אליפסה 5"/>
          <p:cNvSpPr/>
          <p:nvPr/>
        </p:nvSpPr>
        <p:spPr>
          <a:xfrm>
            <a:off x="5422200" y="93326"/>
            <a:ext cx="1509559" cy="7506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000" b="1" dirty="0" smtClean="0">
                <a:latin typeface="David" panose="020E0502060401010101" pitchFamily="34" charset="-79"/>
                <a:cs typeface="David" panose="020E0502060401010101" pitchFamily="34" charset="-79"/>
              </a:rPr>
              <a:t>T</a:t>
            </a:r>
            <a:r>
              <a:rPr lang="en-US" sz="2000" b="1" dirty="0" smtClean="0">
                <a:latin typeface="David" panose="020E0502060401010101" pitchFamily="34" charset="-79"/>
                <a:cs typeface="David" panose="020E0502060401010101" pitchFamily="34" charset="-79"/>
              </a:rPr>
              <a:t>urkey</a:t>
            </a:r>
            <a:endParaRPr lang="he-IL" sz="2000" b="1" dirty="0">
              <a:latin typeface="David" panose="020E0502060401010101" pitchFamily="34" charset="-79"/>
              <a:cs typeface="David" panose="020E0502060401010101" pitchFamily="34" charset="-79"/>
            </a:endParaRPr>
          </a:p>
        </p:txBody>
      </p:sp>
      <p:sp>
        <p:nvSpPr>
          <p:cNvPr id="7" name="אליפסה 6"/>
          <p:cNvSpPr/>
          <p:nvPr/>
        </p:nvSpPr>
        <p:spPr>
          <a:xfrm>
            <a:off x="6739332" y="2196949"/>
            <a:ext cx="1597897" cy="1186767"/>
          </a:xfrm>
          <a:prstGeom prst="ellipse">
            <a:avLst/>
          </a:prstGeom>
          <a:solidFill>
            <a:srgbClr val="FF0000">
              <a:alpha val="94000"/>
            </a:srgbClr>
          </a:solidFill>
        </p:spPr>
        <p:style>
          <a:lnRef idx="2">
            <a:schemeClr val="dk1"/>
          </a:lnRef>
          <a:fillRef idx="1">
            <a:schemeClr val="lt1"/>
          </a:fillRef>
          <a:effectRef idx="0">
            <a:schemeClr val="dk1"/>
          </a:effectRef>
          <a:fontRef idx="minor">
            <a:schemeClr val="dk1"/>
          </a:fontRef>
        </p:style>
        <p:txBody>
          <a:bodyPr rtlCol="1" anchor="ctr"/>
          <a:lstStyle/>
          <a:p>
            <a:pPr algn="ctr" rtl="0"/>
            <a:r>
              <a:rPr lang="en-US" sz="1600" b="1" dirty="0" smtClean="0">
                <a:latin typeface="David" panose="020E0502060401010101" pitchFamily="34" charset="-79"/>
                <a:cs typeface="David" panose="020E0502060401010101" pitchFamily="34" charset="-79"/>
              </a:rPr>
              <a:t>Lebanon</a:t>
            </a:r>
            <a:endParaRPr lang="he-IL" sz="1600" b="1" dirty="0">
              <a:latin typeface="David" panose="020E0502060401010101" pitchFamily="34" charset="-79"/>
              <a:cs typeface="David" panose="020E0502060401010101" pitchFamily="34" charset="-79"/>
            </a:endParaRPr>
          </a:p>
        </p:txBody>
      </p:sp>
      <p:sp>
        <p:nvSpPr>
          <p:cNvPr id="8" name="אליפסה 7"/>
          <p:cNvSpPr/>
          <p:nvPr/>
        </p:nvSpPr>
        <p:spPr>
          <a:xfrm>
            <a:off x="8194465" y="2554409"/>
            <a:ext cx="2043345" cy="1716517"/>
          </a:xfrm>
          <a:prstGeom prst="ellipse">
            <a:avLst/>
          </a:prstGeom>
          <a:solidFill>
            <a:srgbClr val="FF0000">
              <a:alpha val="35000"/>
            </a:srgbClr>
          </a:solidFill>
          <a:ln w="63500"/>
        </p:spPr>
        <p:style>
          <a:lnRef idx="2">
            <a:schemeClr val="dk1"/>
          </a:lnRef>
          <a:fillRef idx="1">
            <a:schemeClr val="lt1"/>
          </a:fillRef>
          <a:effectRef idx="0">
            <a:schemeClr val="dk1"/>
          </a:effectRef>
          <a:fontRef idx="minor">
            <a:schemeClr val="dk1"/>
          </a:fontRef>
        </p:style>
        <p:txBody>
          <a:bodyPr rtlCol="1" anchor="t"/>
          <a:lstStyle/>
          <a:p>
            <a:pPr algn="ctr"/>
            <a:r>
              <a:rPr lang="en-US" sz="2400" b="1" dirty="0">
                <a:latin typeface="David" panose="020E0502060401010101" pitchFamily="34" charset="-79"/>
                <a:cs typeface="David" panose="020E0502060401010101" pitchFamily="34" charset="-79"/>
              </a:rPr>
              <a:t>Syria</a:t>
            </a:r>
            <a:endParaRPr lang="he-IL" sz="2400" b="1" dirty="0">
              <a:latin typeface="David" panose="020E0502060401010101" pitchFamily="34" charset="-79"/>
              <a:cs typeface="David" panose="020E0502060401010101" pitchFamily="34" charset="-79"/>
            </a:endParaRPr>
          </a:p>
        </p:txBody>
      </p:sp>
      <p:sp>
        <p:nvSpPr>
          <p:cNvPr id="9" name="אליפסה 8"/>
          <p:cNvSpPr/>
          <p:nvPr/>
        </p:nvSpPr>
        <p:spPr>
          <a:xfrm>
            <a:off x="10419827" y="2564904"/>
            <a:ext cx="1724845" cy="1978497"/>
          </a:xfrm>
          <a:prstGeom prst="ellipse">
            <a:avLst/>
          </a:prstGeom>
          <a:solidFill>
            <a:srgbClr val="FF0000">
              <a:alpha val="93000"/>
            </a:srgbClr>
          </a:solidFill>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a:latin typeface="David" panose="020E0502060401010101" pitchFamily="34" charset="-79"/>
                <a:cs typeface="David" panose="020E0502060401010101" pitchFamily="34" charset="-79"/>
              </a:rPr>
              <a:t>Iran</a:t>
            </a:r>
            <a:endParaRPr lang="he-IL" sz="2400" b="1" dirty="0">
              <a:latin typeface="David" panose="020E0502060401010101" pitchFamily="34" charset="-79"/>
              <a:cs typeface="David" panose="020E0502060401010101" pitchFamily="34" charset="-79"/>
            </a:endParaRPr>
          </a:p>
        </p:txBody>
      </p:sp>
      <p:sp>
        <p:nvSpPr>
          <p:cNvPr id="10" name="אליפסה 9"/>
          <p:cNvSpPr/>
          <p:nvPr/>
        </p:nvSpPr>
        <p:spPr>
          <a:xfrm>
            <a:off x="9493553" y="4072725"/>
            <a:ext cx="1488514" cy="750628"/>
          </a:xfrm>
          <a:prstGeom prst="ellipse">
            <a:avLst/>
          </a:prstGeom>
          <a:solidFill>
            <a:srgbClr val="FF3300">
              <a:alpha val="23000"/>
            </a:srgbClr>
          </a:solidFill>
        </p:spPr>
        <p:style>
          <a:lnRef idx="2">
            <a:schemeClr val="dk1"/>
          </a:lnRef>
          <a:fillRef idx="1">
            <a:schemeClr val="lt1"/>
          </a:fillRef>
          <a:effectRef idx="0">
            <a:schemeClr val="dk1"/>
          </a:effectRef>
          <a:fontRef idx="minor">
            <a:schemeClr val="dk1"/>
          </a:fontRef>
        </p:style>
        <p:txBody>
          <a:bodyPr rtlCol="1" anchor="ctr"/>
          <a:lstStyle/>
          <a:p>
            <a:pPr algn="ctr"/>
            <a:r>
              <a:rPr lang="en-US" sz="2400" b="1" dirty="0">
                <a:latin typeface="David" panose="020E0502060401010101" pitchFamily="34" charset="-79"/>
                <a:cs typeface="David" panose="020E0502060401010101" pitchFamily="34" charset="-79"/>
              </a:rPr>
              <a:t>Iraq</a:t>
            </a:r>
            <a:endParaRPr lang="he-IL" sz="2400" b="1" dirty="0">
              <a:latin typeface="David" panose="020E0502060401010101" pitchFamily="34" charset="-79"/>
              <a:cs typeface="David" panose="020E0502060401010101" pitchFamily="34" charset="-79"/>
            </a:endParaRPr>
          </a:p>
        </p:txBody>
      </p:sp>
      <p:sp>
        <p:nvSpPr>
          <p:cNvPr id="11" name="אליפסה 10"/>
          <p:cNvSpPr/>
          <p:nvPr/>
        </p:nvSpPr>
        <p:spPr>
          <a:xfrm>
            <a:off x="6542671" y="6071311"/>
            <a:ext cx="1381223" cy="7506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000" b="1" dirty="0" smtClean="0">
                <a:latin typeface="David" panose="020E0502060401010101" pitchFamily="34" charset="-79"/>
                <a:cs typeface="David" panose="020E0502060401010101" pitchFamily="34" charset="-79"/>
              </a:rPr>
              <a:t>Hamas</a:t>
            </a:r>
            <a:endParaRPr lang="he-IL" sz="2000" b="1" dirty="0">
              <a:latin typeface="David" panose="020E0502060401010101" pitchFamily="34" charset="-79"/>
              <a:cs typeface="David" panose="020E0502060401010101" pitchFamily="34" charset="-79"/>
            </a:endParaRPr>
          </a:p>
        </p:txBody>
      </p:sp>
      <p:sp>
        <p:nvSpPr>
          <p:cNvPr id="12" name="אליפסה 11"/>
          <p:cNvSpPr/>
          <p:nvPr/>
        </p:nvSpPr>
        <p:spPr>
          <a:xfrm>
            <a:off x="10754436" y="5986751"/>
            <a:ext cx="1379641" cy="7506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he-IL" sz="2400" b="1" dirty="0" err="1" smtClean="0">
                <a:latin typeface="David" panose="020E0502060401010101" pitchFamily="34" charset="-79"/>
                <a:cs typeface="David" panose="020E0502060401010101" pitchFamily="34" charset="-79"/>
              </a:rPr>
              <a:t>דעאש</a:t>
            </a:r>
            <a:endParaRPr lang="he-IL" sz="2400" b="1" dirty="0">
              <a:latin typeface="David" panose="020E0502060401010101" pitchFamily="34" charset="-79"/>
              <a:cs typeface="David" panose="020E0502060401010101" pitchFamily="34" charset="-79"/>
            </a:endParaRPr>
          </a:p>
        </p:txBody>
      </p:sp>
      <p:sp>
        <p:nvSpPr>
          <p:cNvPr id="13" name="אליפסה 12"/>
          <p:cNvSpPr/>
          <p:nvPr/>
        </p:nvSpPr>
        <p:spPr>
          <a:xfrm>
            <a:off x="80836" y="90124"/>
            <a:ext cx="996286" cy="7506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rtl="0"/>
            <a:r>
              <a:rPr lang="en-US" sz="1400" b="1" dirty="0">
                <a:latin typeface="David" panose="020E0502060401010101" pitchFamily="34" charset="-79"/>
                <a:cs typeface="David" panose="020E0502060401010101" pitchFamily="34" charset="-79"/>
              </a:rPr>
              <a:t>China</a:t>
            </a:r>
            <a:endParaRPr lang="he-IL" sz="1400" b="1" dirty="0">
              <a:latin typeface="David" panose="020E0502060401010101" pitchFamily="34" charset="-79"/>
              <a:cs typeface="David" panose="020E0502060401010101" pitchFamily="34" charset="-79"/>
            </a:endParaRPr>
          </a:p>
        </p:txBody>
      </p:sp>
      <p:sp>
        <p:nvSpPr>
          <p:cNvPr id="14" name="אליפסה 13"/>
          <p:cNvSpPr/>
          <p:nvPr/>
        </p:nvSpPr>
        <p:spPr>
          <a:xfrm>
            <a:off x="1404986" y="4224772"/>
            <a:ext cx="1593595" cy="52324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rtl="0"/>
            <a:r>
              <a:rPr lang="en-US" sz="2400" b="1" dirty="0">
                <a:latin typeface="David" panose="020E0502060401010101" pitchFamily="34" charset="-79"/>
                <a:cs typeface="David" panose="020E0502060401010101" pitchFamily="34" charset="-79"/>
              </a:rPr>
              <a:t>Jordan</a:t>
            </a:r>
            <a:endParaRPr lang="he-IL" sz="2400" b="1" dirty="0">
              <a:latin typeface="David" panose="020E0502060401010101" pitchFamily="34" charset="-79"/>
              <a:cs typeface="David" panose="020E0502060401010101" pitchFamily="34" charset="-79"/>
            </a:endParaRPr>
          </a:p>
        </p:txBody>
      </p:sp>
      <p:sp>
        <p:nvSpPr>
          <p:cNvPr id="16" name="אליפסה 15"/>
          <p:cNvSpPr/>
          <p:nvPr/>
        </p:nvSpPr>
        <p:spPr>
          <a:xfrm>
            <a:off x="514277" y="2446592"/>
            <a:ext cx="1742161" cy="750628"/>
          </a:xfrm>
          <a:prstGeom prst="ellipse">
            <a:avLst/>
          </a:prstGeom>
          <a:solidFill>
            <a:srgbClr val="92D050">
              <a:alpha val="40000"/>
            </a:srgbClr>
          </a:solidFill>
          <a:ln w="25400">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a:endParaRPr lang="he-IL" sz="2400" b="1" dirty="0">
              <a:latin typeface="David" panose="020E0502060401010101" pitchFamily="34" charset="-79"/>
              <a:cs typeface="David" panose="020E0502060401010101" pitchFamily="34" charset="-79"/>
            </a:endParaRPr>
          </a:p>
        </p:txBody>
      </p:sp>
      <p:cxnSp>
        <p:nvCxnSpPr>
          <p:cNvPr id="39" name="מחבר חץ ישר 38"/>
          <p:cNvCxnSpPr/>
          <p:nvPr/>
        </p:nvCxnSpPr>
        <p:spPr>
          <a:xfrm>
            <a:off x="2927648" y="1119279"/>
            <a:ext cx="7938960" cy="166462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4934214" y="1112845"/>
            <a:ext cx="3231891" cy="2665499"/>
          </a:xfrm>
          <a:prstGeom prst="straightConnector1">
            <a:avLst/>
          </a:prstGeom>
          <a:ln w="50800">
            <a:gradFill flip="none" rotWithShape="1">
              <a:gsLst>
                <a:gs pos="0">
                  <a:schemeClr val="tx1"/>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מחבר חץ ישר 43"/>
          <p:cNvCxnSpPr>
            <a:endCxn id="7" idx="0"/>
          </p:cNvCxnSpPr>
          <p:nvPr/>
        </p:nvCxnSpPr>
        <p:spPr>
          <a:xfrm flipH="1">
            <a:off x="7538281" y="1521439"/>
            <a:ext cx="618095" cy="67551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מחבר חץ ישר 48"/>
          <p:cNvCxnSpPr/>
          <p:nvPr/>
        </p:nvCxnSpPr>
        <p:spPr>
          <a:xfrm>
            <a:off x="9055814" y="1789652"/>
            <a:ext cx="157490" cy="1056775"/>
          </a:xfrm>
          <a:prstGeom prst="straightConnector1">
            <a:avLst/>
          </a:prstGeom>
          <a:ln w="6985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מחבר חץ ישר 52"/>
          <p:cNvCxnSpPr>
            <a:stCxn id="6" idx="2"/>
            <a:endCxn id="4" idx="6"/>
          </p:cNvCxnSpPr>
          <p:nvPr/>
        </p:nvCxnSpPr>
        <p:spPr>
          <a:xfrm flipH="1">
            <a:off x="3248416" y="468640"/>
            <a:ext cx="2173784" cy="384822"/>
          </a:xfrm>
          <a:prstGeom prst="straightConnector1">
            <a:avLst/>
          </a:prstGeom>
          <a:ln w="38100">
            <a:headEnd type="triangle"/>
            <a:tailEnd type="triangle"/>
          </a:ln>
        </p:spPr>
        <p:style>
          <a:lnRef idx="3">
            <a:schemeClr val="dk1"/>
          </a:lnRef>
          <a:fillRef idx="0">
            <a:schemeClr val="dk1"/>
          </a:fillRef>
          <a:effectRef idx="2">
            <a:schemeClr val="dk1"/>
          </a:effectRef>
          <a:fontRef idx="minor">
            <a:schemeClr val="tx1"/>
          </a:fontRef>
        </p:style>
      </p:cxnSp>
      <p:sp>
        <p:nvSpPr>
          <p:cNvPr id="56" name="אליפסה 55"/>
          <p:cNvSpPr/>
          <p:nvPr/>
        </p:nvSpPr>
        <p:spPr>
          <a:xfrm>
            <a:off x="5783328" y="1001075"/>
            <a:ext cx="949228" cy="75062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1400" b="1" dirty="0">
                <a:latin typeface="David" panose="020E0502060401010101" pitchFamily="34" charset="-79"/>
                <a:cs typeface="David" panose="020E0502060401010101" pitchFamily="34" charset="-79"/>
              </a:rPr>
              <a:t>Kurds</a:t>
            </a:r>
            <a:endParaRPr lang="he-IL" sz="1400" b="1" dirty="0">
              <a:latin typeface="David" panose="020E0502060401010101" pitchFamily="34" charset="-79"/>
              <a:cs typeface="David" panose="020E0502060401010101" pitchFamily="34" charset="-79"/>
            </a:endParaRPr>
          </a:p>
        </p:txBody>
      </p:sp>
      <p:cxnSp>
        <p:nvCxnSpPr>
          <p:cNvPr id="85" name="מחבר חץ ישר 84"/>
          <p:cNvCxnSpPr/>
          <p:nvPr/>
        </p:nvCxnSpPr>
        <p:spPr>
          <a:xfrm>
            <a:off x="6719751" y="587939"/>
            <a:ext cx="1039274" cy="37585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מחבר חץ ישר 87"/>
          <p:cNvCxnSpPr>
            <a:stCxn id="12" idx="0"/>
          </p:cNvCxnSpPr>
          <p:nvPr/>
        </p:nvCxnSpPr>
        <p:spPr>
          <a:xfrm flipH="1" flipV="1">
            <a:off x="9287414" y="1879822"/>
            <a:ext cx="2156843" cy="410692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מחבר חץ ישר 90"/>
          <p:cNvCxnSpPr>
            <a:endCxn id="8" idx="4"/>
          </p:cNvCxnSpPr>
          <p:nvPr/>
        </p:nvCxnSpPr>
        <p:spPr>
          <a:xfrm flipH="1" flipV="1">
            <a:off x="9216138" y="4270926"/>
            <a:ext cx="1772940" cy="199845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מחבר חץ ישר 96"/>
          <p:cNvCxnSpPr/>
          <p:nvPr/>
        </p:nvCxnSpPr>
        <p:spPr>
          <a:xfrm flipV="1">
            <a:off x="11641421" y="4543401"/>
            <a:ext cx="23841" cy="130740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מחבר חץ ישר 99"/>
          <p:cNvCxnSpPr/>
          <p:nvPr/>
        </p:nvCxnSpPr>
        <p:spPr>
          <a:xfrm flipH="1">
            <a:off x="5290699" y="3840150"/>
            <a:ext cx="3625407" cy="65128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מחבר חץ ישר 102"/>
          <p:cNvCxnSpPr>
            <a:stCxn id="7" idx="3"/>
          </p:cNvCxnSpPr>
          <p:nvPr/>
        </p:nvCxnSpPr>
        <p:spPr>
          <a:xfrm flipH="1">
            <a:off x="4131212" y="3209918"/>
            <a:ext cx="2842127" cy="2594914"/>
          </a:xfrm>
          <a:prstGeom prst="straightConnector1">
            <a:avLst/>
          </a:prstGeom>
          <a:ln w="50800">
            <a:no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מחבר חץ ישר 108"/>
          <p:cNvCxnSpPr/>
          <p:nvPr/>
        </p:nvCxnSpPr>
        <p:spPr>
          <a:xfrm>
            <a:off x="2838359" y="1096946"/>
            <a:ext cx="1708737" cy="2975779"/>
          </a:xfrm>
          <a:prstGeom prst="straightConnector1">
            <a:avLst/>
          </a:prstGeom>
          <a:ln w="127000">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מחבר חץ ישר 111"/>
          <p:cNvCxnSpPr>
            <a:stCxn id="14" idx="6"/>
            <a:endCxn id="592" idx="1"/>
          </p:cNvCxnSpPr>
          <p:nvPr/>
        </p:nvCxnSpPr>
        <p:spPr>
          <a:xfrm flipV="1">
            <a:off x="2998581" y="4353399"/>
            <a:ext cx="1078858" cy="132997"/>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מחבר חץ ישר 114"/>
          <p:cNvCxnSpPr>
            <a:stCxn id="11" idx="2"/>
            <a:endCxn id="599" idx="1"/>
          </p:cNvCxnSpPr>
          <p:nvPr/>
        </p:nvCxnSpPr>
        <p:spPr>
          <a:xfrm flipH="1" flipV="1">
            <a:off x="5604186" y="4830798"/>
            <a:ext cx="938485" cy="161582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מחבר חץ ישר 126"/>
          <p:cNvCxnSpPr/>
          <p:nvPr/>
        </p:nvCxnSpPr>
        <p:spPr>
          <a:xfrm flipH="1">
            <a:off x="5175742" y="3689750"/>
            <a:ext cx="6250491" cy="963242"/>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מחבר חץ ישר 129"/>
          <p:cNvCxnSpPr/>
          <p:nvPr/>
        </p:nvCxnSpPr>
        <p:spPr>
          <a:xfrm flipH="1" flipV="1">
            <a:off x="4138963" y="6188262"/>
            <a:ext cx="6534492" cy="95665"/>
          </a:xfrm>
          <a:prstGeom prst="straightConnector1">
            <a:avLst/>
          </a:prstGeom>
          <a:ln>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0" name="מחבר חץ ישר 139"/>
          <p:cNvCxnSpPr/>
          <p:nvPr/>
        </p:nvCxnSpPr>
        <p:spPr>
          <a:xfrm flipH="1" flipV="1">
            <a:off x="9628161" y="1553235"/>
            <a:ext cx="1643361" cy="1175001"/>
          </a:xfrm>
          <a:prstGeom prst="straightConnector1">
            <a:avLst/>
          </a:prstGeom>
          <a:ln w="38100">
            <a:gradFill flip="none" rotWithShape="1">
              <a:gsLst>
                <a:gs pos="0">
                  <a:srgbClr val="FF0000"/>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מחבר חץ ישר 144"/>
          <p:cNvCxnSpPr>
            <a:stCxn id="9" idx="2"/>
            <a:endCxn id="10" idx="7"/>
          </p:cNvCxnSpPr>
          <p:nvPr/>
        </p:nvCxnSpPr>
        <p:spPr>
          <a:xfrm>
            <a:off x="10419827" y="3554153"/>
            <a:ext cx="344252" cy="628499"/>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מחבר חץ ישר 150"/>
          <p:cNvCxnSpPr>
            <a:stCxn id="9" idx="7"/>
            <a:endCxn id="6" idx="5"/>
          </p:cNvCxnSpPr>
          <p:nvPr/>
        </p:nvCxnSpPr>
        <p:spPr>
          <a:xfrm flipH="1" flipV="1">
            <a:off x="6710689" y="734027"/>
            <a:ext cx="5181385" cy="2120621"/>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מחבר חץ ישר 153"/>
          <p:cNvCxnSpPr>
            <a:stCxn id="11" idx="6"/>
          </p:cNvCxnSpPr>
          <p:nvPr/>
        </p:nvCxnSpPr>
        <p:spPr>
          <a:xfrm flipV="1">
            <a:off x="7923894" y="4556136"/>
            <a:ext cx="3364651" cy="1890489"/>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7" name="מחבר חץ ישר 296"/>
          <p:cNvCxnSpPr/>
          <p:nvPr/>
        </p:nvCxnSpPr>
        <p:spPr>
          <a:xfrm flipH="1" flipV="1">
            <a:off x="8513294" y="3801223"/>
            <a:ext cx="1977549" cy="128010"/>
          </a:xfrm>
          <a:prstGeom prst="straightConnector1">
            <a:avLst/>
          </a:prstGeom>
          <a:ln w="508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0" name="מחבר חץ ישר 299"/>
          <p:cNvCxnSpPr>
            <a:stCxn id="16" idx="0"/>
            <a:endCxn id="4" idx="3"/>
          </p:cNvCxnSpPr>
          <p:nvPr/>
        </p:nvCxnSpPr>
        <p:spPr>
          <a:xfrm flipV="1">
            <a:off x="1385358" y="1374301"/>
            <a:ext cx="406922" cy="1072291"/>
          </a:xfrm>
          <a:prstGeom prst="straightConnector1">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3" name="מחבר חץ ישר 302"/>
          <p:cNvCxnSpPr/>
          <p:nvPr/>
        </p:nvCxnSpPr>
        <p:spPr>
          <a:xfrm flipH="1" flipV="1">
            <a:off x="1638618" y="3013264"/>
            <a:ext cx="100619" cy="9063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6" name="מחבר חץ ישר 305"/>
          <p:cNvCxnSpPr/>
          <p:nvPr/>
        </p:nvCxnSpPr>
        <p:spPr>
          <a:xfrm>
            <a:off x="2117581" y="2569106"/>
            <a:ext cx="4934354" cy="190812"/>
          </a:xfrm>
          <a:prstGeom prst="straightConnector1">
            <a:avLst/>
          </a:prstGeom>
          <a:ln>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2" name="מחבר חץ ישר 321"/>
          <p:cNvCxnSpPr>
            <a:stCxn id="14" idx="5"/>
            <a:endCxn id="12" idx="2"/>
          </p:cNvCxnSpPr>
          <p:nvPr/>
        </p:nvCxnSpPr>
        <p:spPr>
          <a:xfrm>
            <a:off x="2765204" y="4671392"/>
            <a:ext cx="7989232" cy="1690673"/>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5" name="מחבר חץ ישר 324"/>
          <p:cNvCxnSpPr>
            <a:stCxn id="14" idx="7"/>
            <a:endCxn id="4" idx="4"/>
          </p:cNvCxnSpPr>
          <p:nvPr/>
        </p:nvCxnSpPr>
        <p:spPr>
          <a:xfrm flipH="1" flipV="1">
            <a:off x="2395431" y="1590040"/>
            <a:ext cx="369773" cy="2711360"/>
          </a:xfrm>
          <a:prstGeom prst="straightConnector1">
            <a:avLst/>
          </a:prstGeom>
          <a:ln w="127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0" name="Picture 18" descr="תוצאת תמונה עבור דגל רוסיה">
            <a:extLst>
              <a:ext uri="{FF2B5EF4-FFF2-40B4-BE49-F238E27FC236}">
                <a16:creationId xmlns:a16="http://schemas.microsoft.com/office/drawing/2014/main" xmlns="" id="{88F25FB9-2DDE-48A7-9840-B19176CF45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9759" y="1275568"/>
            <a:ext cx="721135" cy="4798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6" name="Picture 20" descr="תוצאת תמונה עבור דגל ארה&quot;ב">
            <a:extLst>
              <a:ext uri="{FF2B5EF4-FFF2-40B4-BE49-F238E27FC236}">
                <a16:creationId xmlns:a16="http://schemas.microsoft.com/office/drawing/2014/main" xmlns="" id="{3C57F61F-C8E8-471E-9322-B2C1A4473A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849" y="268653"/>
            <a:ext cx="599258" cy="398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7" name="תמונה 586"/>
          <p:cNvPicPr>
            <a:picLocks noChangeAspect="1"/>
          </p:cNvPicPr>
          <p:nvPr/>
        </p:nvPicPr>
        <p:blipFill>
          <a:blip r:embed="rId4"/>
          <a:stretch>
            <a:fillRect/>
          </a:stretch>
        </p:blipFill>
        <p:spPr>
          <a:xfrm>
            <a:off x="10101409" y="4595418"/>
            <a:ext cx="305991" cy="203623"/>
          </a:xfrm>
          <a:prstGeom prst="rect">
            <a:avLst/>
          </a:prstGeom>
        </p:spPr>
      </p:pic>
      <p:pic>
        <p:nvPicPr>
          <p:cNvPr id="588" name="Picture 16" descr="תוצאת תמונה עבור דגל חיזבאללה">
            <a:extLst>
              <a:ext uri="{FF2B5EF4-FFF2-40B4-BE49-F238E27FC236}">
                <a16:creationId xmlns:a16="http://schemas.microsoft.com/office/drawing/2014/main" xmlns="" id="{75884BF2-6243-4DA6-9CE6-D4893452B5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2042" y="2883225"/>
            <a:ext cx="658595" cy="376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89" name="Picture 6" descr="תוצאת תמונה עבור דגלי המזרח התיכון">
            <a:extLst>
              <a:ext uri="{FF2B5EF4-FFF2-40B4-BE49-F238E27FC236}">
                <a16:creationId xmlns:a16="http://schemas.microsoft.com/office/drawing/2014/main" xmlns="" id="{5BDBCEFB-1FB0-4C0C-B833-2573ADD9B69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825" b="20950"/>
          <a:stretch/>
        </p:blipFill>
        <p:spPr bwMode="auto">
          <a:xfrm>
            <a:off x="8888999" y="3398744"/>
            <a:ext cx="701413" cy="40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0" name="Picture 10" descr="תוצאת תמונה עבור דגל לבנון">
            <a:extLst>
              <a:ext uri="{FF2B5EF4-FFF2-40B4-BE49-F238E27FC236}">
                <a16:creationId xmlns:a16="http://schemas.microsoft.com/office/drawing/2014/main" xmlns="" id="{D5B6D6D1-6CDF-4E0A-98BD-17CE3FA729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019" y="2502358"/>
            <a:ext cx="370823" cy="246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1" name="Picture 14" descr="תוצאת תמונה עבור דגל חיזבאללה">
            <a:extLst>
              <a:ext uri="{FF2B5EF4-FFF2-40B4-BE49-F238E27FC236}">
                <a16:creationId xmlns:a16="http://schemas.microsoft.com/office/drawing/2014/main" xmlns="" id="{499D0C5A-1464-49F0-A212-DEE52579A0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6209" y="3093350"/>
            <a:ext cx="1100922" cy="732613"/>
          </a:xfrm>
          <a:prstGeom prst="rect">
            <a:avLst/>
          </a:prstGeom>
          <a:ln w="38100" cap="sq">
            <a:solidFill>
              <a:srgbClr val="000000"/>
            </a:solidFill>
            <a:prstDash val="solid"/>
            <a:miter lim="800000"/>
          </a:ln>
          <a:effectLst>
            <a:outerShdw blurRad="50800" dist="38100" dir="2700000" algn="tl" rotWithShape="0">
              <a:srgbClr val="FF0000"/>
            </a:outerShdw>
          </a:effectLst>
          <a:extLst>
            <a:ext uri="{909E8E84-426E-40DD-AFC4-6F175D3DCCD1}">
              <a14:hiddenFill xmlns:a14="http://schemas.microsoft.com/office/drawing/2010/main">
                <a:solidFill>
                  <a:srgbClr val="FFFFFF"/>
                </a:solidFill>
              </a14:hiddenFill>
            </a:ext>
          </a:extLst>
        </p:spPr>
      </p:pic>
      <p:pic>
        <p:nvPicPr>
          <p:cNvPr id="593" name="Picture 26" descr="תוצאת תמונה עבור דגל טורקיה">
            <a:extLst>
              <a:ext uri="{FF2B5EF4-FFF2-40B4-BE49-F238E27FC236}">
                <a16:creationId xmlns:a16="http://schemas.microsoft.com/office/drawing/2014/main" xmlns="" id="{92643AC2-C1B6-4BE6-9B89-86177DF075D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1984" y="676144"/>
            <a:ext cx="431972" cy="232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94" name="תמונה 593"/>
          <p:cNvPicPr>
            <a:picLocks noChangeAspect="1"/>
          </p:cNvPicPr>
          <p:nvPr/>
        </p:nvPicPr>
        <p:blipFill>
          <a:blip r:embed="rId10"/>
          <a:stretch>
            <a:fillRect/>
          </a:stretch>
        </p:blipFill>
        <p:spPr>
          <a:xfrm>
            <a:off x="365199" y="602403"/>
            <a:ext cx="498001" cy="331397"/>
          </a:xfrm>
          <a:prstGeom prst="rect">
            <a:avLst/>
          </a:prstGeom>
        </p:spPr>
      </p:pic>
      <p:pic>
        <p:nvPicPr>
          <p:cNvPr id="596" name="תמונה 595"/>
          <p:cNvPicPr>
            <a:picLocks noChangeAspect="1"/>
          </p:cNvPicPr>
          <p:nvPr/>
        </p:nvPicPr>
        <p:blipFill>
          <a:blip r:embed="rId11"/>
          <a:stretch>
            <a:fillRect/>
          </a:stretch>
        </p:blipFill>
        <p:spPr>
          <a:xfrm>
            <a:off x="1666713" y="4006119"/>
            <a:ext cx="422833" cy="272866"/>
          </a:xfrm>
          <a:prstGeom prst="rect">
            <a:avLst/>
          </a:prstGeom>
        </p:spPr>
      </p:pic>
      <p:pic>
        <p:nvPicPr>
          <p:cNvPr id="597" name="תמונה 596"/>
          <p:cNvPicPr>
            <a:picLocks noChangeAspect="1"/>
          </p:cNvPicPr>
          <p:nvPr/>
        </p:nvPicPr>
        <p:blipFill>
          <a:blip r:embed="rId12"/>
          <a:stretch>
            <a:fillRect/>
          </a:stretch>
        </p:blipFill>
        <p:spPr>
          <a:xfrm>
            <a:off x="11064332" y="6110305"/>
            <a:ext cx="830483" cy="557696"/>
          </a:xfrm>
          <a:prstGeom prst="rect">
            <a:avLst/>
          </a:prstGeom>
        </p:spPr>
      </p:pic>
      <p:sp>
        <p:nvSpPr>
          <p:cNvPr id="599" name="כוכב עם 6 פינות 598"/>
          <p:cNvSpPr/>
          <p:nvPr/>
        </p:nvSpPr>
        <p:spPr>
          <a:xfrm>
            <a:off x="3807948" y="3358069"/>
            <a:ext cx="1796238" cy="196363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668" name="מחבר חץ ישר 667"/>
          <p:cNvCxnSpPr/>
          <p:nvPr/>
        </p:nvCxnSpPr>
        <p:spPr>
          <a:xfrm flipH="1">
            <a:off x="5249699" y="3529952"/>
            <a:ext cx="2410854" cy="751863"/>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92" name="Picture 24" descr="תוצאת תמונה עבור דגל ישראל">
            <a:extLst>
              <a:ext uri="{FF2B5EF4-FFF2-40B4-BE49-F238E27FC236}">
                <a16:creationId xmlns:a16="http://schemas.microsoft.com/office/drawing/2014/main" xmlns="" id="{3F233F5A-DE2D-4254-8918-D913F52286D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77439" y="4019439"/>
            <a:ext cx="1232560" cy="667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08" name="חץ ימינה 707"/>
          <p:cNvSpPr/>
          <p:nvPr/>
        </p:nvSpPr>
        <p:spPr>
          <a:xfrm rot="10800000" flipV="1">
            <a:off x="431485" y="917871"/>
            <a:ext cx="1709751" cy="350888"/>
          </a:xfrm>
          <a:prstGeom prst="rightArrow">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709" name="מחבר חץ ישר 708"/>
          <p:cNvCxnSpPr/>
          <p:nvPr/>
        </p:nvCxnSpPr>
        <p:spPr>
          <a:xfrm>
            <a:off x="2092376" y="2685044"/>
            <a:ext cx="5404905" cy="90313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5" name="מחבר חץ ישר 714"/>
          <p:cNvCxnSpPr>
            <a:endCxn id="7" idx="5"/>
          </p:cNvCxnSpPr>
          <p:nvPr/>
        </p:nvCxnSpPr>
        <p:spPr>
          <a:xfrm flipH="1" flipV="1">
            <a:off x="8103222" y="3209918"/>
            <a:ext cx="421794" cy="222198"/>
          </a:xfrm>
          <a:prstGeom prst="straightConnector1">
            <a:avLst/>
          </a:prstGeom>
          <a:ln w="34925">
            <a:solidFill>
              <a:schemeClr val="accent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28" name="תמונה 727"/>
          <p:cNvPicPr>
            <a:picLocks noChangeAspect="1"/>
          </p:cNvPicPr>
          <p:nvPr/>
        </p:nvPicPr>
        <p:blipFill>
          <a:blip r:embed="rId14"/>
          <a:stretch>
            <a:fillRect/>
          </a:stretch>
        </p:blipFill>
        <p:spPr>
          <a:xfrm>
            <a:off x="917672" y="2962991"/>
            <a:ext cx="417661" cy="278998"/>
          </a:xfrm>
          <a:prstGeom prst="rect">
            <a:avLst/>
          </a:prstGeom>
        </p:spPr>
      </p:pic>
      <p:sp>
        <p:nvSpPr>
          <p:cNvPr id="66" name="TextBox 65"/>
          <p:cNvSpPr txBox="1"/>
          <p:nvPr/>
        </p:nvSpPr>
        <p:spPr>
          <a:xfrm>
            <a:off x="579094" y="6201051"/>
            <a:ext cx="3255599" cy="1200329"/>
          </a:xfrm>
          <a:prstGeom prst="rect">
            <a:avLst/>
          </a:prstGeom>
          <a:solidFill>
            <a:srgbClr val="FFFF00"/>
          </a:solidFill>
        </p:spPr>
        <p:txBody>
          <a:bodyPr wrap="square" rtlCol="1">
            <a:spAutoFit/>
          </a:bodyPr>
          <a:lstStyle/>
          <a:p>
            <a:pPr algn="ctr" rtl="0"/>
            <a:r>
              <a:rPr lang="en-US" sz="3600" dirty="0">
                <a:latin typeface="David" panose="020E0502060401010101" pitchFamily="34" charset="-79"/>
                <a:cs typeface="David" panose="020E0502060401010101" pitchFamily="34" charset="-79"/>
              </a:rPr>
              <a:t>Links and Trends</a:t>
            </a:r>
            <a:endParaRPr lang="he-IL" sz="3600" dirty="0">
              <a:latin typeface="David" panose="020E0502060401010101" pitchFamily="34" charset="-79"/>
              <a:cs typeface="David" panose="020E0502060401010101" pitchFamily="34" charset="-79"/>
            </a:endParaRPr>
          </a:p>
        </p:txBody>
      </p:sp>
      <p:sp>
        <p:nvSpPr>
          <p:cNvPr id="19" name="TextBox 18"/>
          <p:cNvSpPr txBox="1"/>
          <p:nvPr/>
        </p:nvSpPr>
        <p:spPr>
          <a:xfrm>
            <a:off x="3957986" y="332656"/>
            <a:ext cx="625846" cy="769441"/>
          </a:xfrm>
          <a:prstGeom prst="rect">
            <a:avLst/>
          </a:prstGeom>
          <a:noFill/>
        </p:spPr>
        <p:txBody>
          <a:bodyPr wrap="square" rtlCol="1">
            <a:spAutoFit/>
          </a:bodyPr>
          <a:lstStyle/>
          <a:p>
            <a:r>
              <a:rPr lang="he-IL" sz="4400" dirty="0" smtClean="0">
                <a:solidFill>
                  <a:srgbClr val="FF0000"/>
                </a:solidFill>
              </a:rPr>
              <a:t>?</a:t>
            </a:r>
            <a:endParaRPr lang="he-IL" sz="4400" dirty="0">
              <a:solidFill>
                <a:srgbClr val="FF0000"/>
              </a:solidFill>
            </a:endParaRPr>
          </a:p>
        </p:txBody>
      </p:sp>
      <p:grpSp>
        <p:nvGrpSpPr>
          <p:cNvPr id="24" name="קבוצה 23"/>
          <p:cNvGrpSpPr/>
          <p:nvPr/>
        </p:nvGrpSpPr>
        <p:grpSpPr>
          <a:xfrm>
            <a:off x="10885676" y="5877272"/>
            <a:ext cx="1186988" cy="1108660"/>
            <a:chOff x="11924201" y="5743882"/>
            <a:chExt cx="914400" cy="977497"/>
          </a:xfrm>
        </p:grpSpPr>
        <p:cxnSp>
          <p:nvCxnSpPr>
            <p:cNvPr id="21" name="מחבר ישר 20"/>
            <p:cNvCxnSpPr/>
            <p:nvPr/>
          </p:nvCxnSpPr>
          <p:spPr>
            <a:xfrm>
              <a:off x="11924201" y="5763763"/>
              <a:ext cx="914400" cy="914400"/>
            </a:xfrm>
            <a:prstGeom prst="line">
              <a:avLst/>
            </a:prstGeom>
            <a:ln w="28575">
              <a:solidFill>
                <a:schemeClr val="tx2"/>
              </a:solidFill>
              <a:prstDash val="dashDot"/>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flipH="1">
              <a:off x="12008363" y="5743882"/>
              <a:ext cx="647200" cy="977497"/>
            </a:xfrm>
            <a:prstGeom prst="line">
              <a:avLst/>
            </a:prstGeom>
            <a:ln w="28575">
              <a:solidFill>
                <a:schemeClr val="tx2"/>
              </a:solidFill>
              <a:prstDash val="dashDot"/>
            </a:ln>
          </p:spPr>
          <p:style>
            <a:lnRef idx="1">
              <a:schemeClr val="accent1"/>
            </a:lnRef>
            <a:fillRef idx="0">
              <a:schemeClr val="accent1"/>
            </a:fillRef>
            <a:effectRef idx="0">
              <a:schemeClr val="accent1"/>
            </a:effectRef>
            <a:fontRef idx="minor">
              <a:schemeClr val="tx1"/>
            </a:fontRef>
          </p:style>
        </p:cxnSp>
      </p:grpSp>
      <p:cxnSp>
        <p:nvCxnSpPr>
          <p:cNvPr id="72" name="מחבר חץ ישר 71"/>
          <p:cNvCxnSpPr/>
          <p:nvPr/>
        </p:nvCxnSpPr>
        <p:spPr>
          <a:xfrm>
            <a:off x="1844636" y="4638093"/>
            <a:ext cx="9063984" cy="1879039"/>
          </a:xfrm>
          <a:prstGeom prst="straightConnector1">
            <a:avLst/>
          </a:prstGeom>
          <a:ln>
            <a:solidFill>
              <a:srgbClr val="FF33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מחבר חץ ישר 75"/>
          <p:cNvCxnSpPr/>
          <p:nvPr/>
        </p:nvCxnSpPr>
        <p:spPr>
          <a:xfrm>
            <a:off x="3080344" y="1017711"/>
            <a:ext cx="2799632" cy="323057"/>
          </a:xfrm>
          <a:prstGeom prst="straightConnector1">
            <a:avLst/>
          </a:prstGeom>
          <a:ln w="38100">
            <a:solidFill>
              <a:schemeClr val="accent1">
                <a:lumMod val="40000"/>
                <a:lumOff val="60000"/>
              </a:schemeClr>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0" name="אליפסה 79"/>
          <p:cNvSpPr/>
          <p:nvPr/>
        </p:nvSpPr>
        <p:spPr>
          <a:xfrm>
            <a:off x="407368" y="2312384"/>
            <a:ext cx="1742161" cy="750628"/>
          </a:xfrm>
          <a:prstGeom prst="ellipse">
            <a:avLst/>
          </a:prstGeom>
          <a:solidFill>
            <a:srgbClr val="92D050">
              <a:alpha val="40000"/>
            </a:srgbClr>
          </a:solidFill>
          <a:ln w="25400">
            <a:solidFill>
              <a:srgbClr val="00B050"/>
            </a:solidFill>
          </a:ln>
        </p:spPr>
        <p:style>
          <a:lnRef idx="2">
            <a:schemeClr val="dk1"/>
          </a:lnRef>
          <a:fillRef idx="1">
            <a:schemeClr val="lt1"/>
          </a:fillRef>
          <a:effectRef idx="0">
            <a:schemeClr val="dk1"/>
          </a:effectRef>
          <a:fontRef idx="minor">
            <a:schemeClr val="dk1"/>
          </a:fontRef>
        </p:style>
        <p:txBody>
          <a:bodyPr rtlCol="1" anchor="ctr"/>
          <a:lstStyle/>
          <a:p>
            <a:pPr algn="ctr" rtl="0"/>
            <a:r>
              <a:rPr lang="en-US" sz="2400" b="1" dirty="0">
                <a:latin typeface="David" panose="020E0502060401010101" pitchFamily="34" charset="-79"/>
                <a:cs typeface="David" panose="020E0502060401010101" pitchFamily="34" charset="-79"/>
              </a:rPr>
              <a:t>Saudi Arabia</a:t>
            </a:r>
            <a:endParaRPr lang="he-IL" sz="2400" b="1" dirty="0">
              <a:latin typeface="David" panose="020E0502060401010101" pitchFamily="34" charset="-79"/>
              <a:cs typeface="David" panose="020E0502060401010101" pitchFamily="34" charset="-79"/>
            </a:endParaRPr>
          </a:p>
        </p:txBody>
      </p:sp>
      <p:cxnSp>
        <p:nvCxnSpPr>
          <p:cNvPr id="18" name="מחבר מרפקי 17"/>
          <p:cNvCxnSpPr/>
          <p:nvPr/>
        </p:nvCxnSpPr>
        <p:spPr>
          <a:xfrm rot="10800000">
            <a:off x="2767137" y="636628"/>
            <a:ext cx="7189298" cy="3919508"/>
          </a:xfrm>
          <a:prstGeom prst="curvedConnector3">
            <a:avLst>
              <a:gd name="adj1" fmla="val 56541"/>
            </a:avLst>
          </a:prstGeom>
          <a:ln w="38100">
            <a:solidFill>
              <a:schemeClr val="accent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502602" y="3789040"/>
            <a:ext cx="625846" cy="769441"/>
          </a:xfrm>
          <a:prstGeom prst="rect">
            <a:avLst/>
          </a:prstGeom>
          <a:noFill/>
        </p:spPr>
        <p:txBody>
          <a:bodyPr wrap="square" rtlCol="1">
            <a:spAutoFit/>
          </a:bodyPr>
          <a:lstStyle/>
          <a:p>
            <a:r>
              <a:rPr lang="he-IL" sz="4400" dirty="0" smtClean="0">
                <a:solidFill>
                  <a:srgbClr val="FF0000"/>
                </a:solidFill>
              </a:rPr>
              <a:t>?</a:t>
            </a:r>
            <a:endParaRPr lang="he-IL" sz="4400" dirty="0">
              <a:solidFill>
                <a:srgbClr val="FF0000"/>
              </a:solidFill>
            </a:endParaRPr>
          </a:p>
        </p:txBody>
      </p:sp>
      <p:cxnSp>
        <p:nvCxnSpPr>
          <p:cNvPr id="77" name="מחבר חץ ישר 76"/>
          <p:cNvCxnSpPr/>
          <p:nvPr/>
        </p:nvCxnSpPr>
        <p:spPr>
          <a:xfrm flipH="1">
            <a:off x="6519039" y="551703"/>
            <a:ext cx="121576" cy="785441"/>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a:xfrm flipV="1">
            <a:off x="5011560" y="2664000"/>
            <a:ext cx="1974810" cy="1230647"/>
          </a:xfrm>
          <a:prstGeom prst="straightConnector1">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מחבר חץ ישר 81"/>
          <p:cNvCxnSpPr/>
          <p:nvPr/>
        </p:nvCxnSpPr>
        <p:spPr>
          <a:xfrm flipH="1">
            <a:off x="8166105" y="1484784"/>
            <a:ext cx="191188" cy="17124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p:nvPicPr>
        <p:blipFill>
          <a:blip r:embed="rId15"/>
          <a:stretch>
            <a:fillRect/>
          </a:stretch>
        </p:blipFill>
        <p:spPr>
          <a:xfrm>
            <a:off x="220304" y="1515509"/>
            <a:ext cx="778101" cy="519771"/>
          </a:xfrm>
          <a:prstGeom prst="rect">
            <a:avLst/>
          </a:prstGeom>
        </p:spPr>
      </p:pic>
      <p:pic>
        <p:nvPicPr>
          <p:cNvPr id="86" name="תמונה 85"/>
          <p:cNvPicPr>
            <a:picLocks noChangeAspect="1"/>
          </p:cNvPicPr>
          <p:nvPr/>
        </p:nvPicPr>
        <p:blipFill>
          <a:blip r:embed="rId16"/>
          <a:stretch>
            <a:fillRect/>
          </a:stretch>
        </p:blipFill>
        <p:spPr>
          <a:xfrm>
            <a:off x="5263929" y="6352468"/>
            <a:ext cx="906295" cy="342583"/>
          </a:xfrm>
          <a:prstGeom prst="rect">
            <a:avLst/>
          </a:prstGeom>
        </p:spPr>
      </p:pic>
      <p:sp>
        <p:nvSpPr>
          <p:cNvPr id="20" name="TextBox 19"/>
          <p:cNvSpPr txBox="1"/>
          <p:nvPr/>
        </p:nvSpPr>
        <p:spPr>
          <a:xfrm>
            <a:off x="5163849" y="6369310"/>
            <a:ext cx="861107" cy="369332"/>
          </a:xfrm>
          <a:prstGeom prst="rect">
            <a:avLst/>
          </a:prstGeom>
          <a:noFill/>
        </p:spPr>
        <p:txBody>
          <a:bodyPr wrap="square" rtlCol="1">
            <a:spAutoFit/>
          </a:bodyPr>
          <a:lstStyle/>
          <a:p>
            <a:r>
              <a:rPr lang="en-US" dirty="0">
                <a:latin typeface="David" panose="020E0502060401010101" pitchFamily="34" charset="-79"/>
                <a:cs typeface="David" panose="020E0502060401010101" pitchFamily="34" charset="-79"/>
              </a:rPr>
              <a:t>PA</a:t>
            </a:r>
            <a:endParaRPr lang="he-IL" dirty="0">
              <a:latin typeface="David" panose="020E0502060401010101" pitchFamily="34" charset="-79"/>
              <a:cs typeface="David" panose="020E0502060401010101" pitchFamily="34" charset="-79"/>
            </a:endParaRPr>
          </a:p>
        </p:txBody>
      </p:sp>
      <p:pic>
        <p:nvPicPr>
          <p:cNvPr id="23" name="תמונה 22"/>
          <p:cNvPicPr>
            <a:picLocks noChangeAspect="1"/>
          </p:cNvPicPr>
          <p:nvPr/>
        </p:nvPicPr>
        <p:blipFill>
          <a:blip r:embed="rId17"/>
          <a:stretch>
            <a:fillRect/>
          </a:stretch>
        </p:blipFill>
        <p:spPr>
          <a:xfrm>
            <a:off x="7032104" y="6612666"/>
            <a:ext cx="437582" cy="272718"/>
          </a:xfrm>
          <a:prstGeom prst="rect">
            <a:avLst/>
          </a:prstGeom>
        </p:spPr>
      </p:pic>
      <p:sp>
        <p:nvSpPr>
          <p:cNvPr id="93" name="אליפסה 92"/>
          <p:cNvSpPr/>
          <p:nvPr/>
        </p:nvSpPr>
        <p:spPr>
          <a:xfrm>
            <a:off x="4194289" y="5429127"/>
            <a:ext cx="1397827" cy="763023"/>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000" b="1" dirty="0" smtClean="0">
                <a:latin typeface="David" panose="020E0502060401010101" pitchFamily="34" charset="-79"/>
                <a:cs typeface="David" panose="020E0502060401010101" pitchFamily="34" charset="-79"/>
              </a:rPr>
              <a:t>E</a:t>
            </a:r>
            <a:r>
              <a:rPr lang="en-US" sz="2000" b="1" dirty="0" smtClean="0">
                <a:latin typeface="David" panose="020E0502060401010101" pitchFamily="34" charset="-79"/>
                <a:cs typeface="David" panose="020E0502060401010101" pitchFamily="34" charset="-79"/>
              </a:rPr>
              <a:t>gypt</a:t>
            </a:r>
            <a:endParaRPr lang="he-IL" sz="2000" b="1" dirty="0">
              <a:latin typeface="David" panose="020E0502060401010101" pitchFamily="34" charset="-79"/>
              <a:cs typeface="David" panose="020E0502060401010101" pitchFamily="34" charset="-79"/>
            </a:endParaRPr>
          </a:p>
        </p:txBody>
      </p:sp>
      <p:pic>
        <p:nvPicPr>
          <p:cNvPr id="28" name="תמונה 27"/>
          <p:cNvPicPr>
            <a:picLocks noChangeAspect="1"/>
          </p:cNvPicPr>
          <p:nvPr/>
        </p:nvPicPr>
        <p:blipFill>
          <a:blip r:embed="rId18"/>
          <a:stretch>
            <a:fillRect/>
          </a:stretch>
        </p:blipFill>
        <p:spPr>
          <a:xfrm>
            <a:off x="4727848" y="5962658"/>
            <a:ext cx="412731" cy="274654"/>
          </a:xfrm>
          <a:prstGeom prst="rect">
            <a:avLst/>
          </a:prstGeom>
        </p:spPr>
      </p:pic>
      <p:cxnSp>
        <p:nvCxnSpPr>
          <p:cNvPr id="98" name="מחבר חץ ישר 97"/>
          <p:cNvCxnSpPr/>
          <p:nvPr/>
        </p:nvCxnSpPr>
        <p:spPr>
          <a:xfrm flipH="1" flipV="1">
            <a:off x="5540022" y="5835888"/>
            <a:ext cx="5162320" cy="551426"/>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1" name="מחבר חץ ישר 100"/>
          <p:cNvCxnSpPr>
            <a:stCxn id="11" idx="2"/>
            <a:endCxn id="86" idx="3"/>
          </p:cNvCxnSpPr>
          <p:nvPr/>
        </p:nvCxnSpPr>
        <p:spPr>
          <a:xfrm flipH="1">
            <a:off x="6170224" y="6446625"/>
            <a:ext cx="372447" cy="77135"/>
          </a:xfrm>
          <a:prstGeom prst="straightConnector1">
            <a:avLst/>
          </a:prstGeom>
          <a:ln w="50800">
            <a:gradFill flip="none" rotWithShape="1">
              <a:gsLst>
                <a:gs pos="0">
                  <a:schemeClr val="tx1"/>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מחבר חץ ישר 134"/>
          <p:cNvCxnSpPr/>
          <p:nvPr/>
        </p:nvCxnSpPr>
        <p:spPr>
          <a:xfrm flipH="1">
            <a:off x="4691945" y="840752"/>
            <a:ext cx="1214867" cy="282852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0" name="מחבר חץ ישר 209"/>
          <p:cNvCxnSpPr/>
          <p:nvPr/>
        </p:nvCxnSpPr>
        <p:spPr>
          <a:xfrm flipV="1">
            <a:off x="4783075" y="1493168"/>
            <a:ext cx="1249301" cy="2173987"/>
          </a:xfrm>
          <a:prstGeom prst="straightConnector1">
            <a:avLst/>
          </a:prstGeom>
          <a:ln w="38100">
            <a:solidFill>
              <a:schemeClr val="accent1">
                <a:lumMod val="40000"/>
                <a:lumOff val="60000"/>
              </a:schemeClr>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41686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5155" y="1156260"/>
            <a:ext cx="3662170" cy="5544220"/>
          </a:xfrm>
          <a:prstGeom prst="rect">
            <a:avLst/>
          </a:prstGeom>
        </p:spPr>
      </p:pic>
      <p:sp>
        <p:nvSpPr>
          <p:cNvPr id="2" name="כותרת 1"/>
          <p:cNvSpPr>
            <a:spLocks noGrp="1"/>
          </p:cNvSpPr>
          <p:nvPr>
            <p:ph type="title"/>
          </p:nvPr>
        </p:nvSpPr>
        <p:spPr>
          <a:xfrm>
            <a:off x="1515049" y="146870"/>
            <a:ext cx="8911687" cy="1280890"/>
          </a:xfrm>
        </p:spPr>
        <p:txBody>
          <a:bodyPr/>
          <a:lstStyle/>
          <a:p>
            <a:pPr algn="ctr"/>
            <a:r>
              <a:rPr lang="en-US" b="1" dirty="0"/>
              <a:t>Strategic </a:t>
            </a:r>
            <a:r>
              <a:rPr lang="en-US" b="1" dirty="0" smtClean="0"/>
              <a:t>Offset</a:t>
            </a:r>
            <a:endParaRPr lang="he-IL" b="1" dirty="0"/>
          </a:p>
        </p:txBody>
      </p:sp>
      <p:cxnSp>
        <p:nvCxnSpPr>
          <p:cNvPr id="5" name="מחבר חץ ישר 4"/>
          <p:cNvCxnSpPr/>
          <p:nvPr/>
        </p:nvCxnSpPr>
        <p:spPr>
          <a:xfrm flipV="1">
            <a:off x="11931953" y="64316"/>
            <a:ext cx="72008" cy="6669359"/>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קשת 7"/>
          <p:cNvSpPr/>
          <p:nvPr/>
        </p:nvSpPr>
        <p:spPr>
          <a:xfrm rot="8286588" flipH="1">
            <a:off x="8008633" y="341671"/>
            <a:ext cx="2367117" cy="6346324"/>
          </a:xfrm>
          <a:prstGeom prst="arc">
            <a:avLst>
              <a:gd name="adj1" fmla="val 16518949"/>
              <a:gd name="adj2" fmla="val 4937927"/>
            </a:avLst>
          </a:prstGeom>
          <a:ln w="635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 name="TextBox 8"/>
          <p:cNvSpPr txBox="1"/>
          <p:nvPr/>
        </p:nvSpPr>
        <p:spPr>
          <a:xfrm>
            <a:off x="450526" y="3743408"/>
            <a:ext cx="9976210" cy="2923877"/>
          </a:xfrm>
          <a:prstGeom prst="rect">
            <a:avLst/>
          </a:prstGeom>
          <a:noFill/>
        </p:spPr>
        <p:txBody>
          <a:bodyPr wrap="square" rtlCol="1">
            <a:spAutoFit/>
          </a:bodyPr>
          <a:lstStyle/>
          <a:p>
            <a:pPr algn="l" rtl="0"/>
            <a:r>
              <a:rPr lang="en-US" sz="2000" b="1" dirty="0"/>
              <a:t>Emerging:</a:t>
            </a:r>
          </a:p>
          <a:p>
            <a:pPr marL="342900" indent="-342900" algn="l" rtl="0">
              <a:buFont typeface="Arial" panose="020B0604020202020204" pitchFamily="34" charset="0"/>
              <a:buChar char="•"/>
            </a:pPr>
            <a:r>
              <a:rPr lang="en-US" sz="2000" b="1" dirty="0"/>
              <a:t>Reducing</a:t>
            </a:r>
            <a:r>
              <a:rPr lang="en-US" sz="2000" dirty="0"/>
              <a:t> freedom of action in Syria.</a:t>
            </a:r>
          </a:p>
          <a:p>
            <a:pPr marL="342900" indent="-342900" algn="l" rtl="0">
              <a:buFont typeface="Arial" panose="020B0604020202020204" pitchFamily="34" charset="0"/>
              <a:buChar char="•"/>
            </a:pPr>
            <a:r>
              <a:rPr lang="en-US" sz="2000" dirty="0"/>
              <a:t>Syria's return to </a:t>
            </a:r>
            <a:r>
              <a:rPr lang="en-US" sz="2000" b="1" dirty="0"/>
              <a:t>sovereignty</a:t>
            </a:r>
            <a:r>
              <a:rPr lang="en-US" sz="2000" dirty="0"/>
              <a:t> (security, political).</a:t>
            </a:r>
          </a:p>
          <a:p>
            <a:pPr marL="342900" indent="-342900" algn="l" rtl="0">
              <a:buFont typeface="Arial" panose="020B0604020202020204" pitchFamily="34" charset="0"/>
              <a:buChar char="•"/>
            </a:pPr>
            <a:r>
              <a:rPr lang="en-US" sz="2000" dirty="0"/>
              <a:t>An </a:t>
            </a:r>
            <a:r>
              <a:rPr lang="en-US" sz="2000" b="1" dirty="0"/>
              <a:t>increase </a:t>
            </a:r>
            <a:r>
              <a:rPr lang="en-US" sz="2000" dirty="0"/>
              <a:t>in the Russian </a:t>
            </a:r>
            <a:r>
              <a:rPr lang="en-US" sz="2000" b="1" dirty="0"/>
              <a:t>interest</a:t>
            </a:r>
            <a:r>
              <a:rPr lang="en-US" sz="2000" dirty="0"/>
              <a:t> and a willingness to realize it.</a:t>
            </a:r>
          </a:p>
          <a:p>
            <a:pPr marL="342900" indent="-342900" algn="l" rtl="0">
              <a:buFont typeface="Arial" panose="020B0604020202020204" pitchFamily="34" charset="0"/>
              <a:buChar char="•"/>
            </a:pPr>
            <a:r>
              <a:rPr lang="en-US" sz="2000" b="1" dirty="0"/>
              <a:t>Reducing</a:t>
            </a:r>
            <a:r>
              <a:rPr lang="en-US" sz="2000" dirty="0"/>
              <a:t> the American </a:t>
            </a:r>
            <a:r>
              <a:rPr lang="en-US" sz="2000" b="1" dirty="0"/>
              <a:t>interest</a:t>
            </a:r>
            <a:r>
              <a:rPr lang="en-US" sz="2000" dirty="0"/>
              <a:t> in Syria (in the Middle East in general).</a:t>
            </a:r>
          </a:p>
          <a:p>
            <a:pPr marL="342900" indent="-342900" algn="l" rtl="0">
              <a:buFont typeface="Arial" panose="020B0604020202020204" pitchFamily="34" charset="0"/>
              <a:buChar char="•"/>
            </a:pPr>
            <a:r>
              <a:rPr lang="en-US" sz="2000" dirty="0"/>
              <a:t>Hezbollah is a </a:t>
            </a:r>
            <a:r>
              <a:rPr lang="en-US" sz="2000" b="1" dirty="0"/>
              <a:t>regional strategic </a:t>
            </a:r>
            <a:r>
              <a:rPr lang="en-US" sz="2000" dirty="0"/>
              <a:t>player.</a:t>
            </a:r>
          </a:p>
          <a:p>
            <a:pPr marL="342900" indent="-342900" algn="l" rtl="0">
              <a:buFont typeface="Arial" panose="020B0604020202020204" pitchFamily="34" charset="0"/>
              <a:buChar char="•"/>
            </a:pPr>
            <a:r>
              <a:rPr lang="en-US" sz="2000" b="1" dirty="0"/>
              <a:t>Iran </a:t>
            </a:r>
            <a:r>
              <a:rPr lang="en-US" sz="2000" dirty="0"/>
              <a:t>is weakened but determined, promotes religious / civil establishment in Syria, Lebanon and Iraq</a:t>
            </a:r>
            <a:r>
              <a:rPr lang="en-US" sz="2000" dirty="0" smtClean="0"/>
              <a:t>.</a:t>
            </a:r>
            <a:endParaRPr lang="he-IL" sz="2000" dirty="0" smtClean="0"/>
          </a:p>
          <a:p>
            <a:pPr algn="l" rtl="0"/>
            <a:endParaRPr lang="he-IL" sz="2400" dirty="0"/>
          </a:p>
        </p:txBody>
      </p:sp>
      <p:sp>
        <p:nvSpPr>
          <p:cNvPr id="10" name="TextBox 9"/>
          <p:cNvSpPr txBox="1"/>
          <p:nvPr/>
        </p:nvSpPr>
        <p:spPr>
          <a:xfrm>
            <a:off x="433950" y="1121214"/>
            <a:ext cx="9118433" cy="2862322"/>
          </a:xfrm>
          <a:prstGeom prst="rect">
            <a:avLst/>
          </a:prstGeom>
          <a:noFill/>
        </p:spPr>
        <p:txBody>
          <a:bodyPr wrap="square" rtlCol="1">
            <a:spAutoFit/>
          </a:bodyPr>
          <a:lstStyle/>
          <a:p>
            <a:pPr algn="l" rtl="0"/>
            <a:r>
              <a:rPr lang="en-US" sz="2000" b="1" dirty="0"/>
              <a:t>During </a:t>
            </a:r>
            <a:r>
              <a:rPr lang="en-US" sz="2000" b="1" dirty="0" smtClean="0"/>
              <a:t>That :</a:t>
            </a:r>
            <a:endParaRPr lang="he-IL" sz="2000" b="1" dirty="0" smtClean="0"/>
          </a:p>
          <a:p>
            <a:pPr marL="342900" indent="-342900" algn="l" rtl="0">
              <a:buFont typeface="Arial" panose="020B0604020202020204" pitchFamily="34" charset="0"/>
              <a:buChar char="•"/>
            </a:pPr>
            <a:r>
              <a:rPr lang="en-US" sz="2000" dirty="0"/>
              <a:t>We exploited the </a:t>
            </a:r>
            <a:r>
              <a:rPr lang="en-US" sz="2000" dirty="0" smtClean="0"/>
              <a:t>in </a:t>
            </a:r>
            <a:r>
              <a:rPr lang="en-US" sz="2000" dirty="0"/>
              <a:t>the Syrian </a:t>
            </a:r>
            <a:r>
              <a:rPr lang="en-US" sz="2000" dirty="0" smtClean="0"/>
              <a:t>territory</a:t>
            </a:r>
            <a:r>
              <a:rPr lang="en-US" sz="2000" b="1" dirty="0" smtClean="0"/>
              <a:t> </a:t>
            </a:r>
            <a:r>
              <a:rPr lang="en-US" sz="2000" b="1" dirty="0"/>
              <a:t>freedom of </a:t>
            </a:r>
            <a:r>
              <a:rPr lang="en-US" sz="2000" b="1" dirty="0" smtClean="0"/>
              <a:t>action. </a:t>
            </a:r>
            <a:endParaRPr lang="he-IL" sz="2000" dirty="0" smtClean="0"/>
          </a:p>
          <a:p>
            <a:pPr marL="342900" indent="-342900" algn="l" rtl="0">
              <a:buFont typeface="Arial" panose="020B0604020202020204" pitchFamily="34" charset="0"/>
              <a:buChar char="•"/>
            </a:pPr>
            <a:r>
              <a:rPr lang="en-US" sz="2000" dirty="0"/>
              <a:t>We dealt with defense and influence on the </a:t>
            </a:r>
            <a:r>
              <a:rPr lang="en-US" sz="2000" b="1" dirty="0"/>
              <a:t>northern border </a:t>
            </a:r>
            <a:r>
              <a:rPr lang="en-US" sz="2000" dirty="0"/>
              <a:t>in the Golan Heights</a:t>
            </a:r>
            <a:r>
              <a:rPr lang="en-US" sz="2000" dirty="0" smtClean="0"/>
              <a:t>.</a:t>
            </a:r>
            <a:endParaRPr lang="he-IL" sz="2000" dirty="0" smtClean="0"/>
          </a:p>
          <a:p>
            <a:pPr marL="342900" indent="-342900" algn="l" rtl="0">
              <a:buFont typeface="Arial" panose="020B0604020202020204" pitchFamily="34" charset="0"/>
              <a:buChar char="•"/>
            </a:pPr>
            <a:r>
              <a:rPr lang="en-US" sz="2000" dirty="0"/>
              <a:t>We dealt with </a:t>
            </a:r>
            <a:r>
              <a:rPr lang="en-US" sz="2000" b="1" dirty="0"/>
              <a:t>the prevention of Iranian consolidation and the strengthening of Hezbollah</a:t>
            </a:r>
            <a:r>
              <a:rPr lang="en-US" sz="2000" b="1" dirty="0" smtClean="0"/>
              <a:t>.</a:t>
            </a:r>
            <a:endParaRPr lang="he-IL" sz="2000" b="1" dirty="0" smtClean="0"/>
          </a:p>
          <a:p>
            <a:pPr marL="342900" indent="-342900" algn="l" rtl="0">
              <a:buFont typeface="Arial" panose="020B0604020202020204" pitchFamily="34" charset="0"/>
              <a:buChar char="•"/>
            </a:pPr>
            <a:r>
              <a:rPr lang="en-US" sz="2000" dirty="0"/>
              <a:t>We relied on </a:t>
            </a:r>
            <a:r>
              <a:rPr lang="en-US" sz="2000" b="1" dirty="0"/>
              <a:t>security coordination </a:t>
            </a:r>
            <a:r>
              <a:rPr lang="en-US" sz="2000" dirty="0"/>
              <a:t>with the Russians and relied on American involvement</a:t>
            </a:r>
            <a:r>
              <a:rPr lang="en-US" sz="2000" dirty="0" smtClean="0"/>
              <a:t>.</a:t>
            </a:r>
            <a:endParaRPr lang="he-IL" sz="2000" dirty="0" smtClean="0"/>
          </a:p>
          <a:p>
            <a:endParaRPr lang="he-IL" sz="2000" dirty="0"/>
          </a:p>
        </p:txBody>
      </p:sp>
      <p:sp>
        <p:nvSpPr>
          <p:cNvPr id="11" name="צורה חופשית 10"/>
          <p:cNvSpPr/>
          <p:nvPr/>
        </p:nvSpPr>
        <p:spPr>
          <a:xfrm>
            <a:off x="11451313" y="5517598"/>
            <a:ext cx="45719" cy="1216077"/>
          </a:xfrm>
          <a:custGeom>
            <a:avLst/>
            <a:gdLst>
              <a:gd name="connsiteX0" fmla="*/ 0 w 49877"/>
              <a:gd name="connsiteY0" fmla="*/ 1160087 h 1160087"/>
              <a:gd name="connsiteX1" fmla="*/ 33251 w 49877"/>
              <a:gd name="connsiteY1" fmla="*/ 46182 h 1160087"/>
              <a:gd name="connsiteX2" fmla="*/ 49877 w 49877"/>
              <a:gd name="connsiteY2" fmla="*/ 195811 h 1160087"/>
              <a:gd name="connsiteX3" fmla="*/ 49877 w 49877"/>
              <a:gd name="connsiteY3" fmla="*/ 195811 h 1160087"/>
            </a:gdLst>
            <a:ahLst/>
            <a:cxnLst>
              <a:cxn ang="0">
                <a:pos x="connsiteX0" y="connsiteY0"/>
              </a:cxn>
              <a:cxn ang="0">
                <a:pos x="connsiteX1" y="connsiteY1"/>
              </a:cxn>
              <a:cxn ang="0">
                <a:pos x="connsiteX2" y="connsiteY2"/>
              </a:cxn>
              <a:cxn ang="0">
                <a:pos x="connsiteX3" y="connsiteY3"/>
              </a:cxn>
            </a:cxnLst>
            <a:rect l="l" t="t" r="r" b="b"/>
            <a:pathLst>
              <a:path w="49877" h="1160087">
                <a:moveTo>
                  <a:pt x="0" y="1160087"/>
                </a:moveTo>
                <a:cubicBezTo>
                  <a:pt x="12469" y="683491"/>
                  <a:pt x="24938" y="206895"/>
                  <a:pt x="33251" y="46182"/>
                </a:cubicBezTo>
                <a:cubicBezTo>
                  <a:pt x="41564" y="-114531"/>
                  <a:pt x="49877" y="195811"/>
                  <a:pt x="49877" y="195811"/>
                </a:cubicBezTo>
                <a:lnTo>
                  <a:pt x="49877" y="195811"/>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3" name="Picture 4" descr="תוצאת תמונה עבור קריקטורות סוריה">
            <a:hlinkClick r:id="rId4"/>
            <a:extLst>
              <a:ext uri="{FF2B5EF4-FFF2-40B4-BE49-F238E27FC236}">
                <a16:creationId xmlns:a16="http://schemas.microsoft.com/office/drawing/2014/main" xmlns="" id="{E4A47169-7B92-41C7-AD84-4ECEE2066B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9253" y="42192"/>
            <a:ext cx="2754966" cy="159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59264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otaluptime.com/images/blog/minimize-risk-maximize-availa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28" y="1124744"/>
            <a:ext cx="6048672" cy="57606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217.199.187.73/leoreach.co.uk/wp-content/uploads/2015/11/Possi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124744"/>
            <a:ext cx="6096000" cy="5775912"/>
          </a:xfrm>
          <a:prstGeom prst="rect">
            <a:avLst/>
          </a:prstGeom>
          <a:noFill/>
          <a:effectLst>
            <a:reflection stA="0" endPos="65000" dist="50800" dir="5400000" sy="-100000" algn="bl" rotWithShape="0"/>
          </a:effectLst>
        </p:spPr>
      </p:pic>
      <p:graphicFrame>
        <p:nvGraphicFramePr>
          <p:cNvPr id="2" name="טבלה 1"/>
          <p:cNvGraphicFramePr>
            <a:graphicFrameLocks noGrp="1"/>
          </p:cNvGraphicFramePr>
          <p:nvPr>
            <p:extLst/>
          </p:nvPr>
        </p:nvGraphicFramePr>
        <p:xfrm>
          <a:off x="0" y="692700"/>
          <a:ext cx="12191999" cy="6908919"/>
        </p:xfrm>
        <a:graphic>
          <a:graphicData uri="http://schemas.openxmlformats.org/drawingml/2006/table">
            <a:tbl>
              <a:tblPr rtl="1" firstRow="1" firstCol="1" bandRow="1">
                <a:tableStyleId>{5C22544A-7EE6-4342-B048-85BDC9FD1C3A}</a:tableStyleId>
              </a:tblPr>
              <a:tblGrid>
                <a:gridCol w="6096684">
                  <a:extLst>
                    <a:ext uri="{9D8B030D-6E8A-4147-A177-3AD203B41FA5}">
                      <a16:colId xmlns:a16="http://schemas.microsoft.com/office/drawing/2014/main" xmlns="" val="1594388411"/>
                    </a:ext>
                  </a:extLst>
                </a:gridCol>
                <a:gridCol w="6095315">
                  <a:extLst>
                    <a:ext uri="{9D8B030D-6E8A-4147-A177-3AD203B41FA5}">
                      <a16:colId xmlns:a16="http://schemas.microsoft.com/office/drawing/2014/main" xmlns="" val="3239870075"/>
                    </a:ext>
                  </a:extLst>
                </a:gridCol>
              </a:tblGrid>
              <a:tr h="395438">
                <a:tc>
                  <a:txBody>
                    <a:bodyPr/>
                    <a:lstStyle/>
                    <a:p>
                      <a:pPr algn="l" rtl="0">
                        <a:lnSpc>
                          <a:spcPct val="107000"/>
                        </a:lnSpc>
                        <a:spcAft>
                          <a:spcPts val="0"/>
                        </a:spcAft>
                      </a:pPr>
                      <a:r>
                        <a:rPr lang="en-US" sz="2400" dirty="0" smtClean="0">
                          <a:effectLst/>
                        </a:rPr>
                        <a:t>Positive Potential</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400" dirty="0" smtClean="0">
                          <a:effectLst/>
                        </a:rPr>
                        <a:t>Negative </a:t>
                      </a:r>
                      <a:r>
                        <a:rPr lang="en-US" sz="2400" dirty="0" smtClean="0">
                          <a:solidFill>
                            <a:schemeClr val="tx1"/>
                          </a:solidFill>
                          <a:effectLst/>
                        </a:rPr>
                        <a:t>Potential</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586843919"/>
                  </a:ext>
                </a:extLst>
              </a:tr>
              <a:tr h="810191">
                <a:tc>
                  <a:txBody>
                    <a:bodyPr/>
                    <a:lstStyle/>
                    <a:p>
                      <a:pPr algn="l" rtl="0">
                        <a:lnSpc>
                          <a:spcPct val="107000"/>
                        </a:lnSpc>
                        <a:spcAft>
                          <a:spcPts val="0"/>
                        </a:spcAft>
                      </a:pPr>
                      <a:r>
                        <a:rPr lang="en-US" sz="2000" dirty="0" smtClean="0">
                          <a:effectLst/>
                        </a:rPr>
                        <a:t>Russian influence against Iranian consolidation in Syria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Confrontation with Russia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850590605"/>
                  </a:ext>
                </a:extLst>
              </a:tr>
              <a:tr h="395438">
                <a:tc>
                  <a:txBody>
                    <a:bodyPr/>
                    <a:lstStyle/>
                    <a:p>
                      <a:pPr algn="l" rtl="0">
                        <a:lnSpc>
                          <a:spcPct val="107000"/>
                        </a:lnSpc>
                        <a:spcAft>
                          <a:spcPts val="0"/>
                        </a:spcAft>
                      </a:pPr>
                      <a:r>
                        <a:rPr lang="en-US" sz="2000" dirty="0" smtClean="0">
                          <a:effectLst/>
                        </a:rPr>
                        <a:t>Russian desire for stability - Russia as leverage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Syrian reinforcement - its return as a military threat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714441281"/>
                  </a:ext>
                </a:extLst>
              </a:tr>
              <a:tr h="395438">
                <a:tc>
                  <a:txBody>
                    <a:bodyPr/>
                    <a:lstStyle/>
                    <a:p>
                      <a:pPr algn="l" rtl="0">
                        <a:lnSpc>
                          <a:spcPct val="107000"/>
                        </a:lnSpc>
                        <a:spcAft>
                          <a:spcPts val="0"/>
                        </a:spcAft>
                      </a:pPr>
                      <a:r>
                        <a:rPr lang="en-US" sz="2000" dirty="0" smtClean="0">
                          <a:effectLst/>
                        </a:rPr>
                        <a:t>A common interest with the Sunni echelon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Iranian consolidation in Syria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646697315"/>
                  </a:ext>
                </a:extLst>
              </a:tr>
              <a:tr h="395438">
                <a:tc>
                  <a:txBody>
                    <a:bodyPr/>
                    <a:lstStyle/>
                    <a:p>
                      <a:pPr algn="l" rtl="0">
                        <a:lnSpc>
                          <a:spcPct val="107000"/>
                        </a:lnSpc>
                        <a:spcAft>
                          <a:spcPts val="0"/>
                        </a:spcAft>
                      </a:pPr>
                      <a:r>
                        <a:rPr lang="en-US" sz="2000" dirty="0" smtClean="0">
                          <a:effectLst/>
                        </a:rPr>
                        <a:t>Syria as a striped wedge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A united front (Iraq-Syria-Hezbollah)</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2897764370"/>
                  </a:ext>
                </a:extLst>
              </a:tr>
              <a:tr h="617923">
                <a:tc>
                  <a:txBody>
                    <a:bodyPr/>
                    <a:lstStyle/>
                    <a:p>
                      <a:pPr algn="l" rtl="0">
                        <a:lnSpc>
                          <a:spcPct val="107000"/>
                        </a:lnSpc>
                        <a:spcAft>
                          <a:spcPts val="0"/>
                        </a:spcAft>
                      </a:pPr>
                      <a:r>
                        <a:rPr lang="en-US" sz="2000" dirty="0" smtClean="0">
                          <a:effectLst/>
                        </a:rPr>
                        <a:t>Syria as a country&gt; influence what is happening</a:t>
                      </a:r>
                      <a:r>
                        <a:rPr lang="en-US" sz="2000" baseline="0" dirty="0" smtClean="0">
                          <a:effectLst/>
                        </a:rPr>
                        <a:t> there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Prevention of military freedom of action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2008406117"/>
                  </a:ext>
                </a:extLst>
              </a:tr>
              <a:tr h="395438">
                <a:tc>
                  <a:txBody>
                    <a:bodyPr/>
                    <a:lstStyle/>
                    <a:p>
                      <a:pPr algn="l" rtl="0">
                        <a:lnSpc>
                          <a:spcPct val="107000"/>
                        </a:lnSpc>
                        <a:spcAft>
                          <a:spcPts val="0"/>
                        </a:spcAft>
                      </a:pPr>
                      <a:r>
                        <a:rPr lang="en-US" sz="2000" dirty="0" smtClean="0">
                          <a:effectLst/>
                        </a:rPr>
                        <a:t>Political-economic pressure: protest Iran first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Syrian "return of debts" to the Shiite echelon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212199322"/>
                  </a:ext>
                </a:extLst>
              </a:tr>
              <a:tr h="395438">
                <a:tc>
                  <a:txBody>
                    <a:bodyPr/>
                    <a:lstStyle/>
                    <a:p>
                      <a:pPr algn="l" rtl="0">
                        <a:lnSpc>
                          <a:spcPct val="107000"/>
                        </a:lnSpc>
                        <a:spcAft>
                          <a:spcPts val="0"/>
                        </a:spcAft>
                      </a:pPr>
                      <a:r>
                        <a:rPr lang="en-US" sz="2000" dirty="0" smtClean="0">
                          <a:effectLst/>
                        </a:rPr>
                        <a:t>US departure: turning tactical space?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US exit: reducing leverage vis-a-vis Russia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3044522403"/>
                  </a:ext>
                </a:extLst>
              </a:tr>
              <a:tr h="395438">
                <a:tc>
                  <a:txBody>
                    <a:bodyPr/>
                    <a:lstStyle/>
                    <a:p>
                      <a:pPr algn="l" rtl="0">
                        <a:lnSpc>
                          <a:spcPct val="107000"/>
                        </a:lnSpc>
                        <a:spcAft>
                          <a:spcPts val="0"/>
                        </a:spcAft>
                      </a:pPr>
                      <a:r>
                        <a:rPr lang="en-US" sz="2000" dirty="0" smtClean="0">
                          <a:effectLst/>
                        </a:rPr>
                        <a:t>Restoration of Syria: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Restoration of Syria: Resources for the Shiite echelon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2666910772"/>
                  </a:ext>
                </a:extLst>
              </a:tr>
              <a:tr h="810191">
                <a:tc>
                  <a:txBody>
                    <a:bodyPr/>
                    <a:lstStyle/>
                    <a:p>
                      <a:pPr algn="l" rtl="0">
                        <a:lnSpc>
                          <a:spcPct val="107000"/>
                        </a:lnSpc>
                        <a:spcAft>
                          <a:spcPts val="0"/>
                        </a:spcAft>
                      </a:pPr>
                      <a:r>
                        <a:rPr lang="en-US" sz="2000" dirty="0" smtClean="0">
                          <a:effectLst/>
                        </a:rPr>
                        <a:t>Lebanon = Hezbollah - Creating Lebanese pressure restraining Hezbollah (threat of destruction of Lebanon)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Lebanon = Hezbollah - limiting our activity by the West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182845613"/>
                  </a:ext>
                </a:extLst>
              </a:tr>
              <a:tr h="395438">
                <a:tc>
                  <a:txBody>
                    <a:bodyPr/>
                    <a:lstStyle/>
                    <a:p>
                      <a:pPr algn="l" rtl="0">
                        <a:lnSpc>
                          <a:spcPct val="107000"/>
                        </a:lnSpc>
                        <a:spcAft>
                          <a:spcPts val="0"/>
                        </a:spcAft>
                      </a:pPr>
                      <a:r>
                        <a:rPr lang="en-US" sz="2000" dirty="0" smtClean="0">
                          <a:effectLst/>
                        </a:rPr>
                        <a:t>USA - Compensation for exiting</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The deterioration of Jordan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181822328"/>
                  </a:ext>
                </a:extLst>
              </a:tr>
              <a:tr h="395438">
                <a:tc>
                  <a:txBody>
                    <a:bodyPr/>
                    <a:lstStyle/>
                    <a:p>
                      <a:pPr algn="l" rtl="0">
                        <a:lnSpc>
                          <a:spcPct val="107000"/>
                        </a:lnSpc>
                        <a:spcAft>
                          <a:spcPts val="0"/>
                        </a:spcAft>
                      </a:pPr>
                      <a:r>
                        <a:rPr lang="en-US" sz="2000" dirty="0" smtClean="0">
                          <a:effectLst/>
                        </a:rPr>
                        <a:t>Sunni-Shiite tension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Shiite Iraq</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696913721"/>
                  </a:ext>
                </a:extLst>
              </a:tr>
              <a:tr h="395438">
                <a:tc>
                  <a:txBody>
                    <a:bodyPr/>
                    <a:lstStyle/>
                    <a:p>
                      <a:pPr algn="l" rtl="0">
                        <a:lnSpc>
                          <a:spcPct val="107000"/>
                        </a:lnSpc>
                        <a:spcAft>
                          <a:spcPts val="0"/>
                        </a:spcAft>
                      </a:pPr>
                      <a:r>
                        <a:rPr lang="en-US" sz="2000" dirty="0" smtClean="0">
                          <a:effectLst/>
                        </a:rPr>
                        <a:t>Potential damage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58000"/>
                      </a:schemeClr>
                    </a:solidFill>
                  </a:tcPr>
                </a:tc>
                <a:tc>
                  <a:txBody>
                    <a:bodyPr/>
                    <a:lstStyle/>
                    <a:p>
                      <a:pPr algn="l" rtl="0">
                        <a:lnSpc>
                          <a:spcPct val="107000"/>
                        </a:lnSpc>
                        <a:spcAft>
                          <a:spcPts val="0"/>
                        </a:spcAft>
                      </a:pPr>
                      <a:r>
                        <a:rPr lang="en-US" sz="2000" dirty="0" smtClean="0">
                          <a:effectLst/>
                        </a:rPr>
                        <a:t>Hezbollah as a strategic player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accent3">
                        <a:alpha val="0"/>
                      </a:schemeClr>
                    </a:solidFill>
                  </a:tcPr>
                </a:tc>
                <a:extLst>
                  <a:ext uri="{0D108BD9-81ED-4DB2-BD59-A6C34878D82A}">
                    <a16:rowId xmlns:a16="http://schemas.microsoft.com/office/drawing/2014/main" xmlns="" val="2383440695"/>
                  </a:ext>
                </a:extLst>
              </a:tr>
            </a:tbl>
          </a:graphicData>
        </a:graphic>
      </p:graphicFrame>
    </p:spTree>
    <p:extLst>
      <p:ext uri="{BB962C8B-B14F-4D97-AF65-F5344CB8AC3E}">
        <p14:creationId xmlns:p14="http://schemas.microsoft.com/office/powerpoint/2010/main" val="296707538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96809" y="806680"/>
            <a:ext cx="12095191" cy="6085640"/>
          </a:xfrm>
          <a:prstGeom prst="rect">
            <a:avLst/>
          </a:prstGeom>
        </p:spPr>
        <p:txBody>
          <a:bodyPr wrap="square">
            <a:spAutoFit/>
          </a:bodyPr>
          <a:lstStyle/>
          <a:p>
            <a:pPr marL="457200" indent="-457200" algn="l" rtl="0">
              <a:lnSpc>
                <a:spcPct val="107000"/>
              </a:lnSpc>
              <a:buFont typeface="Arial" panose="020B0604020202020204" pitchFamily="34" charset="0"/>
              <a:buChar char="•"/>
              <a:tabLst>
                <a:tab pos="457200" algn="l"/>
              </a:tabLst>
            </a:pPr>
            <a:r>
              <a:rPr lang="en-US" sz="2800" b="1" dirty="0">
                <a:latin typeface="Calibri" panose="020F0502020204030204" pitchFamily="34" charset="0"/>
                <a:ea typeface="Calibri" panose="020F0502020204030204" pitchFamily="34" charset="0"/>
                <a:cs typeface="+mj-cs"/>
              </a:rPr>
              <a:t>The weakening of Hezbollah </a:t>
            </a:r>
            <a:r>
              <a:rPr lang="en-US" sz="2800" dirty="0">
                <a:latin typeface="Calibri" panose="020F0502020204030204" pitchFamily="34" charset="0"/>
                <a:ea typeface="Calibri" panose="020F0502020204030204" pitchFamily="34" charset="0"/>
                <a:cs typeface="+mj-cs"/>
              </a:rPr>
              <a:t>- regional, military, political and economic</a:t>
            </a:r>
          </a:p>
          <a:p>
            <a:pPr marL="457200" indent="-457200" algn="l" rtl="0">
              <a:lnSpc>
                <a:spcPct val="107000"/>
              </a:lnSpc>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mj-cs"/>
              </a:rPr>
              <a:t>Preventing an </a:t>
            </a:r>
            <a:r>
              <a:rPr lang="en-US" sz="2800" b="1" dirty="0">
                <a:latin typeface="Calibri" panose="020F0502020204030204" pitchFamily="34" charset="0"/>
                <a:ea typeface="Calibri" panose="020F0502020204030204" pitchFamily="34" charset="0"/>
                <a:cs typeface="+mj-cs"/>
              </a:rPr>
              <a:t>accurate threat </a:t>
            </a:r>
            <a:r>
              <a:rPr lang="en-US" sz="2800" dirty="0">
                <a:latin typeface="Calibri" panose="020F0502020204030204" pitchFamily="34" charset="0"/>
                <a:ea typeface="Calibri" panose="020F0502020204030204" pitchFamily="34" charset="0"/>
                <a:cs typeface="+mj-cs"/>
              </a:rPr>
              <a:t>in the northern arena</a:t>
            </a:r>
          </a:p>
          <a:p>
            <a:pPr marL="457200" indent="-457200" algn="l" rtl="0">
              <a:lnSpc>
                <a:spcPct val="107000"/>
              </a:lnSpc>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mj-cs"/>
              </a:rPr>
              <a:t>A clear regional Israeli military </a:t>
            </a:r>
            <a:r>
              <a:rPr lang="en-US" sz="2800" b="1" dirty="0">
                <a:latin typeface="Calibri" panose="020F0502020204030204" pitchFamily="34" charset="0"/>
                <a:ea typeface="Calibri" panose="020F0502020204030204" pitchFamily="34" charset="0"/>
                <a:cs typeface="+mj-cs"/>
              </a:rPr>
              <a:t>superiority</a:t>
            </a:r>
            <a:r>
              <a:rPr lang="en-US" sz="2800" dirty="0">
                <a:latin typeface="Calibri" panose="020F0502020204030204" pitchFamily="34" charset="0"/>
                <a:ea typeface="Calibri" panose="020F0502020204030204" pitchFamily="34" charset="0"/>
                <a:cs typeface="+mj-cs"/>
              </a:rPr>
              <a:t>, including operational freedom of action</a:t>
            </a:r>
          </a:p>
          <a:p>
            <a:pPr marL="457200" indent="-457200" algn="l" rtl="0">
              <a:lnSpc>
                <a:spcPct val="107000"/>
              </a:lnSpc>
              <a:buFont typeface="Arial" panose="020B0604020202020204" pitchFamily="34" charset="0"/>
              <a:buChar char="•"/>
              <a:tabLst>
                <a:tab pos="457200" algn="l"/>
              </a:tabLst>
            </a:pPr>
            <a:r>
              <a:rPr lang="en-US" sz="2800" b="1" dirty="0">
                <a:latin typeface="Calibri" panose="020F0502020204030204" pitchFamily="34" charset="0"/>
                <a:ea typeface="Calibri" panose="020F0502020204030204" pitchFamily="34" charset="0"/>
                <a:cs typeface="+mj-cs"/>
              </a:rPr>
              <a:t>Preventing</a:t>
            </a:r>
            <a:r>
              <a:rPr lang="en-US" sz="2800" dirty="0">
                <a:latin typeface="Calibri" panose="020F0502020204030204" pitchFamily="34" charset="0"/>
                <a:ea typeface="Calibri" panose="020F0502020204030204" pitchFamily="34" charset="0"/>
                <a:cs typeface="+mj-cs"/>
              </a:rPr>
              <a:t> Iran from </a:t>
            </a:r>
            <a:r>
              <a:rPr lang="en-US" sz="2800" b="1" dirty="0">
                <a:latin typeface="Calibri" panose="020F0502020204030204" pitchFamily="34" charset="0"/>
                <a:ea typeface="Calibri" panose="020F0502020204030204" pitchFamily="34" charset="0"/>
                <a:cs typeface="+mj-cs"/>
              </a:rPr>
              <a:t>establishing</a:t>
            </a:r>
            <a:r>
              <a:rPr lang="en-US" sz="2800" dirty="0">
                <a:latin typeface="Calibri" panose="020F0502020204030204" pitchFamily="34" charset="0"/>
                <a:ea typeface="Calibri" panose="020F0502020204030204" pitchFamily="34" charset="0"/>
                <a:cs typeface="+mj-cs"/>
              </a:rPr>
              <a:t> itself in Syria (and Iraq?), Interfering with Iran</a:t>
            </a:r>
          </a:p>
          <a:p>
            <a:pPr marL="457200" indent="-457200" algn="l" rtl="0">
              <a:lnSpc>
                <a:spcPct val="107000"/>
              </a:lnSpc>
              <a:buFont typeface="Arial" panose="020B0604020202020204" pitchFamily="34" charset="0"/>
              <a:buChar char="•"/>
              <a:tabLst>
                <a:tab pos="457200" algn="l"/>
              </a:tabLst>
            </a:pPr>
            <a:r>
              <a:rPr lang="en-US" sz="2800" b="1" dirty="0">
                <a:latin typeface="Calibri" panose="020F0502020204030204" pitchFamily="34" charset="0"/>
                <a:ea typeface="Calibri" panose="020F0502020204030204" pitchFamily="34" charset="0"/>
                <a:cs typeface="+mj-cs"/>
              </a:rPr>
              <a:t>Syria is sovereign </a:t>
            </a:r>
            <a:r>
              <a:rPr lang="en-US" sz="2800" dirty="0">
                <a:latin typeface="Calibri" panose="020F0502020204030204" pitchFamily="34" charset="0"/>
                <a:ea typeface="Calibri" panose="020F0502020204030204" pitchFamily="34" charset="0"/>
                <a:cs typeface="+mj-cs"/>
              </a:rPr>
              <a:t>(and weakened?)</a:t>
            </a:r>
          </a:p>
          <a:p>
            <a:pPr marL="457200" indent="-457200" algn="l" rtl="0">
              <a:lnSpc>
                <a:spcPct val="107000"/>
              </a:lnSpc>
              <a:buFont typeface="Arial" panose="020B0604020202020204" pitchFamily="34" charset="0"/>
              <a:buChar char="•"/>
              <a:tabLst>
                <a:tab pos="457200" algn="l"/>
              </a:tabLst>
            </a:pPr>
            <a:r>
              <a:rPr lang="en-US" sz="2800" b="1" dirty="0" smtClean="0">
                <a:latin typeface="Calibri" panose="020F0502020204030204" pitchFamily="34" charset="0"/>
                <a:ea typeface="Calibri" panose="020F0502020204030204" pitchFamily="34" charset="0"/>
                <a:cs typeface="+mj-cs"/>
              </a:rPr>
              <a:t>Strengthening relations with Russia</a:t>
            </a:r>
            <a:r>
              <a:rPr lang="en-US" sz="2800" dirty="0" smtClean="0">
                <a:latin typeface="Calibri" panose="020F0502020204030204" pitchFamily="34" charset="0"/>
                <a:ea typeface="Calibri" panose="020F0502020204030204" pitchFamily="34" charset="0"/>
                <a:cs typeface="+mj-cs"/>
              </a:rPr>
              <a:t> in </a:t>
            </a:r>
            <a:r>
              <a:rPr lang="en-US" sz="2800" dirty="0">
                <a:latin typeface="Calibri" panose="020F0502020204030204" pitchFamily="34" charset="0"/>
                <a:ea typeface="Calibri" panose="020F0502020204030204" pitchFamily="34" charset="0"/>
                <a:cs typeface="+mj-cs"/>
              </a:rPr>
              <a:t>order to leverage the Russian interest in our favor</a:t>
            </a:r>
            <a:r>
              <a:rPr lang="en-US" sz="2800" dirty="0" smtClean="0">
                <a:latin typeface="Calibri" panose="020F0502020204030204" pitchFamily="34" charset="0"/>
                <a:ea typeface="Calibri" panose="020F0502020204030204" pitchFamily="34" charset="0"/>
                <a:cs typeface="+mj-cs"/>
              </a:rPr>
              <a:t>.</a:t>
            </a:r>
            <a:endParaRPr lang="en-US" sz="2800" dirty="0">
              <a:latin typeface="Calibri" panose="020F0502020204030204" pitchFamily="34" charset="0"/>
              <a:ea typeface="Calibri" panose="020F0502020204030204" pitchFamily="34" charset="0"/>
              <a:cs typeface="+mj-cs"/>
            </a:endParaRPr>
          </a:p>
          <a:p>
            <a:pPr marL="457200" indent="-457200" algn="l" rtl="0">
              <a:lnSpc>
                <a:spcPct val="107000"/>
              </a:lnSpc>
              <a:buFont typeface="Arial" panose="020B0604020202020204" pitchFamily="34" charset="0"/>
              <a:buChar char="•"/>
              <a:tabLst>
                <a:tab pos="457200" algn="l"/>
              </a:tabLst>
            </a:pPr>
            <a:r>
              <a:rPr lang="en-US" sz="2800" b="1" dirty="0">
                <a:latin typeface="Calibri" panose="020F0502020204030204" pitchFamily="34" charset="0"/>
                <a:ea typeface="Calibri" panose="020F0502020204030204" pitchFamily="34" charset="0"/>
                <a:cs typeface="+mj-cs"/>
              </a:rPr>
              <a:t>American leverage </a:t>
            </a:r>
            <a:r>
              <a:rPr lang="en-US" sz="2800" dirty="0">
                <a:latin typeface="Calibri" panose="020F0502020204030204" pitchFamily="34" charset="0"/>
                <a:ea typeface="Calibri" panose="020F0502020204030204" pitchFamily="34" charset="0"/>
                <a:cs typeface="+mj-cs"/>
              </a:rPr>
              <a:t>and regional backing (especially Russia and Iran)</a:t>
            </a:r>
          </a:p>
          <a:p>
            <a:pPr marL="457200" indent="-457200" algn="l" rtl="0">
              <a:lnSpc>
                <a:spcPct val="107000"/>
              </a:lnSpc>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mj-cs"/>
              </a:rPr>
              <a:t>Hezbollah's Conquest to Lebanon (Legitimization) - </a:t>
            </a:r>
            <a:r>
              <a:rPr lang="en-US" sz="2800" b="1" dirty="0">
                <a:latin typeface="Calibri" panose="020F0502020204030204" pitchFamily="34" charset="0"/>
                <a:ea typeface="Calibri" panose="020F0502020204030204" pitchFamily="34" charset="0"/>
                <a:cs typeface="+mj-cs"/>
              </a:rPr>
              <a:t>Hezbollah == Lebanon</a:t>
            </a:r>
            <a:r>
              <a:rPr lang="en-US" sz="2800" dirty="0">
                <a:latin typeface="Calibri" panose="020F0502020204030204" pitchFamily="34" charset="0"/>
                <a:ea typeface="Calibri" panose="020F0502020204030204" pitchFamily="34" charset="0"/>
                <a:cs typeface="+mj-cs"/>
              </a:rPr>
              <a:t>.</a:t>
            </a:r>
          </a:p>
          <a:p>
            <a:pPr marL="457200" indent="-457200" algn="l" rtl="0">
              <a:lnSpc>
                <a:spcPct val="107000"/>
              </a:lnSpc>
              <a:buFont typeface="Arial" panose="020B0604020202020204" pitchFamily="34" charset="0"/>
              <a:buChar char="•"/>
              <a:tabLst>
                <a:tab pos="457200" algn="l"/>
              </a:tabLst>
            </a:pPr>
            <a:r>
              <a:rPr lang="en-US" sz="2800" b="1" dirty="0">
                <a:latin typeface="Calibri" panose="020F0502020204030204" pitchFamily="34" charset="0"/>
                <a:ea typeface="Calibri" panose="020F0502020204030204" pitchFamily="34" charset="0"/>
                <a:cs typeface="+mj-cs"/>
              </a:rPr>
              <a:t>Stability of Jordan</a:t>
            </a:r>
            <a:r>
              <a:rPr lang="en-US" sz="2800" dirty="0">
                <a:latin typeface="Calibri" panose="020F0502020204030204" pitchFamily="34" charset="0"/>
                <a:ea typeface="Calibri" panose="020F0502020204030204" pitchFamily="34" charset="0"/>
                <a:cs typeface="+mj-cs"/>
              </a:rPr>
              <a:t>.</a:t>
            </a:r>
          </a:p>
          <a:p>
            <a:pPr marL="457200" indent="-457200" algn="l" rtl="0">
              <a:lnSpc>
                <a:spcPct val="107000"/>
              </a:lnSpc>
              <a:buFont typeface="Arial" panose="020B0604020202020204" pitchFamily="34" charset="0"/>
              <a:buChar char="•"/>
              <a:tabLst>
                <a:tab pos="457200" algn="l"/>
              </a:tabLst>
            </a:pPr>
            <a:r>
              <a:rPr lang="en-US" sz="2800" dirty="0">
                <a:latin typeface="Calibri" panose="020F0502020204030204" pitchFamily="34" charset="0"/>
                <a:ea typeface="Calibri" panose="020F0502020204030204" pitchFamily="34" charset="0"/>
                <a:cs typeface="+mj-cs"/>
              </a:rPr>
              <a:t>Strengthening relations with Sunnis / </a:t>
            </a:r>
            <a:r>
              <a:rPr lang="en-US" sz="2800" dirty="0" smtClean="0">
                <a:latin typeface="Calibri" panose="020F0502020204030204" pitchFamily="34" charset="0"/>
                <a:ea typeface="Calibri" panose="020F0502020204030204" pitchFamily="34" charset="0"/>
                <a:cs typeface="+mj-cs"/>
              </a:rPr>
              <a:t>Gulf States.</a:t>
            </a:r>
            <a:endParaRPr lang="en-US" sz="2400" dirty="0">
              <a:latin typeface="Calibri" panose="020F0502020204030204" pitchFamily="34" charset="0"/>
              <a:ea typeface="Calibri" panose="020F0502020204030204" pitchFamily="34" charset="0"/>
              <a:cs typeface="+mj-cs"/>
            </a:endParaRPr>
          </a:p>
        </p:txBody>
      </p:sp>
      <p:sp>
        <p:nvSpPr>
          <p:cNvPr id="3" name="כותרת 1"/>
          <p:cNvSpPr txBox="1">
            <a:spLocks/>
          </p:cNvSpPr>
          <p:nvPr/>
        </p:nvSpPr>
        <p:spPr>
          <a:xfrm>
            <a:off x="2588321" y="16665"/>
            <a:ext cx="8911687" cy="748039"/>
          </a:xfrm>
          <a:prstGeom prst="rect">
            <a:avLst/>
          </a:prstGeom>
        </p:spPr>
        <p:txBody>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en-US" b="1" dirty="0"/>
              <a:t>Interests and objectives</a:t>
            </a:r>
            <a:endParaRPr lang="he-IL" b="1" dirty="0"/>
          </a:p>
        </p:txBody>
      </p:sp>
    </p:spTree>
    <p:extLst>
      <p:ext uri="{BB962C8B-B14F-4D97-AF65-F5344CB8AC3E}">
        <p14:creationId xmlns:p14="http://schemas.microsoft.com/office/powerpoint/2010/main" val="276201460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xmlns="" id="{DADB1393-8AFB-4072-A6A5-C65AFF6902D3}"/>
              </a:ext>
            </a:extLst>
          </p:cNvPr>
          <p:cNvSpPr>
            <a:spLocks noGrp="1"/>
          </p:cNvSpPr>
          <p:nvPr>
            <p:ph type="subTitle" idx="1"/>
          </p:nvPr>
        </p:nvSpPr>
        <p:spPr>
          <a:xfrm>
            <a:off x="0" y="52253"/>
            <a:ext cx="11712624" cy="2103119"/>
          </a:xfrm>
        </p:spPr>
        <p:txBody>
          <a:bodyPr>
            <a:noAutofit/>
          </a:bodyPr>
          <a:lstStyle/>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Promoting and harnessing the political and economic interest in sovereign Syria in order to create a wedge and block the Shiite axis.</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Preserving Israeli supremacy in the region, while creating international legitimacy for action in Lebanese territory to the extent required (the right to self-defense)</a:t>
            </a:r>
          </a:p>
          <a:p>
            <a:pPr marL="342900" indent="-342900" rtl="0">
              <a:buFont typeface="Arial" panose="020B0604020202020204" pitchFamily="34" charset="0"/>
              <a:buChar char="•"/>
            </a:pPr>
            <a:r>
              <a:rPr lang="en-US" sz="2000" b="1" dirty="0">
                <a:latin typeface="David" panose="020E0502060401010101" pitchFamily="34" charset="-79"/>
                <a:cs typeface="David" panose="020E0502060401010101" pitchFamily="34" charset="-79"/>
              </a:rPr>
              <a:t>A secret campaign focused on intensifying the Iranian dilemma between foreign-domestic targeting</a:t>
            </a:r>
            <a:endParaRPr lang="he-IL" sz="2000" b="1" dirty="0" smtClean="0">
              <a:latin typeface="David" panose="020E0502060401010101" pitchFamily="34" charset="-79"/>
              <a:cs typeface="David" panose="020E0502060401010101" pitchFamily="34" charset="-79"/>
            </a:endParaRPr>
          </a:p>
        </p:txBody>
      </p:sp>
      <p:pic>
        <p:nvPicPr>
          <p:cNvPr id="6" name="תמונה 5"/>
          <p:cNvPicPr>
            <a:picLocks noChangeAspect="1"/>
          </p:cNvPicPr>
          <p:nvPr/>
        </p:nvPicPr>
        <p:blipFill>
          <a:blip r:embed="rId2"/>
          <a:stretch>
            <a:fillRect/>
          </a:stretch>
        </p:blipFill>
        <p:spPr>
          <a:xfrm>
            <a:off x="1902824" y="2299064"/>
            <a:ext cx="8686425" cy="4558937"/>
          </a:xfrm>
          <a:prstGeom prst="rect">
            <a:avLst/>
          </a:prstGeom>
        </p:spPr>
      </p:pic>
      <p:cxnSp>
        <p:nvCxnSpPr>
          <p:cNvPr id="4" name="מחבר ישר 3"/>
          <p:cNvCxnSpPr/>
          <p:nvPr/>
        </p:nvCxnSpPr>
        <p:spPr>
          <a:xfrm flipV="1">
            <a:off x="7428412" y="3762103"/>
            <a:ext cx="1894115" cy="1267098"/>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7572104" y="5029202"/>
            <a:ext cx="2703449" cy="300444"/>
          </a:xfrm>
          <a:prstGeom prst="line">
            <a:avLst/>
          </a:prstGeom>
          <a:ln w="1238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כותרת משנה 2">
            <a:extLst>
              <a:ext uri="{FF2B5EF4-FFF2-40B4-BE49-F238E27FC236}">
                <a16:creationId xmlns:a16="http://schemas.microsoft.com/office/drawing/2014/main" xmlns="" id="{DADB1393-8AFB-4072-A6A5-C65AFF6902D3}"/>
              </a:ext>
            </a:extLst>
          </p:cNvPr>
          <p:cNvSpPr txBox="1">
            <a:spLocks/>
          </p:cNvSpPr>
          <p:nvPr/>
        </p:nvSpPr>
        <p:spPr>
          <a:xfrm>
            <a:off x="8120764" y="2609524"/>
            <a:ext cx="2468486" cy="1164601"/>
          </a:xfrm>
          <a:prstGeom prst="rect">
            <a:avLst/>
          </a:prstGeom>
          <a:blipFill>
            <a:blip r:embed="rId3"/>
            <a:tile tx="0" ty="0" sx="100000" sy="100000" flip="none" algn="tl"/>
          </a:blipFill>
          <a:ln w="60325">
            <a:solidFill>
              <a:schemeClr val="tx1"/>
            </a:solidFill>
          </a:ln>
        </p:spPr>
        <p:txBody>
          <a:bodyPr vert="horz" lIns="91440" tIns="45720" rIns="91440" bIns="45720" rtlCol="0">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rtl="0"/>
            <a:r>
              <a:rPr lang="en-US" sz="2000" b="1" dirty="0">
                <a:latin typeface="David" panose="020E0502060401010101" pitchFamily="34" charset="-79"/>
                <a:cs typeface="David" panose="020E0502060401010101" pitchFamily="34" charset="-79"/>
              </a:rPr>
              <a:t>maximizing the </a:t>
            </a:r>
            <a:r>
              <a:rPr lang="en-US" sz="2000" b="1" dirty="0" smtClean="0">
                <a:latin typeface="David" panose="020E0502060401010101" pitchFamily="34" charset="-79"/>
                <a:cs typeface="David" panose="020E0502060401010101" pitchFamily="34" charset="-79"/>
              </a:rPr>
              <a:t>campaign </a:t>
            </a:r>
            <a:r>
              <a:rPr lang="en-US" sz="2000" b="1" dirty="0">
                <a:latin typeface="David" panose="020E0502060401010101" pitchFamily="34" charset="-79"/>
                <a:cs typeface="David" panose="020E0502060401010101" pitchFamily="34" charset="-79"/>
              </a:rPr>
              <a:t>between </a:t>
            </a:r>
            <a:r>
              <a:rPr lang="en-US" sz="2000" b="1" dirty="0" smtClean="0">
                <a:latin typeface="David" panose="020E0502060401010101" pitchFamily="34" charset="-79"/>
                <a:cs typeface="David" panose="020E0502060401010101" pitchFamily="34" charset="-79"/>
              </a:rPr>
              <a:t>wars short term </a:t>
            </a:r>
            <a:r>
              <a:rPr lang="he-IL" sz="2000" b="1" dirty="0" smtClean="0">
                <a:latin typeface="David" panose="020E0502060401010101" pitchFamily="34" charset="-79"/>
                <a:cs typeface="David" panose="020E0502060401010101" pitchFamily="34" charset="-79"/>
              </a:rPr>
              <a:t> </a:t>
            </a:r>
            <a:r>
              <a:rPr lang="he-IL" sz="2000" b="1" dirty="0" smtClean="0">
                <a:latin typeface="David" panose="020E0502060401010101" pitchFamily="34" charset="-79"/>
                <a:cs typeface="David" panose="020E0502060401010101" pitchFamily="34" charset="-79"/>
              </a:rPr>
              <a:t>– </a:t>
            </a:r>
            <a:r>
              <a:rPr lang="en-US" sz="2000" b="1" dirty="0">
                <a:latin typeface="David" panose="020E0502060401010101" pitchFamily="34" charset="-79"/>
                <a:cs typeface="David" panose="020E0502060401010101" pitchFamily="34" charset="-79"/>
              </a:rPr>
              <a:t>Loss price</a:t>
            </a:r>
            <a:endParaRPr lang="he-IL" b="1" dirty="0">
              <a:latin typeface="David" panose="020E0502060401010101" pitchFamily="34" charset="-79"/>
              <a:cs typeface="David" panose="020E0502060401010101" pitchFamily="34" charset="-79"/>
            </a:endParaRPr>
          </a:p>
        </p:txBody>
      </p:sp>
      <p:sp>
        <p:nvSpPr>
          <p:cNvPr id="2" name="TextBox 1"/>
          <p:cNvSpPr txBox="1"/>
          <p:nvPr/>
        </p:nvSpPr>
        <p:spPr>
          <a:xfrm>
            <a:off x="2244778" y="4179271"/>
            <a:ext cx="754878" cy="461665"/>
          </a:xfrm>
          <a:prstGeom prst="rect">
            <a:avLst/>
          </a:prstGeom>
          <a:solidFill>
            <a:srgbClr val="92D050"/>
          </a:solidFill>
        </p:spPr>
        <p:txBody>
          <a:bodyPr wrap="square" rtlCol="1">
            <a:spAutoFit/>
          </a:bodyPr>
          <a:lstStyle/>
          <a:p>
            <a:pPr algn="l" rtl="0"/>
            <a:r>
              <a:rPr lang="en-US" sz="1200" dirty="0" smtClean="0"/>
              <a:t>Saudi Arabia</a:t>
            </a:r>
            <a:endParaRPr lang="he-IL" sz="1200" dirty="0"/>
          </a:p>
        </p:txBody>
      </p:sp>
      <p:sp>
        <p:nvSpPr>
          <p:cNvPr id="5" name="TextBox 4"/>
          <p:cNvSpPr txBox="1"/>
          <p:nvPr/>
        </p:nvSpPr>
        <p:spPr>
          <a:xfrm>
            <a:off x="5208635" y="2828109"/>
            <a:ext cx="660928" cy="276999"/>
          </a:xfrm>
          <a:prstGeom prst="rect">
            <a:avLst/>
          </a:prstGeom>
          <a:solidFill>
            <a:srgbClr val="92D050"/>
          </a:solidFill>
        </p:spPr>
        <p:txBody>
          <a:bodyPr wrap="square" rtlCol="1">
            <a:spAutoFit/>
          </a:bodyPr>
          <a:lstStyle/>
          <a:p>
            <a:pPr algn="l" rtl="0"/>
            <a:r>
              <a:rPr lang="en-US" sz="1200" dirty="0" smtClean="0"/>
              <a:t>Turkey</a:t>
            </a:r>
            <a:endParaRPr lang="he-IL" sz="1200" dirty="0"/>
          </a:p>
        </p:txBody>
      </p:sp>
      <p:sp>
        <p:nvSpPr>
          <p:cNvPr id="11" name="TextBox 10"/>
          <p:cNvSpPr txBox="1"/>
          <p:nvPr/>
        </p:nvSpPr>
        <p:spPr>
          <a:xfrm>
            <a:off x="2999656" y="2933983"/>
            <a:ext cx="517881" cy="338554"/>
          </a:xfrm>
          <a:prstGeom prst="rect">
            <a:avLst/>
          </a:prstGeom>
          <a:solidFill>
            <a:srgbClr val="0070C0"/>
          </a:solidFill>
        </p:spPr>
        <p:txBody>
          <a:bodyPr wrap="square" rtlCol="1">
            <a:spAutoFit/>
          </a:bodyPr>
          <a:lstStyle/>
          <a:p>
            <a:pPr algn="l" rtl="0"/>
            <a:r>
              <a:rPr lang="en-US" sz="1600" dirty="0" smtClean="0"/>
              <a:t>US</a:t>
            </a:r>
            <a:endParaRPr lang="he-IL" sz="1600" dirty="0"/>
          </a:p>
        </p:txBody>
      </p:sp>
      <p:sp>
        <p:nvSpPr>
          <p:cNvPr id="13" name="TextBox 12"/>
          <p:cNvSpPr txBox="1"/>
          <p:nvPr/>
        </p:nvSpPr>
        <p:spPr>
          <a:xfrm>
            <a:off x="4515617" y="4024724"/>
            <a:ext cx="936104" cy="338554"/>
          </a:xfrm>
          <a:prstGeom prst="rect">
            <a:avLst/>
          </a:prstGeom>
          <a:solidFill>
            <a:srgbClr val="5B9BD5"/>
          </a:solidFill>
        </p:spPr>
        <p:txBody>
          <a:bodyPr wrap="square" rtlCol="1">
            <a:spAutoFit/>
          </a:bodyPr>
          <a:lstStyle/>
          <a:p>
            <a:pPr algn="l" rtl="0"/>
            <a:r>
              <a:rPr lang="en-US" sz="1600" dirty="0" smtClean="0"/>
              <a:t>Israel</a:t>
            </a:r>
            <a:endParaRPr lang="he-IL" sz="1600" dirty="0"/>
          </a:p>
        </p:txBody>
      </p:sp>
      <p:sp>
        <p:nvSpPr>
          <p:cNvPr id="14" name="TextBox 13"/>
          <p:cNvSpPr txBox="1"/>
          <p:nvPr/>
        </p:nvSpPr>
        <p:spPr>
          <a:xfrm>
            <a:off x="2606570" y="5716947"/>
            <a:ext cx="624678" cy="276999"/>
          </a:xfrm>
          <a:prstGeom prst="rect">
            <a:avLst/>
          </a:prstGeom>
          <a:solidFill>
            <a:srgbClr val="E4B218"/>
          </a:solidFill>
        </p:spPr>
        <p:txBody>
          <a:bodyPr wrap="square" rtlCol="1">
            <a:spAutoFit/>
          </a:bodyPr>
          <a:lstStyle/>
          <a:p>
            <a:pPr algn="l" rtl="0"/>
            <a:r>
              <a:rPr lang="en-US" sz="1200" dirty="0" smtClean="0"/>
              <a:t>PA</a:t>
            </a:r>
            <a:endParaRPr lang="he-IL" sz="1200" dirty="0"/>
          </a:p>
        </p:txBody>
      </p:sp>
      <p:sp>
        <p:nvSpPr>
          <p:cNvPr id="17" name="TextBox 16"/>
          <p:cNvSpPr txBox="1"/>
          <p:nvPr/>
        </p:nvSpPr>
        <p:spPr>
          <a:xfrm>
            <a:off x="3484445" y="5734551"/>
            <a:ext cx="749503" cy="276999"/>
          </a:xfrm>
          <a:prstGeom prst="rect">
            <a:avLst/>
          </a:prstGeom>
          <a:solidFill>
            <a:srgbClr val="E4B218"/>
          </a:solidFill>
        </p:spPr>
        <p:txBody>
          <a:bodyPr wrap="square" rtlCol="1">
            <a:spAutoFit/>
          </a:bodyPr>
          <a:lstStyle/>
          <a:p>
            <a:pPr algn="l" rtl="0"/>
            <a:r>
              <a:rPr lang="en-US" sz="1200" dirty="0" smtClean="0"/>
              <a:t>Hamas</a:t>
            </a:r>
            <a:endParaRPr lang="he-IL" sz="1200" dirty="0"/>
          </a:p>
        </p:txBody>
      </p:sp>
      <p:sp>
        <p:nvSpPr>
          <p:cNvPr id="18" name="TextBox 17"/>
          <p:cNvSpPr txBox="1"/>
          <p:nvPr/>
        </p:nvSpPr>
        <p:spPr>
          <a:xfrm>
            <a:off x="3452359" y="6163223"/>
            <a:ext cx="813674" cy="346535"/>
          </a:xfrm>
          <a:prstGeom prst="rect">
            <a:avLst/>
          </a:prstGeom>
          <a:solidFill>
            <a:srgbClr val="92D050"/>
          </a:solidFill>
        </p:spPr>
        <p:txBody>
          <a:bodyPr wrap="square" rtlCol="1">
            <a:spAutoFit/>
          </a:bodyPr>
          <a:lstStyle/>
          <a:p>
            <a:pPr algn="l" rtl="0"/>
            <a:r>
              <a:rPr lang="en-US" sz="1600" dirty="0" smtClean="0"/>
              <a:t>Egypt</a:t>
            </a:r>
            <a:endParaRPr lang="he-IL" sz="1600" dirty="0"/>
          </a:p>
        </p:txBody>
      </p:sp>
      <p:sp>
        <p:nvSpPr>
          <p:cNvPr id="19" name="TextBox 18"/>
          <p:cNvSpPr txBox="1"/>
          <p:nvPr/>
        </p:nvSpPr>
        <p:spPr>
          <a:xfrm>
            <a:off x="2509995" y="6163223"/>
            <a:ext cx="879664" cy="307777"/>
          </a:xfrm>
          <a:prstGeom prst="rect">
            <a:avLst/>
          </a:prstGeom>
          <a:solidFill>
            <a:srgbClr val="92D050"/>
          </a:solidFill>
        </p:spPr>
        <p:txBody>
          <a:bodyPr wrap="square" rtlCol="1">
            <a:spAutoFit/>
          </a:bodyPr>
          <a:lstStyle/>
          <a:p>
            <a:pPr algn="l" rtl="0"/>
            <a:r>
              <a:rPr lang="en-US" sz="1400" dirty="0" smtClean="0"/>
              <a:t>Jordan</a:t>
            </a:r>
            <a:endParaRPr lang="he-IL" sz="1400" dirty="0"/>
          </a:p>
        </p:txBody>
      </p:sp>
      <p:sp>
        <p:nvSpPr>
          <p:cNvPr id="20" name="TextBox 19"/>
          <p:cNvSpPr txBox="1"/>
          <p:nvPr/>
        </p:nvSpPr>
        <p:spPr>
          <a:xfrm>
            <a:off x="9402586" y="4226375"/>
            <a:ext cx="936104" cy="338554"/>
          </a:xfrm>
          <a:prstGeom prst="rect">
            <a:avLst/>
          </a:prstGeom>
          <a:solidFill>
            <a:srgbClr val="5B9BD5"/>
          </a:solidFill>
        </p:spPr>
        <p:txBody>
          <a:bodyPr wrap="square" rtlCol="1">
            <a:spAutoFit/>
          </a:bodyPr>
          <a:lstStyle/>
          <a:p>
            <a:r>
              <a:rPr lang="en-US" sz="1600" dirty="0" smtClean="0"/>
              <a:t>Kurds</a:t>
            </a:r>
            <a:endParaRPr lang="he-IL" sz="1600" dirty="0"/>
          </a:p>
        </p:txBody>
      </p:sp>
      <p:sp>
        <p:nvSpPr>
          <p:cNvPr id="21" name="TextBox 20"/>
          <p:cNvSpPr txBox="1"/>
          <p:nvPr/>
        </p:nvSpPr>
        <p:spPr>
          <a:xfrm>
            <a:off x="9658694" y="5540653"/>
            <a:ext cx="507097" cy="261610"/>
          </a:xfrm>
          <a:prstGeom prst="rect">
            <a:avLst/>
          </a:prstGeom>
          <a:solidFill>
            <a:srgbClr val="92D050"/>
          </a:solidFill>
        </p:spPr>
        <p:txBody>
          <a:bodyPr wrap="square" rtlCol="1">
            <a:spAutoFit/>
          </a:bodyPr>
          <a:lstStyle/>
          <a:p>
            <a:pPr algn="l" rtl="0"/>
            <a:r>
              <a:rPr lang="en-US" sz="1050" dirty="0" smtClean="0"/>
              <a:t>Iraq</a:t>
            </a:r>
            <a:endParaRPr lang="he-IL" sz="1600" dirty="0"/>
          </a:p>
        </p:txBody>
      </p:sp>
      <p:sp>
        <p:nvSpPr>
          <p:cNvPr id="22" name="TextBox 21"/>
          <p:cNvSpPr txBox="1"/>
          <p:nvPr/>
        </p:nvSpPr>
        <p:spPr>
          <a:xfrm>
            <a:off x="7304711" y="2688221"/>
            <a:ext cx="687720" cy="279776"/>
          </a:xfrm>
          <a:prstGeom prst="rect">
            <a:avLst/>
          </a:prstGeom>
          <a:solidFill>
            <a:srgbClr val="92D050"/>
          </a:solidFill>
        </p:spPr>
        <p:txBody>
          <a:bodyPr wrap="square" rtlCol="1">
            <a:spAutoFit/>
          </a:bodyPr>
          <a:lstStyle/>
          <a:p>
            <a:pPr algn="l" rtl="0"/>
            <a:r>
              <a:rPr lang="en-US" sz="1200" dirty="0" smtClean="0"/>
              <a:t>Russia</a:t>
            </a:r>
            <a:endParaRPr lang="he-IL" sz="1200" dirty="0"/>
          </a:p>
        </p:txBody>
      </p:sp>
      <p:sp>
        <p:nvSpPr>
          <p:cNvPr id="23" name="TextBox 22"/>
          <p:cNvSpPr txBox="1"/>
          <p:nvPr/>
        </p:nvSpPr>
        <p:spPr>
          <a:xfrm>
            <a:off x="6754344" y="3830131"/>
            <a:ext cx="817760" cy="261610"/>
          </a:xfrm>
          <a:prstGeom prst="rect">
            <a:avLst/>
          </a:prstGeom>
          <a:solidFill>
            <a:srgbClr val="E4B218"/>
          </a:solidFill>
        </p:spPr>
        <p:txBody>
          <a:bodyPr wrap="square" rtlCol="1">
            <a:spAutoFit/>
          </a:bodyPr>
          <a:lstStyle/>
          <a:p>
            <a:pPr algn="l" rtl="0"/>
            <a:r>
              <a:rPr lang="en-US" sz="1100" dirty="0" smtClean="0"/>
              <a:t>Lebanon</a:t>
            </a:r>
            <a:endParaRPr lang="he-IL" sz="1100" dirty="0"/>
          </a:p>
        </p:txBody>
      </p:sp>
      <p:sp>
        <p:nvSpPr>
          <p:cNvPr id="24" name="TextBox 23"/>
          <p:cNvSpPr txBox="1"/>
          <p:nvPr/>
        </p:nvSpPr>
        <p:spPr>
          <a:xfrm>
            <a:off x="7300080" y="4159769"/>
            <a:ext cx="1059302" cy="307777"/>
          </a:xfrm>
          <a:prstGeom prst="rect">
            <a:avLst/>
          </a:prstGeom>
          <a:solidFill>
            <a:srgbClr val="FF0000"/>
          </a:solidFill>
        </p:spPr>
        <p:txBody>
          <a:bodyPr wrap="square" rtlCol="1">
            <a:spAutoFit/>
          </a:bodyPr>
          <a:lstStyle/>
          <a:p>
            <a:r>
              <a:rPr lang="en-US" sz="1400" dirty="0" smtClean="0"/>
              <a:t>Hezbollah</a:t>
            </a:r>
            <a:endParaRPr lang="he-IL" sz="1400" dirty="0"/>
          </a:p>
        </p:txBody>
      </p:sp>
      <p:sp>
        <p:nvSpPr>
          <p:cNvPr id="25" name="TextBox 24"/>
          <p:cNvSpPr txBox="1"/>
          <p:nvPr/>
        </p:nvSpPr>
        <p:spPr>
          <a:xfrm>
            <a:off x="8551732" y="4521371"/>
            <a:ext cx="936104" cy="307777"/>
          </a:xfrm>
          <a:prstGeom prst="rect">
            <a:avLst/>
          </a:prstGeom>
          <a:solidFill>
            <a:srgbClr val="FF0000"/>
          </a:solidFill>
        </p:spPr>
        <p:txBody>
          <a:bodyPr wrap="square" rtlCol="1">
            <a:spAutoFit/>
          </a:bodyPr>
          <a:lstStyle/>
          <a:p>
            <a:pPr algn="l" rtl="0"/>
            <a:r>
              <a:rPr lang="en-US" sz="1400" dirty="0" smtClean="0"/>
              <a:t>Syria</a:t>
            </a:r>
            <a:endParaRPr lang="he-IL" sz="1400" dirty="0"/>
          </a:p>
        </p:txBody>
      </p:sp>
      <p:sp>
        <p:nvSpPr>
          <p:cNvPr id="26" name="TextBox 25"/>
          <p:cNvSpPr txBox="1"/>
          <p:nvPr/>
        </p:nvSpPr>
        <p:spPr>
          <a:xfrm>
            <a:off x="7987724" y="5715290"/>
            <a:ext cx="936104" cy="338554"/>
          </a:xfrm>
          <a:prstGeom prst="rect">
            <a:avLst/>
          </a:prstGeom>
          <a:solidFill>
            <a:srgbClr val="FF0000"/>
          </a:solidFill>
        </p:spPr>
        <p:txBody>
          <a:bodyPr wrap="square" rtlCol="1">
            <a:spAutoFit/>
          </a:bodyPr>
          <a:lstStyle/>
          <a:p>
            <a:pPr algn="l" rtl="0"/>
            <a:r>
              <a:rPr lang="en-US" sz="1600" dirty="0" smtClean="0"/>
              <a:t>Iran</a:t>
            </a:r>
            <a:endParaRPr lang="he-IL" sz="1600" dirty="0"/>
          </a:p>
        </p:txBody>
      </p:sp>
      <p:sp>
        <p:nvSpPr>
          <p:cNvPr id="27" name="פיצוץ 1 10"/>
          <p:cNvSpPr/>
          <p:nvPr/>
        </p:nvSpPr>
        <p:spPr>
          <a:xfrm>
            <a:off x="8805755" y="4149401"/>
            <a:ext cx="562231" cy="5760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פיצוץ 1 10"/>
          <p:cNvSpPr/>
          <p:nvPr/>
        </p:nvSpPr>
        <p:spPr>
          <a:xfrm>
            <a:off x="8561835" y="4779348"/>
            <a:ext cx="562231" cy="57606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5862380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500"/>
                            </p:stCondLst>
                            <p:childTnLst>
                              <p:par>
                                <p:cTn id="8" presetID="6" presetClass="emph" presetSubtype="0" fill="hold" grpId="1" nodeType="afterEffect">
                                  <p:stCondLst>
                                    <p:cond delay="0"/>
                                  </p:stCondLst>
                                  <p:childTnLst>
                                    <p:animScale>
                                      <p:cBhvr>
                                        <p:cTn id="9" dur="2000" fill="hold"/>
                                        <p:tgtEl>
                                          <p:spTgt spid="27"/>
                                        </p:tgtEl>
                                      </p:cBhvr>
                                      <p:by x="150000" y="150000"/>
                                    </p:animScale>
                                  </p:childTnLst>
                                </p:cTn>
                              </p:par>
                            </p:childTnLst>
                          </p:cTn>
                        </p:par>
                        <p:par>
                          <p:cTn id="10" fill="hold">
                            <p:stCondLst>
                              <p:cond delay="2500"/>
                            </p:stCondLst>
                            <p:childTnLst>
                              <p:par>
                                <p:cTn id="11" presetID="1" presetClass="entr" presetSubtype="0" fill="hold" grpId="0"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3000"/>
                            </p:stCondLst>
                            <p:childTnLst>
                              <p:par>
                                <p:cTn id="14" presetID="6" presetClass="emph" presetSubtype="0" fill="hold" grpId="1" nodeType="afterEffect">
                                  <p:stCondLst>
                                    <p:cond delay="0"/>
                                  </p:stCondLst>
                                  <p:childTnLst>
                                    <p:animScale>
                                      <p:cBhvr>
                                        <p:cTn id="15"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9" grpId="0" animBg="1"/>
      <p:bldP spid="29" grpId="1" animBg="1"/>
    </p:bldLst>
  </p:timing>
</p:sld>
</file>

<file path=ppt/theme/theme1.xml><?xml version="1.0" encoding="utf-8"?>
<a:theme xmlns:a="http://schemas.openxmlformats.org/drawingml/2006/main" name="עשן מתפתל">
  <a:themeElements>
    <a:clrScheme name="עשן מתפתל">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5503</TotalTime>
  <Words>1326</Words>
  <Application>Microsoft Office PowerPoint</Application>
  <PresentationFormat>Widescreen</PresentationFormat>
  <Paragraphs>244</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David</vt:lpstr>
      <vt:lpstr>Gisha</vt:lpstr>
      <vt:lpstr>Tahoma</vt:lpstr>
      <vt:lpstr>Wingdings 3</vt:lpstr>
      <vt:lpstr>עשן מתפתל</vt:lpstr>
      <vt:lpstr>PowerPoint Presentation</vt:lpstr>
      <vt:lpstr>PowerPoint Presentation</vt:lpstr>
      <vt:lpstr>PowerPoint Presentation</vt:lpstr>
      <vt:lpstr>1.Syria is in the process of rehabilitation and return to sovereignty (military, political).  2.Restricting freedom of action in Syria - a growing interest of many players  3.US port at the expense of strengthening Russian and Turkish ... not the end of the verse!  4.Russian contrast and breathing time is reduced  5.Iranian distress (economic, isolation, nuclear agreement)  6.Sunii vs. Shiite echelon  7.Hezbollah in the Golan Heights Faced with Confusion and its Influences ...  8.What does the Shiite echelon look like tomorrow morning?  9.A security strip in northern Syria.  10.A northern arena with an identity of undesirable interests for Israel </vt:lpstr>
      <vt:lpstr>PowerPoint Presentation</vt:lpstr>
      <vt:lpstr>Strategic Offset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סיור מב"ל לדרום</dc:title>
  <dc:creator>USER</dc:creator>
  <cp:lastModifiedBy>Mamram</cp:lastModifiedBy>
  <cp:revision>332</cp:revision>
  <cp:lastPrinted>2019-01-09T06:27:48Z</cp:lastPrinted>
  <dcterms:created xsi:type="dcterms:W3CDTF">2017-09-23T04:50:33Z</dcterms:created>
  <dcterms:modified xsi:type="dcterms:W3CDTF">2019-01-10T09:05:19Z</dcterms:modified>
</cp:coreProperties>
</file>