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g"/>
  <Default Extension="png" ContentType="image/png"/>
  <Default Extension="rels" ContentType="application/vnd.openxmlformats-package.relationships+xml"/>
  <Default Extension="tiff" ContentType="image/tiff"/>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media/image55.jpg" ContentType="image/jpeg"/>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87"/>
  </p:notesMasterIdLst>
  <p:sldIdLst>
    <p:sldId id="267" r:id="rId2"/>
    <p:sldId id="984" r:id="rId3"/>
    <p:sldId id="985" r:id="rId4"/>
    <p:sldId id="986" r:id="rId5"/>
    <p:sldId id="987" r:id="rId6"/>
    <p:sldId id="988" r:id="rId7"/>
    <p:sldId id="917" r:id="rId8"/>
    <p:sldId id="918" r:id="rId9"/>
    <p:sldId id="919" r:id="rId10"/>
    <p:sldId id="920" r:id="rId11"/>
    <p:sldId id="921" r:id="rId12"/>
    <p:sldId id="927" r:id="rId13"/>
    <p:sldId id="1001" r:id="rId14"/>
    <p:sldId id="1002" r:id="rId15"/>
    <p:sldId id="1003" r:id="rId16"/>
    <p:sldId id="1004" r:id="rId17"/>
    <p:sldId id="1005" r:id="rId18"/>
    <p:sldId id="1006" r:id="rId19"/>
    <p:sldId id="1007" r:id="rId20"/>
    <p:sldId id="1008" r:id="rId21"/>
    <p:sldId id="950" r:id="rId22"/>
    <p:sldId id="928" r:id="rId23"/>
    <p:sldId id="1009" r:id="rId24"/>
    <p:sldId id="926" r:id="rId25"/>
    <p:sldId id="574" r:id="rId26"/>
    <p:sldId id="980" r:id="rId27"/>
    <p:sldId id="934" r:id="rId28"/>
    <p:sldId id="957" r:id="rId29"/>
    <p:sldId id="1000" r:id="rId30"/>
    <p:sldId id="885" r:id="rId31"/>
    <p:sldId id="788" r:id="rId32"/>
    <p:sldId id="787" r:id="rId33"/>
    <p:sldId id="540" r:id="rId34"/>
    <p:sldId id="930" r:id="rId35"/>
    <p:sldId id="923" r:id="rId36"/>
    <p:sldId id="924" r:id="rId37"/>
    <p:sldId id="925" r:id="rId38"/>
    <p:sldId id="945" r:id="rId39"/>
    <p:sldId id="946" r:id="rId40"/>
    <p:sldId id="943" r:id="rId41"/>
    <p:sldId id="944" r:id="rId42"/>
    <p:sldId id="933" r:id="rId43"/>
    <p:sldId id="975" r:id="rId44"/>
    <p:sldId id="976" r:id="rId45"/>
    <p:sldId id="977" r:id="rId46"/>
    <p:sldId id="908" r:id="rId47"/>
    <p:sldId id="1011" r:id="rId48"/>
    <p:sldId id="958" r:id="rId49"/>
    <p:sldId id="996" r:id="rId50"/>
    <p:sldId id="997" r:id="rId51"/>
    <p:sldId id="1010" r:id="rId52"/>
    <p:sldId id="948" r:id="rId53"/>
    <p:sldId id="797" r:id="rId54"/>
    <p:sldId id="798" r:id="rId55"/>
    <p:sldId id="800" r:id="rId56"/>
    <p:sldId id="804" r:id="rId57"/>
    <p:sldId id="874" r:id="rId58"/>
    <p:sldId id="875" r:id="rId59"/>
    <p:sldId id="876" r:id="rId60"/>
    <p:sldId id="877" r:id="rId61"/>
    <p:sldId id="949" r:id="rId62"/>
    <p:sldId id="878" r:id="rId63"/>
    <p:sldId id="912" r:id="rId64"/>
    <p:sldId id="951" r:id="rId65"/>
    <p:sldId id="956" r:id="rId66"/>
    <p:sldId id="953" r:id="rId67"/>
    <p:sldId id="955" r:id="rId68"/>
    <p:sldId id="931" r:id="rId69"/>
    <p:sldId id="932" r:id="rId70"/>
    <p:sldId id="865" r:id="rId71"/>
    <p:sldId id="867" r:id="rId72"/>
    <p:sldId id="853" r:id="rId73"/>
    <p:sldId id="868" r:id="rId74"/>
    <p:sldId id="861" r:id="rId75"/>
    <p:sldId id="862" r:id="rId76"/>
    <p:sldId id="870" r:id="rId77"/>
    <p:sldId id="915" r:id="rId78"/>
    <p:sldId id="916" r:id="rId79"/>
    <p:sldId id="935" r:id="rId80"/>
    <p:sldId id="936" r:id="rId81"/>
    <p:sldId id="937" r:id="rId82"/>
    <p:sldId id="939" r:id="rId83"/>
    <p:sldId id="940" r:id="rId84"/>
    <p:sldId id="941" r:id="rId85"/>
    <p:sldId id="942" r:id="rId86"/>
  </p:sldIdLst>
  <p:sldSz cx="9144000" cy="6858000" type="screen4x3"/>
  <p:notesSz cx="7315200" cy="9601200"/>
  <p:defaultTextStyle>
    <a:defPPr>
      <a:defRPr lang="he-IL"/>
    </a:defPPr>
    <a:lvl1pPr algn="r" rtl="1" fontAlgn="base">
      <a:spcBef>
        <a:spcPct val="0"/>
      </a:spcBef>
      <a:spcAft>
        <a:spcPct val="0"/>
      </a:spcAft>
      <a:defRPr kern="1200">
        <a:solidFill>
          <a:schemeClr val="tx1"/>
        </a:solidFill>
        <a:latin typeface="Arial" charset="0"/>
        <a:ea typeface="+mn-ea"/>
        <a:cs typeface="Arial" charset="0"/>
      </a:defRPr>
    </a:lvl1pPr>
    <a:lvl2pPr marL="457200" algn="r" rtl="1" fontAlgn="base">
      <a:spcBef>
        <a:spcPct val="0"/>
      </a:spcBef>
      <a:spcAft>
        <a:spcPct val="0"/>
      </a:spcAft>
      <a:defRPr kern="1200">
        <a:solidFill>
          <a:schemeClr val="tx1"/>
        </a:solidFill>
        <a:latin typeface="Arial" charset="0"/>
        <a:ea typeface="+mn-ea"/>
        <a:cs typeface="Arial" charset="0"/>
      </a:defRPr>
    </a:lvl2pPr>
    <a:lvl3pPr marL="914400" algn="r" rtl="1" fontAlgn="base">
      <a:spcBef>
        <a:spcPct val="0"/>
      </a:spcBef>
      <a:spcAft>
        <a:spcPct val="0"/>
      </a:spcAft>
      <a:defRPr kern="1200">
        <a:solidFill>
          <a:schemeClr val="tx1"/>
        </a:solidFill>
        <a:latin typeface="Arial" charset="0"/>
        <a:ea typeface="+mn-ea"/>
        <a:cs typeface="Arial" charset="0"/>
      </a:defRPr>
    </a:lvl3pPr>
    <a:lvl4pPr marL="1371600" algn="r" rtl="1" fontAlgn="base">
      <a:spcBef>
        <a:spcPct val="0"/>
      </a:spcBef>
      <a:spcAft>
        <a:spcPct val="0"/>
      </a:spcAft>
      <a:defRPr kern="1200">
        <a:solidFill>
          <a:schemeClr val="tx1"/>
        </a:solidFill>
        <a:latin typeface="Arial" charset="0"/>
        <a:ea typeface="+mn-ea"/>
        <a:cs typeface="Arial" charset="0"/>
      </a:defRPr>
    </a:lvl4pPr>
    <a:lvl5pPr marL="1828800" algn="r" rtl="1"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655" autoAdjust="0"/>
    <p:restoredTop sz="86436" autoAdjust="0"/>
  </p:normalViewPr>
  <p:slideViewPr>
    <p:cSldViewPr snapToGrid="0">
      <p:cViewPr varScale="1">
        <p:scale>
          <a:sx n="54" d="100"/>
          <a:sy n="54" d="100"/>
        </p:scale>
        <p:origin x="720" y="48"/>
      </p:cViewPr>
      <p:guideLst>
        <p:guide orient="horz" pos="2160"/>
        <p:guide pos="2880"/>
      </p:guideLst>
    </p:cSldViewPr>
  </p:slideViewPr>
  <p:outlineViewPr>
    <p:cViewPr>
      <p:scale>
        <a:sx n="33" d="100"/>
        <a:sy n="33" d="100"/>
      </p:scale>
      <p:origin x="0" y="2202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heme" Target="theme/theme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78FB4569-450F-4FEE-A6CC-D9F8B3731362}" type="datetimeFigureOut">
              <a:rPr lang="en-US" smtClean="0"/>
              <a:t>2/4/2020</a:t>
            </a:fld>
            <a:endParaRPr lang="en-US"/>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F1F7B1F0-6CB1-4837-A570-3B4D92E58828}" type="slidenum">
              <a:rPr lang="en-US" smtClean="0"/>
              <a:t>‹#›</a:t>
            </a:fld>
            <a:endParaRPr lang="en-US"/>
          </a:p>
        </p:txBody>
      </p:sp>
    </p:spTree>
    <p:extLst>
      <p:ext uri="{BB962C8B-B14F-4D97-AF65-F5344CB8AC3E}">
        <p14:creationId xmlns:p14="http://schemas.microsoft.com/office/powerpoint/2010/main" val="22346300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8" Type="http://schemas.openxmlformats.org/officeDocument/2006/relationships/hyperlink" Target="https://en.wikipedia.org/wiki/Contraception" TargetMode="External"/><Relationship Id="rId13" Type="http://schemas.openxmlformats.org/officeDocument/2006/relationships/hyperlink" Target="https://en.wikipedia.org/wiki/Japan" TargetMode="External"/><Relationship Id="rId18" Type="http://schemas.openxmlformats.org/officeDocument/2006/relationships/hyperlink" Target="https://en.wikipedia.org/wiki/Brazil" TargetMode="External"/><Relationship Id="rId3" Type="http://schemas.openxmlformats.org/officeDocument/2006/relationships/hyperlink" Target="https://en.wikipedia.org/wiki/Pre-industrial_society" TargetMode="External"/><Relationship Id="rId7" Type="http://schemas.openxmlformats.org/officeDocument/2006/relationships/hyperlink" Target="https://en.wikipedia.org/wiki/Population" TargetMode="External"/><Relationship Id="rId12" Type="http://schemas.openxmlformats.org/officeDocument/2006/relationships/hyperlink" Target="https://en.wikipedia.org/wiki/Italy" TargetMode="External"/><Relationship Id="rId17" Type="http://schemas.openxmlformats.org/officeDocument/2006/relationships/hyperlink" Target="https://en.wikipedia.org/wiki/China" TargetMode="External"/><Relationship Id="rId2" Type="http://schemas.openxmlformats.org/officeDocument/2006/relationships/slide" Target="../slides/slide41.xml"/><Relationship Id="rId16" Type="http://schemas.openxmlformats.org/officeDocument/2006/relationships/hyperlink" Target="https://en.wikipedia.org/wiki/Developed_countries" TargetMode="External"/><Relationship Id="rId20" Type="http://schemas.openxmlformats.org/officeDocument/2006/relationships/hyperlink" Target="https://en.wikipedia.org/wiki/AIDS" TargetMode="External"/><Relationship Id="rId1" Type="http://schemas.openxmlformats.org/officeDocument/2006/relationships/notesMaster" Target="../notesMasters/notesMaster1.xml"/><Relationship Id="rId6" Type="http://schemas.openxmlformats.org/officeDocument/2006/relationships/hyperlink" Target="https://en.wikipedia.org/wiki/Demographic_trap" TargetMode="External"/><Relationship Id="rId11" Type="http://schemas.openxmlformats.org/officeDocument/2006/relationships/hyperlink" Target="https://en.wikipedia.org/wiki/Germany" TargetMode="External"/><Relationship Id="rId5" Type="http://schemas.openxmlformats.org/officeDocument/2006/relationships/hyperlink" Target="https://en.wikipedia.org/wiki/Developing_country" TargetMode="External"/><Relationship Id="rId15" Type="http://schemas.openxmlformats.org/officeDocument/2006/relationships/hyperlink" Target="https://en.wikipedia.org/wiki/Obesity" TargetMode="External"/><Relationship Id="rId10" Type="http://schemas.openxmlformats.org/officeDocument/2006/relationships/hyperlink" Target="https://en.wikipedia.org/wiki/Subsistence_agriculture" TargetMode="External"/><Relationship Id="rId19" Type="http://schemas.openxmlformats.org/officeDocument/2006/relationships/hyperlink" Target="https://en.wikipedia.org/wiki/Thailand" TargetMode="External"/><Relationship Id="rId4" Type="http://schemas.openxmlformats.org/officeDocument/2006/relationships/hyperlink" Target="https://en.wikipedia.org/wiki/Demographic_transition" TargetMode="External"/><Relationship Id="rId9" Type="http://schemas.openxmlformats.org/officeDocument/2006/relationships/hyperlink" Target="https://en.wikipedia.org/wiki/Urbanization" TargetMode="External"/><Relationship Id="rId14" Type="http://schemas.openxmlformats.org/officeDocument/2006/relationships/hyperlink" Target="https://en.wikipedia.org/wiki/Population_decline"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dirty="0"/>
          </a:p>
        </p:txBody>
      </p:sp>
      <p:sp>
        <p:nvSpPr>
          <p:cNvPr id="4" name="Slide Number Placeholder 3"/>
          <p:cNvSpPr>
            <a:spLocks noGrp="1"/>
          </p:cNvSpPr>
          <p:nvPr>
            <p:ph type="sldNum" sz="quarter" idx="10"/>
          </p:nvPr>
        </p:nvSpPr>
        <p:spPr/>
        <p:txBody>
          <a:bodyPr/>
          <a:lstStyle/>
          <a:p>
            <a:fld id="{F1F7B1F0-6CB1-4837-A570-3B4D92E58828}" type="slidenum">
              <a:rPr lang="en-US" smtClean="0"/>
              <a:t>1</a:t>
            </a:fld>
            <a:endParaRPr lang="en-US"/>
          </a:p>
        </p:txBody>
      </p:sp>
    </p:spTree>
    <p:extLst>
      <p:ext uri="{BB962C8B-B14F-4D97-AF65-F5344CB8AC3E}">
        <p14:creationId xmlns:p14="http://schemas.microsoft.com/office/powerpoint/2010/main" val="32598163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C620962-A794-4479-8B7E-BCC94577B7B6}" type="slidenum">
              <a:rPr lang="en-US" smtClean="0"/>
              <a:pPr/>
              <a:t>24</a:t>
            </a:fld>
            <a:endParaRPr lang="en-US"/>
          </a:p>
        </p:txBody>
      </p:sp>
    </p:spTree>
    <p:extLst>
      <p:ext uri="{BB962C8B-B14F-4D97-AF65-F5344CB8AC3E}">
        <p14:creationId xmlns:p14="http://schemas.microsoft.com/office/powerpoint/2010/main" val="3309296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https://he.wikipedia.org/wiki/%D7%A8%D7%95%D7%91%D7%99%D7%9D,_%D7%97%D7%99%D7%99%D7%93%D7%A7%D7%99%D7%9D_%D7%95%D7%A4%D7%9C%D7%93%D7%94</a:t>
            </a:r>
            <a:endParaRPr lang="he-IL" dirty="0"/>
          </a:p>
          <a:p>
            <a:endParaRPr lang="he-IL" dirty="0"/>
          </a:p>
        </p:txBody>
      </p:sp>
      <p:sp>
        <p:nvSpPr>
          <p:cNvPr id="4" name="Slide Number Placeholder 3"/>
          <p:cNvSpPr>
            <a:spLocks noGrp="1"/>
          </p:cNvSpPr>
          <p:nvPr>
            <p:ph type="sldNum" sz="quarter" idx="10"/>
          </p:nvPr>
        </p:nvSpPr>
        <p:spPr/>
        <p:txBody>
          <a:bodyPr/>
          <a:lstStyle/>
          <a:p>
            <a:fld id="{A85C3076-A1C3-4746-8398-C9495789963A}" type="slidenum">
              <a:rPr lang="he-IL" smtClean="0"/>
              <a:t>27</a:t>
            </a:fld>
            <a:endParaRPr lang="he-IL"/>
          </a:p>
        </p:txBody>
      </p:sp>
    </p:spTree>
    <p:extLst>
      <p:ext uri="{BB962C8B-B14F-4D97-AF65-F5344CB8AC3E}">
        <p14:creationId xmlns:p14="http://schemas.microsoft.com/office/powerpoint/2010/main" val="28100067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dirty="0"/>
          </a:p>
        </p:txBody>
      </p:sp>
      <p:sp>
        <p:nvSpPr>
          <p:cNvPr id="4" name="Slide Number Placeholder 3"/>
          <p:cNvSpPr>
            <a:spLocks noGrp="1"/>
          </p:cNvSpPr>
          <p:nvPr>
            <p:ph type="sldNum" sz="quarter" idx="10"/>
          </p:nvPr>
        </p:nvSpPr>
        <p:spPr/>
        <p:txBody>
          <a:bodyPr/>
          <a:lstStyle/>
          <a:p>
            <a:fld id="{A85C3076-A1C3-4746-8398-C9495789963A}" type="slidenum">
              <a:rPr lang="he-IL" smtClean="0"/>
              <a:t>34</a:t>
            </a:fld>
            <a:endParaRPr lang="he-IL"/>
          </a:p>
        </p:txBody>
      </p:sp>
    </p:spTree>
    <p:extLst>
      <p:ext uri="{BB962C8B-B14F-4D97-AF65-F5344CB8AC3E}">
        <p14:creationId xmlns:p14="http://schemas.microsoft.com/office/powerpoint/2010/main" val="3387519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620962-A794-4479-8B7E-BCC94577B7B6}" type="slidenum">
              <a:rPr lang="en-US" smtClean="0"/>
              <a:pPr/>
              <a:t>35</a:t>
            </a:fld>
            <a:endParaRPr lang="en-US"/>
          </a:p>
        </p:txBody>
      </p:sp>
    </p:spTree>
    <p:extLst>
      <p:ext uri="{BB962C8B-B14F-4D97-AF65-F5344CB8AC3E}">
        <p14:creationId xmlns:p14="http://schemas.microsoft.com/office/powerpoint/2010/main" val="16491769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620962-A794-4479-8B7E-BCC94577B7B6}" type="slidenum">
              <a:rPr lang="en-US" smtClean="0"/>
              <a:pPr/>
              <a:t>36</a:t>
            </a:fld>
            <a:endParaRPr lang="en-US"/>
          </a:p>
        </p:txBody>
      </p:sp>
    </p:spTree>
    <p:extLst>
      <p:ext uri="{BB962C8B-B14F-4D97-AF65-F5344CB8AC3E}">
        <p14:creationId xmlns:p14="http://schemas.microsoft.com/office/powerpoint/2010/main" val="17435442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620962-A794-4479-8B7E-BCC94577B7B6}" type="slidenum">
              <a:rPr lang="en-US" smtClean="0"/>
              <a:pPr/>
              <a:t>37</a:t>
            </a:fld>
            <a:endParaRPr lang="en-US"/>
          </a:p>
        </p:txBody>
      </p:sp>
    </p:spTree>
    <p:extLst>
      <p:ext uri="{BB962C8B-B14F-4D97-AF65-F5344CB8AC3E}">
        <p14:creationId xmlns:p14="http://schemas.microsoft.com/office/powerpoint/2010/main" val="2526097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1F7B1F0-6CB1-4837-A570-3B4D92E58828}" type="slidenum">
              <a:rPr lang="en-US" smtClean="0"/>
              <a:t>39</a:t>
            </a:fld>
            <a:endParaRPr lang="en-US"/>
          </a:p>
        </p:txBody>
      </p:sp>
    </p:spTree>
    <p:extLst>
      <p:ext uri="{BB962C8B-B14F-4D97-AF65-F5344CB8AC3E}">
        <p14:creationId xmlns:p14="http://schemas.microsoft.com/office/powerpoint/2010/main" val="22906295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dirty="0"/>
          </a:p>
        </p:txBody>
      </p:sp>
      <p:sp>
        <p:nvSpPr>
          <p:cNvPr id="4" name="Slide Number Placeholder 3"/>
          <p:cNvSpPr>
            <a:spLocks noGrp="1"/>
          </p:cNvSpPr>
          <p:nvPr>
            <p:ph type="sldNum" sz="quarter" idx="10"/>
          </p:nvPr>
        </p:nvSpPr>
        <p:spPr/>
        <p:txBody>
          <a:bodyPr/>
          <a:lstStyle/>
          <a:p>
            <a:fld id="{A85C3076-A1C3-4746-8398-C9495789963A}" type="slidenum">
              <a:rPr lang="he-IL" smtClean="0"/>
              <a:t>40</a:t>
            </a:fld>
            <a:endParaRPr lang="he-IL"/>
          </a:p>
        </p:txBody>
      </p:sp>
    </p:spTree>
    <p:extLst>
      <p:ext uri="{BB962C8B-B14F-4D97-AF65-F5344CB8AC3E}">
        <p14:creationId xmlns:p14="http://schemas.microsoft.com/office/powerpoint/2010/main" val="18819493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e-IL" dirty="0"/>
              <a:t>הסיבה הראשונה </a:t>
            </a:r>
            <a:r>
              <a:rPr lang="he-IL" baseline="0" dirty="0"/>
              <a:t>היא ככל הנראה המרכזית</a:t>
            </a:r>
          </a:p>
          <a:p>
            <a:r>
              <a:rPr lang="en-US" dirty="0"/>
              <a:t>https://en.wikipedia.org/wiki/Demographic_transition</a:t>
            </a:r>
            <a:br>
              <a:rPr lang="en-US" dirty="0"/>
            </a:br>
            <a:br>
              <a:rPr lang="en-US" dirty="0"/>
            </a:br>
            <a:r>
              <a:rPr lang="en-US" dirty="0"/>
              <a:t>The transition involves four stages, or possibly five.</a:t>
            </a:r>
          </a:p>
          <a:p>
            <a:r>
              <a:rPr lang="en-US" dirty="0"/>
              <a:t>In stage one, </a:t>
            </a:r>
            <a:r>
              <a:rPr lang="en-US" dirty="0">
                <a:hlinkClick r:id="rId3" tooltip="Pre-industrial society"/>
              </a:rPr>
              <a:t>pre-industrial society</a:t>
            </a:r>
            <a:r>
              <a:rPr lang="en-US" dirty="0"/>
              <a:t>, death rates and birth rates are high and roughly in balance. All human populations are believed to have had this balance until the late 18th century, when this balance ended in Western Europe.</a:t>
            </a:r>
            <a:r>
              <a:rPr lang="en-US" baseline="30000" dirty="0">
                <a:hlinkClick r:id="rId4"/>
              </a:rPr>
              <a:t>[6]</a:t>
            </a:r>
            <a:r>
              <a:rPr lang="en-US" dirty="0"/>
              <a:t> In fact, growth rates were less than 0.05% at least since the Agricultural Revolution over 10,000 years ago.</a:t>
            </a:r>
            <a:r>
              <a:rPr lang="en-US" baseline="30000" dirty="0">
                <a:hlinkClick r:id="rId4"/>
              </a:rPr>
              <a:t>[6]</a:t>
            </a:r>
            <a:r>
              <a:rPr lang="en-US" dirty="0"/>
              <a:t> Because birth and death rates are approximately in balance, population growth is typically very slow in stage one.</a:t>
            </a:r>
            <a:r>
              <a:rPr lang="en-US" baseline="30000" dirty="0">
                <a:hlinkClick r:id="rId4"/>
              </a:rPr>
              <a:t>[6]</a:t>
            </a:r>
            <a:endParaRPr lang="en-US" dirty="0"/>
          </a:p>
          <a:p>
            <a:r>
              <a:rPr lang="en-US" dirty="0"/>
              <a:t>In stage two, that of a </a:t>
            </a:r>
            <a:r>
              <a:rPr lang="en-US" dirty="0">
                <a:hlinkClick r:id="rId5" tooltip="Developing country"/>
              </a:rPr>
              <a:t>developing country</a:t>
            </a:r>
            <a:r>
              <a:rPr lang="en-US" dirty="0"/>
              <a:t>, the death rates drop rapidly due to improvements in food supply and sanitation, which increase life spans and reduce disease. The improvements specific to food supply typically include selective breeding and crop rotation and farming techniques.</a:t>
            </a:r>
            <a:r>
              <a:rPr lang="en-US" baseline="30000" dirty="0">
                <a:hlinkClick r:id="rId4"/>
              </a:rPr>
              <a:t>[6]</a:t>
            </a:r>
            <a:r>
              <a:rPr lang="en-US" dirty="0"/>
              <a:t> Other improvements generally include access to technology, basic healthcare, and education. For example, numerous improvements in public health reduce mortality, especially childhood mortality.</a:t>
            </a:r>
            <a:r>
              <a:rPr lang="en-US" baseline="30000" dirty="0">
                <a:hlinkClick r:id="rId4"/>
              </a:rPr>
              <a:t>[6]</a:t>
            </a:r>
            <a:r>
              <a:rPr lang="en-US" dirty="0"/>
              <a:t> Prior to the mid-20th century, these improvements in public health were primarily in the areas of food handling, water supply, sewage, and personal hygiene.</a:t>
            </a:r>
            <a:r>
              <a:rPr lang="en-US" baseline="30000" dirty="0">
                <a:hlinkClick r:id="rId4"/>
              </a:rPr>
              <a:t>[6]</a:t>
            </a:r>
            <a:r>
              <a:rPr lang="en-US" dirty="0"/>
              <a:t> One of the variables often cited is the increase in female literacy combined with public health education programs which emerged in the late 19th and early 20th centuries.</a:t>
            </a:r>
            <a:r>
              <a:rPr lang="en-US" baseline="30000" dirty="0">
                <a:hlinkClick r:id="rId4"/>
              </a:rPr>
              <a:t>[6]</a:t>
            </a:r>
            <a:r>
              <a:rPr lang="en-US" dirty="0"/>
              <a:t> In Europe, the death rate decline started in the late 18th century in northwestern Europe and spread to the south and east over approximately the next 100 years.</a:t>
            </a:r>
            <a:r>
              <a:rPr lang="en-US" baseline="30000" dirty="0">
                <a:hlinkClick r:id="rId4"/>
              </a:rPr>
              <a:t>[6]</a:t>
            </a:r>
            <a:r>
              <a:rPr lang="en-US" dirty="0"/>
              <a:t> Without a corresponding fall in birth rates this produces an </a:t>
            </a:r>
            <a:r>
              <a:rPr lang="en-US" dirty="0">
                <a:hlinkClick r:id="rId6" tooltip="Demographic trap"/>
              </a:rPr>
              <a:t>imbalance</a:t>
            </a:r>
            <a:r>
              <a:rPr lang="en-US" dirty="0"/>
              <a:t>, and the countries in this stage experience a large increase in </a:t>
            </a:r>
            <a:r>
              <a:rPr lang="en-US" dirty="0">
                <a:hlinkClick r:id="rId7" tooltip="Population"/>
              </a:rPr>
              <a:t>population</a:t>
            </a:r>
            <a:r>
              <a:rPr lang="en-US" dirty="0"/>
              <a:t>.</a:t>
            </a:r>
          </a:p>
          <a:p>
            <a:r>
              <a:rPr lang="en-US" dirty="0"/>
              <a:t>In stage three, birth rates fall due to access to </a:t>
            </a:r>
            <a:r>
              <a:rPr lang="en-US" dirty="0">
                <a:hlinkClick r:id="rId8" tooltip="Contraception"/>
              </a:rPr>
              <a:t>contraception</a:t>
            </a:r>
            <a:r>
              <a:rPr lang="en-US" dirty="0"/>
              <a:t>, increases in wages, </a:t>
            </a:r>
            <a:r>
              <a:rPr lang="en-US" dirty="0">
                <a:hlinkClick r:id="rId9" tooltip="Urbanization"/>
              </a:rPr>
              <a:t>urbanization</a:t>
            </a:r>
            <a:r>
              <a:rPr lang="en-US" dirty="0"/>
              <a:t>, a reduction in </a:t>
            </a:r>
            <a:r>
              <a:rPr lang="en-US" dirty="0">
                <a:hlinkClick r:id="rId10" tooltip="Subsistence agriculture"/>
              </a:rPr>
              <a:t>subsistence agriculture</a:t>
            </a:r>
            <a:r>
              <a:rPr lang="en-US" dirty="0"/>
              <a:t>, an increase in the status and education of women, a reduction in the value of children's work, an increase in parental investment in the education of children and other social changes. Population growth begins to level off. The birth rate decline in developed countries started in the late 19th century in northern Europe.</a:t>
            </a:r>
            <a:r>
              <a:rPr lang="en-US" baseline="30000" dirty="0">
                <a:hlinkClick r:id="rId4"/>
              </a:rPr>
              <a:t>[6]</a:t>
            </a:r>
            <a:r>
              <a:rPr lang="en-US" dirty="0"/>
              <a:t> While improvements in contraception do play a role in birth rate decline, it should be noted that contraceptives were not generally available nor widely used in the 19th century and as a result likely did not play a significant role in the decline then.</a:t>
            </a:r>
            <a:r>
              <a:rPr lang="en-US" baseline="30000" dirty="0">
                <a:hlinkClick r:id="rId4"/>
              </a:rPr>
              <a:t>[6]</a:t>
            </a:r>
            <a:r>
              <a:rPr lang="en-US" dirty="0"/>
              <a:t> It is important to note that birth rate decline is caused also by a transition in values; not just because of the availability of contraceptives.</a:t>
            </a:r>
            <a:r>
              <a:rPr lang="en-US" baseline="30000" dirty="0">
                <a:hlinkClick r:id="rId4"/>
              </a:rPr>
              <a:t>[6]</a:t>
            </a:r>
            <a:endParaRPr lang="en-US" dirty="0"/>
          </a:p>
          <a:p>
            <a:r>
              <a:rPr lang="en-US" dirty="0"/>
              <a:t>During stage four there are both low birth rates and low death rates. Birth rates may drop to well below replacement level as has happened in countries like </a:t>
            </a:r>
            <a:r>
              <a:rPr lang="en-US" dirty="0">
                <a:hlinkClick r:id="rId11" tooltip="Germany"/>
              </a:rPr>
              <a:t>Germany</a:t>
            </a:r>
            <a:r>
              <a:rPr lang="en-US" dirty="0"/>
              <a:t>, </a:t>
            </a:r>
            <a:r>
              <a:rPr lang="en-US" dirty="0">
                <a:hlinkClick r:id="rId12" tooltip="Italy"/>
              </a:rPr>
              <a:t>Italy</a:t>
            </a:r>
            <a:r>
              <a:rPr lang="en-US" dirty="0"/>
              <a:t>, and </a:t>
            </a:r>
            <a:r>
              <a:rPr lang="en-US" dirty="0">
                <a:hlinkClick r:id="rId13" tooltip="Japan"/>
              </a:rPr>
              <a:t>Japan</a:t>
            </a:r>
            <a:r>
              <a:rPr lang="en-US" dirty="0"/>
              <a:t>, leading to a </a:t>
            </a:r>
            <a:r>
              <a:rPr lang="en-US" dirty="0">
                <a:hlinkClick r:id="rId14" tooltip="Population decline"/>
              </a:rPr>
              <a:t>shrinking population</a:t>
            </a:r>
            <a:r>
              <a:rPr lang="en-US" dirty="0"/>
              <a:t>, a threat to many industries that rely on population growth. As the large group born during stage two ages, it creates an economic burden on the shrinking working population. Death rates may remain consistently low or increase slightly due to increases in lifestyle diseases due to low exercise levels and high </a:t>
            </a:r>
            <a:r>
              <a:rPr lang="en-US" dirty="0">
                <a:hlinkClick r:id="rId15" tooltip="Obesity"/>
              </a:rPr>
              <a:t>obesity</a:t>
            </a:r>
            <a:r>
              <a:rPr lang="en-US" dirty="0"/>
              <a:t> and an aging population in </a:t>
            </a:r>
            <a:r>
              <a:rPr lang="en-US" dirty="0">
                <a:hlinkClick r:id="rId16" tooltip="Developed countries"/>
              </a:rPr>
              <a:t>developed countries</a:t>
            </a:r>
            <a:r>
              <a:rPr lang="en-US" dirty="0"/>
              <a:t>. By the late 20th century, birth rates and death rates in developed countries leveled off at lower rates.</a:t>
            </a:r>
            <a:r>
              <a:rPr lang="en-US" baseline="30000" dirty="0">
                <a:hlinkClick r:id="rId4"/>
              </a:rPr>
              <a:t>[5]</a:t>
            </a:r>
            <a:endParaRPr lang="en-US" dirty="0"/>
          </a:p>
          <a:p>
            <a:r>
              <a:rPr lang="en-US" dirty="0"/>
              <a:t>As with all models, this is an idealized picture of population change in these countries. The model is a generalization that applies to these countries as a group and may not accurately describe all individual cases. The extent to which it applies to less-developed societies today remains to be seen. Many countries such as </a:t>
            </a:r>
            <a:r>
              <a:rPr lang="en-US" dirty="0">
                <a:hlinkClick r:id="rId17" tooltip="China"/>
              </a:rPr>
              <a:t>China</a:t>
            </a:r>
            <a:r>
              <a:rPr lang="en-US" dirty="0"/>
              <a:t>, </a:t>
            </a:r>
            <a:r>
              <a:rPr lang="en-US" dirty="0">
                <a:hlinkClick r:id="rId18" tooltip="Brazil"/>
              </a:rPr>
              <a:t>Brazil</a:t>
            </a:r>
            <a:r>
              <a:rPr lang="en-US" dirty="0"/>
              <a:t> and </a:t>
            </a:r>
            <a:r>
              <a:rPr lang="en-US" dirty="0">
                <a:hlinkClick r:id="rId19" tooltip="Thailand"/>
              </a:rPr>
              <a:t>Thailand</a:t>
            </a:r>
            <a:r>
              <a:rPr lang="en-US" dirty="0"/>
              <a:t> have passed through the Demographic Transition Model (DTM) very quickly due to fast social and economic change. Some countries, particularly African countries, appear to be stalled in the second stage due to stagnant development and the effect of </a:t>
            </a:r>
            <a:r>
              <a:rPr lang="en-US" dirty="0">
                <a:hlinkClick r:id="rId20" tooltip="AIDS"/>
              </a:rPr>
              <a:t>AIDS</a:t>
            </a:r>
            <a:r>
              <a:rPr lang="en-US" dirty="0"/>
              <a:t>.</a:t>
            </a:r>
          </a:p>
          <a:p>
            <a:endParaRPr lang="he-IL" dirty="0"/>
          </a:p>
          <a:p>
            <a:endParaRPr lang="he-IL" dirty="0"/>
          </a:p>
        </p:txBody>
      </p:sp>
      <p:sp>
        <p:nvSpPr>
          <p:cNvPr id="4" name="Slide Number Placeholder 3"/>
          <p:cNvSpPr>
            <a:spLocks noGrp="1"/>
          </p:cNvSpPr>
          <p:nvPr>
            <p:ph type="sldNum" sz="quarter" idx="10"/>
          </p:nvPr>
        </p:nvSpPr>
        <p:spPr/>
        <p:txBody>
          <a:bodyPr/>
          <a:lstStyle/>
          <a:p>
            <a:fld id="{A85C3076-A1C3-4746-8398-C9495789963A}" type="slidenum">
              <a:rPr lang="he-IL" smtClean="0"/>
              <a:t>41</a:t>
            </a:fld>
            <a:endParaRPr lang="he-IL"/>
          </a:p>
        </p:txBody>
      </p:sp>
    </p:spTree>
    <p:extLst>
      <p:ext uri="{BB962C8B-B14F-4D97-AF65-F5344CB8AC3E}">
        <p14:creationId xmlns:p14="http://schemas.microsoft.com/office/powerpoint/2010/main" val="2984262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a:p>
        </p:txBody>
      </p:sp>
    </p:spTree>
    <p:extLst>
      <p:ext uri="{BB962C8B-B14F-4D97-AF65-F5344CB8AC3E}">
        <p14:creationId xmlns:p14="http://schemas.microsoft.com/office/powerpoint/2010/main" val="518687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620962-A794-4479-8B7E-BCC94577B7B6}" type="slidenum">
              <a:rPr lang="en-US" smtClean="0"/>
              <a:pPr/>
              <a:t>7</a:t>
            </a:fld>
            <a:endParaRPr lang="en-US"/>
          </a:p>
        </p:txBody>
      </p:sp>
    </p:spTree>
    <p:extLst>
      <p:ext uri="{BB962C8B-B14F-4D97-AF65-F5344CB8AC3E}">
        <p14:creationId xmlns:p14="http://schemas.microsoft.com/office/powerpoint/2010/main" val="3879597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dirty="0"/>
          </a:p>
        </p:txBody>
      </p:sp>
      <p:sp>
        <p:nvSpPr>
          <p:cNvPr id="4" name="Slide Number Placeholder 3"/>
          <p:cNvSpPr>
            <a:spLocks noGrp="1"/>
          </p:cNvSpPr>
          <p:nvPr>
            <p:ph type="sldNum" sz="quarter" idx="10"/>
          </p:nvPr>
        </p:nvSpPr>
        <p:spPr/>
        <p:txBody>
          <a:bodyPr/>
          <a:lstStyle/>
          <a:p>
            <a:fld id="{A85C3076-A1C3-4746-8398-C9495789963A}" type="slidenum">
              <a:rPr lang="he-IL" smtClean="0"/>
              <a:t>79</a:t>
            </a:fld>
            <a:endParaRPr lang="he-IL"/>
          </a:p>
        </p:txBody>
      </p:sp>
    </p:spTree>
    <p:extLst>
      <p:ext uri="{BB962C8B-B14F-4D97-AF65-F5344CB8AC3E}">
        <p14:creationId xmlns:p14="http://schemas.microsoft.com/office/powerpoint/2010/main" val="18360679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https://orikatz.wordpress.com/2013/02/03/whynationsfail/</a:t>
            </a:r>
            <a:endParaRPr lang="he-IL" dirty="0"/>
          </a:p>
          <a:p>
            <a:endParaRPr lang="he-IL" dirty="0"/>
          </a:p>
        </p:txBody>
      </p:sp>
      <p:sp>
        <p:nvSpPr>
          <p:cNvPr id="4" name="Slide Number Placeholder 3"/>
          <p:cNvSpPr>
            <a:spLocks noGrp="1"/>
          </p:cNvSpPr>
          <p:nvPr>
            <p:ph type="sldNum" sz="quarter" idx="10"/>
          </p:nvPr>
        </p:nvSpPr>
        <p:spPr/>
        <p:txBody>
          <a:bodyPr/>
          <a:lstStyle/>
          <a:p>
            <a:fld id="{A85C3076-A1C3-4746-8398-C9495789963A}" type="slidenum">
              <a:rPr lang="he-IL" smtClean="0"/>
              <a:t>80</a:t>
            </a:fld>
            <a:endParaRPr lang="he-IL"/>
          </a:p>
        </p:txBody>
      </p:sp>
    </p:spTree>
    <p:extLst>
      <p:ext uri="{BB962C8B-B14F-4D97-AF65-F5344CB8AC3E}">
        <p14:creationId xmlns:p14="http://schemas.microsoft.com/office/powerpoint/2010/main" val="515811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https://orikatz.wordpress.com/2013/02/03/whynationsfail/</a:t>
            </a:r>
            <a:endParaRPr lang="he-IL" dirty="0"/>
          </a:p>
          <a:p>
            <a:endParaRPr lang="he-IL" dirty="0"/>
          </a:p>
          <a:p>
            <a:r>
              <a:rPr lang="he-IL" dirty="0">
                <a:effectLst/>
              </a:rPr>
              <a:t>באופן פרדוקסאלי, דווקא מכיוון שצפון אמריקה הייתה ענייה יותר במשאבים ובכוח אדם מדרום אמריקה לפני תחילת הקולוניזציה של היבשת, המוסדות הצפון אמריקאים היו פחות נצלניים מאשר המוסדות הדרום </a:t>
            </a:r>
            <a:r>
              <a:rPr lang="he-IL" dirty="0" err="1">
                <a:effectLst/>
              </a:rPr>
              <a:t>אמריקאיים</a:t>
            </a:r>
            <a:r>
              <a:rPr lang="he-IL" dirty="0">
                <a:effectLst/>
              </a:rPr>
              <a:t> (ולא בגלל שהבריטים והצרפתים היו נחמדים יותר או חמדנים פחות מהספרדים והפורטוגלים). לאחר שניסיונות ניצול ראשוניים נכשלו, ומכיוון שלא היו בצפון אמריקה מספיק אינדיאנים שניתן להעבידם בפרך, נאלצו הקולוניאליסטים של צפון אמריקה להקים מוסדות שיעודדו את המתיישבים החדשים לעבוד וליזום. במרכז ודרום אמריקה, לעומת זאת, לאחר שבירת האימפריות העתיקות עמד לרשות הכובשים כוח אדם רב שניתן לנצלו בתנאי עבדות ושלל מכרות זהב וכסף, ולא היה שום צורך במוסדות בעלי אופי דמוקרטי. </a:t>
            </a:r>
            <a:br>
              <a:rPr lang="en-US" dirty="0">
                <a:effectLst/>
              </a:rPr>
            </a:br>
            <a:br>
              <a:rPr lang="en-US" dirty="0">
                <a:effectLst/>
              </a:rPr>
            </a:br>
            <a:r>
              <a:rPr lang="he-IL" dirty="0">
                <a:effectLst/>
              </a:rPr>
              <a:t>מצב העניינים יוצא הדופן בבריטניה של המאה ה-18 הוא תוצאה של "המהפכה המהוללת", שהגבילה את כוחו של המלך בהשוואה לכוחו של הפרלמנט. בריטניה של אותם השנים לא הייתה דמוקרטיה מודרנית, רחוק מכך, אבל היו לה שני מאפיינים חשובים. ראשית, הפרלמנט ייצג טווח רחב יחסית של אינטרסים של קבוצות רבות שאף אחת מהן לא הייתה חזקה מדי, והיה מוכן לשמוע ולשקול עצומות של אזרחים מאזורים ומעמדות שונים ולפעול כלפיהם בהגינות (בספר מתוארים מקרים של סוחרים התובעים אצילים מקורבים למלך – ומנצחים!). ושנית, הפרלמנט שלט במדינה במידה שאפשרה לו לאכוף חוקים באופן אחיד ולמנוע את הכאוס והאלימות שבדרך כלל נפוצו באזורים ללא מלך חזק. </a:t>
            </a:r>
            <a:br>
              <a:rPr lang="en-US" dirty="0">
                <a:effectLst/>
              </a:rPr>
            </a:br>
            <a:br>
              <a:rPr lang="en-US" dirty="0">
                <a:effectLst/>
              </a:rPr>
            </a:br>
            <a:r>
              <a:rPr lang="he-IL" dirty="0">
                <a:effectLst/>
              </a:rPr>
              <a:t>בוונציה קמו מוסדות פיננסיים שאפשרו לאנשים לא עשירים לגייס שותפים והון למסעות מסחר וכך להתעשר, וברומא שלאחר הדחת המלכים המוקדמים קמה רפובליקה שבה לאנשים רבים היה כוח אך לאף אחד לא היה כוח מוחלט. בתחילת המאה ה 14 חלה בוונציה מהפכה חוקתית שצמצמה את האפשרויות שעמדו בפני מי שלא היו שייכים לאליטה מצומצמת, וברומא המוסדות השתנו כאשר הרפובליקה הפכה לקיסרות. לפי </a:t>
            </a:r>
            <a:r>
              <a:rPr lang="he-IL" dirty="0" err="1">
                <a:effectLst/>
              </a:rPr>
              <a:t>אסימוגלו</a:t>
            </a:r>
            <a:r>
              <a:rPr lang="he-IL" dirty="0">
                <a:effectLst/>
              </a:rPr>
              <a:t> ורובינזון, השינוי של המוסדות הוא אחת הסיבות המרכזיות להידרדרותה של וונציה ממעמדה בתור אחת הערים העשירות ביותר בעולם בתחילת ימי הביניים לעיר זניחה יחסית שכיום מתפקדת בעיקר כמוזיאון, וגם לנפילתה של האימפריה הרומית.</a:t>
            </a:r>
            <a:br>
              <a:rPr lang="en-US" dirty="0">
                <a:effectLst/>
              </a:rPr>
            </a:br>
            <a:br>
              <a:rPr lang="en-US" dirty="0">
                <a:effectLst/>
              </a:rPr>
            </a:br>
            <a:r>
              <a:rPr lang="he-IL" dirty="0">
                <a:effectLst/>
              </a:rPr>
              <a:t>בוטסואנה ממוקמת במקום ה-66 בעולם בתמ"ג לנפש לצד מדינות כגון רומניה, לבנון ומקסיקו, דירוג האשראי של המדינה הוא הגבוה ביותר באפריקה, ורמת השחיתות שם היא בין הנמוכות בעולם. אם הייתם מבקרים בשנת 1900 במדינות אפריקאיות שונות, לא הייתם רואים הבדל משמעותי בינן לבין בוטסואנה. אך כאשר מדינות אפריקה קיבלו את עצמאותן באמצע המאה העשרים, ברובן צמחו דיקטטורים אשר שלטו במדינה דרך מוסדות נצלניים – העתקים של מוסדות שהקימו האימפריות האירופאיות הקולוניאליסטיות. בבוטסואנה, לעומת זאת, צמחה מדינה דמוקרטית למופת, שנשארה יציבה עד היום ולכן גם עשירה בהרבה משכנותיה. הסיבה לכך היא בעיקר אותו שוני ראשוני קטן במוסדות – אם כי, כמו תמיד, לא ניתן לבטל גם את השפעתם של המנהיגים הראשונים של המדינה שיכלו להטות את הכף בכיוון אחר. </a:t>
            </a:r>
          </a:p>
          <a:p>
            <a:endParaRPr lang="he-IL" dirty="0">
              <a:effectLst/>
            </a:endParaRPr>
          </a:p>
          <a:p>
            <a:r>
              <a:rPr lang="he-IL" dirty="0">
                <a:effectLst/>
              </a:rPr>
              <a:t>לגבי אבנר </a:t>
            </a:r>
            <a:r>
              <a:rPr lang="he-IL" dirty="0" err="1">
                <a:effectLst/>
              </a:rPr>
              <a:t>גרייף</a:t>
            </a:r>
            <a:r>
              <a:rPr lang="he-IL" baseline="0" dirty="0">
                <a:effectLst/>
              </a:rPr>
              <a:t> – כאן יש תקציר:</a:t>
            </a:r>
          </a:p>
          <a:p>
            <a:r>
              <a:rPr lang="en-US" dirty="0">
                <a:effectLst/>
              </a:rPr>
              <a:t>http://www.econ.ucdavis.edu/faculty/gclark/Book_Reviews/Greif-JEL.pdf</a:t>
            </a:r>
            <a:endParaRPr lang="he-IL" dirty="0">
              <a:effectLst/>
            </a:endParaRPr>
          </a:p>
          <a:p>
            <a:r>
              <a:rPr lang="he-IL" dirty="0">
                <a:effectLst/>
              </a:rPr>
              <a:t>לא היה לי כוח לקרוא את כל הספר שלו, בגדול הוא טוען שבאירופה</a:t>
            </a:r>
            <a:r>
              <a:rPr lang="he-IL" baseline="0" dirty="0">
                <a:effectLst/>
              </a:rPr>
              <a:t> מכל מני סיבות התפתחו מוסדות שתמכו במסחר לטווח רחוק ולא התפתחו </a:t>
            </a:r>
            <a:r>
              <a:rPr lang="he-IL" baseline="0" dirty="0" err="1">
                <a:effectLst/>
              </a:rPr>
              <a:t>באיסלאם</a:t>
            </a:r>
            <a:endParaRPr lang="he-IL" dirty="0">
              <a:effectLst/>
            </a:endParaRPr>
          </a:p>
          <a:p>
            <a:endParaRPr lang="he-IL" dirty="0">
              <a:effectLst/>
            </a:endParaRPr>
          </a:p>
          <a:p>
            <a:endParaRPr lang="he-IL" dirty="0"/>
          </a:p>
        </p:txBody>
      </p:sp>
      <p:sp>
        <p:nvSpPr>
          <p:cNvPr id="4" name="Slide Number Placeholder 3"/>
          <p:cNvSpPr>
            <a:spLocks noGrp="1"/>
          </p:cNvSpPr>
          <p:nvPr>
            <p:ph type="sldNum" sz="quarter" idx="10"/>
          </p:nvPr>
        </p:nvSpPr>
        <p:spPr/>
        <p:txBody>
          <a:bodyPr/>
          <a:lstStyle/>
          <a:p>
            <a:fld id="{A85C3076-A1C3-4746-8398-C9495789963A}" type="slidenum">
              <a:rPr lang="he-IL" smtClean="0"/>
              <a:t>81</a:t>
            </a:fld>
            <a:endParaRPr lang="he-IL"/>
          </a:p>
        </p:txBody>
      </p:sp>
    </p:spTree>
    <p:extLst>
      <p:ext uri="{BB962C8B-B14F-4D97-AF65-F5344CB8AC3E}">
        <p14:creationId xmlns:p14="http://schemas.microsoft.com/office/powerpoint/2010/main" val="10597296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e-IL" sz="1200" b="0" i="0" u="none" strike="noStrike" kern="1200" baseline="0" dirty="0">
                <a:solidFill>
                  <a:schemeClr val="tx1"/>
                </a:solidFill>
                <a:latin typeface="+mn-lt"/>
                <a:ea typeface="+mn-ea"/>
                <a:cs typeface="+mn-cs"/>
              </a:rPr>
              <a:t>המאמר של עומר ועודד: </a:t>
            </a:r>
            <a:r>
              <a:rPr lang="en-US" sz="1200" b="0" i="0" u="none" strike="noStrike" kern="1200" baseline="0" dirty="0">
                <a:solidFill>
                  <a:schemeClr val="tx1"/>
                </a:solidFill>
                <a:latin typeface="+mn-lt"/>
                <a:ea typeface="+mn-ea"/>
                <a:cs typeface="+mn-cs"/>
              </a:rPr>
              <a:t>Natural Selection and the Origin of Economic Growth</a:t>
            </a:r>
            <a:endParaRPr lang="he-IL" sz="1200" b="0" i="0" u="none" strike="noStrike" kern="1200" baseline="0" dirty="0">
              <a:solidFill>
                <a:schemeClr val="tx1"/>
              </a:solidFill>
              <a:latin typeface="+mn-lt"/>
              <a:ea typeface="+mn-ea"/>
              <a:cs typeface="+mn-cs"/>
            </a:endParaRPr>
          </a:p>
          <a:p>
            <a:endParaRPr lang="he-IL" sz="1200" b="0" i="0" u="none" strike="noStrike" kern="1200" baseline="0" dirty="0">
              <a:solidFill>
                <a:schemeClr val="tx1"/>
              </a:solidFill>
              <a:latin typeface="+mn-lt"/>
              <a:ea typeface="+mn-ea"/>
              <a:cs typeface="+mn-cs"/>
            </a:endParaRPr>
          </a:p>
          <a:p>
            <a:r>
              <a:rPr lang="he-IL" dirty="0"/>
              <a:t>על העשים:</a:t>
            </a:r>
          </a:p>
          <a:p>
            <a:r>
              <a:rPr lang="en-US" dirty="0"/>
              <a:t>https://en.wikipedia.org/wiki/Peppered_moth_evolution</a:t>
            </a:r>
            <a:endParaRPr lang="he-IL" dirty="0"/>
          </a:p>
          <a:p>
            <a:endParaRPr lang="he-IL" dirty="0"/>
          </a:p>
        </p:txBody>
      </p:sp>
      <p:sp>
        <p:nvSpPr>
          <p:cNvPr id="4" name="Slide Number Placeholder 3"/>
          <p:cNvSpPr>
            <a:spLocks noGrp="1"/>
          </p:cNvSpPr>
          <p:nvPr>
            <p:ph type="sldNum" sz="quarter" idx="10"/>
          </p:nvPr>
        </p:nvSpPr>
        <p:spPr/>
        <p:txBody>
          <a:bodyPr/>
          <a:lstStyle/>
          <a:p>
            <a:fld id="{6A106BB0-FCD5-4ACD-B942-C88ACBCE7606}" type="slidenum">
              <a:rPr lang="he-IL" smtClean="0"/>
              <a:t>82</a:t>
            </a:fld>
            <a:endParaRPr lang="he-IL"/>
          </a:p>
        </p:txBody>
      </p:sp>
    </p:spTree>
    <p:extLst>
      <p:ext uri="{BB962C8B-B14F-4D97-AF65-F5344CB8AC3E}">
        <p14:creationId xmlns:p14="http://schemas.microsoft.com/office/powerpoint/2010/main" val="20057991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e-IL" sz="1200" b="0" i="0" u="none" strike="noStrike" kern="1200" baseline="0" dirty="0">
                <a:solidFill>
                  <a:schemeClr val="tx1"/>
                </a:solidFill>
                <a:latin typeface="+mn-lt"/>
                <a:ea typeface="+mn-ea"/>
                <a:cs typeface="+mn-cs"/>
              </a:rPr>
              <a:t>המאמר של עומר ועודד: </a:t>
            </a:r>
            <a:r>
              <a:rPr lang="en-US" sz="1200" b="0" i="0" u="none" strike="noStrike" kern="1200" baseline="0" dirty="0">
                <a:solidFill>
                  <a:schemeClr val="tx1"/>
                </a:solidFill>
                <a:latin typeface="+mn-lt"/>
                <a:ea typeface="+mn-ea"/>
                <a:cs typeface="+mn-cs"/>
              </a:rPr>
              <a:t>Natural Selection and the Origin of Economic Growth</a:t>
            </a:r>
            <a:endParaRPr lang="he-IL" sz="1200" b="0" i="0" u="none" strike="noStrike" kern="1200" baseline="0" dirty="0">
              <a:solidFill>
                <a:schemeClr val="tx1"/>
              </a:solidFill>
              <a:latin typeface="+mn-lt"/>
              <a:ea typeface="+mn-ea"/>
              <a:cs typeface="+mn-cs"/>
            </a:endParaRPr>
          </a:p>
          <a:p>
            <a:endParaRPr lang="he-IL" sz="1200" b="0" i="0" u="none" strike="noStrike" kern="1200" baseline="0" dirty="0">
              <a:solidFill>
                <a:schemeClr val="tx1"/>
              </a:solidFill>
              <a:latin typeface="+mn-lt"/>
              <a:ea typeface="+mn-ea"/>
              <a:cs typeface="+mn-cs"/>
            </a:endParaRPr>
          </a:p>
          <a:p>
            <a:endParaRPr lang="he-IL" dirty="0"/>
          </a:p>
        </p:txBody>
      </p:sp>
      <p:sp>
        <p:nvSpPr>
          <p:cNvPr id="4" name="Slide Number Placeholder 3"/>
          <p:cNvSpPr>
            <a:spLocks noGrp="1"/>
          </p:cNvSpPr>
          <p:nvPr>
            <p:ph type="sldNum" sz="quarter" idx="10"/>
          </p:nvPr>
        </p:nvSpPr>
        <p:spPr/>
        <p:txBody>
          <a:bodyPr/>
          <a:lstStyle/>
          <a:p>
            <a:fld id="{6A106BB0-FCD5-4ACD-B942-C88ACBCE7606}" type="slidenum">
              <a:rPr lang="he-IL" smtClean="0"/>
              <a:t>83</a:t>
            </a:fld>
            <a:endParaRPr lang="he-IL"/>
          </a:p>
        </p:txBody>
      </p:sp>
    </p:spTree>
    <p:extLst>
      <p:ext uri="{BB962C8B-B14F-4D97-AF65-F5344CB8AC3E}">
        <p14:creationId xmlns:p14="http://schemas.microsoft.com/office/powerpoint/2010/main" val="1312873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http://www.econ.canterbury.ac.nz/research/pdf/Paper_Clark.pdf</a:t>
            </a:r>
            <a:endParaRPr lang="he-IL" dirty="0"/>
          </a:p>
          <a:p>
            <a:endParaRPr lang="he-IL" dirty="0"/>
          </a:p>
        </p:txBody>
      </p:sp>
      <p:sp>
        <p:nvSpPr>
          <p:cNvPr id="4" name="Slide Number Placeholder 3"/>
          <p:cNvSpPr>
            <a:spLocks noGrp="1"/>
          </p:cNvSpPr>
          <p:nvPr>
            <p:ph type="sldNum" sz="quarter" idx="10"/>
          </p:nvPr>
        </p:nvSpPr>
        <p:spPr/>
        <p:txBody>
          <a:bodyPr/>
          <a:lstStyle/>
          <a:p>
            <a:fld id="{6A106BB0-FCD5-4ACD-B942-C88ACBCE7606}" type="slidenum">
              <a:rPr lang="he-IL" smtClean="0"/>
              <a:t>84</a:t>
            </a:fld>
            <a:endParaRPr lang="he-IL"/>
          </a:p>
        </p:txBody>
      </p:sp>
    </p:spTree>
    <p:extLst>
      <p:ext uri="{BB962C8B-B14F-4D97-AF65-F5344CB8AC3E}">
        <p14:creationId xmlns:p14="http://schemas.microsoft.com/office/powerpoint/2010/main" val="2133689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https://he.wikipedia.org/wiki/%D7%A8%D7%95%D7%91%D7%99%D7%9D,_%D7%97%D7%99%D7%99%D7%93%D7%A7%D7%99%D7%9D_%D7%95%D7%A4%D7%9C%D7%93%D7%94</a:t>
            </a:r>
            <a:endParaRPr lang="he-IL" dirty="0"/>
          </a:p>
          <a:p>
            <a:r>
              <a:rPr lang="he-IL" dirty="0"/>
              <a:t>הם לא טוענים שזה כל מה שמשפיע, אבל בערך שישית מהשונות ניתנת להסבר על ידי זה. </a:t>
            </a:r>
          </a:p>
          <a:p>
            <a:r>
              <a:rPr lang="he-IL" dirty="0"/>
              <a:t>המדינה הכי מגוונת אתנית בעולם היא אתיופיה, המדינה הכי פחות מגוונת היא בוליביה. אולי הן עניות</a:t>
            </a:r>
            <a:r>
              <a:rPr lang="he-IL" baseline="0" dirty="0"/>
              <a:t> מסיבות אחרות, ולכל אחת צריך לתת המלצות מדיניות בהתאם. </a:t>
            </a:r>
            <a:endParaRPr lang="he-IL" dirty="0"/>
          </a:p>
        </p:txBody>
      </p:sp>
      <p:sp>
        <p:nvSpPr>
          <p:cNvPr id="4" name="Slide Number Placeholder 3"/>
          <p:cNvSpPr>
            <a:spLocks noGrp="1"/>
          </p:cNvSpPr>
          <p:nvPr>
            <p:ph type="sldNum" sz="quarter" idx="10"/>
          </p:nvPr>
        </p:nvSpPr>
        <p:spPr/>
        <p:txBody>
          <a:bodyPr/>
          <a:lstStyle/>
          <a:p>
            <a:fld id="{A85C3076-A1C3-4746-8398-C9495789963A}" type="slidenum">
              <a:rPr lang="he-IL" smtClean="0"/>
              <a:t>85</a:t>
            </a:fld>
            <a:endParaRPr lang="he-IL"/>
          </a:p>
        </p:txBody>
      </p:sp>
    </p:spTree>
    <p:extLst>
      <p:ext uri="{BB962C8B-B14F-4D97-AF65-F5344CB8AC3E}">
        <p14:creationId xmlns:p14="http://schemas.microsoft.com/office/powerpoint/2010/main" val="2863184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620962-A794-4479-8B7E-BCC94577B7B6}" type="slidenum">
              <a:rPr lang="en-US" smtClean="0"/>
              <a:pPr/>
              <a:t>8</a:t>
            </a:fld>
            <a:endParaRPr lang="en-US"/>
          </a:p>
        </p:txBody>
      </p:sp>
    </p:spTree>
    <p:extLst>
      <p:ext uri="{BB962C8B-B14F-4D97-AF65-F5344CB8AC3E}">
        <p14:creationId xmlns:p14="http://schemas.microsoft.com/office/powerpoint/2010/main" val="3262288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620962-A794-4479-8B7E-BCC94577B7B6}" type="slidenum">
              <a:rPr lang="en-US" smtClean="0"/>
              <a:pPr/>
              <a:t>9</a:t>
            </a:fld>
            <a:endParaRPr lang="en-US"/>
          </a:p>
        </p:txBody>
      </p:sp>
    </p:spTree>
    <p:extLst>
      <p:ext uri="{BB962C8B-B14F-4D97-AF65-F5344CB8AC3E}">
        <p14:creationId xmlns:p14="http://schemas.microsoft.com/office/powerpoint/2010/main" val="3275814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620962-A794-4479-8B7E-BCC94577B7B6}" type="slidenum">
              <a:rPr lang="en-US" smtClean="0"/>
              <a:pPr/>
              <a:t>10</a:t>
            </a:fld>
            <a:endParaRPr lang="en-US"/>
          </a:p>
        </p:txBody>
      </p:sp>
    </p:spTree>
    <p:extLst>
      <p:ext uri="{BB962C8B-B14F-4D97-AF65-F5344CB8AC3E}">
        <p14:creationId xmlns:p14="http://schemas.microsoft.com/office/powerpoint/2010/main" val="1860984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C620962-A794-4479-8B7E-BCC94577B7B6}" type="slidenum">
              <a:rPr lang="en-US" smtClean="0"/>
              <a:pPr/>
              <a:t>11</a:t>
            </a:fld>
            <a:endParaRPr lang="en-US"/>
          </a:p>
        </p:txBody>
      </p:sp>
    </p:spTree>
    <p:extLst>
      <p:ext uri="{BB962C8B-B14F-4D97-AF65-F5344CB8AC3E}">
        <p14:creationId xmlns:p14="http://schemas.microsoft.com/office/powerpoint/2010/main" val="3723112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a:p>
        </p:txBody>
      </p:sp>
      <p:sp>
        <p:nvSpPr>
          <p:cNvPr id="4" name="Slide Number Placeholder 3"/>
          <p:cNvSpPr>
            <a:spLocks noGrp="1"/>
          </p:cNvSpPr>
          <p:nvPr>
            <p:ph type="sldNum" sz="quarter" idx="10"/>
          </p:nvPr>
        </p:nvSpPr>
        <p:spPr/>
        <p:txBody>
          <a:bodyPr/>
          <a:lstStyle/>
          <a:p>
            <a:fld id="{A85C3076-A1C3-4746-8398-C9495789963A}" type="slidenum">
              <a:rPr lang="he-IL" smtClean="0"/>
              <a:t>12</a:t>
            </a:fld>
            <a:endParaRPr lang="he-IL"/>
          </a:p>
        </p:txBody>
      </p:sp>
    </p:spTree>
    <p:extLst>
      <p:ext uri="{BB962C8B-B14F-4D97-AF65-F5344CB8AC3E}">
        <p14:creationId xmlns:p14="http://schemas.microsoft.com/office/powerpoint/2010/main" val="11165599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e-IL"/>
          </a:p>
        </p:txBody>
      </p:sp>
      <p:sp>
        <p:nvSpPr>
          <p:cNvPr id="4" name="Slide Number Placeholder 3"/>
          <p:cNvSpPr>
            <a:spLocks noGrp="1"/>
          </p:cNvSpPr>
          <p:nvPr>
            <p:ph type="sldNum" sz="quarter" idx="10"/>
          </p:nvPr>
        </p:nvSpPr>
        <p:spPr/>
        <p:txBody>
          <a:bodyPr/>
          <a:lstStyle/>
          <a:p>
            <a:fld id="{A85C3076-A1C3-4746-8398-C9495789963A}" type="slidenum">
              <a:rPr lang="he-IL" smtClean="0"/>
              <a:t>22</a:t>
            </a:fld>
            <a:endParaRPr lang="he-IL"/>
          </a:p>
        </p:txBody>
      </p:sp>
    </p:spTree>
    <p:extLst>
      <p:ext uri="{BB962C8B-B14F-4D97-AF65-F5344CB8AC3E}">
        <p14:creationId xmlns:p14="http://schemas.microsoft.com/office/powerpoint/2010/main" val="34344846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C620962-A794-4479-8B7E-BCC94577B7B6}" type="slidenum">
              <a:rPr lang="en-US" smtClean="0"/>
              <a:pPr/>
              <a:t>23</a:t>
            </a:fld>
            <a:endParaRPr lang="en-US"/>
          </a:p>
        </p:txBody>
      </p:sp>
    </p:spTree>
    <p:extLst>
      <p:ext uri="{BB962C8B-B14F-4D97-AF65-F5344CB8AC3E}">
        <p14:creationId xmlns:p14="http://schemas.microsoft.com/office/powerpoint/2010/main" val="1191921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6DE26C2-26BB-423C-B5A8-441B6CC6D7E4}" type="slidenum">
              <a:rPr lang="he-IL"/>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E2C6465-53AE-4B54-9E8C-22D3C7D1210B}" type="slidenum">
              <a:rPr lang="he-IL"/>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B5DFCF4-9A37-4684-9928-12E3A741AC11}" type="slidenum">
              <a:rPr lang="he-IL"/>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quarter" idx="1"/>
          </p:nvPr>
        </p:nvSpPr>
        <p:spPr>
          <a:xfrm>
            <a:off x="457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57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1DA5207-4FE3-4935-BBC8-2A4CF3D0A775}" type="slidenum">
              <a:rPr lang="he-IL"/>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EE91D6C-7928-457A-97BE-D55D821DB4C6}" type="slidenum">
              <a:rPr lang="he-IL"/>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6BB9A80-B5B0-404F-B4F5-2BD1AF15D112}" type="slidenum">
              <a:rPr lang="he-IL"/>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BEAFE1-449A-4432-925C-577257F2C73C}" type="slidenum">
              <a:rPr lang="he-IL"/>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E1FC78C-D7DD-463E-A7E8-79F8E67BCF70}" type="slidenum">
              <a:rPr lang="he-IL"/>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A6F6724-63BF-4A19-A469-39CF7849ABE5}" type="slidenum">
              <a:rPr lang="he-IL"/>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6244DEA-68EA-4A5B-A68A-DF4B88A2AF53}" type="slidenum">
              <a:rPr lang="he-IL"/>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2E3C88D-B11B-49F3-A400-7CE7A2A51557}" type="slidenum">
              <a:rPr lang="he-IL"/>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11273E4-5700-42EE-B3C8-01FE1664FBC6}" type="slidenum">
              <a:rPr lang="he-IL"/>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atin typeface="Arial" charset="0"/>
                <a:cs typeface="Arial" charset="0"/>
              </a:defRPr>
            </a:lvl1pPr>
          </a:lstStyle>
          <a:p>
            <a:pPr>
              <a:defRPr/>
            </a:pPr>
            <a:fld id="{773F6B5F-4C74-4AEB-BE09-0F0E0B7039F7}" type="slidenum">
              <a:rPr lang="he-IL"/>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p:titleStyle>
    <p:body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13.emf"/><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12.emf"/><Relationship Id="rId4" Type="http://schemas.openxmlformats.org/officeDocument/2006/relationships/oleObject" Target="../embeddings/oleObject2.bin"/></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27.emf"/><Relationship Id="rId4" Type="http://schemas.openxmlformats.org/officeDocument/2006/relationships/oleObject" Target="../embeddings/oleObject4.bin"/></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28.emf"/><Relationship Id="rId4" Type="http://schemas.openxmlformats.org/officeDocument/2006/relationships/oleObject" Target="../embeddings/oleObject5.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29.emf"/><Relationship Id="rId4" Type="http://schemas.openxmlformats.org/officeDocument/2006/relationships/oleObject" Target="../embeddings/oleObject6.bin"/></Relationships>
</file>

<file path=ppt/slides/_rels/slide3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5.emf"/></Relationships>
</file>

<file path=ppt/slides/_rels/slide60.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gif"/><Relationship Id="rId5" Type="http://schemas.openxmlformats.org/officeDocument/2006/relationships/image" Target="../media/image8.jpeg"/><Relationship Id="rId4" Type="http://schemas.openxmlformats.org/officeDocument/2006/relationships/image" Target="../media/image7.jpeg"/></Relationships>
</file>

<file path=ppt/slides/_rels/slide70.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5.jpeg"/><Relationship Id="rId4" Type="http://schemas.openxmlformats.org/officeDocument/2006/relationships/image" Target="../media/image64.jpeg"/></Relationships>
</file>

<file path=ppt/slides/_rels/slide8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85.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12.e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2652764"/>
            <a:ext cx="9001125" cy="2662813"/>
          </a:xfrm>
        </p:spPr>
        <p:txBody>
          <a:bodyPr/>
          <a:lstStyle/>
          <a:p>
            <a:pPr rtl="0" eaLnBrk="1" hangingPunct="1"/>
            <a:r>
              <a:rPr lang="en-US" sz="3600" b="1" dirty="0"/>
              <a:t>On Economic Growth Differences Between Countries </a:t>
            </a:r>
            <a:br>
              <a:rPr lang="en-US" sz="3600" b="1" dirty="0"/>
            </a:br>
            <a:br>
              <a:rPr lang="en-US" sz="3600" b="1" dirty="0"/>
            </a:br>
            <a:r>
              <a:rPr lang="en-US" sz="2800" dirty="0"/>
              <a:t>Omer Moav</a:t>
            </a:r>
            <a:br>
              <a:rPr lang="he-IL" sz="2800" b="1" dirty="0"/>
            </a:br>
            <a:br>
              <a:rPr lang="he-IL" sz="2000" dirty="0"/>
            </a:br>
            <a:br>
              <a:rPr lang="en-US" sz="2000" dirty="0"/>
            </a:br>
            <a:r>
              <a:rPr lang="en-US" sz="2200" dirty="0"/>
              <a:t>My lecture is mainly based on my research with:</a:t>
            </a:r>
            <a:br>
              <a:rPr lang="en-US" sz="2200" dirty="0"/>
            </a:br>
            <a:r>
              <a:rPr lang="en-US" sz="2400" dirty="0" err="1"/>
              <a:t>Joram</a:t>
            </a:r>
            <a:r>
              <a:rPr lang="en-US" sz="2400" dirty="0"/>
              <a:t> </a:t>
            </a:r>
            <a:r>
              <a:rPr lang="en-US" sz="2400" dirty="0" err="1"/>
              <a:t>Mayshar</a:t>
            </a:r>
            <a:r>
              <a:rPr lang="en-US" sz="2400" dirty="0"/>
              <a:t> (Hebrew University of Jerusalem)</a:t>
            </a:r>
            <a:br>
              <a:rPr lang="en-US" sz="2400" dirty="0"/>
            </a:br>
            <a:r>
              <a:rPr lang="en-US" sz="2400" dirty="0"/>
              <a:t>Luigi </a:t>
            </a:r>
            <a:r>
              <a:rPr lang="en-US" sz="2400" dirty="0" err="1"/>
              <a:t>Pascali</a:t>
            </a:r>
            <a:r>
              <a:rPr lang="he-IL" sz="2200" dirty="0"/>
              <a:t>  </a:t>
            </a:r>
            <a:r>
              <a:rPr lang="en-US" sz="2200" dirty="0"/>
              <a:t>(UPF)</a:t>
            </a:r>
            <a:br>
              <a:rPr lang="en-US" sz="2200" dirty="0"/>
            </a:br>
            <a:br>
              <a:rPr lang="en-US" sz="2200" dirty="0"/>
            </a:br>
            <a:endParaRPr lang="en-US" sz="22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E54DB44-1093-4674-8A81-9FA12E4F5A44}" type="slidenum">
              <a:rPr lang="en-US"/>
              <a:pPr/>
              <a:t>10</a:t>
            </a:fld>
            <a:endParaRPr lang="en-US"/>
          </a:p>
        </p:txBody>
      </p:sp>
      <p:sp>
        <p:nvSpPr>
          <p:cNvPr id="4100" name="Rectangle 4"/>
          <p:cNvSpPr>
            <a:spLocks noGrp="1" noChangeArrowheads="1"/>
          </p:cNvSpPr>
          <p:nvPr>
            <p:ph type="ctrTitle"/>
          </p:nvPr>
        </p:nvSpPr>
        <p:spPr>
          <a:xfrm>
            <a:off x="609600" y="-8311"/>
            <a:ext cx="7772400" cy="829451"/>
          </a:xfrm>
        </p:spPr>
        <p:txBody>
          <a:bodyPr/>
          <a:lstStyle/>
          <a:p>
            <a:r>
              <a:rPr lang="en-US" dirty="0"/>
              <a:t>Growth</a:t>
            </a:r>
          </a:p>
        </p:txBody>
      </p:sp>
      <p:sp>
        <p:nvSpPr>
          <p:cNvPr id="7" name="לחצן פעולה: התחלה 6">
            <a:hlinkClick r:id="" action="ppaction://hlinkshowjump?jump=lastslide" highlightClick="1"/>
          </p:cNvPr>
          <p:cNvSpPr/>
          <p:nvPr/>
        </p:nvSpPr>
        <p:spPr bwMode="auto">
          <a:xfrm>
            <a:off x="228600" y="6172200"/>
            <a:ext cx="685800" cy="457200"/>
          </a:xfrm>
          <a:prstGeom prst="actionButtonBeginning">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a:scene3d>
            <a:camera prst="orthographicFront">
              <a:rot lat="21594000" lon="0" rev="0"/>
            </a:camera>
            <a:lightRig rig="threePt" dir="t"/>
          </a:scene3d>
          <a:sp3d>
            <a:bevelT w="107950" h="120650" prst="convex"/>
            <a:bevelB w="304800" h="419100" prst="softRound"/>
          </a:sp3d>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7572"/>
              </a:solidFill>
              <a:effectLst/>
              <a:latin typeface="Arial" charset="0"/>
            </a:endParaRPr>
          </a:p>
        </p:txBody>
      </p:sp>
      <p:sp>
        <p:nvSpPr>
          <p:cNvPr id="8" name="Text Box 4"/>
          <p:cNvSpPr txBox="1">
            <a:spLocks noChangeArrowheads="1"/>
          </p:cNvSpPr>
          <p:nvPr/>
        </p:nvSpPr>
        <p:spPr bwMode="auto">
          <a:xfrm>
            <a:off x="-152400" y="3505200"/>
            <a:ext cx="3276600" cy="276999"/>
          </a:xfrm>
          <a:prstGeom prst="rect">
            <a:avLst/>
          </a:prstGeom>
          <a:noFill/>
          <a:ln w="9525">
            <a:noFill/>
            <a:miter lim="800000"/>
            <a:headEnd/>
            <a:tailEnd/>
          </a:ln>
          <a:effectLst/>
        </p:spPr>
        <p:txBody>
          <a:bodyPr wrap="square">
            <a:spAutoFit/>
          </a:bodyPr>
          <a:lstStyle/>
          <a:p>
            <a:pPr algn="l" rtl="0">
              <a:defRPr/>
            </a:pPr>
            <a:r>
              <a:rPr lang="en-US" sz="1200" b="1" dirty="0">
                <a:solidFill>
                  <a:srgbClr val="CC0066"/>
                </a:solidFill>
              </a:rPr>
              <a:t>Regional</a:t>
            </a:r>
            <a:r>
              <a:rPr lang="en-US" sz="1200" b="1" dirty="0">
                <a:solidFill>
                  <a:srgbClr val="CC0066"/>
                </a:solidFill>
                <a:effectLst>
                  <a:outerShdw blurRad="38100" dist="38100" dir="2700000" algn="tl">
                    <a:srgbClr val="C0C0C0"/>
                  </a:outerShdw>
                </a:effectLst>
              </a:rPr>
              <a:t> Income Per Capita:  0 - 2000</a:t>
            </a:r>
          </a:p>
        </p:txBody>
      </p:sp>
      <p:graphicFrame>
        <p:nvGraphicFramePr>
          <p:cNvPr id="9" name="Object 5"/>
          <p:cNvGraphicFramePr>
            <a:graphicFrameLocks noChangeAspect="1"/>
          </p:cNvGraphicFramePr>
          <p:nvPr/>
        </p:nvGraphicFramePr>
        <p:xfrm>
          <a:off x="228600" y="3733800"/>
          <a:ext cx="2034249" cy="1198893"/>
        </p:xfrm>
        <a:graphic>
          <a:graphicData uri="http://schemas.openxmlformats.org/presentationml/2006/ole">
            <mc:AlternateContent xmlns:mc="http://schemas.openxmlformats.org/markup-compatibility/2006">
              <mc:Choice xmlns:v="urn:schemas-microsoft-com:vml" Requires="v">
                <p:oleObj spid="_x0000_s3178" name="תרשים" r:id="rId4" imgW="6115202" imgH="4695749" progId="Excel.Sheet.8">
                  <p:embed/>
                </p:oleObj>
              </mc:Choice>
              <mc:Fallback>
                <p:oleObj name="תרשים" r:id="rId4" imgW="6115202" imgH="4695749"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733800"/>
                        <a:ext cx="2034249" cy="11988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 name="אובייקט 2"/>
          <p:cNvGraphicFramePr>
            <a:graphicFrameLocks noChangeAspect="1"/>
          </p:cNvGraphicFramePr>
          <p:nvPr/>
        </p:nvGraphicFramePr>
        <p:xfrm>
          <a:off x="2743200" y="2539159"/>
          <a:ext cx="6135511" cy="3846856"/>
        </p:xfrm>
        <a:graphic>
          <a:graphicData uri="http://schemas.openxmlformats.org/presentationml/2006/ole">
            <mc:AlternateContent xmlns:mc="http://schemas.openxmlformats.org/markup-compatibility/2006">
              <mc:Choice xmlns:v="urn:schemas-microsoft-com:vml" Requires="v">
                <p:oleObj spid="_x0000_s3179" name="תרשים" r:id="rId6" imgW="6658051" imgH="4400702" progId="Excel.Sheet.8">
                  <p:embed/>
                </p:oleObj>
              </mc:Choice>
              <mc:Fallback>
                <p:oleObj name="תרשים" r:id="rId6" imgW="6658051" imgH="4400702" progId="Excel.Sheet.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0" y="2539159"/>
                        <a:ext cx="6135511" cy="384685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הסבר חץ ימינה 1"/>
          <p:cNvSpPr/>
          <p:nvPr/>
        </p:nvSpPr>
        <p:spPr bwMode="auto">
          <a:xfrm>
            <a:off x="1676400" y="3485866"/>
            <a:ext cx="1240812" cy="1581382"/>
          </a:xfrm>
          <a:prstGeom prst="rightArrowCallout">
            <a:avLst>
              <a:gd name="adj1" fmla="val 30834"/>
              <a:gd name="adj2" fmla="val 25000"/>
              <a:gd name="adj3" fmla="val 25000"/>
              <a:gd name="adj4" fmla="val 39295"/>
            </a:avLst>
          </a:prstGeom>
          <a:solidFill>
            <a:schemeClr val="accent1">
              <a:alpha val="2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7572"/>
              </a:solidFill>
              <a:effectLst/>
              <a:latin typeface="Arial" charset="0"/>
            </a:endParaRPr>
          </a:p>
        </p:txBody>
      </p:sp>
    </p:spTree>
    <p:extLst>
      <p:ext uri="{BB962C8B-B14F-4D97-AF65-F5344CB8AC3E}">
        <p14:creationId xmlns:p14="http://schemas.microsoft.com/office/powerpoint/2010/main" val="3990791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3" grpId="0"/>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E54DB44-1093-4674-8A81-9FA12E4F5A44}" type="slidenum">
              <a:rPr lang="en-US"/>
              <a:pPr/>
              <a:t>11</a:t>
            </a:fld>
            <a:endParaRPr lang="en-US"/>
          </a:p>
        </p:txBody>
      </p:sp>
      <p:sp>
        <p:nvSpPr>
          <p:cNvPr id="4100" name="Rectangle 4"/>
          <p:cNvSpPr>
            <a:spLocks noGrp="1" noChangeArrowheads="1"/>
          </p:cNvSpPr>
          <p:nvPr>
            <p:ph type="ctrTitle"/>
          </p:nvPr>
        </p:nvSpPr>
        <p:spPr>
          <a:xfrm>
            <a:off x="609600" y="-8311"/>
            <a:ext cx="7772400" cy="829451"/>
          </a:xfrm>
        </p:spPr>
        <p:txBody>
          <a:bodyPr/>
          <a:lstStyle/>
          <a:p>
            <a:r>
              <a:rPr lang="en-US" dirty="0"/>
              <a:t>Growth</a:t>
            </a:r>
          </a:p>
        </p:txBody>
      </p:sp>
      <p:sp>
        <p:nvSpPr>
          <p:cNvPr id="7" name="לחצן פעולה: התחלה 6">
            <a:hlinkClick r:id="" action="ppaction://hlinkshowjump?jump=lastslide" highlightClick="1"/>
          </p:cNvPr>
          <p:cNvSpPr/>
          <p:nvPr/>
        </p:nvSpPr>
        <p:spPr bwMode="auto">
          <a:xfrm>
            <a:off x="228600" y="6172200"/>
            <a:ext cx="685800" cy="457200"/>
          </a:xfrm>
          <a:prstGeom prst="actionButtonBeginning">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a:scene3d>
            <a:camera prst="orthographicFront">
              <a:rot lat="21594000" lon="0" rev="0"/>
            </a:camera>
            <a:lightRig rig="threePt" dir="t"/>
          </a:scene3d>
          <a:sp3d>
            <a:bevelT w="107950" h="120650" prst="convex"/>
            <a:bevelB w="304800" h="419100" prst="softRound"/>
          </a:sp3d>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7572"/>
              </a:solidFill>
              <a:effectLst/>
              <a:latin typeface="Arial" charset="0"/>
            </a:endParaRPr>
          </a:p>
        </p:txBody>
      </p:sp>
      <p:pic>
        <p:nvPicPr>
          <p:cNvPr id="8" name="Picture 4" descr="weil_27789_c01f08"/>
          <p:cNvPicPr preferRelativeResize="0">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9310" y="1932850"/>
            <a:ext cx="7074090" cy="4721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5">
            <a:extLst>
              <a:ext uri="{FF2B5EF4-FFF2-40B4-BE49-F238E27FC236}">
                <a16:creationId xmlns:a16="http://schemas.microsoft.com/office/drawing/2014/main" id="{A2E8BBFB-A574-4981-AADE-BBB4300B81C0}"/>
              </a:ext>
            </a:extLst>
          </p:cNvPr>
          <p:cNvSpPr txBox="1">
            <a:spLocks noChangeArrowheads="1"/>
          </p:cNvSpPr>
          <p:nvPr/>
        </p:nvSpPr>
        <p:spPr bwMode="auto">
          <a:xfrm>
            <a:off x="495795" y="681251"/>
            <a:ext cx="7848600" cy="1295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1" eaLnBrk="0" fontAlgn="base" hangingPunct="0">
              <a:spcBef>
                <a:spcPct val="20000"/>
              </a:spcBef>
              <a:spcAft>
                <a:spcPct val="0"/>
              </a:spcAft>
              <a:buNone/>
              <a:defRPr sz="3200">
                <a:solidFill>
                  <a:schemeClr val="tx1"/>
                </a:solidFill>
                <a:latin typeface="+mn-lt"/>
                <a:ea typeface="+mn-ea"/>
                <a:cs typeface="+mn-cs"/>
              </a:defRPr>
            </a:lvl1pPr>
            <a:lvl2pPr marL="457200" indent="0" algn="ctr" rtl="1" eaLnBrk="0" fontAlgn="base" hangingPunct="0">
              <a:spcBef>
                <a:spcPct val="20000"/>
              </a:spcBef>
              <a:spcAft>
                <a:spcPct val="0"/>
              </a:spcAft>
              <a:buNone/>
              <a:defRPr sz="2800">
                <a:solidFill>
                  <a:schemeClr val="tx1"/>
                </a:solidFill>
                <a:latin typeface="+mn-lt"/>
                <a:cs typeface="+mn-cs"/>
              </a:defRPr>
            </a:lvl2pPr>
            <a:lvl3pPr marL="914400" indent="0" algn="ctr" rtl="1" eaLnBrk="0" fontAlgn="base" hangingPunct="0">
              <a:spcBef>
                <a:spcPct val="20000"/>
              </a:spcBef>
              <a:spcAft>
                <a:spcPct val="0"/>
              </a:spcAft>
              <a:buNone/>
              <a:defRPr sz="2400">
                <a:solidFill>
                  <a:schemeClr val="tx1"/>
                </a:solidFill>
                <a:latin typeface="+mn-lt"/>
                <a:cs typeface="+mn-cs"/>
              </a:defRPr>
            </a:lvl3pPr>
            <a:lvl4pPr marL="1371600" indent="0" algn="ctr" rtl="1" eaLnBrk="0" fontAlgn="base" hangingPunct="0">
              <a:spcBef>
                <a:spcPct val="20000"/>
              </a:spcBef>
              <a:spcAft>
                <a:spcPct val="0"/>
              </a:spcAft>
              <a:buNone/>
              <a:defRPr sz="2000">
                <a:solidFill>
                  <a:schemeClr val="tx1"/>
                </a:solidFill>
                <a:latin typeface="+mn-lt"/>
                <a:cs typeface="+mn-cs"/>
              </a:defRPr>
            </a:lvl4pPr>
            <a:lvl5pPr marL="1828800" indent="0" algn="ctr" rtl="1" eaLnBrk="0" fontAlgn="base" hangingPunct="0">
              <a:spcBef>
                <a:spcPct val="20000"/>
              </a:spcBef>
              <a:spcAft>
                <a:spcPct val="0"/>
              </a:spcAft>
              <a:buNone/>
              <a:defRPr sz="2000">
                <a:solidFill>
                  <a:schemeClr val="tx1"/>
                </a:solidFill>
                <a:latin typeface="+mn-lt"/>
                <a:cs typeface="+mn-cs"/>
              </a:defRPr>
            </a:lvl5pPr>
            <a:lvl6pPr marL="2286000" indent="0" algn="ctr" rtl="1" fontAlgn="base">
              <a:spcBef>
                <a:spcPct val="20000"/>
              </a:spcBef>
              <a:spcAft>
                <a:spcPct val="0"/>
              </a:spcAft>
              <a:buNone/>
              <a:defRPr sz="2000">
                <a:solidFill>
                  <a:schemeClr val="tx1"/>
                </a:solidFill>
                <a:latin typeface="+mn-lt"/>
                <a:cs typeface="+mn-cs"/>
              </a:defRPr>
            </a:lvl6pPr>
            <a:lvl7pPr marL="2743200" indent="0" algn="ctr" rtl="1" fontAlgn="base">
              <a:spcBef>
                <a:spcPct val="20000"/>
              </a:spcBef>
              <a:spcAft>
                <a:spcPct val="0"/>
              </a:spcAft>
              <a:buNone/>
              <a:defRPr sz="2000">
                <a:solidFill>
                  <a:schemeClr val="tx1"/>
                </a:solidFill>
                <a:latin typeface="+mn-lt"/>
                <a:cs typeface="+mn-cs"/>
              </a:defRPr>
            </a:lvl7pPr>
            <a:lvl8pPr marL="3200400" indent="0" algn="ctr" rtl="1" fontAlgn="base">
              <a:spcBef>
                <a:spcPct val="20000"/>
              </a:spcBef>
              <a:spcAft>
                <a:spcPct val="0"/>
              </a:spcAft>
              <a:buNone/>
              <a:defRPr sz="2000">
                <a:solidFill>
                  <a:schemeClr val="tx1"/>
                </a:solidFill>
                <a:latin typeface="+mn-lt"/>
                <a:cs typeface="+mn-cs"/>
              </a:defRPr>
            </a:lvl8pPr>
            <a:lvl9pPr marL="3657600" indent="0" algn="ctr" rtl="1" fontAlgn="base">
              <a:spcBef>
                <a:spcPct val="20000"/>
              </a:spcBef>
              <a:spcAft>
                <a:spcPct val="0"/>
              </a:spcAft>
              <a:buNone/>
              <a:defRPr sz="2000">
                <a:solidFill>
                  <a:schemeClr val="tx1"/>
                </a:solidFill>
                <a:latin typeface="+mn-lt"/>
                <a:cs typeface="+mn-cs"/>
              </a:defRPr>
            </a:lvl9pPr>
          </a:lstStyle>
          <a:p>
            <a:pPr algn="r"/>
            <a:r>
              <a:rPr lang="en-US" kern="0" dirty="0"/>
              <a:t>Inequality among people may be broken down to inequality in and among countries</a:t>
            </a:r>
            <a:endParaRPr lang="he-IL" kern="0" dirty="0"/>
          </a:p>
        </p:txBody>
      </p:sp>
      <p:sp>
        <p:nvSpPr>
          <p:cNvPr id="3" name="Subtitle 2">
            <a:extLst>
              <a:ext uri="{FF2B5EF4-FFF2-40B4-BE49-F238E27FC236}">
                <a16:creationId xmlns:a16="http://schemas.microsoft.com/office/drawing/2014/main" id="{5180DCAB-732D-44C3-AD51-427C21CB0A6A}"/>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26861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3" y="304806"/>
            <a:ext cx="7543800" cy="1450757"/>
          </a:xfrm>
        </p:spPr>
        <p:txBody>
          <a:bodyPr>
            <a:normAutofit/>
          </a:bodyPr>
          <a:lstStyle/>
          <a:p>
            <a:r>
              <a:rPr lang="en-US" sz="4000" dirty="0">
                <a:solidFill>
                  <a:schemeClr val="tx1"/>
                </a:solidFill>
                <a:cs typeface="+mn-cs"/>
              </a:rPr>
              <a:t>Wealth of Nations</a:t>
            </a:r>
            <a:endParaRPr lang="he-IL" sz="4000" dirty="0">
              <a:solidFill>
                <a:schemeClr val="tx1"/>
              </a:solidFill>
              <a:cs typeface="+mn-cs"/>
            </a:endParaRPr>
          </a:p>
        </p:txBody>
      </p:sp>
      <p:sp>
        <p:nvSpPr>
          <p:cNvPr id="4" name="Slide Number Placeholder 3"/>
          <p:cNvSpPr>
            <a:spLocks noGrp="1"/>
          </p:cNvSpPr>
          <p:nvPr>
            <p:ph type="sldNum" sz="quarter" idx="12"/>
          </p:nvPr>
        </p:nvSpPr>
        <p:spPr/>
        <p:txBody>
          <a:bodyPr/>
          <a:lstStyle/>
          <a:p>
            <a:fld id="{5D58C43D-F308-4D52-B801-582571F6CAC7}" type="slidenum">
              <a:rPr lang="he-IL" sz="1800" b="1" smtClean="0"/>
              <a:t>12</a:t>
            </a:fld>
            <a:endParaRPr lang="he-IL" sz="1800" b="1"/>
          </a:p>
        </p:txBody>
      </p:sp>
      <p:pic>
        <p:nvPicPr>
          <p:cNvPr id="15362" name="Picture 2" descr="http://upload.wikimedia.org/wikipedia/commons/e/e0/Gdpercapit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3122" y="2308802"/>
            <a:ext cx="7243481" cy="39651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Rectangle 7"/>
          <p:cNvSpPr/>
          <p:nvPr/>
        </p:nvSpPr>
        <p:spPr>
          <a:xfrm>
            <a:off x="822963" y="1562111"/>
            <a:ext cx="7921961" cy="461665"/>
          </a:xfrm>
          <a:prstGeom prst="rect">
            <a:avLst/>
          </a:prstGeom>
        </p:spPr>
        <p:txBody>
          <a:bodyPr wrap="square">
            <a:spAutoFit/>
          </a:bodyPr>
          <a:lstStyle/>
          <a:p>
            <a:pPr algn="ctr"/>
            <a:r>
              <a:rPr lang="en-US" sz="2400" b="1" dirty="0"/>
              <a:t>GDP per Capita adapted to Purchasing Power (2012)</a:t>
            </a:r>
            <a:endParaRPr lang="he-IL" sz="2400" b="1" dirty="0"/>
          </a:p>
        </p:txBody>
      </p:sp>
      <p:sp>
        <p:nvSpPr>
          <p:cNvPr id="9" name="TextBox 8">
            <a:extLst>
              <a:ext uri="{FF2B5EF4-FFF2-40B4-BE49-F238E27FC236}">
                <a16:creationId xmlns:a16="http://schemas.microsoft.com/office/drawing/2014/main" id="{54C04AA1-5982-40E3-B47B-4F45ED716697}"/>
              </a:ext>
            </a:extLst>
          </p:cNvPr>
          <p:cNvSpPr txBox="1"/>
          <p:nvPr/>
        </p:nvSpPr>
        <p:spPr>
          <a:xfrm>
            <a:off x="1564791" y="6440201"/>
            <a:ext cx="6651812" cy="307777"/>
          </a:xfrm>
          <a:prstGeom prst="rect">
            <a:avLst/>
          </a:prstGeom>
          <a:noFill/>
        </p:spPr>
        <p:txBody>
          <a:bodyPr wrap="square" rtlCol="1">
            <a:spAutoFit/>
          </a:bodyPr>
          <a:lstStyle/>
          <a:p>
            <a:r>
              <a:rPr lang="en-US" sz="1400" dirty="0"/>
              <a:t>Source: Wikipedia, based on World Bank Data</a:t>
            </a:r>
            <a:endParaRPr lang="he-IL" sz="1400" dirty="0"/>
          </a:p>
        </p:txBody>
      </p:sp>
    </p:spTree>
    <p:extLst>
      <p:ext uri="{BB962C8B-B14F-4D97-AF65-F5344CB8AC3E}">
        <p14:creationId xmlns:p14="http://schemas.microsoft.com/office/powerpoint/2010/main" val="34102045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55918-5694-4F1F-A494-A7A11E799940}"/>
              </a:ext>
            </a:extLst>
          </p:cNvPr>
          <p:cNvSpPr>
            <a:spLocks noGrp="1"/>
          </p:cNvSpPr>
          <p:nvPr>
            <p:ph type="title"/>
          </p:nvPr>
        </p:nvSpPr>
        <p:spPr/>
        <p:txBody>
          <a:bodyPr/>
          <a:lstStyle/>
          <a:p>
            <a:r>
              <a:rPr lang="en-US" dirty="0"/>
              <a:t>What has happened in the world recently?</a:t>
            </a:r>
          </a:p>
        </p:txBody>
      </p:sp>
      <p:sp>
        <p:nvSpPr>
          <p:cNvPr id="3" name="Content Placeholder 2">
            <a:extLst>
              <a:ext uri="{FF2B5EF4-FFF2-40B4-BE49-F238E27FC236}">
                <a16:creationId xmlns:a16="http://schemas.microsoft.com/office/drawing/2014/main" id="{94DA85A0-0322-4D37-AC99-8322181A6F7C}"/>
              </a:ext>
            </a:extLst>
          </p:cNvPr>
          <p:cNvSpPr>
            <a:spLocks noGrp="1"/>
          </p:cNvSpPr>
          <p:nvPr>
            <p:ph idx="1"/>
          </p:nvPr>
        </p:nvSpPr>
        <p:spPr>
          <a:xfrm>
            <a:off x="685800" y="1852748"/>
            <a:ext cx="8229600" cy="4525963"/>
          </a:xfrm>
        </p:spPr>
        <p:txBody>
          <a:bodyPr/>
          <a:lstStyle/>
          <a:p>
            <a:pPr marL="514350" indent="-514350" algn="l" rtl="0">
              <a:buAutoNum type="arabicPeriod"/>
            </a:pPr>
            <a:r>
              <a:rPr lang="en-US" dirty="0"/>
              <a:t>In the past 25 years, what has happened to the world rate of people living in extreme poverty?</a:t>
            </a:r>
          </a:p>
          <a:p>
            <a:pPr marL="514350" indent="-514350" algn="l" rtl="0">
              <a:buAutoNum type="alphaLcPeriod"/>
            </a:pPr>
            <a:r>
              <a:rPr lang="en-US" dirty="0"/>
              <a:t>Doubled</a:t>
            </a:r>
          </a:p>
          <a:p>
            <a:pPr marL="514350" indent="-514350" algn="l" rtl="0">
              <a:buAutoNum type="alphaLcPeriod"/>
            </a:pPr>
            <a:r>
              <a:rPr lang="en-US" dirty="0"/>
              <a:t>Hasn’t changed</a:t>
            </a:r>
          </a:p>
          <a:p>
            <a:pPr marL="514350" indent="-514350" algn="l" rtl="0">
              <a:buAutoNum type="alphaLcPeriod"/>
            </a:pPr>
            <a:r>
              <a:rPr lang="en-US" dirty="0"/>
              <a:t>Reduced by half</a:t>
            </a:r>
          </a:p>
        </p:txBody>
      </p:sp>
    </p:spTree>
    <p:extLst>
      <p:ext uri="{BB962C8B-B14F-4D97-AF65-F5344CB8AC3E}">
        <p14:creationId xmlns:p14="http://schemas.microsoft.com/office/powerpoint/2010/main" val="1872461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2B77C3C-CF50-4F7B-891D-503963681C9B}"/>
              </a:ext>
            </a:extLst>
          </p:cNvPr>
          <p:cNvSpPr>
            <a:spLocks noGrp="1"/>
          </p:cNvSpPr>
          <p:nvPr>
            <p:ph type="title"/>
          </p:nvPr>
        </p:nvSpPr>
        <p:spPr>
          <a:xfrm>
            <a:off x="457200" y="274638"/>
            <a:ext cx="8229600" cy="1143000"/>
          </a:xfrm>
        </p:spPr>
        <p:txBody>
          <a:bodyPr/>
          <a:lstStyle/>
          <a:p>
            <a:r>
              <a:rPr lang="en-US" dirty="0"/>
              <a:t>What has happened in the world recently?</a:t>
            </a:r>
          </a:p>
        </p:txBody>
      </p:sp>
      <p:sp>
        <p:nvSpPr>
          <p:cNvPr id="7" name="Content Placeholder 2">
            <a:extLst>
              <a:ext uri="{FF2B5EF4-FFF2-40B4-BE49-F238E27FC236}">
                <a16:creationId xmlns:a16="http://schemas.microsoft.com/office/drawing/2014/main" id="{A7C70F3B-6781-480D-98F8-F269C4099F5E}"/>
              </a:ext>
            </a:extLst>
          </p:cNvPr>
          <p:cNvSpPr txBox="1">
            <a:spLocks/>
          </p:cNvSpPr>
          <p:nvPr/>
        </p:nvSpPr>
        <p:spPr bwMode="auto">
          <a:xfrm>
            <a:off x="838200" y="2005148"/>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marL="0" indent="0" algn="l" rtl="0">
              <a:buNone/>
            </a:pPr>
            <a:r>
              <a:rPr lang="en-US" kern="0" dirty="0"/>
              <a:t>2. The number of children aged 1 receiving any type of vaccine</a:t>
            </a:r>
          </a:p>
          <a:p>
            <a:pPr marL="514350" indent="-514350" algn="l" rtl="0">
              <a:buAutoNum type="alphaLcPeriod"/>
            </a:pPr>
            <a:r>
              <a:rPr lang="en-US" kern="0" dirty="0"/>
              <a:t>40%</a:t>
            </a:r>
          </a:p>
          <a:p>
            <a:pPr marL="514350" indent="-514350" algn="l" rtl="0">
              <a:buAutoNum type="alphaLcPeriod"/>
            </a:pPr>
            <a:r>
              <a:rPr lang="en-US" kern="0" dirty="0"/>
              <a:t>60%</a:t>
            </a:r>
          </a:p>
          <a:p>
            <a:pPr marL="514350" indent="-514350" algn="l" rtl="0">
              <a:buAutoNum type="alphaLcPeriod"/>
            </a:pPr>
            <a:r>
              <a:rPr lang="en-US" kern="0" dirty="0"/>
              <a:t>80%</a:t>
            </a:r>
          </a:p>
          <a:p>
            <a:pPr marL="0" indent="0" algn="l" rtl="0">
              <a:buNone/>
            </a:pPr>
            <a:endParaRPr lang="en-US" kern="0" dirty="0"/>
          </a:p>
        </p:txBody>
      </p:sp>
    </p:spTree>
    <p:extLst>
      <p:ext uri="{BB962C8B-B14F-4D97-AF65-F5344CB8AC3E}">
        <p14:creationId xmlns:p14="http://schemas.microsoft.com/office/powerpoint/2010/main" val="5181752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B8A5D4B-0B1E-4741-9F54-49BB42CC4024}"/>
              </a:ext>
            </a:extLst>
          </p:cNvPr>
          <p:cNvSpPr>
            <a:spLocks noGrp="1"/>
          </p:cNvSpPr>
          <p:nvPr>
            <p:ph type="title"/>
          </p:nvPr>
        </p:nvSpPr>
        <p:spPr>
          <a:xfrm>
            <a:off x="457200" y="274638"/>
            <a:ext cx="8229600" cy="1143000"/>
          </a:xfrm>
        </p:spPr>
        <p:txBody>
          <a:bodyPr/>
          <a:lstStyle/>
          <a:p>
            <a:r>
              <a:rPr lang="en-US" dirty="0"/>
              <a:t>What has happened in the world recently?</a:t>
            </a:r>
          </a:p>
        </p:txBody>
      </p:sp>
      <p:sp>
        <p:nvSpPr>
          <p:cNvPr id="7" name="Content Placeholder 2">
            <a:extLst>
              <a:ext uri="{FF2B5EF4-FFF2-40B4-BE49-F238E27FC236}">
                <a16:creationId xmlns:a16="http://schemas.microsoft.com/office/drawing/2014/main" id="{1BD1724A-5A4D-40ED-A6C4-91669DDBEC3E}"/>
              </a:ext>
            </a:extLst>
          </p:cNvPr>
          <p:cNvSpPr txBox="1">
            <a:spLocks/>
          </p:cNvSpPr>
          <p:nvPr/>
        </p:nvSpPr>
        <p:spPr bwMode="auto">
          <a:xfrm>
            <a:off x="457200" y="2057399"/>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marL="0" indent="0" algn="l" rtl="0">
              <a:buNone/>
            </a:pPr>
            <a:r>
              <a:rPr lang="en-US" kern="0" dirty="0"/>
              <a:t>3.  There are 2 billion children (0-15) living in the world today. According to UN forecast, how many will there be in 2100?</a:t>
            </a:r>
          </a:p>
          <a:p>
            <a:pPr marL="514350" indent="-514350" algn="l" rtl="0">
              <a:buAutoNum type="alphaLcPeriod"/>
            </a:pPr>
            <a:r>
              <a:rPr lang="en-US" kern="0" dirty="0"/>
              <a:t>2 Billion</a:t>
            </a:r>
          </a:p>
          <a:p>
            <a:pPr marL="514350" indent="-514350" algn="l" rtl="0">
              <a:buAutoNum type="alphaLcPeriod"/>
            </a:pPr>
            <a:r>
              <a:rPr lang="en-US" kern="0" dirty="0"/>
              <a:t>3 Billion </a:t>
            </a:r>
          </a:p>
          <a:p>
            <a:pPr marL="514350" indent="-514350" algn="l" rtl="0">
              <a:buAutoNum type="alphaLcPeriod"/>
            </a:pPr>
            <a:r>
              <a:rPr lang="en-US" kern="0" dirty="0"/>
              <a:t>4 Billion </a:t>
            </a:r>
          </a:p>
          <a:p>
            <a:pPr marL="0" indent="0" algn="l" rtl="0">
              <a:buNone/>
            </a:pPr>
            <a:endParaRPr lang="en-US" kern="0" dirty="0"/>
          </a:p>
        </p:txBody>
      </p:sp>
    </p:spTree>
    <p:extLst>
      <p:ext uri="{BB962C8B-B14F-4D97-AF65-F5344CB8AC3E}">
        <p14:creationId xmlns:p14="http://schemas.microsoft.com/office/powerpoint/2010/main" val="33078411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DA85A0-0322-4D37-AC99-8322181A6F7C}"/>
              </a:ext>
            </a:extLst>
          </p:cNvPr>
          <p:cNvSpPr>
            <a:spLocks noGrp="1"/>
          </p:cNvSpPr>
          <p:nvPr>
            <p:ph idx="1"/>
          </p:nvPr>
        </p:nvSpPr>
        <p:spPr>
          <a:xfrm>
            <a:off x="685800" y="1852748"/>
            <a:ext cx="8229600" cy="4525963"/>
          </a:xfrm>
        </p:spPr>
        <p:txBody>
          <a:bodyPr/>
          <a:lstStyle/>
          <a:p>
            <a:pPr marL="0" indent="0" algn="l" rtl="0">
              <a:buNone/>
            </a:pPr>
            <a:r>
              <a:rPr lang="en-US" dirty="0"/>
              <a:t>4. Life expectancy worldwide:</a:t>
            </a:r>
          </a:p>
          <a:p>
            <a:pPr marL="514350" indent="-514350" algn="l" rtl="0">
              <a:buAutoNum type="alphaLcPeriod"/>
            </a:pPr>
            <a:r>
              <a:rPr lang="en-US" dirty="0"/>
              <a:t>50</a:t>
            </a:r>
          </a:p>
          <a:p>
            <a:pPr marL="514350" indent="-514350" algn="l" rtl="0">
              <a:buAutoNum type="alphaLcPeriod"/>
            </a:pPr>
            <a:r>
              <a:rPr lang="en-US" dirty="0"/>
              <a:t>60</a:t>
            </a:r>
          </a:p>
          <a:p>
            <a:pPr marL="514350" indent="-514350" algn="l" rtl="0">
              <a:buAutoNum type="alphaLcPeriod"/>
            </a:pPr>
            <a:r>
              <a:rPr lang="en-US" dirty="0"/>
              <a:t>70</a:t>
            </a:r>
            <a:endParaRPr lang="he-IL" dirty="0"/>
          </a:p>
        </p:txBody>
      </p:sp>
      <p:sp>
        <p:nvSpPr>
          <p:cNvPr id="6" name="Title 1">
            <a:extLst>
              <a:ext uri="{FF2B5EF4-FFF2-40B4-BE49-F238E27FC236}">
                <a16:creationId xmlns:a16="http://schemas.microsoft.com/office/drawing/2014/main" id="{4C34A7F7-5F28-4410-9624-4FAB4B4CA20C}"/>
              </a:ext>
            </a:extLst>
          </p:cNvPr>
          <p:cNvSpPr>
            <a:spLocks noGrp="1"/>
          </p:cNvSpPr>
          <p:nvPr>
            <p:ph type="title"/>
          </p:nvPr>
        </p:nvSpPr>
        <p:spPr>
          <a:xfrm>
            <a:off x="457200" y="274638"/>
            <a:ext cx="8229600" cy="1143000"/>
          </a:xfrm>
        </p:spPr>
        <p:txBody>
          <a:bodyPr/>
          <a:lstStyle/>
          <a:p>
            <a:r>
              <a:rPr lang="en-US" dirty="0"/>
              <a:t>What has happened in the world recently?</a:t>
            </a:r>
          </a:p>
        </p:txBody>
      </p:sp>
    </p:spTree>
    <p:extLst>
      <p:ext uri="{BB962C8B-B14F-4D97-AF65-F5344CB8AC3E}">
        <p14:creationId xmlns:p14="http://schemas.microsoft.com/office/powerpoint/2010/main" val="9217530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C55918-5694-4F1F-A494-A7A11E799940}"/>
              </a:ext>
            </a:extLst>
          </p:cNvPr>
          <p:cNvSpPr>
            <a:spLocks noGrp="1"/>
          </p:cNvSpPr>
          <p:nvPr>
            <p:ph type="title"/>
          </p:nvPr>
        </p:nvSpPr>
        <p:spPr/>
        <p:txBody>
          <a:bodyPr/>
          <a:lstStyle/>
          <a:p>
            <a:r>
              <a:rPr lang="en-US" dirty="0"/>
              <a:t>What has happened in the world recently?</a:t>
            </a:r>
          </a:p>
        </p:txBody>
      </p:sp>
      <p:sp>
        <p:nvSpPr>
          <p:cNvPr id="4" name="Content Placeholder 2">
            <a:extLst>
              <a:ext uri="{FF2B5EF4-FFF2-40B4-BE49-F238E27FC236}">
                <a16:creationId xmlns:a16="http://schemas.microsoft.com/office/drawing/2014/main" id="{C0E59D4A-3B05-4202-9ABA-7C6C988EAB47}"/>
              </a:ext>
            </a:extLst>
          </p:cNvPr>
          <p:cNvSpPr txBox="1">
            <a:spLocks/>
          </p:cNvSpPr>
          <p:nvPr/>
        </p:nvSpPr>
        <p:spPr bwMode="auto">
          <a:xfrm>
            <a:off x="365167" y="2057399"/>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marL="0" indent="0" algn="l" rtl="0">
              <a:buFontTx/>
              <a:buNone/>
            </a:pPr>
            <a:r>
              <a:rPr lang="en-US" kern="0" dirty="0"/>
              <a:t>5. Number of people dying each year due to natural disasters compared to 100 years ago:</a:t>
            </a:r>
          </a:p>
          <a:p>
            <a:pPr marL="514350" indent="-514350" algn="l" rtl="0">
              <a:buFontTx/>
              <a:buAutoNum type="alphaLcPeriod"/>
            </a:pPr>
            <a:r>
              <a:rPr lang="en-US" kern="0" dirty="0"/>
              <a:t>Hasn’t changed</a:t>
            </a:r>
          </a:p>
          <a:p>
            <a:pPr marL="514350" indent="-514350" algn="l" rtl="0">
              <a:buFontTx/>
              <a:buAutoNum type="alphaLcPeriod"/>
            </a:pPr>
            <a:r>
              <a:rPr lang="en-US" kern="0" dirty="0"/>
              <a:t>Doubled</a:t>
            </a:r>
          </a:p>
          <a:p>
            <a:pPr marL="514350" indent="-514350" algn="l" rtl="0">
              <a:buFontTx/>
              <a:buAutoNum type="alphaLcPeriod"/>
            </a:pPr>
            <a:r>
              <a:rPr lang="en-US" kern="0" dirty="0"/>
              <a:t>Gone down by half</a:t>
            </a:r>
            <a:endParaRPr lang="he-IL" kern="0" dirty="0"/>
          </a:p>
        </p:txBody>
      </p:sp>
    </p:spTree>
    <p:extLst>
      <p:ext uri="{BB962C8B-B14F-4D97-AF65-F5344CB8AC3E}">
        <p14:creationId xmlns:p14="http://schemas.microsoft.com/office/powerpoint/2010/main" val="31605334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25D44AD-FA06-4625-9E94-B82C7E0A4D56}"/>
              </a:ext>
            </a:extLst>
          </p:cNvPr>
          <p:cNvSpPr>
            <a:spLocks noGrp="1"/>
          </p:cNvSpPr>
          <p:nvPr>
            <p:ph type="title"/>
          </p:nvPr>
        </p:nvSpPr>
        <p:spPr>
          <a:xfrm>
            <a:off x="457200" y="274638"/>
            <a:ext cx="8229600" cy="1143000"/>
          </a:xfrm>
        </p:spPr>
        <p:txBody>
          <a:bodyPr/>
          <a:lstStyle/>
          <a:p>
            <a:r>
              <a:rPr lang="en-US" dirty="0"/>
              <a:t>What has happened in the world recently?</a:t>
            </a:r>
          </a:p>
        </p:txBody>
      </p:sp>
      <p:sp>
        <p:nvSpPr>
          <p:cNvPr id="7" name="Content Placeholder 2">
            <a:extLst>
              <a:ext uri="{FF2B5EF4-FFF2-40B4-BE49-F238E27FC236}">
                <a16:creationId xmlns:a16="http://schemas.microsoft.com/office/drawing/2014/main" id="{ADD0A64B-763D-46FD-BB1A-5EA226AA0538}"/>
              </a:ext>
            </a:extLst>
          </p:cNvPr>
          <p:cNvSpPr txBox="1">
            <a:spLocks/>
          </p:cNvSpPr>
          <p:nvPr/>
        </p:nvSpPr>
        <p:spPr bwMode="auto">
          <a:xfrm>
            <a:off x="457200" y="1891145"/>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marL="0" indent="0" algn="l" rtl="0">
              <a:buFontTx/>
              <a:buNone/>
            </a:pPr>
            <a:r>
              <a:rPr lang="en-US" kern="0" dirty="0"/>
              <a:t>6. Average number of years of education for women aged 30:</a:t>
            </a:r>
          </a:p>
          <a:p>
            <a:pPr marL="514350" indent="-514350" algn="l" rtl="0">
              <a:buFontTx/>
              <a:buAutoNum type="alphaLcPeriod"/>
            </a:pPr>
            <a:r>
              <a:rPr lang="en-US" kern="0" dirty="0"/>
              <a:t>9</a:t>
            </a:r>
          </a:p>
          <a:p>
            <a:pPr marL="514350" indent="-514350" algn="l" rtl="0">
              <a:buFontTx/>
              <a:buAutoNum type="alphaLcPeriod"/>
            </a:pPr>
            <a:r>
              <a:rPr lang="en-US" kern="0" dirty="0"/>
              <a:t>6</a:t>
            </a:r>
          </a:p>
          <a:p>
            <a:pPr marL="514350" indent="-514350" algn="l" rtl="0">
              <a:buFontTx/>
              <a:buAutoNum type="alphaLcPeriod"/>
            </a:pPr>
            <a:r>
              <a:rPr lang="en-US" kern="0" dirty="0"/>
              <a:t>3</a:t>
            </a:r>
            <a:endParaRPr lang="he-IL" kern="0" dirty="0"/>
          </a:p>
        </p:txBody>
      </p:sp>
    </p:spTree>
    <p:extLst>
      <p:ext uri="{BB962C8B-B14F-4D97-AF65-F5344CB8AC3E}">
        <p14:creationId xmlns:p14="http://schemas.microsoft.com/office/powerpoint/2010/main" val="37554443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6B277E0-6148-49DA-A673-BAE2A29212A0}"/>
              </a:ext>
            </a:extLst>
          </p:cNvPr>
          <p:cNvSpPr>
            <a:spLocks noGrp="1"/>
          </p:cNvSpPr>
          <p:nvPr>
            <p:ph type="title"/>
          </p:nvPr>
        </p:nvSpPr>
        <p:spPr>
          <a:xfrm>
            <a:off x="457200" y="274638"/>
            <a:ext cx="8229600" cy="1143000"/>
          </a:xfrm>
        </p:spPr>
        <p:txBody>
          <a:bodyPr/>
          <a:lstStyle/>
          <a:p>
            <a:r>
              <a:rPr lang="en-US" dirty="0"/>
              <a:t>What has happened in the world recently?</a:t>
            </a:r>
          </a:p>
        </p:txBody>
      </p:sp>
      <p:sp>
        <p:nvSpPr>
          <p:cNvPr id="7" name="Content Placeholder 2">
            <a:extLst>
              <a:ext uri="{FF2B5EF4-FFF2-40B4-BE49-F238E27FC236}">
                <a16:creationId xmlns:a16="http://schemas.microsoft.com/office/drawing/2014/main" id="{9BAB8A52-2987-4B83-94C3-70A8197F3C73}"/>
              </a:ext>
            </a:extLst>
          </p:cNvPr>
          <p:cNvSpPr txBox="1">
            <a:spLocks/>
          </p:cNvSpPr>
          <p:nvPr/>
        </p:nvSpPr>
        <p:spPr bwMode="auto">
          <a:xfrm>
            <a:off x="549234" y="1938647"/>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marL="0" indent="0" algn="l" rtl="0">
              <a:buFontTx/>
              <a:buNone/>
            </a:pPr>
            <a:r>
              <a:rPr lang="en-US" kern="0" dirty="0"/>
              <a:t>7. In poor countries, percentage of girls completing at least 5 years of education:</a:t>
            </a:r>
          </a:p>
          <a:p>
            <a:pPr marL="514350" indent="-514350" algn="l" rtl="0">
              <a:buFontTx/>
              <a:buAutoNum type="alphaLcPeriod"/>
            </a:pPr>
            <a:r>
              <a:rPr lang="en-US" kern="0" dirty="0"/>
              <a:t>50%</a:t>
            </a:r>
          </a:p>
          <a:p>
            <a:pPr marL="514350" indent="-514350" algn="l" rtl="0">
              <a:buFontTx/>
              <a:buAutoNum type="alphaLcPeriod"/>
            </a:pPr>
            <a:r>
              <a:rPr lang="en-US" kern="0" dirty="0"/>
              <a:t>60%</a:t>
            </a:r>
          </a:p>
          <a:p>
            <a:pPr marL="514350" indent="-514350" algn="l" rtl="0">
              <a:buFontTx/>
              <a:buAutoNum type="alphaLcPeriod"/>
            </a:pPr>
            <a:r>
              <a:rPr lang="en-US" kern="0" dirty="0"/>
              <a:t>70%</a:t>
            </a:r>
            <a:endParaRPr lang="he-IL" kern="0" dirty="0"/>
          </a:p>
        </p:txBody>
      </p:sp>
    </p:spTree>
    <p:extLst>
      <p:ext uri="{BB962C8B-B14F-4D97-AF65-F5344CB8AC3E}">
        <p14:creationId xmlns:p14="http://schemas.microsoft.com/office/powerpoint/2010/main" val="6575851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E5AA4-C932-834C-82BB-B104EA889E4E}"/>
              </a:ext>
            </a:extLst>
          </p:cNvPr>
          <p:cNvSpPr>
            <a:spLocks noGrp="1"/>
          </p:cNvSpPr>
          <p:nvPr>
            <p:ph type="title"/>
          </p:nvPr>
        </p:nvSpPr>
        <p:spPr>
          <a:xfrm>
            <a:off x="457199" y="569606"/>
            <a:ext cx="8229600" cy="1143000"/>
          </a:xfrm>
        </p:spPr>
        <p:txBody>
          <a:bodyPr/>
          <a:lstStyle/>
          <a:p>
            <a:r>
              <a:rPr lang="en-US" sz="3200" dirty="0"/>
              <a:t>Why are some countries richer than others?</a:t>
            </a:r>
            <a:br>
              <a:rPr lang="en-US" sz="3200" dirty="0"/>
            </a:br>
            <a:endParaRPr lang="en-US" sz="3200" dirty="0"/>
          </a:p>
        </p:txBody>
      </p:sp>
      <p:pic>
        <p:nvPicPr>
          <p:cNvPr id="3" name="Picture 2">
            <a:extLst>
              <a:ext uri="{FF2B5EF4-FFF2-40B4-BE49-F238E27FC236}">
                <a16:creationId xmlns:a16="http://schemas.microsoft.com/office/drawing/2014/main" id="{C14A8947-897B-E14C-8A93-48CA79B3C239}"/>
              </a:ext>
            </a:extLst>
          </p:cNvPr>
          <p:cNvPicPr>
            <a:picLocks noChangeAspect="1"/>
          </p:cNvPicPr>
          <p:nvPr/>
        </p:nvPicPr>
        <p:blipFill>
          <a:blip r:embed="rId2"/>
          <a:stretch>
            <a:fillRect/>
          </a:stretch>
        </p:blipFill>
        <p:spPr>
          <a:xfrm>
            <a:off x="1018887" y="1945818"/>
            <a:ext cx="7106224" cy="3572012"/>
          </a:xfrm>
          <a:prstGeom prst="rect">
            <a:avLst/>
          </a:prstGeom>
        </p:spPr>
      </p:pic>
      <p:sp>
        <p:nvSpPr>
          <p:cNvPr id="14" name="TextBox 13">
            <a:extLst>
              <a:ext uri="{FF2B5EF4-FFF2-40B4-BE49-F238E27FC236}">
                <a16:creationId xmlns:a16="http://schemas.microsoft.com/office/drawing/2014/main" id="{FC33B701-3B29-BB49-ACF1-F398FD68FC1D}"/>
              </a:ext>
            </a:extLst>
          </p:cNvPr>
          <p:cNvSpPr txBox="1"/>
          <p:nvPr/>
        </p:nvSpPr>
        <p:spPr>
          <a:xfrm>
            <a:off x="2998491" y="5453094"/>
            <a:ext cx="3147016" cy="369332"/>
          </a:xfrm>
          <a:prstGeom prst="rect">
            <a:avLst/>
          </a:prstGeom>
          <a:noFill/>
        </p:spPr>
        <p:txBody>
          <a:bodyPr wrap="none" rtlCol="0">
            <a:spAutoFit/>
          </a:bodyPr>
          <a:lstStyle/>
          <a:p>
            <a:pPr algn="l"/>
            <a:r>
              <a:rPr lang="en-US"/>
              <a:t>Distribution of wealth in 2015</a:t>
            </a:r>
          </a:p>
        </p:txBody>
      </p:sp>
    </p:spTree>
    <p:extLst>
      <p:ext uri="{BB962C8B-B14F-4D97-AF65-F5344CB8AC3E}">
        <p14:creationId xmlns:p14="http://schemas.microsoft.com/office/powerpoint/2010/main" val="25490095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CC71B8F-4AF8-4731-BEAC-1C6BEDD3055E}"/>
              </a:ext>
            </a:extLst>
          </p:cNvPr>
          <p:cNvSpPr>
            <a:spLocks noGrp="1"/>
          </p:cNvSpPr>
          <p:nvPr>
            <p:ph type="title"/>
          </p:nvPr>
        </p:nvSpPr>
        <p:spPr>
          <a:xfrm>
            <a:off x="457200" y="274638"/>
            <a:ext cx="8229600" cy="1143000"/>
          </a:xfrm>
        </p:spPr>
        <p:txBody>
          <a:bodyPr/>
          <a:lstStyle/>
          <a:p>
            <a:r>
              <a:rPr lang="en-US" dirty="0"/>
              <a:t>What has happened in the world recently?</a:t>
            </a:r>
          </a:p>
        </p:txBody>
      </p:sp>
      <p:sp>
        <p:nvSpPr>
          <p:cNvPr id="7" name="Content Placeholder 2">
            <a:extLst>
              <a:ext uri="{FF2B5EF4-FFF2-40B4-BE49-F238E27FC236}">
                <a16:creationId xmlns:a16="http://schemas.microsoft.com/office/drawing/2014/main" id="{BB524F00-E7DC-4730-A2A0-37F03BD961A1}"/>
              </a:ext>
            </a:extLst>
          </p:cNvPr>
          <p:cNvSpPr txBox="1">
            <a:spLocks/>
          </p:cNvSpPr>
          <p:nvPr/>
        </p:nvSpPr>
        <p:spPr bwMode="auto">
          <a:xfrm>
            <a:off x="356260" y="2057399"/>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marL="0" indent="0" algn="l" rtl="0">
              <a:buFontTx/>
              <a:buNone/>
            </a:pPr>
            <a:r>
              <a:rPr lang="en-US" kern="0" dirty="0"/>
              <a:t>8. Percentage of people in the world with access to electricity (even if limited):</a:t>
            </a:r>
          </a:p>
          <a:p>
            <a:pPr marL="514350" indent="-514350" algn="l" rtl="0">
              <a:buFontTx/>
              <a:buAutoNum type="alphaLcPeriod"/>
            </a:pPr>
            <a:r>
              <a:rPr lang="en-US" kern="0" dirty="0"/>
              <a:t>50%</a:t>
            </a:r>
          </a:p>
          <a:p>
            <a:pPr marL="514350" indent="-514350" algn="l" rtl="0">
              <a:buFontTx/>
              <a:buAutoNum type="alphaLcPeriod"/>
            </a:pPr>
            <a:r>
              <a:rPr lang="en-US" kern="0" dirty="0"/>
              <a:t>65%</a:t>
            </a:r>
          </a:p>
          <a:p>
            <a:pPr marL="514350" indent="-514350" algn="l" rtl="0">
              <a:buFontTx/>
              <a:buAutoNum type="alphaLcPeriod"/>
            </a:pPr>
            <a:r>
              <a:rPr lang="en-US" kern="0" dirty="0"/>
              <a:t>80%</a:t>
            </a:r>
            <a:endParaRPr lang="he-IL" kern="0" dirty="0"/>
          </a:p>
        </p:txBody>
      </p:sp>
    </p:spTree>
    <p:extLst>
      <p:ext uri="{BB962C8B-B14F-4D97-AF65-F5344CB8AC3E}">
        <p14:creationId xmlns:p14="http://schemas.microsoft.com/office/powerpoint/2010/main" val="2533811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01E1103-65C2-4CE4-A187-F93B08AF14FB}" type="slidenum">
              <a:rPr lang="en-US" smtClean="0"/>
              <a:pPr/>
              <a:t>21</a:t>
            </a:fld>
            <a:endParaRPr lang="en-US"/>
          </a:p>
        </p:txBody>
      </p:sp>
      <p:pic>
        <p:nvPicPr>
          <p:cNvPr id="72706" name="Picture 2" descr="https://ourworldindata.org/wp-content/uploads/2013/11/Global-inequality-in-1800-1975-and-2015.pn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752600" y="408991"/>
            <a:ext cx="5410200" cy="60901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33116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3" y="304806"/>
            <a:ext cx="7543800" cy="1450757"/>
          </a:xfrm>
        </p:spPr>
        <p:txBody>
          <a:bodyPr>
            <a:normAutofit/>
          </a:bodyPr>
          <a:lstStyle/>
          <a:p>
            <a:pPr algn="r"/>
            <a:r>
              <a:rPr lang="he-IL" sz="4000" dirty="0">
                <a:solidFill>
                  <a:schemeClr val="tx1"/>
                </a:solidFill>
                <a:cs typeface="+mn-cs"/>
              </a:rPr>
              <a:t>עושרן של האומות</a:t>
            </a:r>
          </a:p>
        </p:txBody>
      </p:sp>
      <p:sp>
        <p:nvSpPr>
          <p:cNvPr id="4" name="Slide Number Placeholder 3"/>
          <p:cNvSpPr>
            <a:spLocks noGrp="1"/>
          </p:cNvSpPr>
          <p:nvPr>
            <p:ph type="sldNum" sz="quarter" idx="12"/>
          </p:nvPr>
        </p:nvSpPr>
        <p:spPr/>
        <p:txBody>
          <a:bodyPr/>
          <a:lstStyle/>
          <a:p>
            <a:fld id="{5D58C43D-F308-4D52-B801-582571F6CAC7}" type="slidenum">
              <a:rPr lang="he-IL" sz="1800" b="1" smtClean="0"/>
              <a:t>22</a:t>
            </a:fld>
            <a:endParaRPr lang="he-IL" sz="1800" b="1"/>
          </a:p>
        </p:txBody>
      </p:sp>
      <p:sp>
        <p:nvSpPr>
          <p:cNvPr id="7" name="Content Placeholder 2"/>
          <p:cNvSpPr>
            <a:spLocks noGrp="1"/>
          </p:cNvSpPr>
          <p:nvPr>
            <p:ph idx="1"/>
          </p:nvPr>
        </p:nvSpPr>
        <p:spPr>
          <a:xfrm>
            <a:off x="502025" y="1845733"/>
            <a:ext cx="7864736" cy="4366807"/>
          </a:xfrm>
        </p:spPr>
        <p:txBody>
          <a:bodyPr>
            <a:noAutofit/>
          </a:bodyPr>
          <a:lstStyle/>
          <a:p>
            <a:pPr>
              <a:buFont typeface="Arial" panose="020B0604020202020204" pitchFamily="34" charset="0"/>
              <a:buChar char="•"/>
            </a:pPr>
            <a:r>
              <a:rPr lang="he-IL" sz="2400" dirty="0"/>
              <a:t> לתוצר לנפש יש קורלציה גבוהה עם שלל מדדים אחרים כגון תוחלת חיים, תמותת תינוקות, השכלה, שביעות רצון מהחיים ועוד</a:t>
            </a:r>
          </a:p>
          <a:p>
            <a:pPr>
              <a:buFont typeface="Arial" panose="020B0604020202020204" pitchFamily="34" charset="0"/>
              <a:buChar char="•"/>
            </a:pPr>
            <a:r>
              <a:rPr lang="he-IL" sz="2400" dirty="0"/>
              <a:t> מדוע במדינות מסוימות אדם ממוצע מייצר יותר מאשר במדינות אחרות?</a:t>
            </a:r>
          </a:p>
          <a:p>
            <a:pPr lvl="1">
              <a:buFont typeface="Arial" panose="020B0604020202020204" pitchFamily="34" charset="0"/>
              <a:buChar char="•"/>
            </a:pPr>
            <a:r>
              <a:rPr lang="he-IL" sz="2200" dirty="0"/>
              <a:t>יותר הון פיזי – מפעלים, מכונות, תשתיות</a:t>
            </a:r>
          </a:p>
          <a:p>
            <a:pPr lvl="1">
              <a:buFont typeface="Arial" panose="020B0604020202020204" pitchFamily="34" charset="0"/>
              <a:buChar char="•"/>
            </a:pPr>
            <a:r>
              <a:rPr lang="he-IL" sz="2200" dirty="0"/>
              <a:t>פריון גבוה יותר – טכנולוגיה, יעילות, הון אנושי (השכלה)</a:t>
            </a:r>
          </a:p>
          <a:p>
            <a:pPr lvl="1">
              <a:buFont typeface="Arial" panose="020B0604020202020204" pitchFamily="34" charset="0"/>
              <a:buChar char="•"/>
            </a:pPr>
            <a:r>
              <a:rPr lang="he-IL" sz="2200" dirty="0"/>
              <a:t>יותר משאבי טבע – נכון רק למקרי קיצון כגון נורבגיה או מדינות המפרץ</a:t>
            </a:r>
          </a:p>
          <a:p>
            <a:pPr marL="0" indent="0">
              <a:buNone/>
            </a:pPr>
            <a:r>
              <a:rPr lang="he-IL" sz="2400" dirty="0"/>
              <a:t>מדינות זקוקות להון פיזי וטכנולוגיה. אז למה לא כולן מצליחות לצמוח לרמת חיים מערבית? </a:t>
            </a:r>
          </a:p>
          <a:p>
            <a:pPr lvl="1">
              <a:buFont typeface="Arial" panose="020B0604020202020204" pitchFamily="34" charset="0"/>
              <a:buChar char="•"/>
            </a:pPr>
            <a:endParaRPr lang="he-IL" sz="2200" dirty="0"/>
          </a:p>
        </p:txBody>
      </p:sp>
    </p:spTree>
    <p:extLst>
      <p:ext uri="{BB962C8B-B14F-4D97-AF65-F5344CB8AC3E}">
        <p14:creationId xmlns:p14="http://schemas.microsoft.com/office/powerpoint/2010/main" val="3465504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E54DB44-1093-4674-8A81-9FA12E4F5A44}" type="slidenum">
              <a:rPr lang="en-US"/>
              <a:pPr/>
              <a:t>23</a:t>
            </a:fld>
            <a:endParaRPr lang="en-US"/>
          </a:p>
        </p:txBody>
      </p:sp>
      <p:sp>
        <p:nvSpPr>
          <p:cNvPr id="8" name="לחצן פעולה: התחלה 7">
            <a:hlinkClick r:id="" action="ppaction://hlinkshowjump?jump=lastslide" highlightClick="1"/>
          </p:cNvPr>
          <p:cNvSpPr/>
          <p:nvPr/>
        </p:nvSpPr>
        <p:spPr bwMode="auto">
          <a:xfrm>
            <a:off x="228600" y="6172200"/>
            <a:ext cx="685800" cy="457200"/>
          </a:xfrm>
          <a:prstGeom prst="actionButtonBeginning">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a:scene3d>
            <a:camera prst="orthographicFront">
              <a:rot lat="21594000" lon="0" rev="0"/>
            </a:camera>
            <a:lightRig rig="threePt" dir="t"/>
          </a:scene3d>
          <a:sp3d>
            <a:bevelT w="107950" h="120650" prst="convex"/>
            <a:bevelB w="304800" h="419100" prst="softRound"/>
          </a:sp3d>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7572"/>
              </a:solidFill>
              <a:effectLst/>
              <a:latin typeface="Arial" charset="0"/>
            </a:endParaRPr>
          </a:p>
        </p:txBody>
      </p:sp>
      <p:sp>
        <p:nvSpPr>
          <p:cNvPr id="2" name="TextBox 1"/>
          <p:cNvSpPr txBox="1"/>
          <p:nvPr/>
        </p:nvSpPr>
        <p:spPr>
          <a:xfrm>
            <a:off x="1909119" y="2047809"/>
            <a:ext cx="5906530" cy="2246769"/>
          </a:xfrm>
          <a:prstGeom prst="rect">
            <a:avLst/>
          </a:prstGeom>
          <a:noFill/>
        </p:spPr>
        <p:txBody>
          <a:bodyPr wrap="square" rtlCol="0">
            <a:spAutoFit/>
          </a:bodyPr>
          <a:lstStyle/>
          <a:p>
            <a:pPr algn="l" rtl="0"/>
            <a:endParaRPr lang="he-IL" sz="2800" dirty="0"/>
          </a:p>
          <a:p>
            <a:pPr marL="457200" indent="-457200" algn="l" rtl="0">
              <a:buFont typeface="Arial" panose="020B0604020202020204" pitchFamily="34" charset="0"/>
              <a:buChar char="•"/>
            </a:pPr>
            <a:r>
              <a:rPr lang="en-US" sz="2800" dirty="0"/>
              <a:t>Culture?</a:t>
            </a:r>
          </a:p>
          <a:p>
            <a:pPr marL="457200" indent="-457200" algn="l" rtl="0">
              <a:buFont typeface="Arial" panose="020B0604020202020204" pitchFamily="34" charset="0"/>
              <a:buChar char="•"/>
            </a:pPr>
            <a:r>
              <a:rPr lang="en-US" sz="2800" dirty="0"/>
              <a:t>Institutions?</a:t>
            </a:r>
          </a:p>
          <a:p>
            <a:pPr marL="457200" indent="-457200" algn="l" rtl="0">
              <a:buFont typeface="Arial" panose="020B0604020202020204" pitchFamily="34" charset="0"/>
              <a:buChar char="•"/>
            </a:pPr>
            <a:r>
              <a:rPr lang="en-US" sz="2800" dirty="0"/>
              <a:t>Geography?</a:t>
            </a:r>
          </a:p>
          <a:p>
            <a:pPr marL="457200" indent="-457200" algn="l" rtl="0">
              <a:buFont typeface="Arial" panose="020B0604020202020204" pitchFamily="34" charset="0"/>
              <a:buChar char="•"/>
            </a:pPr>
            <a:r>
              <a:rPr lang="en-US" sz="2800" dirty="0"/>
              <a:t>People?</a:t>
            </a:r>
            <a:endParaRPr lang="he-IL" sz="2800" dirty="0"/>
          </a:p>
        </p:txBody>
      </p:sp>
      <p:sp>
        <p:nvSpPr>
          <p:cNvPr id="5" name="Title 1">
            <a:extLst>
              <a:ext uri="{FF2B5EF4-FFF2-40B4-BE49-F238E27FC236}">
                <a16:creationId xmlns:a16="http://schemas.microsoft.com/office/drawing/2014/main" id="{5E185146-993F-485C-868F-4D60CA53CDB2}"/>
              </a:ext>
            </a:extLst>
          </p:cNvPr>
          <p:cNvSpPr txBox="1">
            <a:spLocks/>
          </p:cNvSpPr>
          <p:nvPr/>
        </p:nvSpPr>
        <p:spPr bwMode="auto">
          <a:xfrm>
            <a:off x="800100" y="504977"/>
            <a:ext cx="7543800" cy="145075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pPr rtl="0"/>
            <a:r>
              <a:rPr lang="en-US" sz="4000" kern="0" dirty="0">
                <a:solidFill>
                  <a:schemeClr val="tx1"/>
                </a:solidFill>
                <a:cs typeface="+mn-cs"/>
              </a:rPr>
              <a:t>Wealth of Nations – Basic Factors</a:t>
            </a:r>
            <a:endParaRPr lang="he-IL" sz="4000" dirty="0"/>
          </a:p>
          <a:p>
            <a:pPr rtl="0"/>
            <a:endParaRPr lang="he-IL" sz="4000" kern="0" dirty="0">
              <a:solidFill>
                <a:schemeClr val="tx1"/>
              </a:solidFill>
              <a:cs typeface="+mn-cs"/>
            </a:endParaRPr>
          </a:p>
        </p:txBody>
      </p:sp>
    </p:spTree>
    <p:extLst>
      <p:ext uri="{BB962C8B-B14F-4D97-AF65-F5344CB8AC3E}">
        <p14:creationId xmlns:p14="http://schemas.microsoft.com/office/powerpoint/2010/main" val="327307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E54DB44-1093-4674-8A81-9FA12E4F5A44}" type="slidenum">
              <a:rPr lang="en-US"/>
              <a:pPr/>
              <a:t>24</a:t>
            </a:fld>
            <a:endParaRPr lang="en-US"/>
          </a:p>
        </p:txBody>
      </p:sp>
      <p:sp>
        <p:nvSpPr>
          <p:cNvPr id="8" name="לחצן פעולה: התחלה 7">
            <a:hlinkClick r:id="" action="ppaction://hlinkshowjump?jump=lastslide" highlightClick="1"/>
          </p:cNvPr>
          <p:cNvSpPr/>
          <p:nvPr/>
        </p:nvSpPr>
        <p:spPr bwMode="auto">
          <a:xfrm>
            <a:off x="228600" y="6172200"/>
            <a:ext cx="685800" cy="457200"/>
          </a:xfrm>
          <a:prstGeom prst="actionButtonBeginning">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a:scene3d>
            <a:camera prst="orthographicFront">
              <a:rot lat="21594000" lon="0" rev="0"/>
            </a:camera>
            <a:lightRig rig="threePt" dir="t"/>
          </a:scene3d>
          <a:sp3d>
            <a:bevelT w="107950" h="120650" prst="convex"/>
            <a:bevelB w="304800" h="419100" prst="softRound"/>
          </a:sp3d>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7572"/>
              </a:solidFill>
              <a:effectLst/>
              <a:latin typeface="Arial" charset="0"/>
            </a:endParaRPr>
          </a:p>
        </p:txBody>
      </p:sp>
      <p:sp>
        <p:nvSpPr>
          <p:cNvPr id="3" name="Rectangle 2">
            <a:extLst>
              <a:ext uri="{FF2B5EF4-FFF2-40B4-BE49-F238E27FC236}">
                <a16:creationId xmlns:a16="http://schemas.microsoft.com/office/drawing/2014/main" id="{BA23A791-35C0-46BE-9F98-47D5350226EB}"/>
              </a:ext>
            </a:extLst>
          </p:cNvPr>
          <p:cNvSpPr/>
          <p:nvPr/>
        </p:nvSpPr>
        <p:spPr>
          <a:xfrm>
            <a:off x="571500" y="1241408"/>
            <a:ext cx="7770421" cy="3046988"/>
          </a:xfrm>
          <a:prstGeom prst="rect">
            <a:avLst/>
          </a:prstGeom>
        </p:spPr>
        <p:txBody>
          <a:bodyPr wrap="square">
            <a:spAutoFit/>
          </a:bodyPr>
          <a:lstStyle/>
          <a:p>
            <a:pPr algn="l" rtl="0"/>
            <a:r>
              <a:rPr lang="en-US" sz="2400" dirty="0"/>
              <a:t>A key answer to the gaps question:</a:t>
            </a:r>
          </a:p>
          <a:p>
            <a:pPr algn="l" rtl="0"/>
            <a:r>
              <a:rPr lang="en-US" sz="2400" dirty="0"/>
              <a:t>Functioning governments</a:t>
            </a:r>
          </a:p>
          <a:p>
            <a:pPr algn="l" rtl="0"/>
            <a:endParaRPr lang="en-US" sz="2400" dirty="0"/>
          </a:p>
          <a:p>
            <a:pPr algn="l" rtl="0"/>
            <a:r>
              <a:rPr lang="en-US" sz="2400" dirty="0"/>
              <a:t>In the historical context:</a:t>
            </a:r>
          </a:p>
          <a:p>
            <a:pPr algn="l" rtl="0"/>
            <a:r>
              <a:rPr lang="en-US" sz="2400" dirty="0"/>
              <a:t>Mostly the ability to protect property rights</a:t>
            </a:r>
          </a:p>
          <a:p>
            <a:pPr algn="l" rtl="0"/>
            <a:endParaRPr lang="en-US" sz="2400" dirty="0"/>
          </a:p>
          <a:p>
            <a:pPr algn="l" rtl="0"/>
            <a:r>
              <a:rPr lang="en-US" sz="2400" dirty="0"/>
              <a:t>But governments need to collect taxes in order to exist and provide public goods</a:t>
            </a:r>
          </a:p>
        </p:txBody>
      </p:sp>
    </p:spTree>
    <p:extLst>
      <p:ext uri="{BB962C8B-B14F-4D97-AF65-F5344CB8AC3E}">
        <p14:creationId xmlns:p14="http://schemas.microsoft.com/office/powerpoint/2010/main" val="21091609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l" rtl="0">
              <a:buNone/>
            </a:pPr>
            <a:r>
              <a:rPr lang="en-US" sz="2400" dirty="0"/>
              <a:t>Jared Diamond (1997)</a:t>
            </a:r>
          </a:p>
          <a:p>
            <a:pPr algn="l" rtl="0">
              <a:buNone/>
            </a:pPr>
            <a:r>
              <a:rPr lang="en-US" sz="2400" dirty="0"/>
              <a:t>	“In short, plant and animal domestication meant much more food … The resulting food </a:t>
            </a:r>
            <a:r>
              <a:rPr lang="en-US" sz="2400" b="1" i="1" dirty="0">
                <a:solidFill>
                  <a:schemeClr val="accent6">
                    <a:lumMod val="60000"/>
                    <a:lumOff val="40000"/>
                  </a:schemeClr>
                </a:solidFill>
              </a:rPr>
              <a:t>surplus</a:t>
            </a:r>
            <a:r>
              <a:rPr lang="en-US" sz="2400" b="1" dirty="0">
                <a:solidFill>
                  <a:schemeClr val="accent6">
                    <a:lumMod val="60000"/>
                    <a:lumOff val="40000"/>
                  </a:schemeClr>
                </a:solidFill>
              </a:rPr>
              <a:t>es</a:t>
            </a:r>
            <a:r>
              <a:rPr lang="en-US" sz="2400" dirty="0"/>
              <a:t> … were a </a:t>
            </a:r>
            <a:r>
              <a:rPr lang="en-US" sz="2400" b="1" i="1" dirty="0">
                <a:solidFill>
                  <a:schemeClr val="accent6">
                    <a:lumMod val="60000"/>
                    <a:lumOff val="40000"/>
                  </a:schemeClr>
                </a:solidFill>
              </a:rPr>
              <a:t>prerequisite</a:t>
            </a:r>
            <a:r>
              <a:rPr lang="en-US" sz="2400" dirty="0"/>
              <a:t> for the development of settled, </a:t>
            </a:r>
            <a:r>
              <a:rPr lang="en-US" sz="2400" b="1" i="1" dirty="0">
                <a:solidFill>
                  <a:schemeClr val="accent6">
                    <a:lumMod val="60000"/>
                    <a:lumOff val="40000"/>
                  </a:schemeClr>
                </a:solidFill>
              </a:rPr>
              <a:t>politically centralized, socially stratified</a:t>
            </a:r>
            <a:r>
              <a:rPr lang="en-US" sz="2400" dirty="0"/>
              <a:t>, economically complex, technologically innovative societies.”</a:t>
            </a:r>
          </a:p>
          <a:p>
            <a:pPr algn="l" rtl="0">
              <a:buNone/>
            </a:pPr>
            <a:endParaRPr lang="en-US" sz="2400" dirty="0"/>
          </a:p>
          <a:p>
            <a:pPr algn="l" rtl="0">
              <a:buNone/>
            </a:pPr>
            <a:r>
              <a:rPr lang="en-US" sz="2400" dirty="0"/>
              <a:t>Douglas Price and </a:t>
            </a:r>
            <a:r>
              <a:rPr lang="en-US" sz="2400" dirty="0" err="1"/>
              <a:t>Ofer</a:t>
            </a:r>
            <a:r>
              <a:rPr lang="en-US" sz="2400" dirty="0"/>
              <a:t> Bar-</a:t>
            </a:r>
            <a:r>
              <a:rPr lang="en-US" sz="2400" dirty="0" err="1"/>
              <a:t>Yosef</a:t>
            </a:r>
            <a:r>
              <a:rPr lang="en-US" sz="2400" dirty="0"/>
              <a:t> (2010) </a:t>
            </a:r>
          </a:p>
          <a:p>
            <a:pPr algn="l" rtl="0">
              <a:buNone/>
            </a:pPr>
            <a:r>
              <a:rPr lang="en-US" sz="2400" dirty="0"/>
              <a:t>	“Cultivation … supported a stable economy with </a:t>
            </a:r>
            <a:r>
              <a:rPr lang="en-US" sz="2400" b="1" i="1" dirty="0">
                <a:solidFill>
                  <a:schemeClr val="accent6">
                    <a:lumMod val="60000"/>
                    <a:lumOff val="40000"/>
                  </a:schemeClr>
                </a:solidFill>
              </a:rPr>
              <a:t>surplus</a:t>
            </a:r>
            <a:r>
              <a:rPr lang="en-US" sz="2400" dirty="0"/>
              <a:t> that resulted in the </a:t>
            </a:r>
            <a:r>
              <a:rPr lang="en-US" sz="2400" b="1" i="1" dirty="0">
                <a:solidFill>
                  <a:schemeClr val="accent6">
                    <a:lumMod val="60000"/>
                    <a:lumOff val="40000"/>
                  </a:schemeClr>
                </a:solidFill>
              </a:rPr>
              <a:t>formation of elite groups</a:t>
            </a:r>
            <a:r>
              <a:rPr lang="en-US" sz="2400" dirty="0"/>
              <a:t>…”</a:t>
            </a:r>
          </a:p>
          <a:p>
            <a:pPr algn="l" rtl="0">
              <a:buNone/>
            </a:pPr>
            <a:endParaRPr lang="en-US" sz="2400" dirty="0"/>
          </a:p>
        </p:txBody>
      </p:sp>
      <p:sp>
        <p:nvSpPr>
          <p:cNvPr id="2" name="TextBox 1"/>
          <p:cNvSpPr txBox="1"/>
          <p:nvPr/>
        </p:nvSpPr>
        <p:spPr>
          <a:xfrm>
            <a:off x="678426" y="215205"/>
            <a:ext cx="7787148" cy="1384995"/>
          </a:xfrm>
          <a:prstGeom prst="rect">
            <a:avLst/>
          </a:prstGeom>
          <a:noFill/>
        </p:spPr>
        <p:txBody>
          <a:bodyPr wrap="square" rtlCol="0">
            <a:spAutoFit/>
          </a:bodyPr>
          <a:lstStyle/>
          <a:p>
            <a:pPr algn="l" rtl="0"/>
            <a:r>
              <a:rPr lang="en-US" sz="2800" dirty="0"/>
              <a:t>Common explanation:</a:t>
            </a:r>
            <a:r>
              <a:rPr lang="he-IL" sz="2800" dirty="0"/>
              <a:t>: </a:t>
            </a:r>
          </a:p>
          <a:p>
            <a:pPr algn="l" rtl="0"/>
            <a:r>
              <a:rPr lang="en-US" sz="2800" dirty="0"/>
              <a:t>Soil productivity</a:t>
            </a:r>
            <a:r>
              <a:rPr lang="en-US" sz="2800" dirty="0">
                <a:sym typeface="Wingdings" panose="05000000000000000000" pitchFamily="2" charset="2"/>
              </a:rPr>
              <a:t>-</a:t>
            </a:r>
            <a:r>
              <a:rPr lang="he-IL" sz="2800" dirty="0">
                <a:sym typeface="Wingdings" panose="05000000000000000000" pitchFamily="2" charset="2"/>
              </a:rPr>
              <a:t> </a:t>
            </a:r>
            <a:r>
              <a:rPr lang="en-US" sz="2800" dirty="0">
                <a:sym typeface="Wingdings" panose="05000000000000000000" pitchFamily="2" charset="2"/>
              </a:rPr>
              <a:t>Excess</a:t>
            </a:r>
            <a:r>
              <a:rPr lang="he-IL" sz="2800" dirty="0">
                <a:sym typeface="Wingdings" panose="05000000000000000000" pitchFamily="2" charset="2"/>
              </a:rPr>
              <a:t> </a:t>
            </a:r>
            <a:r>
              <a:rPr lang="en-US" sz="2800" dirty="0">
                <a:sym typeface="Wingdings" panose="05000000000000000000" pitchFamily="2" charset="2"/>
              </a:rPr>
              <a:t>-</a:t>
            </a:r>
            <a:r>
              <a:rPr lang="he-IL" sz="2800" dirty="0">
                <a:sym typeface="Wingdings" panose="05000000000000000000" pitchFamily="2" charset="2"/>
              </a:rPr>
              <a:t> </a:t>
            </a:r>
            <a:r>
              <a:rPr lang="en-US" sz="2800" dirty="0">
                <a:sym typeface="Wingdings" panose="05000000000000000000" pitchFamily="2" charset="2"/>
              </a:rPr>
              <a:t>Taxation, hierarchy and governments</a:t>
            </a:r>
            <a:endParaRPr lang="he-IL"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a:extLst>
              <a:ext uri="{FF2B5EF4-FFF2-40B4-BE49-F238E27FC236}">
                <a16:creationId xmlns:a16="http://schemas.microsoft.com/office/drawing/2014/main" id="{D561AEC0-52A2-4D56-B1A5-98DD4F24C456}"/>
              </a:ext>
            </a:extLst>
          </p:cNvPr>
          <p:cNvSpPr>
            <a:spLocks noGrp="1" noChangeArrowheads="1"/>
          </p:cNvSpPr>
          <p:nvPr>
            <p:ph idx="1"/>
          </p:nvPr>
        </p:nvSpPr>
        <p:spPr bwMode="auto">
          <a:xfrm>
            <a:off x="764361" y="2007482"/>
            <a:ext cx="7379293" cy="236372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indent="0" algn="l" rtl="0">
              <a:buNone/>
            </a:pPr>
            <a:r>
              <a:rPr lang="en-US" altLang="he-IL" sz="2400" dirty="0"/>
              <a:t>Anonymous referee (2017)</a:t>
            </a:r>
            <a:endParaRPr lang="he-IL" altLang="he-IL" sz="2400" dirty="0"/>
          </a:p>
          <a:p>
            <a:pPr marL="0" indent="0" algn="l" rtl="0">
              <a:buNone/>
            </a:pPr>
            <a:r>
              <a:rPr lang="en-US" sz="2400" dirty="0"/>
              <a:t>	“Following the recent fashion of economists, 	spelling down some math and running some 	regressions are sufficient to dismiss </a:t>
            </a:r>
            <a:r>
              <a:rPr lang="en-US" sz="2400" b="1" i="1" dirty="0">
                <a:solidFill>
                  <a:schemeClr val="accent6">
                    <a:lumMod val="60000"/>
                    <a:lumOff val="40000"/>
                  </a:schemeClr>
                </a:solidFill>
              </a:rPr>
              <a:t>the 	insights of centuries of thinking.</a:t>
            </a:r>
            <a:r>
              <a:rPr lang="en-US" sz="2400" dirty="0"/>
              <a:t>”</a:t>
            </a:r>
          </a:p>
          <a:p>
            <a:pPr marL="0" indent="0" algn="l" rtl="0">
              <a:buNone/>
            </a:pPr>
            <a:endParaRPr kumimoji="0" lang="en-US" altLang="he-IL" sz="2400"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25366152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318000" y="2978155"/>
            <a:ext cx="2614247" cy="2566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 name="Title 1"/>
          <p:cNvSpPr>
            <a:spLocks noGrp="1"/>
          </p:cNvSpPr>
          <p:nvPr>
            <p:ph type="title"/>
          </p:nvPr>
        </p:nvSpPr>
        <p:spPr>
          <a:xfrm>
            <a:off x="822963" y="304806"/>
            <a:ext cx="7543800" cy="1450757"/>
          </a:xfrm>
        </p:spPr>
        <p:txBody>
          <a:bodyPr>
            <a:normAutofit/>
          </a:bodyPr>
          <a:lstStyle/>
          <a:p>
            <a:pPr algn="r"/>
            <a:r>
              <a:rPr lang="en-GB" sz="4000" dirty="0">
                <a:solidFill>
                  <a:schemeClr val="tx1"/>
                </a:solidFill>
                <a:cs typeface="+mn-cs"/>
              </a:rPr>
              <a:t>Guns, Bacteria and Steel</a:t>
            </a:r>
            <a:br>
              <a:rPr lang="he-IL" sz="3600" dirty="0">
                <a:solidFill>
                  <a:schemeClr val="tx1"/>
                </a:solidFill>
                <a:cs typeface="+mn-cs"/>
              </a:rPr>
            </a:br>
            <a:r>
              <a:rPr lang="en-GB" sz="2400" dirty="0">
                <a:solidFill>
                  <a:schemeClr val="tx1">
                    <a:lumMod val="50000"/>
                    <a:lumOff val="50000"/>
                  </a:schemeClr>
                </a:solidFill>
                <a:cs typeface="+mn-cs"/>
              </a:rPr>
              <a:t>Jared Diamond</a:t>
            </a:r>
            <a:endParaRPr lang="he-IL" sz="2400" dirty="0">
              <a:solidFill>
                <a:schemeClr val="tx1">
                  <a:lumMod val="50000"/>
                  <a:lumOff val="50000"/>
                </a:schemeClr>
              </a:solidFill>
              <a:cs typeface="+mn-cs"/>
            </a:endParaRPr>
          </a:p>
        </p:txBody>
      </p:sp>
      <p:sp>
        <p:nvSpPr>
          <p:cNvPr id="4" name="Slide Number Placeholder 3"/>
          <p:cNvSpPr>
            <a:spLocks noGrp="1"/>
          </p:cNvSpPr>
          <p:nvPr>
            <p:ph type="sldNum" sz="quarter" idx="12"/>
          </p:nvPr>
        </p:nvSpPr>
        <p:spPr/>
        <p:txBody>
          <a:bodyPr/>
          <a:lstStyle/>
          <a:p>
            <a:fld id="{5D58C43D-F308-4D52-B801-582571F6CAC7}" type="slidenum">
              <a:rPr lang="he-IL" sz="1800" b="1" smtClean="0"/>
              <a:t>27</a:t>
            </a:fld>
            <a:endParaRPr lang="he-IL" sz="1800" b="1"/>
          </a:p>
        </p:txBody>
      </p:sp>
      <p:sp>
        <p:nvSpPr>
          <p:cNvPr id="8" name="Rectangle 7"/>
          <p:cNvSpPr/>
          <p:nvPr/>
        </p:nvSpPr>
        <p:spPr>
          <a:xfrm>
            <a:off x="332495" y="957278"/>
            <a:ext cx="539247" cy="1066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6386" name="Picture 2" descr="http://www.faculty.rsu.edu/users/f/felwell/www/Theorists/Essays/Diamond%20files/Origins%20of%20Domesticated%20Plants%20and%20Animals.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01899" y="1721337"/>
            <a:ext cx="5972454" cy="423303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www.shaltzfarm.com/logo.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890596" y="669302"/>
            <a:ext cx="1371884" cy="105203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63C243D-20E3-4F28-A645-CCB96B8C3B32}"/>
              </a:ext>
            </a:extLst>
          </p:cNvPr>
          <p:cNvSpPr/>
          <p:nvPr/>
        </p:nvSpPr>
        <p:spPr>
          <a:xfrm>
            <a:off x="-63296" y="1883876"/>
            <a:ext cx="3046341" cy="4401205"/>
          </a:xfrm>
          <a:prstGeom prst="rect">
            <a:avLst/>
          </a:prstGeom>
        </p:spPr>
        <p:txBody>
          <a:bodyPr wrap="square">
            <a:spAutoFit/>
          </a:bodyPr>
          <a:lstStyle/>
          <a:p>
            <a:pPr marL="285750" indent="-285750" algn="l" rtl="0">
              <a:buFont typeface="Arial" panose="020B0604020202020204" pitchFamily="34" charset="0"/>
              <a:buChar char="•"/>
            </a:pPr>
            <a:r>
              <a:rPr lang="en-US" sz="1400" dirty="0"/>
              <a:t>In Eurasia, 11 of the 13 major domestic animal species, including horses, cows and sheep, were found in the first place, as well as the types of domestic plants from which most carbohydrates and proteins can be obtained, such as wheat, barley and rice.</a:t>
            </a:r>
          </a:p>
          <a:p>
            <a:pPr marL="285750" indent="-285750" algn="l" rtl="0">
              <a:buFont typeface="Arial" panose="020B0604020202020204" pitchFamily="34" charset="0"/>
              <a:buChar char="•"/>
            </a:pPr>
            <a:r>
              <a:rPr lang="en-US" sz="1400" dirty="0"/>
              <a:t>Because the continent is on the east-west axis, it is easier to move animals and plants between areas.</a:t>
            </a:r>
          </a:p>
          <a:p>
            <a:pPr marL="285750" indent="-285750" algn="l" rtl="0">
              <a:buFont typeface="Arial" panose="020B0604020202020204" pitchFamily="34" charset="0"/>
              <a:buChar char="•"/>
            </a:pPr>
            <a:r>
              <a:rPr lang="en-US" sz="1400" dirty="0"/>
              <a:t>This initial advantage contributed to the emergence of the first cities in Eurasia, technological development, the development of bacterial resistance and more.</a:t>
            </a:r>
          </a:p>
          <a:p>
            <a:pPr marL="285750" indent="-285750" algn="l" rtl="0">
              <a:buFont typeface="Arial" panose="020B0604020202020204" pitchFamily="34" charset="0"/>
              <a:buChar char="•"/>
            </a:pPr>
            <a:endParaRPr lang="en-US" sz="1400" dirty="0"/>
          </a:p>
        </p:txBody>
      </p:sp>
    </p:spTree>
    <p:extLst>
      <p:ext uri="{BB962C8B-B14F-4D97-AF65-F5344CB8AC3E}">
        <p14:creationId xmlns:p14="http://schemas.microsoft.com/office/powerpoint/2010/main" val="25901999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BC6D2AF-FF74-4E2D-BD8F-6D4929D0B2C9}"/>
              </a:ext>
            </a:extLst>
          </p:cNvPr>
          <p:cNvSpPr/>
          <p:nvPr/>
        </p:nvSpPr>
        <p:spPr>
          <a:xfrm>
            <a:off x="718457" y="404911"/>
            <a:ext cx="7879277" cy="6124754"/>
          </a:xfrm>
          <a:prstGeom prst="rect">
            <a:avLst/>
          </a:prstGeom>
        </p:spPr>
        <p:txBody>
          <a:bodyPr wrap="square">
            <a:spAutoFit/>
          </a:bodyPr>
          <a:lstStyle/>
          <a:p>
            <a:pPr algn="l" rtl="0"/>
            <a:r>
              <a:rPr lang="en-US" sz="2800" dirty="0"/>
              <a:t>Why have technological improvements or random volatility created by surplus hunter gathering societies not led to the formation of hierarchical societies and states?</a:t>
            </a:r>
          </a:p>
          <a:p>
            <a:pPr algn="l" rtl="0"/>
            <a:endParaRPr lang="en-US" sz="2800" dirty="0"/>
          </a:p>
          <a:p>
            <a:pPr algn="l" rtl="0"/>
            <a:r>
              <a:rPr lang="en-US" sz="2800" dirty="0"/>
              <a:t>Why did agriculture with high productivity in some parts of the world not create hierarchical societies and countries?</a:t>
            </a:r>
          </a:p>
          <a:p>
            <a:pPr algn="l" rtl="0"/>
            <a:endParaRPr lang="en-US" sz="2800" dirty="0"/>
          </a:p>
          <a:p>
            <a:pPr algn="l" rtl="0"/>
            <a:r>
              <a:rPr lang="en-US" sz="2800" dirty="0"/>
              <a:t>New Guinea embraces the sweet potato in the 17th century. Crops grow, Surplus grow, the population grows, but there is no change in the institutional structure of government: no state is created.</a:t>
            </a:r>
          </a:p>
        </p:txBody>
      </p:sp>
    </p:spTree>
    <p:extLst>
      <p:ext uri="{BB962C8B-B14F-4D97-AF65-F5344CB8AC3E}">
        <p14:creationId xmlns:p14="http://schemas.microsoft.com/office/powerpoint/2010/main" val="4754553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8B2EDF6-439C-43EA-8A82-0CD9F078441A}"/>
              </a:ext>
            </a:extLst>
          </p:cNvPr>
          <p:cNvSpPr txBox="1">
            <a:spLocks noChangeArrowheads="1"/>
          </p:cNvSpPr>
          <p:nvPr/>
        </p:nvSpPr>
        <p:spPr bwMode="auto">
          <a:xfrm>
            <a:off x="71437" y="839942"/>
            <a:ext cx="9001125" cy="277930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pPr rtl="0" eaLnBrk="1" hangingPunct="1"/>
            <a:r>
              <a:rPr lang="en-US" sz="4000" kern="0" dirty="0"/>
              <a:t>Creation of States: Role of Cereal </a:t>
            </a:r>
            <a:endParaRPr lang="en-US" sz="3600" b="1" kern="0" dirty="0"/>
          </a:p>
        </p:txBody>
      </p:sp>
    </p:spTree>
    <p:extLst>
      <p:ext uri="{BB962C8B-B14F-4D97-AF65-F5344CB8AC3E}">
        <p14:creationId xmlns:p14="http://schemas.microsoft.com/office/powerpoint/2010/main" val="32896889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E5AA4-C932-834C-82BB-B104EA889E4E}"/>
              </a:ext>
            </a:extLst>
          </p:cNvPr>
          <p:cNvSpPr>
            <a:spLocks noGrp="1"/>
          </p:cNvSpPr>
          <p:nvPr>
            <p:ph type="title"/>
          </p:nvPr>
        </p:nvSpPr>
        <p:spPr>
          <a:xfrm>
            <a:off x="457199" y="569606"/>
            <a:ext cx="8229600" cy="1143000"/>
          </a:xfrm>
        </p:spPr>
        <p:txBody>
          <a:bodyPr/>
          <a:lstStyle/>
          <a:p>
            <a:r>
              <a:rPr lang="en-US" sz="3200" dirty="0"/>
              <a:t>Why are some countries richer than others?</a:t>
            </a:r>
            <a:br>
              <a:rPr lang="en-US" sz="3200" dirty="0"/>
            </a:br>
            <a:endParaRPr lang="en-US" sz="3200" dirty="0"/>
          </a:p>
        </p:txBody>
      </p:sp>
      <p:sp>
        <p:nvSpPr>
          <p:cNvPr id="14" name="TextBox 13">
            <a:extLst>
              <a:ext uri="{FF2B5EF4-FFF2-40B4-BE49-F238E27FC236}">
                <a16:creationId xmlns:a16="http://schemas.microsoft.com/office/drawing/2014/main" id="{FC33B701-3B29-BB49-ACF1-F398FD68FC1D}"/>
              </a:ext>
            </a:extLst>
          </p:cNvPr>
          <p:cNvSpPr txBox="1"/>
          <p:nvPr/>
        </p:nvSpPr>
        <p:spPr>
          <a:xfrm>
            <a:off x="2998491" y="5453094"/>
            <a:ext cx="3147016" cy="369332"/>
          </a:xfrm>
          <a:prstGeom prst="rect">
            <a:avLst/>
          </a:prstGeom>
          <a:noFill/>
        </p:spPr>
        <p:txBody>
          <a:bodyPr wrap="none" rtlCol="0">
            <a:spAutoFit/>
          </a:bodyPr>
          <a:lstStyle/>
          <a:p>
            <a:pPr algn="l"/>
            <a:r>
              <a:rPr lang="en-US"/>
              <a:t>Distribution of wealth in 1500</a:t>
            </a:r>
          </a:p>
        </p:txBody>
      </p:sp>
      <p:pic>
        <p:nvPicPr>
          <p:cNvPr id="12" name="Picture 11">
            <a:extLst>
              <a:ext uri="{FF2B5EF4-FFF2-40B4-BE49-F238E27FC236}">
                <a16:creationId xmlns:a16="http://schemas.microsoft.com/office/drawing/2014/main" id="{C02768AF-0DFD-DB41-B85F-EFA5024B7797}"/>
              </a:ext>
            </a:extLst>
          </p:cNvPr>
          <p:cNvPicPr>
            <a:picLocks noChangeAspect="1"/>
          </p:cNvPicPr>
          <p:nvPr/>
        </p:nvPicPr>
        <p:blipFill>
          <a:blip r:embed="rId2"/>
          <a:stretch>
            <a:fillRect/>
          </a:stretch>
        </p:blipFill>
        <p:spPr>
          <a:xfrm>
            <a:off x="1035582" y="1916677"/>
            <a:ext cx="7137373" cy="3568687"/>
          </a:xfrm>
          <a:prstGeom prst="rect">
            <a:avLst/>
          </a:prstGeom>
        </p:spPr>
      </p:pic>
    </p:spTree>
    <p:extLst>
      <p:ext uri="{BB962C8B-B14F-4D97-AF65-F5344CB8AC3E}">
        <p14:creationId xmlns:p14="http://schemas.microsoft.com/office/powerpoint/2010/main" val="4032158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oxfordlearnersdictionaries.com/media/american_english/fullsize/c/cer/cerea/cereal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26011"/>
            <a:ext cx="5193345" cy="2631989"/>
          </a:xfrm>
          <a:prstGeom prst="rect">
            <a:avLst/>
          </a:prstGeom>
          <a:noFill/>
          <a:extLst>
            <a:ext uri="{909E8E84-426E-40dd-AFC4-6F175D3DCCD1}">
              <a14:hiddenFill xmlns="" xmlns:a14="http://schemas.microsoft.com/office/drawing/2010/main">
                <a:solidFill>
                  <a:srgbClr val="FFFFFF"/>
                </a:solidFill>
              </a14:hiddenFill>
            </a:ext>
          </a:extLst>
        </p:spPr>
      </p:pic>
      <p:pic>
        <p:nvPicPr>
          <p:cNvPr id="5" name="Picture 6" descr="https://encrypted-tbn2.gstatic.com/images?q=tbn:ANd9GcS4r3ltSND8l8WucYWi-rney32D8_ucsP8R8yBoZsJbexe0mxahN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1558" y="5111728"/>
            <a:ext cx="1830972" cy="1396384"/>
          </a:xfrm>
          <a:prstGeom prst="rect">
            <a:avLst/>
          </a:prstGeom>
          <a:noFill/>
          <a:extLst>
            <a:ext uri="{909E8E84-426E-40dd-AFC4-6F175D3DCCD1}">
              <a14:hiddenFill xmlns="" xmlns:a14="http://schemas.microsoft.com/office/drawing/2010/main">
                <a:solidFill>
                  <a:srgbClr val="FFFFFF"/>
                </a:solidFill>
              </a14:hiddenFill>
            </a:ext>
          </a:extLst>
        </p:spPr>
      </p:pic>
      <p:sp>
        <p:nvSpPr>
          <p:cNvPr id="6" name="TextBox 5"/>
          <p:cNvSpPr txBox="1"/>
          <p:nvPr/>
        </p:nvSpPr>
        <p:spPr>
          <a:xfrm>
            <a:off x="5140411" y="4221323"/>
            <a:ext cx="2829698" cy="369332"/>
          </a:xfrm>
          <a:prstGeom prst="rect">
            <a:avLst/>
          </a:prstGeom>
          <a:noFill/>
        </p:spPr>
        <p:txBody>
          <a:bodyPr wrap="square" rtlCol="0">
            <a:spAutoFit/>
          </a:bodyPr>
          <a:lstStyle/>
          <a:p>
            <a:pPr algn="l" rtl="0"/>
            <a:r>
              <a:rPr lang="en-US" dirty="0"/>
              <a:t>This stuff, not this</a:t>
            </a:r>
          </a:p>
        </p:txBody>
      </p:sp>
      <p:cxnSp>
        <p:nvCxnSpPr>
          <p:cNvPr id="7" name="Straight Arrow Connector 6"/>
          <p:cNvCxnSpPr/>
          <p:nvPr/>
        </p:nvCxnSpPr>
        <p:spPr bwMode="auto">
          <a:xfrm flipH="1">
            <a:off x="4537633" y="4687127"/>
            <a:ext cx="602778" cy="46167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8" name="Straight Arrow Connector 7"/>
          <p:cNvCxnSpPr/>
          <p:nvPr/>
        </p:nvCxnSpPr>
        <p:spPr bwMode="auto">
          <a:xfrm>
            <a:off x="6147486" y="4641235"/>
            <a:ext cx="475736" cy="56096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 name="Rectangle 2">
            <a:extLst>
              <a:ext uri="{FF2B5EF4-FFF2-40B4-BE49-F238E27FC236}">
                <a16:creationId xmlns:a16="http://schemas.microsoft.com/office/drawing/2014/main" id="{15805FF2-B3F5-4CA0-8769-AB7046DB0195}"/>
              </a:ext>
            </a:extLst>
          </p:cNvPr>
          <p:cNvSpPr txBox="1">
            <a:spLocks noChangeArrowheads="1"/>
          </p:cNvSpPr>
          <p:nvPr/>
        </p:nvSpPr>
        <p:spPr bwMode="auto">
          <a:xfrm>
            <a:off x="71437" y="839942"/>
            <a:ext cx="9001125" cy="277930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pPr rtl="0" eaLnBrk="1" hangingPunct="1"/>
            <a:r>
              <a:rPr lang="en-US" sz="4000" kern="0" dirty="0"/>
              <a:t>Creation of States: Role of Cereal </a:t>
            </a:r>
            <a:endParaRPr lang="en-US" sz="3600" b="1" kern="0" dirty="0"/>
          </a:p>
        </p:txBody>
      </p:sp>
    </p:spTree>
    <p:extLst>
      <p:ext uri="{BB962C8B-B14F-4D97-AF65-F5344CB8AC3E}">
        <p14:creationId xmlns:p14="http://schemas.microsoft.com/office/powerpoint/2010/main" val="37874655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5"/>
          <p:cNvSpPr>
            <a:spLocks noChangeArrowheads="1"/>
          </p:cNvSpPr>
          <p:nvPr/>
        </p:nvSpPr>
        <p:spPr bwMode="auto">
          <a:xfrm>
            <a:off x="325438" y="1600200"/>
            <a:ext cx="8361362" cy="4525963"/>
          </a:xfrm>
          <a:prstGeom prst="rect">
            <a:avLst/>
          </a:prstGeom>
          <a:noFill/>
          <a:ln w="9525">
            <a:noFill/>
            <a:miter lim="800000"/>
            <a:headEnd/>
            <a:tailEnd/>
          </a:ln>
        </p:spPr>
        <p:txBody>
          <a:bodyPr/>
          <a:lstStyle/>
          <a:p>
            <a:pPr indent="-342900">
              <a:spcBef>
                <a:spcPct val="20000"/>
              </a:spcBef>
            </a:pPr>
            <a:r>
              <a:rPr lang="en-US" sz="2800" dirty="0"/>
              <a:t>Excess is not a necessary condition</a:t>
            </a:r>
          </a:p>
        </p:txBody>
      </p:sp>
      <p:pic>
        <p:nvPicPr>
          <p:cNvPr id="5" name="Picture 8" descr="https://paxtonvic.files.wordpress.com/2010/07/harvest-scene-from-egyp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8317" y="3134087"/>
            <a:ext cx="4243311" cy="293827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Box 1"/>
          <p:cNvSpPr txBox="1"/>
          <p:nvPr/>
        </p:nvSpPr>
        <p:spPr>
          <a:xfrm>
            <a:off x="2568317" y="671052"/>
            <a:ext cx="5926754" cy="523220"/>
          </a:xfrm>
          <a:prstGeom prst="rect">
            <a:avLst/>
          </a:prstGeom>
          <a:noFill/>
        </p:spPr>
        <p:txBody>
          <a:bodyPr wrap="square" rtlCol="0">
            <a:spAutoFit/>
          </a:bodyPr>
          <a:lstStyle/>
          <a:p>
            <a:r>
              <a:rPr lang="en-US" sz="2800" dirty="0"/>
              <a:t>So what do we say?</a:t>
            </a:r>
          </a:p>
        </p:txBody>
      </p:sp>
    </p:spTree>
    <p:extLst>
      <p:ext uri="{BB962C8B-B14F-4D97-AF65-F5344CB8AC3E}">
        <p14:creationId xmlns:p14="http://schemas.microsoft.com/office/powerpoint/2010/main" val="3617542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5"/>
          <p:cNvSpPr>
            <a:spLocks noChangeArrowheads="1"/>
          </p:cNvSpPr>
          <p:nvPr/>
        </p:nvSpPr>
        <p:spPr bwMode="auto">
          <a:xfrm>
            <a:off x="325438" y="1600200"/>
            <a:ext cx="8361362" cy="4525963"/>
          </a:xfrm>
          <a:prstGeom prst="rect">
            <a:avLst/>
          </a:prstGeom>
          <a:noFill/>
          <a:ln w="9525">
            <a:noFill/>
            <a:miter lim="800000"/>
            <a:headEnd/>
            <a:tailEnd/>
          </a:ln>
        </p:spPr>
        <p:txBody>
          <a:bodyPr/>
          <a:lstStyle/>
          <a:p>
            <a:pPr indent="-342900">
              <a:spcBef>
                <a:spcPct val="20000"/>
              </a:spcBef>
            </a:pPr>
            <a:r>
              <a:rPr lang="en-US" sz="2800" dirty="0"/>
              <a:t>And not a sufficient condition ...</a:t>
            </a:r>
          </a:p>
        </p:txBody>
      </p:sp>
      <p:pic>
        <p:nvPicPr>
          <p:cNvPr id="4" name="Picture 2" descr="http://image.shutterstock.com/display_pic_with_logo/671158/671158,1313821530,29/stock-photo-tapioca-plants-cassava-closeup-useful-as-background-for-design-works-8310572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2910" y="3557717"/>
            <a:ext cx="2386207" cy="3300283"/>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http://www.greentechconcept.com/wp-content/uploads/2014/09/Cassava-plant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6795" y="4007545"/>
            <a:ext cx="4146115" cy="2780778"/>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www.hort.purdue.edu/ext/senior/vegetabl/images/large/sweetpotat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35" y="4365322"/>
            <a:ext cx="3277120" cy="24578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7776272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895071" y="3743442"/>
            <a:ext cx="2248930" cy="2957429"/>
          </a:xfrm>
          <a:prstGeom prst="rect">
            <a:avLst/>
          </a:prstGeom>
        </p:spPr>
      </p:pic>
      <p:sp>
        <p:nvSpPr>
          <p:cNvPr id="4" name="Rectangle 5">
            <a:extLst>
              <a:ext uri="{FF2B5EF4-FFF2-40B4-BE49-F238E27FC236}">
                <a16:creationId xmlns:a16="http://schemas.microsoft.com/office/drawing/2014/main" id="{262E6331-350B-43EB-9BC1-76336012A1C7}"/>
              </a:ext>
            </a:extLst>
          </p:cNvPr>
          <p:cNvSpPr>
            <a:spLocks noChangeArrowheads="1"/>
          </p:cNvSpPr>
          <p:nvPr/>
        </p:nvSpPr>
        <p:spPr bwMode="auto">
          <a:xfrm>
            <a:off x="201881" y="1651661"/>
            <a:ext cx="8361362" cy="1154875"/>
          </a:xfrm>
          <a:prstGeom prst="rect">
            <a:avLst/>
          </a:prstGeom>
          <a:noFill/>
          <a:ln w="9525">
            <a:noFill/>
            <a:miter lim="800000"/>
            <a:headEnd/>
            <a:tailEnd/>
          </a:ln>
        </p:spPr>
        <p:txBody>
          <a:bodyPr/>
          <a:lstStyle/>
          <a:p>
            <a:pPr indent="-342900" algn="r">
              <a:spcBef>
                <a:spcPct val="20000"/>
              </a:spcBef>
            </a:pPr>
            <a:r>
              <a:rPr lang="en-US" sz="2800" dirty="0"/>
              <a:t>And its not probable that there was surplus due to transition to agriculture if Thomas Malthus was right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3" y="304806"/>
            <a:ext cx="7543800" cy="1450757"/>
          </a:xfrm>
        </p:spPr>
        <p:txBody>
          <a:bodyPr>
            <a:normAutofit/>
          </a:bodyPr>
          <a:lstStyle/>
          <a:p>
            <a:r>
              <a:rPr lang="en-US" sz="4000" dirty="0">
                <a:solidFill>
                  <a:schemeClr val="tx1"/>
                </a:solidFill>
              </a:rPr>
              <a:t>The Malthusian Trap</a:t>
            </a:r>
            <a:endParaRPr lang="he-IL" sz="4000" dirty="0">
              <a:solidFill>
                <a:schemeClr val="tx1"/>
              </a:solidFill>
              <a:cs typeface="+mn-cs"/>
            </a:endParaRPr>
          </a:p>
        </p:txBody>
      </p:sp>
      <p:sp>
        <p:nvSpPr>
          <p:cNvPr id="4" name="Slide Number Placeholder 3"/>
          <p:cNvSpPr>
            <a:spLocks noGrp="1"/>
          </p:cNvSpPr>
          <p:nvPr>
            <p:ph type="sldNum" sz="quarter" idx="12"/>
          </p:nvPr>
        </p:nvSpPr>
        <p:spPr/>
        <p:txBody>
          <a:bodyPr/>
          <a:lstStyle/>
          <a:p>
            <a:fld id="{5D58C43D-F308-4D52-B801-582571F6CAC7}" type="slidenum">
              <a:rPr lang="he-IL" sz="1800" b="1" smtClean="0"/>
              <a:t>34</a:t>
            </a:fld>
            <a:endParaRPr lang="he-IL" sz="1800" b="1" dirty="0"/>
          </a:p>
        </p:txBody>
      </p:sp>
      <p:pic>
        <p:nvPicPr>
          <p:cNvPr id="6" name="תמונה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876" y="123568"/>
            <a:ext cx="1544595" cy="1544595"/>
          </a:xfrm>
          <a:prstGeom prst="rect">
            <a:avLst/>
          </a:prstGeom>
          <a:ln>
            <a:noFill/>
          </a:ln>
          <a:effectLst>
            <a:outerShdw blurRad="292100" dist="139700" dir="2700000" algn="tl" rotWithShape="0">
              <a:srgbClr val="333333">
                <a:alpha val="65000"/>
              </a:srgbClr>
            </a:outerShdw>
          </a:effectLst>
        </p:spPr>
      </p:pic>
      <p:sp>
        <p:nvSpPr>
          <p:cNvPr id="7" name="TextBox 6"/>
          <p:cNvSpPr txBox="1"/>
          <p:nvPr/>
        </p:nvSpPr>
        <p:spPr>
          <a:xfrm>
            <a:off x="327454" y="1707233"/>
            <a:ext cx="1227438" cy="276999"/>
          </a:xfrm>
          <a:prstGeom prst="rect">
            <a:avLst/>
          </a:prstGeom>
          <a:noFill/>
        </p:spPr>
        <p:txBody>
          <a:bodyPr wrap="square" rtlCol="1">
            <a:spAutoFit/>
          </a:bodyPr>
          <a:lstStyle/>
          <a:p>
            <a:pPr algn="ctr"/>
            <a:r>
              <a:rPr lang="he-IL" sz="1200" dirty="0"/>
              <a:t>תומאס </a:t>
            </a:r>
            <a:r>
              <a:rPr lang="he-IL" sz="1200" dirty="0" err="1"/>
              <a:t>מלתוס</a:t>
            </a:r>
            <a:endParaRPr lang="he-IL" sz="1200" dirty="0"/>
          </a:p>
        </p:txBody>
      </p:sp>
      <p:sp>
        <p:nvSpPr>
          <p:cNvPr id="8" name="Content Placeholder 2">
            <a:extLst>
              <a:ext uri="{FF2B5EF4-FFF2-40B4-BE49-F238E27FC236}">
                <a16:creationId xmlns:a16="http://schemas.microsoft.com/office/drawing/2014/main" id="{7C393545-DF10-4E0D-9776-004F4FF575A2}"/>
              </a:ext>
            </a:extLst>
          </p:cNvPr>
          <p:cNvSpPr txBox="1">
            <a:spLocks/>
          </p:cNvSpPr>
          <p:nvPr/>
        </p:nvSpPr>
        <p:spPr bwMode="auto">
          <a:xfrm>
            <a:off x="611580" y="2279319"/>
            <a:ext cx="7543801" cy="42738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62500" lnSpcReduction="20000"/>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algn="l" rtl="0">
              <a:buFont typeface="Arial" panose="020B0604020202020204" pitchFamily="34" charset="0"/>
              <a:buChar char="•"/>
            </a:pPr>
            <a:r>
              <a:rPr lang="en-GB" kern="0" dirty="0"/>
              <a:t>Throughout most of its existence mankind (as all other animals) was trapped in what is known as the </a:t>
            </a:r>
            <a:r>
              <a:rPr lang="en-US" kern="0" dirty="0"/>
              <a:t>“Malthusian Trap”. </a:t>
            </a:r>
          </a:p>
          <a:p>
            <a:pPr algn="l" rtl="0">
              <a:buFont typeface="Arial" panose="020B0604020202020204" pitchFamily="34" charset="0"/>
              <a:buChar char="•"/>
            </a:pPr>
            <a:r>
              <a:rPr lang="en-US" kern="0" dirty="0"/>
              <a:t>The Malthusian Trap describes how as a result of mortality and birth rate changes, technological or organizational advancement will not lead in the long run to improvement of individuals’ standard of living </a:t>
            </a:r>
          </a:p>
          <a:p>
            <a:pPr algn="l" rtl="0">
              <a:buFont typeface="Arial" panose="020B0604020202020204" pitchFamily="34" charset="0"/>
              <a:buChar char="•"/>
            </a:pPr>
            <a:r>
              <a:rPr lang="en-US" kern="0" dirty="0"/>
              <a:t>Assumptions: </a:t>
            </a:r>
          </a:p>
          <a:p>
            <a:pPr marL="747713" lvl="1" indent="-347663" algn="l" rtl="0">
              <a:buAutoNum type="arabicPeriod"/>
            </a:pPr>
            <a:r>
              <a:rPr lang="en-US" kern="0" dirty="0"/>
              <a:t>Birth rates increase when income per capita increases</a:t>
            </a:r>
          </a:p>
          <a:p>
            <a:pPr marL="747713" lvl="1" indent="-347663" algn="l" rtl="0">
              <a:buAutoNum type="arabicPeriod"/>
            </a:pPr>
            <a:r>
              <a:rPr lang="en-US" kern="0" dirty="0"/>
              <a:t>Mortality rates decrease when income per capita increases</a:t>
            </a:r>
          </a:p>
          <a:p>
            <a:pPr marL="747713" lvl="1" indent="-347663" algn="l" rtl="0">
              <a:buAutoNum type="arabicPeriod"/>
            </a:pPr>
            <a:r>
              <a:rPr lang="en-US" kern="0" dirty="0"/>
              <a:t>Income per capita decreases when population grows</a:t>
            </a:r>
          </a:p>
          <a:p>
            <a:pPr marL="514350" indent="-514350" algn="l" rtl="0">
              <a:buAutoNum type="arabicPeriod"/>
            </a:pPr>
            <a:endParaRPr lang="en-US" kern="0" dirty="0"/>
          </a:p>
          <a:p>
            <a:pPr marL="0" indent="0" algn="l" rtl="0">
              <a:buNone/>
            </a:pPr>
            <a:r>
              <a:rPr lang="en-US" kern="0" dirty="0"/>
              <a:t>Under these assumptions, technological improvement will manifest by population growth but not in improvement of average standard of living.    </a:t>
            </a:r>
            <a:endParaRPr lang="he-IL" kern="0" dirty="0"/>
          </a:p>
        </p:txBody>
      </p:sp>
    </p:spTree>
    <p:extLst>
      <p:ext uri="{BB962C8B-B14F-4D97-AF65-F5344CB8AC3E}">
        <p14:creationId xmlns:p14="http://schemas.microsoft.com/office/powerpoint/2010/main" val="42430711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Rectangle 4"/>
          <p:cNvSpPr>
            <a:spLocks noGrp="1" noChangeArrowheads="1"/>
          </p:cNvSpPr>
          <p:nvPr>
            <p:ph type="ctrTitle"/>
          </p:nvPr>
        </p:nvSpPr>
        <p:spPr>
          <a:xfrm>
            <a:off x="609600" y="-8311"/>
            <a:ext cx="7772400" cy="829451"/>
          </a:xfrm>
        </p:spPr>
        <p:txBody>
          <a:bodyPr/>
          <a:lstStyle/>
          <a:p>
            <a:r>
              <a:rPr lang="en-US" b="1" dirty="0"/>
              <a:t>Malthus Theory</a:t>
            </a:r>
            <a:endParaRPr lang="en-US" dirty="0"/>
          </a:p>
        </p:txBody>
      </p:sp>
      <p:sp>
        <p:nvSpPr>
          <p:cNvPr id="7" name="לחצן פעולה: התחלה 6">
            <a:hlinkClick r:id="" action="ppaction://hlinkshowjump?jump=lastslide" highlightClick="1"/>
          </p:cNvPr>
          <p:cNvSpPr/>
          <p:nvPr/>
        </p:nvSpPr>
        <p:spPr bwMode="auto">
          <a:xfrm>
            <a:off x="228600" y="6172200"/>
            <a:ext cx="685800" cy="457200"/>
          </a:xfrm>
          <a:prstGeom prst="actionButtonBeginning">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a:scene3d>
            <a:camera prst="orthographicFront">
              <a:rot lat="21594000" lon="0" rev="0"/>
            </a:camera>
            <a:lightRig rig="threePt" dir="t"/>
          </a:scene3d>
          <a:sp3d>
            <a:bevelT w="107950" h="120650" prst="convex"/>
            <a:bevelB w="304800" h="419100" prst="softRound"/>
          </a:sp3d>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7572"/>
              </a:solidFill>
              <a:effectLst/>
              <a:latin typeface="Arial" charset="0"/>
            </a:endParaRPr>
          </a:p>
        </p:txBody>
      </p:sp>
      <p:sp>
        <p:nvSpPr>
          <p:cNvPr id="11" name="Rectangle 2"/>
          <p:cNvSpPr>
            <a:spLocks noChangeArrowheads="1"/>
          </p:cNvSpPr>
          <p:nvPr/>
        </p:nvSpPr>
        <p:spPr bwMode="auto">
          <a:xfrm>
            <a:off x="467096" y="9906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US" sz="3000" b="1" dirty="0">
                <a:solidFill>
                  <a:srgbClr val="CC0066"/>
                </a:solidFill>
              </a:rPr>
              <a:t>Population and Real Wages: </a:t>
            </a:r>
            <a:br>
              <a:rPr lang="en-US" sz="3000" b="1" dirty="0">
                <a:solidFill>
                  <a:srgbClr val="CC0066"/>
                </a:solidFill>
              </a:rPr>
            </a:br>
            <a:r>
              <a:rPr lang="en-US" sz="3000" b="1" dirty="0">
                <a:solidFill>
                  <a:srgbClr val="006699"/>
                </a:solidFill>
              </a:rPr>
              <a:t>England,  1250-1750</a:t>
            </a:r>
          </a:p>
        </p:txBody>
      </p:sp>
      <p:graphicFrame>
        <p:nvGraphicFramePr>
          <p:cNvPr id="12" name="Object 3"/>
          <p:cNvGraphicFramePr>
            <a:graphicFrameLocks noChangeAspect="1"/>
          </p:cNvGraphicFramePr>
          <p:nvPr/>
        </p:nvGraphicFramePr>
        <p:xfrm>
          <a:off x="1143000" y="2082202"/>
          <a:ext cx="6697663" cy="4319588"/>
        </p:xfrm>
        <a:graphic>
          <a:graphicData uri="http://schemas.openxmlformats.org/presentationml/2006/ole">
            <mc:AlternateContent xmlns:mc="http://schemas.openxmlformats.org/markup-compatibility/2006">
              <mc:Choice xmlns:v="urn:schemas-microsoft-com:vml" Requires="v">
                <p:oleObj spid="_x0000_s5174" name="תרשים" r:id="rId4" imgW="6010351" imgH="4991100" progId="Excel.Sheet.8">
                  <p:embed/>
                </p:oleObj>
              </mc:Choice>
              <mc:Fallback>
                <p:oleObj name="תרשים" r:id="rId4" imgW="6010351" imgH="4991100"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2082202"/>
                        <a:ext cx="6697663" cy="431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2730533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Rectangle 4"/>
          <p:cNvSpPr>
            <a:spLocks noGrp="1" noChangeArrowheads="1"/>
          </p:cNvSpPr>
          <p:nvPr>
            <p:ph type="ctrTitle"/>
          </p:nvPr>
        </p:nvSpPr>
        <p:spPr>
          <a:xfrm>
            <a:off x="609600" y="-8311"/>
            <a:ext cx="7772400" cy="829451"/>
          </a:xfrm>
        </p:spPr>
        <p:txBody>
          <a:bodyPr/>
          <a:lstStyle/>
          <a:p>
            <a:r>
              <a:rPr lang="en-US" b="1" dirty="0"/>
              <a:t>Malthus Theory</a:t>
            </a:r>
            <a:endParaRPr lang="en-US" dirty="0"/>
          </a:p>
        </p:txBody>
      </p:sp>
      <p:sp>
        <p:nvSpPr>
          <p:cNvPr id="7" name="לחצן פעולה: התחלה 6">
            <a:hlinkClick r:id="" action="ppaction://hlinkshowjump?jump=lastslide" highlightClick="1"/>
          </p:cNvPr>
          <p:cNvSpPr/>
          <p:nvPr/>
        </p:nvSpPr>
        <p:spPr bwMode="auto">
          <a:xfrm>
            <a:off x="228600" y="6172200"/>
            <a:ext cx="685800" cy="457200"/>
          </a:xfrm>
          <a:prstGeom prst="actionButtonBeginning">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a:scene3d>
            <a:camera prst="orthographicFront">
              <a:rot lat="21594000" lon="0" rev="0"/>
            </a:camera>
            <a:lightRig rig="threePt" dir="t"/>
          </a:scene3d>
          <a:sp3d>
            <a:bevelT w="107950" h="120650" prst="convex"/>
            <a:bevelB w="304800" h="419100" prst="softRound"/>
          </a:sp3d>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7572"/>
              </a:solidFill>
              <a:effectLst/>
              <a:latin typeface="Arial" charset="0"/>
            </a:endParaRPr>
          </a:p>
        </p:txBody>
      </p:sp>
      <p:sp>
        <p:nvSpPr>
          <p:cNvPr id="8" name="Rectangle 2"/>
          <p:cNvSpPr>
            <a:spLocks noChangeArrowheads="1"/>
          </p:cNvSpPr>
          <p:nvPr/>
        </p:nvSpPr>
        <p:spPr bwMode="auto">
          <a:xfrm>
            <a:off x="197922" y="10287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US" sz="3000" b="1" dirty="0">
                <a:solidFill>
                  <a:srgbClr val="CC0066"/>
                </a:solidFill>
              </a:rPr>
              <a:t>Fertility and Mortality: </a:t>
            </a:r>
            <a:br>
              <a:rPr lang="en-US" sz="3000" b="1" dirty="0">
                <a:solidFill>
                  <a:srgbClr val="CC0066"/>
                </a:solidFill>
              </a:rPr>
            </a:br>
            <a:r>
              <a:rPr lang="en-US" sz="3000" b="1" dirty="0">
                <a:solidFill>
                  <a:srgbClr val="006699"/>
                </a:solidFill>
              </a:rPr>
              <a:t>England 1540-1870</a:t>
            </a:r>
          </a:p>
        </p:txBody>
      </p:sp>
      <p:graphicFrame>
        <p:nvGraphicFramePr>
          <p:cNvPr id="9" name="Object 3"/>
          <p:cNvGraphicFramePr>
            <a:graphicFrameLocks noChangeAspect="1"/>
          </p:cNvGraphicFramePr>
          <p:nvPr/>
        </p:nvGraphicFramePr>
        <p:xfrm>
          <a:off x="1359972" y="2166937"/>
          <a:ext cx="6624638" cy="4462463"/>
        </p:xfrm>
        <a:graphic>
          <a:graphicData uri="http://schemas.openxmlformats.org/presentationml/2006/ole">
            <mc:AlternateContent xmlns:mc="http://schemas.openxmlformats.org/markup-compatibility/2006">
              <mc:Choice xmlns:v="urn:schemas-microsoft-com:vml" Requires="v">
                <p:oleObj spid="_x0000_s6198" name="תרשים" r:id="rId4" imgW="5315102" imgH="4191000" progId="Excel.Sheet.8">
                  <p:embed/>
                </p:oleObj>
              </mc:Choice>
              <mc:Fallback>
                <p:oleObj name="תרשים" r:id="rId4" imgW="5315102" imgH="4191000"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59972" y="2166937"/>
                        <a:ext cx="6624638" cy="446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5720016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Rectangle 4"/>
          <p:cNvSpPr>
            <a:spLocks noGrp="1" noChangeArrowheads="1"/>
          </p:cNvSpPr>
          <p:nvPr>
            <p:ph type="ctrTitle"/>
          </p:nvPr>
        </p:nvSpPr>
        <p:spPr>
          <a:xfrm>
            <a:off x="609600" y="-8311"/>
            <a:ext cx="7772400" cy="829451"/>
          </a:xfrm>
        </p:spPr>
        <p:txBody>
          <a:bodyPr/>
          <a:lstStyle/>
          <a:p>
            <a:r>
              <a:rPr lang="en-US" b="1" dirty="0"/>
              <a:t>Malthus Model</a:t>
            </a:r>
            <a:endParaRPr lang="en-US" dirty="0"/>
          </a:p>
        </p:txBody>
      </p:sp>
      <p:sp>
        <p:nvSpPr>
          <p:cNvPr id="7" name="לחצן פעולה: התחלה 6">
            <a:hlinkClick r:id="" action="ppaction://hlinkshowjump?jump=lastslide" highlightClick="1"/>
          </p:cNvPr>
          <p:cNvSpPr/>
          <p:nvPr/>
        </p:nvSpPr>
        <p:spPr bwMode="auto">
          <a:xfrm>
            <a:off x="228600" y="6172200"/>
            <a:ext cx="685800" cy="457200"/>
          </a:xfrm>
          <a:prstGeom prst="actionButtonBeginning">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a:scene3d>
            <a:camera prst="orthographicFront">
              <a:rot lat="21594000" lon="0" rev="0"/>
            </a:camera>
            <a:lightRig rig="threePt" dir="t"/>
          </a:scene3d>
          <a:sp3d>
            <a:bevelT w="107950" h="120650" prst="convex"/>
            <a:bevelB w="304800" h="419100" prst="softRound"/>
          </a:sp3d>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7572"/>
              </a:solidFill>
              <a:effectLst/>
              <a:latin typeface="Arial" charset="0"/>
            </a:endParaRPr>
          </a:p>
        </p:txBody>
      </p:sp>
      <p:sp>
        <p:nvSpPr>
          <p:cNvPr id="8" name="Rectangle 2"/>
          <p:cNvSpPr>
            <a:spLocks noChangeArrowheads="1"/>
          </p:cNvSpPr>
          <p:nvPr/>
        </p:nvSpPr>
        <p:spPr bwMode="auto">
          <a:xfrm>
            <a:off x="76200" y="80754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US" sz="3000" b="1" dirty="0">
                <a:solidFill>
                  <a:srgbClr val="CC0066"/>
                </a:solidFill>
              </a:rPr>
              <a:t>Fertility Rates and Female's Age of Marriage</a:t>
            </a:r>
          </a:p>
        </p:txBody>
      </p:sp>
      <p:graphicFrame>
        <p:nvGraphicFramePr>
          <p:cNvPr id="9" name="Object 3"/>
          <p:cNvGraphicFramePr>
            <a:graphicFrameLocks noChangeAspect="1"/>
          </p:cNvGraphicFramePr>
          <p:nvPr/>
        </p:nvGraphicFramePr>
        <p:xfrm>
          <a:off x="914400" y="1874343"/>
          <a:ext cx="7848600" cy="4824412"/>
        </p:xfrm>
        <a:graphic>
          <a:graphicData uri="http://schemas.openxmlformats.org/presentationml/2006/ole">
            <mc:AlternateContent xmlns:mc="http://schemas.openxmlformats.org/markup-compatibility/2006">
              <mc:Choice xmlns:v="urn:schemas-microsoft-com:vml" Requires="v">
                <p:oleObj spid="_x0000_s7222" name="תרשים" r:id="rId4" imgW="9525000" imgH="5495849" progId="Excel.Sheet.8">
                  <p:embed/>
                </p:oleObj>
              </mc:Choice>
              <mc:Fallback>
                <p:oleObj name="תרשים" r:id="rId4" imgW="9525000" imgH="5495849"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1874343"/>
                        <a:ext cx="7848600" cy="4824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910760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55108" y="1600199"/>
            <a:ext cx="4866503" cy="4177431"/>
          </a:xfrm>
        </p:spPr>
      </p:pic>
      <p:sp>
        <p:nvSpPr>
          <p:cNvPr id="6" name="TextBox 5"/>
          <p:cNvSpPr txBox="1"/>
          <p:nvPr/>
        </p:nvSpPr>
        <p:spPr>
          <a:xfrm>
            <a:off x="548922" y="1600199"/>
            <a:ext cx="1706186" cy="4684907"/>
          </a:xfrm>
          <a:prstGeom prst="rect">
            <a:avLst/>
          </a:prstGeom>
          <a:solidFill>
            <a:schemeClr val="tx1"/>
          </a:solidFill>
        </p:spPr>
        <p:txBody>
          <a:bodyPr wrap="square" rtlCol="0">
            <a:spAutoFit/>
          </a:bodyPr>
          <a:lstStyle/>
          <a:p>
            <a:endParaRPr lang="en-US" dirty="0"/>
          </a:p>
        </p:txBody>
      </p:sp>
      <p:sp>
        <p:nvSpPr>
          <p:cNvPr id="7" name="TextBox 6"/>
          <p:cNvSpPr txBox="1"/>
          <p:nvPr/>
        </p:nvSpPr>
        <p:spPr>
          <a:xfrm>
            <a:off x="2255108" y="5790836"/>
            <a:ext cx="4866503" cy="494270"/>
          </a:xfrm>
          <a:prstGeom prst="rect">
            <a:avLst/>
          </a:prstGeom>
          <a:solidFill>
            <a:schemeClr val="tx1"/>
          </a:solidFill>
        </p:spPr>
        <p:txBody>
          <a:bodyPr wrap="square" rtlCol="0">
            <a:spAutoFit/>
          </a:bodyPr>
          <a:lstStyle/>
          <a:p>
            <a:endParaRPr lang="en-US" dirty="0"/>
          </a:p>
        </p:txBody>
      </p:sp>
      <p:sp>
        <p:nvSpPr>
          <p:cNvPr id="8" name="TextBox 7"/>
          <p:cNvSpPr txBox="1"/>
          <p:nvPr/>
        </p:nvSpPr>
        <p:spPr>
          <a:xfrm>
            <a:off x="7121611" y="1600199"/>
            <a:ext cx="1706186" cy="4684907"/>
          </a:xfrm>
          <a:prstGeom prst="rect">
            <a:avLst/>
          </a:prstGeom>
          <a:solidFill>
            <a:schemeClr val="tx1"/>
          </a:solidFill>
        </p:spPr>
        <p:txBody>
          <a:bodyPr wrap="square" rtlCol="0">
            <a:spAutoFit/>
          </a:bodyPr>
          <a:lstStyle/>
          <a:p>
            <a:endParaRPr lang="en-US" dirty="0"/>
          </a:p>
        </p:txBody>
      </p:sp>
      <p:sp>
        <p:nvSpPr>
          <p:cNvPr id="9" name="TextBox 8"/>
          <p:cNvSpPr txBox="1"/>
          <p:nvPr/>
        </p:nvSpPr>
        <p:spPr>
          <a:xfrm>
            <a:off x="1717589" y="290384"/>
            <a:ext cx="5807676" cy="369332"/>
          </a:xfrm>
          <a:prstGeom prst="rect">
            <a:avLst/>
          </a:prstGeom>
          <a:noFill/>
        </p:spPr>
        <p:txBody>
          <a:bodyPr wrap="square" rtlCol="0">
            <a:spAutoFit/>
          </a:bodyPr>
          <a:lstStyle/>
          <a:p>
            <a:pPr algn="ctr"/>
            <a:r>
              <a:rPr lang="en-US" dirty="0"/>
              <a:t>Ashraf and </a:t>
            </a:r>
            <a:r>
              <a:rPr lang="en-US" dirty="0" err="1"/>
              <a:t>Galor</a:t>
            </a:r>
            <a:r>
              <a:rPr lang="en-US" dirty="0"/>
              <a:t> 2011</a:t>
            </a:r>
          </a:p>
        </p:txBody>
      </p:sp>
    </p:spTree>
    <p:extLst>
      <p:ext uri="{BB962C8B-B14F-4D97-AF65-F5344CB8AC3E}">
        <p14:creationId xmlns:p14="http://schemas.microsoft.com/office/powerpoint/2010/main" val="41280352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rotWithShape="1">
          <a:blip r:embed="rId3"/>
          <a:srcRect t="13465" b="1"/>
          <a:stretch/>
        </p:blipFill>
        <p:spPr>
          <a:xfrm>
            <a:off x="548922" y="1600200"/>
            <a:ext cx="8046156" cy="4525963"/>
          </a:xfrm>
          <a:prstGeom prst="rect">
            <a:avLst/>
          </a:prstGeom>
        </p:spPr>
      </p:pic>
      <p:sp>
        <p:nvSpPr>
          <p:cNvPr id="7" name="TextBox 6"/>
          <p:cNvSpPr txBox="1"/>
          <p:nvPr/>
        </p:nvSpPr>
        <p:spPr>
          <a:xfrm>
            <a:off x="548922" y="1600199"/>
            <a:ext cx="1706186" cy="4684907"/>
          </a:xfrm>
          <a:prstGeom prst="rect">
            <a:avLst/>
          </a:prstGeom>
          <a:solidFill>
            <a:schemeClr val="tx1"/>
          </a:solidFill>
        </p:spPr>
        <p:txBody>
          <a:bodyPr wrap="square" rtlCol="0">
            <a:spAutoFit/>
          </a:bodyPr>
          <a:lstStyle/>
          <a:p>
            <a:endParaRPr lang="en-US" dirty="0"/>
          </a:p>
        </p:txBody>
      </p:sp>
      <p:sp>
        <p:nvSpPr>
          <p:cNvPr id="8" name="TextBox 7"/>
          <p:cNvSpPr txBox="1"/>
          <p:nvPr/>
        </p:nvSpPr>
        <p:spPr>
          <a:xfrm>
            <a:off x="7121611" y="1600199"/>
            <a:ext cx="1706186" cy="4684907"/>
          </a:xfrm>
          <a:prstGeom prst="rect">
            <a:avLst/>
          </a:prstGeom>
          <a:solidFill>
            <a:schemeClr val="tx1"/>
          </a:solidFill>
        </p:spPr>
        <p:txBody>
          <a:bodyPr wrap="square" rtlCol="0">
            <a:spAutoFit/>
          </a:bodyPr>
          <a:lstStyle/>
          <a:p>
            <a:endParaRPr lang="en-US" dirty="0"/>
          </a:p>
        </p:txBody>
      </p:sp>
      <p:sp>
        <p:nvSpPr>
          <p:cNvPr id="10" name="TextBox 9"/>
          <p:cNvSpPr txBox="1"/>
          <p:nvPr/>
        </p:nvSpPr>
        <p:spPr>
          <a:xfrm>
            <a:off x="2255108" y="5790836"/>
            <a:ext cx="4866503" cy="494270"/>
          </a:xfrm>
          <a:prstGeom prst="rect">
            <a:avLst/>
          </a:prstGeom>
          <a:solidFill>
            <a:schemeClr val="tx1"/>
          </a:solidFill>
        </p:spPr>
        <p:txBody>
          <a:bodyPr wrap="square" rtlCol="0">
            <a:spAutoFit/>
          </a:bodyPr>
          <a:lstStyle/>
          <a:p>
            <a:endParaRPr lang="en-US" dirty="0"/>
          </a:p>
        </p:txBody>
      </p:sp>
      <p:sp>
        <p:nvSpPr>
          <p:cNvPr id="11" name="TextBox 10"/>
          <p:cNvSpPr txBox="1"/>
          <p:nvPr/>
        </p:nvSpPr>
        <p:spPr>
          <a:xfrm>
            <a:off x="1717589" y="290384"/>
            <a:ext cx="5807676" cy="369332"/>
          </a:xfrm>
          <a:prstGeom prst="rect">
            <a:avLst/>
          </a:prstGeom>
          <a:noFill/>
        </p:spPr>
        <p:txBody>
          <a:bodyPr wrap="square" rtlCol="0">
            <a:spAutoFit/>
          </a:bodyPr>
          <a:lstStyle/>
          <a:p>
            <a:pPr algn="ctr"/>
            <a:r>
              <a:rPr lang="en-US" dirty="0"/>
              <a:t>Ashraf and </a:t>
            </a:r>
            <a:r>
              <a:rPr lang="en-US" dirty="0" err="1"/>
              <a:t>Galor</a:t>
            </a:r>
            <a:r>
              <a:rPr lang="en-US" dirty="0"/>
              <a:t> 2011</a:t>
            </a:r>
          </a:p>
        </p:txBody>
      </p:sp>
    </p:spTree>
    <p:extLst>
      <p:ext uri="{BB962C8B-B14F-4D97-AF65-F5344CB8AC3E}">
        <p14:creationId xmlns:p14="http://schemas.microsoft.com/office/powerpoint/2010/main" val="30210371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E5AA4-C932-834C-82BB-B104EA889E4E}"/>
              </a:ext>
            </a:extLst>
          </p:cNvPr>
          <p:cNvSpPr>
            <a:spLocks noGrp="1"/>
          </p:cNvSpPr>
          <p:nvPr>
            <p:ph type="title"/>
          </p:nvPr>
        </p:nvSpPr>
        <p:spPr>
          <a:xfrm>
            <a:off x="457199" y="569606"/>
            <a:ext cx="8229600" cy="1143000"/>
          </a:xfrm>
        </p:spPr>
        <p:txBody>
          <a:bodyPr/>
          <a:lstStyle/>
          <a:p>
            <a:r>
              <a:rPr lang="en-US" sz="3200" dirty="0"/>
              <a:t>Why are some countries richer than others?</a:t>
            </a:r>
            <a:br>
              <a:rPr lang="en-US" sz="3200" dirty="0"/>
            </a:br>
            <a:endParaRPr lang="en-US" sz="3200" dirty="0"/>
          </a:p>
        </p:txBody>
      </p:sp>
      <p:sp>
        <p:nvSpPr>
          <p:cNvPr id="14" name="TextBox 13">
            <a:extLst>
              <a:ext uri="{FF2B5EF4-FFF2-40B4-BE49-F238E27FC236}">
                <a16:creationId xmlns:a16="http://schemas.microsoft.com/office/drawing/2014/main" id="{FC33B701-3B29-BB49-ACF1-F398FD68FC1D}"/>
              </a:ext>
            </a:extLst>
          </p:cNvPr>
          <p:cNvSpPr txBox="1"/>
          <p:nvPr/>
        </p:nvSpPr>
        <p:spPr>
          <a:xfrm>
            <a:off x="2998491" y="5453094"/>
            <a:ext cx="3352264" cy="369332"/>
          </a:xfrm>
          <a:prstGeom prst="rect">
            <a:avLst/>
          </a:prstGeom>
          <a:noFill/>
        </p:spPr>
        <p:txBody>
          <a:bodyPr wrap="none" rtlCol="0">
            <a:spAutoFit/>
          </a:bodyPr>
          <a:lstStyle/>
          <a:p>
            <a:pPr algn="l"/>
            <a:r>
              <a:rPr lang="en-US" dirty="0"/>
              <a:t>Complex hierarchies in 450 AD</a:t>
            </a:r>
          </a:p>
        </p:txBody>
      </p:sp>
      <p:pic>
        <p:nvPicPr>
          <p:cNvPr id="3" name="Picture 2">
            <a:extLst>
              <a:ext uri="{FF2B5EF4-FFF2-40B4-BE49-F238E27FC236}">
                <a16:creationId xmlns:a16="http://schemas.microsoft.com/office/drawing/2014/main" id="{7ADEF2A9-4EAE-D64F-845B-3DD39B1601EF}"/>
              </a:ext>
            </a:extLst>
          </p:cNvPr>
          <p:cNvPicPr>
            <a:picLocks noChangeAspect="1"/>
          </p:cNvPicPr>
          <p:nvPr/>
        </p:nvPicPr>
        <p:blipFill>
          <a:blip r:embed="rId2"/>
          <a:stretch>
            <a:fillRect/>
          </a:stretch>
        </p:blipFill>
        <p:spPr>
          <a:xfrm>
            <a:off x="1028200" y="1712606"/>
            <a:ext cx="7292845" cy="3606895"/>
          </a:xfrm>
          <a:prstGeom prst="rect">
            <a:avLst/>
          </a:prstGeom>
        </p:spPr>
      </p:pic>
    </p:spTree>
    <p:extLst>
      <p:ext uri="{BB962C8B-B14F-4D97-AF65-F5344CB8AC3E}">
        <p14:creationId xmlns:p14="http://schemas.microsoft.com/office/powerpoint/2010/main" val="22213237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318000" y="2978155"/>
            <a:ext cx="2614247" cy="2566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 name="Title 1"/>
          <p:cNvSpPr>
            <a:spLocks noGrp="1"/>
          </p:cNvSpPr>
          <p:nvPr>
            <p:ph type="title"/>
          </p:nvPr>
        </p:nvSpPr>
        <p:spPr>
          <a:xfrm>
            <a:off x="822963" y="304806"/>
            <a:ext cx="7543800" cy="1450757"/>
          </a:xfrm>
        </p:spPr>
        <p:txBody>
          <a:bodyPr>
            <a:normAutofit/>
          </a:bodyPr>
          <a:lstStyle/>
          <a:p>
            <a:pPr algn="l" rtl="0"/>
            <a:r>
              <a:rPr lang="en-US" sz="4000" dirty="0">
                <a:solidFill>
                  <a:schemeClr val="tx1"/>
                </a:solidFill>
              </a:rPr>
              <a:t>Escaping the Malthusian Trap</a:t>
            </a:r>
            <a:endParaRPr lang="he-IL" sz="4000" dirty="0">
              <a:solidFill>
                <a:schemeClr val="tx1"/>
              </a:solidFill>
              <a:cs typeface="+mn-cs"/>
            </a:endParaRPr>
          </a:p>
        </p:txBody>
      </p:sp>
      <p:sp>
        <p:nvSpPr>
          <p:cNvPr id="4" name="Slide Number Placeholder 3"/>
          <p:cNvSpPr>
            <a:spLocks noGrp="1"/>
          </p:cNvSpPr>
          <p:nvPr>
            <p:ph type="sldNum" sz="quarter" idx="12"/>
          </p:nvPr>
        </p:nvSpPr>
        <p:spPr/>
        <p:txBody>
          <a:bodyPr/>
          <a:lstStyle/>
          <a:p>
            <a:fld id="{5D58C43D-F308-4D52-B801-582571F6CAC7}" type="slidenum">
              <a:rPr lang="he-IL" sz="1800" b="1" smtClean="0"/>
              <a:t>40</a:t>
            </a:fld>
            <a:endParaRPr lang="he-IL" sz="1800" b="1"/>
          </a:p>
        </p:txBody>
      </p:sp>
      <p:sp>
        <p:nvSpPr>
          <p:cNvPr id="8" name="Rectangle 7"/>
          <p:cNvSpPr/>
          <p:nvPr/>
        </p:nvSpPr>
        <p:spPr>
          <a:xfrm>
            <a:off x="332495" y="957278"/>
            <a:ext cx="539247" cy="1066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0" name="Picture 2" descr="http://www.engineeringhalloffame.org/assets/images/slides/slide2.png"/>
          <p:cNvPicPr>
            <a:picLocks noChangeAspect="1" noChangeArrowheads="1"/>
          </p:cNvPicPr>
          <p:nvPr/>
        </p:nvPicPr>
        <p:blipFill rotWithShape="1">
          <a:blip r:embed="rId3">
            <a:extLst>
              <a:ext uri="{28A0092B-C50C-407E-A947-70E740481C1C}">
                <a14:useLocalDpi xmlns:a14="http://schemas.microsoft.com/office/drawing/2010/main" val="0"/>
              </a:ext>
            </a:extLst>
          </a:blip>
          <a:srcRect l="2049" r="6679"/>
          <a:stretch/>
        </p:blipFill>
        <p:spPr bwMode="auto">
          <a:xfrm>
            <a:off x="0" y="4309435"/>
            <a:ext cx="5021913" cy="204036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484D1C80-13BE-43E0-90FF-AD63A71D0B41}"/>
              </a:ext>
            </a:extLst>
          </p:cNvPr>
          <p:cNvSpPr/>
          <p:nvPr/>
        </p:nvSpPr>
        <p:spPr>
          <a:xfrm>
            <a:off x="925141" y="1893317"/>
            <a:ext cx="6785718" cy="2246769"/>
          </a:xfrm>
          <a:prstGeom prst="rect">
            <a:avLst/>
          </a:prstGeom>
        </p:spPr>
        <p:txBody>
          <a:bodyPr wrap="square">
            <a:spAutoFit/>
          </a:bodyPr>
          <a:lstStyle/>
          <a:p>
            <a:pPr marL="342900" indent="-342900" algn="l" rtl="0">
              <a:buAutoNum type="arabicPeriod"/>
            </a:pPr>
            <a:r>
              <a:rPr lang="en-US" sz="2000" dirty="0"/>
              <a:t>From the beginning of the Industrial Revolution - growth stemming mainly from constant, dramatic technological improvement</a:t>
            </a:r>
          </a:p>
          <a:p>
            <a:pPr marL="342900" indent="-342900" algn="l" rtl="0">
              <a:buFontTx/>
              <a:buAutoNum type="arabicPeriod"/>
            </a:pPr>
            <a:r>
              <a:rPr lang="en-US" sz="2000" dirty="0"/>
              <a:t>Demographic inverse - Decrease in birth rates (in conjunction with declining mortality rates); the rich do not have more children </a:t>
            </a:r>
          </a:p>
          <a:p>
            <a:pPr marL="342900" indent="-342900" algn="l" rtl="0">
              <a:buAutoNum type="arabicPeriod"/>
            </a:pPr>
            <a:endParaRPr lang="en-US" sz="2000" dirty="0"/>
          </a:p>
        </p:txBody>
      </p:sp>
    </p:spTree>
    <p:extLst>
      <p:ext uri="{BB962C8B-B14F-4D97-AF65-F5344CB8AC3E}">
        <p14:creationId xmlns:p14="http://schemas.microsoft.com/office/powerpoint/2010/main" val="1101024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3" y="304806"/>
            <a:ext cx="7543800" cy="1450757"/>
          </a:xfrm>
        </p:spPr>
        <p:txBody>
          <a:bodyPr>
            <a:normAutofit/>
          </a:bodyPr>
          <a:lstStyle/>
          <a:p>
            <a:r>
              <a:rPr lang="en-US" sz="4000" dirty="0">
                <a:solidFill>
                  <a:schemeClr val="tx1"/>
                </a:solidFill>
                <a:cs typeface="+mn-cs"/>
              </a:rPr>
              <a:t>The Demographic Shift </a:t>
            </a:r>
            <a:endParaRPr lang="he-IL" sz="4000" dirty="0">
              <a:solidFill>
                <a:schemeClr val="tx1"/>
              </a:solidFill>
              <a:cs typeface="+mn-cs"/>
            </a:endParaRPr>
          </a:p>
        </p:txBody>
      </p:sp>
      <p:sp>
        <p:nvSpPr>
          <p:cNvPr id="3" name="Content Placeholder 2"/>
          <p:cNvSpPr>
            <a:spLocks noGrp="1"/>
          </p:cNvSpPr>
          <p:nvPr>
            <p:ph idx="1"/>
          </p:nvPr>
        </p:nvSpPr>
        <p:spPr>
          <a:xfrm>
            <a:off x="3954483" y="1755563"/>
            <a:ext cx="4709159" cy="4023360"/>
          </a:xfrm>
        </p:spPr>
        <p:txBody>
          <a:bodyPr>
            <a:noAutofit/>
          </a:bodyPr>
          <a:lstStyle/>
          <a:p>
            <a:pPr marL="0" indent="0" algn="l" rtl="0">
              <a:buNone/>
            </a:pPr>
            <a:r>
              <a:rPr lang="en-US" sz="1800" dirty="0"/>
              <a:t>Since the mid-nineteenth century, the women of Western Europe and the overseas colonies began to reduce the number of their children for the following main reasons:</a:t>
            </a:r>
          </a:p>
          <a:p>
            <a:pPr marL="0" indent="0" algn="l" rtl="0">
              <a:buNone/>
            </a:pPr>
            <a:endParaRPr lang="he-IL" sz="1800" dirty="0"/>
          </a:p>
          <a:p>
            <a:pPr lvl="1" algn="l" rtl="0">
              <a:buFont typeface="Arial" panose="020B0604020202020204" pitchFamily="34" charset="0"/>
              <a:buChar char="•"/>
            </a:pPr>
            <a:r>
              <a:rPr lang="en-US" sz="1600" dirty="0"/>
              <a:t>Increase in demand for human capital that encouraged parents to invest in the quality of their offspring rather than quantity. </a:t>
            </a:r>
          </a:p>
          <a:p>
            <a:pPr lvl="1" algn="l" rtl="0">
              <a:buFont typeface="Arial" panose="020B0604020202020204" pitchFamily="34" charset="0"/>
              <a:buChar char="•"/>
            </a:pPr>
            <a:r>
              <a:rPr lang="en-US" sz="1600" dirty="0"/>
              <a:t>An increase in wages (especially women) and therefore the alternative cost of raising children</a:t>
            </a:r>
          </a:p>
          <a:p>
            <a:pPr lvl="1" algn="l" rtl="0">
              <a:buFont typeface="Arial" panose="020B0604020202020204" pitchFamily="34" charset="0"/>
              <a:buChar char="•"/>
            </a:pPr>
            <a:r>
              <a:rPr lang="en-US" sz="1600" dirty="0"/>
              <a:t>Increase in women's education</a:t>
            </a:r>
          </a:p>
          <a:p>
            <a:pPr lvl="1" algn="l" rtl="0">
              <a:buFont typeface="Arial" panose="020B0604020202020204" pitchFamily="34" charset="0"/>
              <a:buChar char="•"/>
            </a:pPr>
            <a:r>
              <a:rPr lang="en-US" sz="1600" dirty="0"/>
              <a:t>Decrease in child mortality</a:t>
            </a:r>
          </a:p>
          <a:p>
            <a:pPr lvl="1" algn="l" rtl="0">
              <a:buFont typeface="Arial" panose="020B0604020202020204" pitchFamily="34" charset="0"/>
              <a:buChar char="•"/>
            </a:pPr>
            <a:r>
              <a:rPr lang="en-US" sz="1600" dirty="0"/>
              <a:t>In non-western countries, the demographic shift only arrived after 1950 and in Africa only from 1970. </a:t>
            </a:r>
            <a:endParaRPr lang="he-IL" sz="1800" dirty="0"/>
          </a:p>
          <a:p>
            <a:pPr lvl="1">
              <a:buFont typeface="Arial" panose="020B0604020202020204" pitchFamily="34" charset="0"/>
              <a:buChar char="•"/>
            </a:pPr>
            <a:endParaRPr lang="he-IL" sz="1600" dirty="0"/>
          </a:p>
          <a:p>
            <a:pPr>
              <a:buFont typeface="Arial" panose="020B0604020202020204" pitchFamily="34" charset="0"/>
              <a:buChar char="•"/>
            </a:pPr>
            <a:endParaRPr lang="he-IL" sz="1800" dirty="0"/>
          </a:p>
          <a:p>
            <a:pPr>
              <a:buFont typeface="Arial" panose="020B0604020202020204" pitchFamily="34" charset="0"/>
              <a:buChar char="•"/>
            </a:pPr>
            <a:endParaRPr lang="he-IL" sz="1800" dirty="0"/>
          </a:p>
          <a:p>
            <a:pPr>
              <a:buFont typeface="Arial" panose="020B0604020202020204" pitchFamily="34" charset="0"/>
              <a:buChar char="•"/>
            </a:pPr>
            <a:endParaRPr lang="he-IL" sz="1800" dirty="0"/>
          </a:p>
          <a:p>
            <a:pPr marL="0" indent="0">
              <a:buNone/>
            </a:pPr>
            <a:endParaRPr lang="he-IL" sz="1800" b="1" dirty="0"/>
          </a:p>
        </p:txBody>
      </p:sp>
      <p:sp>
        <p:nvSpPr>
          <p:cNvPr id="4" name="Slide Number Placeholder 3"/>
          <p:cNvSpPr>
            <a:spLocks noGrp="1"/>
          </p:cNvSpPr>
          <p:nvPr>
            <p:ph type="sldNum" sz="quarter" idx="12"/>
          </p:nvPr>
        </p:nvSpPr>
        <p:spPr/>
        <p:txBody>
          <a:bodyPr/>
          <a:lstStyle/>
          <a:p>
            <a:fld id="{5D58C43D-F308-4D52-B801-582571F6CAC7}" type="slidenum">
              <a:rPr lang="he-IL" sz="1800" b="1" smtClean="0"/>
              <a:t>41</a:t>
            </a:fld>
            <a:endParaRPr lang="he-IL" sz="1800" b="1"/>
          </a:p>
        </p:txBody>
      </p:sp>
      <p:pic>
        <p:nvPicPr>
          <p:cNvPr id="6" name="Picture 5"/>
          <p:cNvPicPr>
            <a:picLocks noChangeAspect="1"/>
          </p:cNvPicPr>
          <p:nvPr/>
        </p:nvPicPr>
        <p:blipFill>
          <a:blip r:embed="rId3"/>
          <a:stretch>
            <a:fillRect/>
          </a:stretch>
        </p:blipFill>
        <p:spPr>
          <a:xfrm>
            <a:off x="247380" y="1845734"/>
            <a:ext cx="3261132" cy="2097701"/>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stretch>
            <a:fillRect/>
          </a:stretch>
        </p:blipFill>
        <p:spPr>
          <a:xfrm>
            <a:off x="247380" y="4033606"/>
            <a:ext cx="3261132" cy="21838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30707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4973" y="1797110"/>
            <a:ext cx="7821827" cy="584775"/>
          </a:xfrm>
          <a:prstGeom prst="rect">
            <a:avLst/>
          </a:prstGeom>
          <a:noFill/>
        </p:spPr>
        <p:txBody>
          <a:bodyPr wrap="square" rtlCol="0">
            <a:spAutoFit/>
          </a:bodyPr>
          <a:lstStyle/>
          <a:p>
            <a:pPr algn="ctr"/>
            <a:r>
              <a:rPr lang="en-US" sz="3200" dirty="0"/>
              <a:t>Our Argument: Taxation Ability</a:t>
            </a:r>
            <a:endParaRPr lang="he-IL" sz="3200" dirty="0"/>
          </a:p>
        </p:txBody>
      </p:sp>
      <p:sp>
        <p:nvSpPr>
          <p:cNvPr id="5" name="Title 1"/>
          <p:cNvSpPr txBox="1">
            <a:spLocks/>
          </p:cNvSpPr>
          <p:nvPr/>
        </p:nvSpPr>
        <p:spPr>
          <a:xfrm>
            <a:off x="457200" y="274638"/>
            <a:ext cx="8229600" cy="1143000"/>
          </a:xfrm>
          <a:prstGeom prst="rect">
            <a:avLst/>
          </a:prstGeom>
        </p:spPr>
        <p:txBody>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r>
              <a:rPr lang="en-US" sz="4000" kern="0" dirty="0"/>
              <a:t>Back to Formation of Governments</a:t>
            </a:r>
          </a:p>
        </p:txBody>
      </p:sp>
      <p:sp>
        <p:nvSpPr>
          <p:cNvPr id="4" name="TextBox 3"/>
          <p:cNvSpPr txBox="1"/>
          <p:nvPr/>
        </p:nvSpPr>
        <p:spPr>
          <a:xfrm>
            <a:off x="864973" y="2761357"/>
            <a:ext cx="7821827" cy="1569660"/>
          </a:xfrm>
          <a:prstGeom prst="rect">
            <a:avLst/>
          </a:prstGeom>
          <a:noFill/>
        </p:spPr>
        <p:txBody>
          <a:bodyPr wrap="square" rtlCol="0">
            <a:spAutoFit/>
          </a:bodyPr>
          <a:lstStyle/>
          <a:p>
            <a:pPr algn="l" rtl="0"/>
            <a:r>
              <a:rPr lang="en-US" sz="3200" dirty="0"/>
              <a:t>The cereals created the need for protection and enabled the existence of governments that provided protection</a:t>
            </a:r>
            <a:endParaRPr lang="he-IL" sz="3200" dirty="0"/>
          </a:p>
        </p:txBody>
      </p:sp>
      <p:sp>
        <p:nvSpPr>
          <p:cNvPr id="6" name="TextBox 5"/>
          <p:cNvSpPr txBox="1"/>
          <p:nvPr/>
        </p:nvSpPr>
        <p:spPr>
          <a:xfrm>
            <a:off x="864972" y="4476116"/>
            <a:ext cx="7821827" cy="1569660"/>
          </a:xfrm>
          <a:prstGeom prst="rect">
            <a:avLst/>
          </a:prstGeom>
          <a:noFill/>
        </p:spPr>
        <p:txBody>
          <a:bodyPr wrap="square" rtlCol="0">
            <a:spAutoFit/>
          </a:bodyPr>
          <a:lstStyle/>
          <a:p>
            <a:pPr algn="l" rtl="0"/>
            <a:r>
              <a:rPr lang="en-US" sz="3200" dirty="0"/>
              <a:t>Not the surpluses created governments, but rather the governments created agricultural surpluses</a:t>
            </a:r>
            <a:endParaRPr lang="he-IL" sz="3200" dirty="0"/>
          </a:p>
        </p:txBody>
      </p:sp>
    </p:spTree>
    <p:extLst>
      <p:ext uri="{BB962C8B-B14F-4D97-AF65-F5344CB8AC3E}">
        <p14:creationId xmlns:p14="http://schemas.microsoft.com/office/powerpoint/2010/main" val="1790361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757238" y="287338"/>
            <a:ext cx="7772400" cy="1470025"/>
          </a:xfrm>
        </p:spPr>
        <p:txBody>
          <a:bodyPr/>
          <a:lstStyle/>
          <a:p>
            <a:pPr rtl="0" eaLnBrk="1" hangingPunct="1"/>
            <a:r>
              <a:rPr lang="en-US" altLang="en-US" sz="4000" dirty="0"/>
              <a:t>Equilibrium with no Surplus and no Hierarchy</a:t>
            </a:r>
          </a:p>
        </p:txBody>
      </p:sp>
      <p:sp>
        <p:nvSpPr>
          <p:cNvPr id="11267" name="Line 3"/>
          <p:cNvSpPr>
            <a:spLocks noChangeShapeType="1"/>
          </p:cNvSpPr>
          <p:nvPr/>
        </p:nvSpPr>
        <p:spPr bwMode="auto">
          <a:xfrm>
            <a:off x="1557338" y="1471613"/>
            <a:ext cx="0" cy="40433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8" name="Line 4"/>
          <p:cNvSpPr>
            <a:spLocks noChangeShapeType="1"/>
          </p:cNvSpPr>
          <p:nvPr/>
        </p:nvSpPr>
        <p:spPr bwMode="auto">
          <a:xfrm>
            <a:off x="1557338" y="5500688"/>
            <a:ext cx="6286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9" name="Text Box 5"/>
          <p:cNvSpPr txBox="1">
            <a:spLocks noChangeArrowheads="1"/>
          </p:cNvSpPr>
          <p:nvPr/>
        </p:nvSpPr>
        <p:spPr bwMode="auto">
          <a:xfrm>
            <a:off x="7086600" y="5614988"/>
            <a:ext cx="9001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a:t>L</a:t>
            </a:r>
          </a:p>
        </p:txBody>
      </p:sp>
      <p:sp>
        <p:nvSpPr>
          <p:cNvPr id="11270" name="Line 6"/>
          <p:cNvSpPr>
            <a:spLocks noChangeShapeType="1"/>
          </p:cNvSpPr>
          <p:nvPr/>
        </p:nvSpPr>
        <p:spPr bwMode="auto">
          <a:xfrm>
            <a:off x="1900238" y="1885950"/>
            <a:ext cx="5586412" cy="28146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2" name="Line 8"/>
          <p:cNvSpPr>
            <a:spLocks noChangeShapeType="1"/>
          </p:cNvSpPr>
          <p:nvPr/>
        </p:nvSpPr>
        <p:spPr bwMode="auto">
          <a:xfrm>
            <a:off x="1557338" y="4329113"/>
            <a:ext cx="61864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3" name="Text Box 9"/>
          <p:cNvSpPr txBox="1">
            <a:spLocks noChangeArrowheads="1"/>
          </p:cNvSpPr>
          <p:nvPr/>
        </p:nvSpPr>
        <p:spPr bwMode="auto">
          <a:xfrm>
            <a:off x="7115175" y="4657725"/>
            <a:ext cx="9429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a:t>APL</a:t>
            </a:r>
          </a:p>
        </p:txBody>
      </p:sp>
      <p:sp>
        <p:nvSpPr>
          <p:cNvPr id="11275" name="Text Box 11"/>
          <p:cNvSpPr txBox="1">
            <a:spLocks noChangeArrowheads="1"/>
          </p:cNvSpPr>
          <p:nvPr/>
        </p:nvSpPr>
        <p:spPr bwMode="auto">
          <a:xfrm>
            <a:off x="1900238" y="3914686"/>
            <a:ext cx="24283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50000"/>
              </a:spcBef>
            </a:pPr>
            <a:r>
              <a:rPr lang="en-US" altLang="en-US" sz="2000" dirty="0"/>
              <a:t>Subsistence</a:t>
            </a:r>
          </a:p>
        </p:txBody>
      </p:sp>
      <p:sp>
        <p:nvSpPr>
          <p:cNvPr id="11276" name="Line 12"/>
          <p:cNvSpPr>
            <a:spLocks noChangeShapeType="1"/>
          </p:cNvSpPr>
          <p:nvPr/>
        </p:nvSpPr>
        <p:spPr bwMode="auto">
          <a:xfrm>
            <a:off x="6757988" y="4329113"/>
            <a:ext cx="0" cy="12001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279" name="Text Box 15"/>
          <p:cNvSpPr txBox="1">
            <a:spLocks noChangeArrowheads="1"/>
          </p:cNvSpPr>
          <p:nvPr/>
        </p:nvSpPr>
        <p:spPr bwMode="auto">
          <a:xfrm>
            <a:off x="6472238" y="5586413"/>
            <a:ext cx="9572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50000"/>
              </a:spcBef>
            </a:pPr>
            <a:r>
              <a:rPr lang="en-US" altLang="en-US"/>
              <a:t>L</a:t>
            </a:r>
            <a:r>
              <a:rPr lang="en-US" altLang="en-US" baseline="30000"/>
              <a:t>*</a:t>
            </a:r>
            <a:endParaRPr lang="en-US" altLang="en-US"/>
          </a:p>
        </p:txBody>
      </p:sp>
    </p:spTree>
    <p:extLst>
      <p:ext uri="{BB962C8B-B14F-4D97-AF65-F5344CB8AC3E}">
        <p14:creationId xmlns:p14="http://schemas.microsoft.com/office/powerpoint/2010/main" val="2814717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1557338" y="3139936"/>
            <a:ext cx="2781300" cy="118331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sp>
        <p:nvSpPr>
          <p:cNvPr id="11266" name="Rectangle 2"/>
          <p:cNvSpPr>
            <a:spLocks noGrp="1" noChangeArrowheads="1"/>
          </p:cNvSpPr>
          <p:nvPr>
            <p:ph type="ctrTitle"/>
          </p:nvPr>
        </p:nvSpPr>
        <p:spPr>
          <a:xfrm>
            <a:off x="757238" y="287338"/>
            <a:ext cx="7772400" cy="1470025"/>
          </a:xfrm>
        </p:spPr>
        <p:txBody>
          <a:bodyPr/>
          <a:lstStyle/>
          <a:p>
            <a:pPr rtl="0" eaLnBrk="1" hangingPunct="1"/>
            <a:r>
              <a:rPr lang="en-US" altLang="en-US" sz="4000" dirty="0"/>
              <a:t>Equilibrium with Surplus and Hierarchy</a:t>
            </a:r>
          </a:p>
        </p:txBody>
      </p:sp>
      <p:sp>
        <p:nvSpPr>
          <p:cNvPr id="11267" name="Line 3"/>
          <p:cNvSpPr>
            <a:spLocks noChangeShapeType="1"/>
          </p:cNvSpPr>
          <p:nvPr/>
        </p:nvSpPr>
        <p:spPr bwMode="auto">
          <a:xfrm>
            <a:off x="1557338" y="1471613"/>
            <a:ext cx="0" cy="40433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8" name="Line 4"/>
          <p:cNvSpPr>
            <a:spLocks noChangeShapeType="1"/>
          </p:cNvSpPr>
          <p:nvPr/>
        </p:nvSpPr>
        <p:spPr bwMode="auto">
          <a:xfrm>
            <a:off x="1557338" y="5500688"/>
            <a:ext cx="6286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9" name="Text Box 5"/>
          <p:cNvSpPr txBox="1">
            <a:spLocks noChangeArrowheads="1"/>
          </p:cNvSpPr>
          <p:nvPr/>
        </p:nvSpPr>
        <p:spPr bwMode="auto">
          <a:xfrm>
            <a:off x="7086600" y="5614988"/>
            <a:ext cx="9001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a:t>L</a:t>
            </a:r>
          </a:p>
        </p:txBody>
      </p:sp>
      <p:sp>
        <p:nvSpPr>
          <p:cNvPr id="11270" name="Line 6"/>
          <p:cNvSpPr>
            <a:spLocks noChangeShapeType="1"/>
          </p:cNvSpPr>
          <p:nvPr/>
        </p:nvSpPr>
        <p:spPr bwMode="auto">
          <a:xfrm>
            <a:off x="1900238" y="1885950"/>
            <a:ext cx="5586412" cy="28146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2" name="Line 8"/>
          <p:cNvSpPr>
            <a:spLocks noChangeShapeType="1"/>
          </p:cNvSpPr>
          <p:nvPr/>
        </p:nvSpPr>
        <p:spPr bwMode="auto">
          <a:xfrm>
            <a:off x="1557338" y="4329113"/>
            <a:ext cx="61864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3" name="Text Box 9"/>
          <p:cNvSpPr txBox="1">
            <a:spLocks noChangeArrowheads="1"/>
          </p:cNvSpPr>
          <p:nvPr/>
        </p:nvSpPr>
        <p:spPr bwMode="auto">
          <a:xfrm>
            <a:off x="7115175" y="4657725"/>
            <a:ext cx="9429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a:t>APL</a:t>
            </a:r>
          </a:p>
        </p:txBody>
      </p:sp>
      <p:sp>
        <p:nvSpPr>
          <p:cNvPr id="11280" name="Line 16"/>
          <p:cNvSpPr>
            <a:spLocks noChangeShapeType="1"/>
          </p:cNvSpPr>
          <p:nvPr/>
        </p:nvSpPr>
        <p:spPr bwMode="auto">
          <a:xfrm>
            <a:off x="4338638" y="4338638"/>
            <a:ext cx="0" cy="12001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283" name="Text Box 19"/>
          <p:cNvSpPr txBox="1">
            <a:spLocks noChangeArrowheads="1"/>
          </p:cNvSpPr>
          <p:nvPr/>
        </p:nvSpPr>
        <p:spPr bwMode="auto">
          <a:xfrm>
            <a:off x="4081463" y="5553075"/>
            <a:ext cx="9572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50000"/>
              </a:spcBef>
            </a:pPr>
            <a:r>
              <a:rPr lang="en-US" altLang="en-US"/>
              <a:t>L</a:t>
            </a:r>
            <a:r>
              <a:rPr lang="en-US" altLang="en-US" baseline="30000"/>
              <a:t>**</a:t>
            </a:r>
            <a:endParaRPr lang="en-US" altLang="en-US"/>
          </a:p>
        </p:txBody>
      </p:sp>
      <p:sp>
        <p:nvSpPr>
          <p:cNvPr id="8" name="TextBox 7"/>
          <p:cNvSpPr txBox="1"/>
          <p:nvPr/>
        </p:nvSpPr>
        <p:spPr>
          <a:xfrm>
            <a:off x="2077656" y="3493294"/>
            <a:ext cx="1846162" cy="369332"/>
          </a:xfrm>
          <a:prstGeom prst="rect">
            <a:avLst/>
          </a:prstGeom>
          <a:noFill/>
        </p:spPr>
        <p:txBody>
          <a:bodyPr wrap="square" rtlCol="0">
            <a:spAutoFit/>
          </a:bodyPr>
          <a:lstStyle/>
          <a:p>
            <a:pPr algn="l" rtl="0"/>
            <a:r>
              <a:rPr lang="en-US" dirty="0"/>
              <a:t>Tax revenue </a:t>
            </a:r>
          </a:p>
        </p:txBody>
      </p:sp>
      <p:sp>
        <p:nvSpPr>
          <p:cNvPr id="14" name="Text Box 11">
            <a:extLst>
              <a:ext uri="{FF2B5EF4-FFF2-40B4-BE49-F238E27FC236}">
                <a16:creationId xmlns:a16="http://schemas.microsoft.com/office/drawing/2014/main" id="{E634510F-E4D8-4287-B82D-030119D94C4A}"/>
              </a:ext>
            </a:extLst>
          </p:cNvPr>
          <p:cNvSpPr txBox="1">
            <a:spLocks noChangeArrowheads="1"/>
          </p:cNvSpPr>
          <p:nvPr/>
        </p:nvSpPr>
        <p:spPr bwMode="auto">
          <a:xfrm>
            <a:off x="6715668" y="3882417"/>
            <a:ext cx="24283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50000"/>
              </a:spcBef>
            </a:pPr>
            <a:r>
              <a:rPr lang="en-US" altLang="en-US" sz="2000" dirty="0"/>
              <a:t>Subsistence</a:t>
            </a:r>
          </a:p>
        </p:txBody>
      </p:sp>
    </p:spTree>
    <p:extLst>
      <p:ext uri="{BB962C8B-B14F-4D97-AF65-F5344CB8AC3E}">
        <p14:creationId xmlns:p14="http://schemas.microsoft.com/office/powerpoint/2010/main" val="3737801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1557338" y="3139936"/>
            <a:ext cx="2781300" cy="118331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1"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cs typeface="Arial" charset="0"/>
            </a:endParaRPr>
          </a:p>
        </p:txBody>
      </p:sp>
      <p:sp>
        <p:nvSpPr>
          <p:cNvPr id="11266" name="Rectangle 2"/>
          <p:cNvSpPr>
            <a:spLocks noGrp="1" noChangeArrowheads="1"/>
          </p:cNvSpPr>
          <p:nvPr>
            <p:ph type="ctrTitle"/>
          </p:nvPr>
        </p:nvSpPr>
        <p:spPr>
          <a:xfrm>
            <a:off x="757238" y="287338"/>
            <a:ext cx="7772400" cy="1470025"/>
          </a:xfrm>
        </p:spPr>
        <p:txBody>
          <a:bodyPr/>
          <a:lstStyle/>
          <a:p>
            <a:pPr rtl="0" eaLnBrk="1" hangingPunct="1"/>
            <a:r>
              <a:rPr lang="en-US" altLang="en-US" sz="4000" dirty="0"/>
              <a:t>Equilibrium with Surplus and Hierarchy</a:t>
            </a:r>
          </a:p>
        </p:txBody>
      </p:sp>
      <p:sp>
        <p:nvSpPr>
          <p:cNvPr id="11267" name="Line 3"/>
          <p:cNvSpPr>
            <a:spLocks noChangeShapeType="1"/>
          </p:cNvSpPr>
          <p:nvPr/>
        </p:nvSpPr>
        <p:spPr bwMode="auto">
          <a:xfrm>
            <a:off x="1557338" y="1471613"/>
            <a:ext cx="0" cy="40433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8" name="Line 4"/>
          <p:cNvSpPr>
            <a:spLocks noChangeShapeType="1"/>
          </p:cNvSpPr>
          <p:nvPr/>
        </p:nvSpPr>
        <p:spPr bwMode="auto">
          <a:xfrm>
            <a:off x="1557338" y="5500688"/>
            <a:ext cx="62865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69" name="Text Box 5"/>
          <p:cNvSpPr txBox="1">
            <a:spLocks noChangeArrowheads="1"/>
          </p:cNvSpPr>
          <p:nvPr/>
        </p:nvSpPr>
        <p:spPr bwMode="auto">
          <a:xfrm>
            <a:off x="7086600" y="5614988"/>
            <a:ext cx="9001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a:t>L</a:t>
            </a:r>
          </a:p>
        </p:txBody>
      </p:sp>
      <p:sp>
        <p:nvSpPr>
          <p:cNvPr id="11270" name="Line 6"/>
          <p:cNvSpPr>
            <a:spLocks noChangeShapeType="1"/>
          </p:cNvSpPr>
          <p:nvPr/>
        </p:nvSpPr>
        <p:spPr bwMode="auto">
          <a:xfrm>
            <a:off x="1900238" y="1885950"/>
            <a:ext cx="5586412" cy="28146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2" name="Line 8"/>
          <p:cNvSpPr>
            <a:spLocks noChangeShapeType="1"/>
          </p:cNvSpPr>
          <p:nvPr/>
        </p:nvSpPr>
        <p:spPr bwMode="auto">
          <a:xfrm>
            <a:off x="1557338" y="4329113"/>
            <a:ext cx="618648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3" name="Text Box 9"/>
          <p:cNvSpPr txBox="1">
            <a:spLocks noChangeArrowheads="1"/>
          </p:cNvSpPr>
          <p:nvPr/>
        </p:nvSpPr>
        <p:spPr bwMode="auto">
          <a:xfrm>
            <a:off x="7115175" y="4657725"/>
            <a:ext cx="9429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en-US" altLang="en-US"/>
              <a:t>APL</a:t>
            </a:r>
          </a:p>
        </p:txBody>
      </p:sp>
      <p:sp>
        <p:nvSpPr>
          <p:cNvPr id="11280" name="Line 16"/>
          <p:cNvSpPr>
            <a:spLocks noChangeShapeType="1"/>
          </p:cNvSpPr>
          <p:nvPr/>
        </p:nvSpPr>
        <p:spPr bwMode="auto">
          <a:xfrm>
            <a:off x="4338638" y="4338638"/>
            <a:ext cx="0" cy="120015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1283" name="Text Box 19"/>
          <p:cNvSpPr txBox="1">
            <a:spLocks noChangeArrowheads="1"/>
          </p:cNvSpPr>
          <p:nvPr/>
        </p:nvSpPr>
        <p:spPr bwMode="auto">
          <a:xfrm>
            <a:off x="4081463" y="5553075"/>
            <a:ext cx="9572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50000"/>
              </a:spcBef>
            </a:pPr>
            <a:r>
              <a:rPr lang="en-US" altLang="en-US"/>
              <a:t>L</a:t>
            </a:r>
            <a:r>
              <a:rPr lang="en-US" altLang="en-US" baseline="30000"/>
              <a:t>**</a:t>
            </a:r>
            <a:endParaRPr lang="en-US" altLang="en-US"/>
          </a:p>
        </p:txBody>
      </p:sp>
      <p:sp>
        <p:nvSpPr>
          <p:cNvPr id="8" name="TextBox 7"/>
          <p:cNvSpPr txBox="1"/>
          <p:nvPr/>
        </p:nvSpPr>
        <p:spPr>
          <a:xfrm>
            <a:off x="2077656" y="3493294"/>
            <a:ext cx="1846162" cy="369332"/>
          </a:xfrm>
          <a:prstGeom prst="rect">
            <a:avLst/>
          </a:prstGeom>
          <a:noFill/>
        </p:spPr>
        <p:txBody>
          <a:bodyPr wrap="square" rtlCol="0">
            <a:spAutoFit/>
          </a:bodyPr>
          <a:lstStyle/>
          <a:p>
            <a:pPr algn="l" rtl="0"/>
            <a:r>
              <a:rPr lang="en-US" dirty="0"/>
              <a:t>Tax revenue </a:t>
            </a:r>
          </a:p>
        </p:txBody>
      </p:sp>
      <p:sp>
        <p:nvSpPr>
          <p:cNvPr id="9" name="TextBox 8"/>
          <p:cNvSpPr txBox="1"/>
          <p:nvPr/>
        </p:nvSpPr>
        <p:spPr>
          <a:xfrm>
            <a:off x="5335929" y="2123954"/>
            <a:ext cx="3061504" cy="1077218"/>
          </a:xfrm>
          <a:prstGeom prst="rect">
            <a:avLst/>
          </a:prstGeom>
          <a:noFill/>
        </p:spPr>
        <p:txBody>
          <a:bodyPr wrap="square" rtlCol="0">
            <a:spAutoFit/>
          </a:bodyPr>
          <a:lstStyle/>
          <a:p>
            <a:pPr algn="l" rtl="0"/>
            <a:r>
              <a:rPr lang="en-US" sz="3200" dirty="0"/>
              <a:t>Productivity or Appropriability?</a:t>
            </a:r>
          </a:p>
        </p:txBody>
      </p:sp>
      <p:sp>
        <p:nvSpPr>
          <p:cNvPr id="15" name="Text Box 11">
            <a:extLst>
              <a:ext uri="{FF2B5EF4-FFF2-40B4-BE49-F238E27FC236}">
                <a16:creationId xmlns:a16="http://schemas.microsoft.com/office/drawing/2014/main" id="{4986200A-39D1-4D4F-8D2D-D360B79E5943}"/>
              </a:ext>
            </a:extLst>
          </p:cNvPr>
          <p:cNvSpPr txBox="1">
            <a:spLocks noChangeArrowheads="1"/>
          </p:cNvSpPr>
          <p:nvPr/>
        </p:nvSpPr>
        <p:spPr bwMode="auto">
          <a:xfrm>
            <a:off x="6715668" y="3882417"/>
            <a:ext cx="24283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r" rtl="1"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rtl="0" eaLnBrk="1" hangingPunct="1">
              <a:spcBef>
                <a:spcPct val="50000"/>
              </a:spcBef>
            </a:pPr>
            <a:r>
              <a:rPr lang="en-US" altLang="en-US" sz="2000" dirty="0"/>
              <a:t>Subsistence</a:t>
            </a:r>
          </a:p>
        </p:txBody>
      </p:sp>
    </p:spTree>
    <p:extLst>
      <p:ext uri="{BB962C8B-B14F-4D97-AF65-F5344CB8AC3E}">
        <p14:creationId xmlns:p14="http://schemas.microsoft.com/office/powerpoint/2010/main" val="23300234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61086" y="1317118"/>
            <a:ext cx="7821827" cy="4893647"/>
          </a:xfrm>
          <a:prstGeom prst="rect">
            <a:avLst/>
          </a:prstGeom>
          <a:noFill/>
        </p:spPr>
        <p:txBody>
          <a:bodyPr wrap="square" rtlCol="0">
            <a:spAutoFit/>
          </a:bodyPr>
          <a:lstStyle/>
          <a:p>
            <a:pPr algn="l" rtl="0"/>
            <a:r>
              <a:rPr lang="en-US" sz="2400" dirty="0"/>
              <a:t>Carneiro (1970) circumscription theory</a:t>
            </a:r>
          </a:p>
          <a:p>
            <a:pPr algn="l" rtl="0"/>
            <a:r>
              <a:rPr lang="en-US" sz="2400" dirty="0"/>
              <a:t>Wars create states when the losers can’t escape: </a:t>
            </a:r>
            <a:endParaRPr lang="he-IL" sz="2400" dirty="0"/>
          </a:p>
          <a:p>
            <a:pPr algn="l" rtl="0"/>
            <a:endParaRPr lang="en-US" sz="2400" dirty="0"/>
          </a:p>
          <a:p>
            <a:pPr algn="l" rtl="0"/>
            <a:r>
              <a:rPr lang="en-US" sz="2400" dirty="0"/>
              <a:t>In the Amazon Basin: “almost unlimited agricultural land,” In Peru, “The mountains, the desert, and the sea … blocked escape in every direction”</a:t>
            </a:r>
          </a:p>
          <a:p>
            <a:pPr algn="l" rtl="0"/>
            <a:r>
              <a:rPr lang="en-US" sz="2400" dirty="0"/>
              <a:t> </a:t>
            </a:r>
          </a:p>
          <a:p>
            <a:pPr algn="l" rtl="0"/>
            <a:r>
              <a:rPr lang="en-US" sz="2400" dirty="0"/>
              <a:t>However, the theory </a:t>
            </a:r>
            <a:r>
              <a:rPr lang="en-US" sz="2400" dirty="0" err="1"/>
              <a:t>does’t</a:t>
            </a:r>
            <a:r>
              <a:rPr lang="en-US" sz="2400" dirty="0"/>
              <a:t> fit the facts presented by Diamond (Europe/Asia vs. New Guinea (species suitable for cultivation); and doesn’t meet the facts presented by Carneiro </a:t>
            </a:r>
          </a:p>
          <a:p>
            <a:pPr algn="l" rtl="0"/>
            <a:r>
              <a:rPr lang="en-US" sz="2400" dirty="0"/>
              <a:t>Cereal vs</a:t>
            </a:r>
            <a:r>
              <a:rPr lang="en-GB" sz="2400" dirty="0"/>
              <a:t> Tubers consistent with Carneiro and Diamond’s facts </a:t>
            </a:r>
            <a:endParaRPr lang="he-IL" sz="2400" dirty="0"/>
          </a:p>
        </p:txBody>
      </p:sp>
      <p:sp>
        <p:nvSpPr>
          <p:cNvPr id="5" name="Title 1"/>
          <p:cNvSpPr txBox="1">
            <a:spLocks/>
          </p:cNvSpPr>
          <p:nvPr/>
        </p:nvSpPr>
        <p:spPr>
          <a:xfrm>
            <a:off x="457200" y="274638"/>
            <a:ext cx="8229600" cy="1143000"/>
          </a:xfrm>
          <a:prstGeom prst="rect">
            <a:avLst/>
          </a:prstGeom>
        </p:spPr>
        <p:txBody>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r>
              <a:rPr lang="en-US" sz="4000" kern="0" dirty="0"/>
              <a:t>Other Theories </a:t>
            </a:r>
          </a:p>
        </p:txBody>
      </p:sp>
    </p:spTree>
    <p:extLst>
      <p:ext uri="{BB962C8B-B14F-4D97-AF65-F5344CB8AC3E}">
        <p14:creationId xmlns:p14="http://schemas.microsoft.com/office/powerpoint/2010/main" val="6889283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7519" y="1649627"/>
            <a:ext cx="7574692" cy="2677656"/>
          </a:xfrm>
          <a:prstGeom prst="rect">
            <a:avLst/>
          </a:prstGeom>
          <a:noFill/>
        </p:spPr>
        <p:txBody>
          <a:bodyPr wrap="square" rtlCol="0">
            <a:spAutoFit/>
          </a:bodyPr>
          <a:lstStyle/>
          <a:p>
            <a:pPr algn="l" rtl="0"/>
            <a:r>
              <a:rPr lang="en-US" sz="2400" dirty="0"/>
              <a:t> Acemoglu &amp; Robinson (2012)</a:t>
            </a:r>
          </a:p>
          <a:p>
            <a:pPr algn="l" rtl="0"/>
            <a:r>
              <a:rPr lang="en-US" sz="2400" dirty="0"/>
              <a:t>Institutions -&gt; the product and even the transition to agriculture (all…)</a:t>
            </a:r>
          </a:p>
          <a:p>
            <a:pPr algn="l" rtl="0"/>
            <a:endParaRPr lang="en-US" sz="2400" dirty="0"/>
          </a:p>
          <a:p>
            <a:pPr algn="l" rtl="0"/>
            <a:endParaRPr lang="he-IL" sz="2400" dirty="0">
              <a:sym typeface="Wingdings" panose="05000000000000000000" pitchFamily="2" charset="2"/>
            </a:endParaRPr>
          </a:p>
          <a:p>
            <a:pPr algn="l" rtl="0"/>
            <a:r>
              <a:rPr lang="en-US" sz="2400" dirty="0">
                <a:sym typeface="Wingdings" panose="05000000000000000000" pitchFamily="2" charset="2"/>
              </a:rPr>
              <a:t>“Why Nations Fail”</a:t>
            </a:r>
          </a:p>
          <a:p>
            <a:endParaRPr lang="en-US" sz="2400" dirty="0"/>
          </a:p>
        </p:txBody>
      </p:sp>
      <p:sp>
        <p:nvSpPr>
          <p:cNvPr id="5" name="Title 1"/>
          <p:cNvSpPr txBox="1">
            <a:spLocks/>
          </p:cNvSpPr>
          <p:nvPr/>
        </p:nvSpPr>
        <p:spPr>
          <a:xfrm>
            <a:off x="457200" y="274638"/>
            <a:ext cx="8229600" cy="1143000"/>
          </a:xfrm>
          <a:prstGeom prst="rect">
            <a:avLst/>
          </a:prstGeom>
        </p:spPr>
        <p:txBody>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r>
              <a:rPr lang="en-US" sz="4000" kern="0" dirty="0"/>
              <a:t>Other Theories </a:t>
            </a:r>
          </a:p>
        </p:txBody>
      </p:sp>
    </p:spTree>
    <p:extLst>
      <p:ext uri="{BB962C8B-B14F-4D97-AF65-F5344CB8AC3E}">
        <p14:creationId xmlns:p14="http://schemas.microsoft.com/office/powerpoint/2010/main" val="267510290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57200" y="274638"/>
            <a:ext cx="8229600" cy="1143000"/>
          </a:xfrm>
          <a:prstGeom prst="rect">
            <a:avLst/>
          </a:prstGeom>
        </p:spPr>
        <p:txBody>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r>
              <a:rPr lang="en-US" sz="4000" kern="0" dirty="0"/>
              <a:t>Testimonials: </a:t>
            </a:r>
          </a:p>
        </p:txBody>
      </p:sp>
      <p:sp>
        <p:nvSpPr>
          <p:cNvPr id="4" name="Title 1">
            <a:extLst>
              <a:ext uri="{FF2B5EF4-FFF2-40B4-BE49-F238E27FC236}">
                <a16:creationId xmlns:a16="http://schemas.microsoft.com/office/drawing/2014/main" id="{69ABABDA-5278-48A1-B32B-31E55A4BCCF0}"/>
              </a:ext>
            </a:extLst>
          </p:cNvPr>
          <p:cNvSpPr txBox="1">
            <a:spLocks/>
          </p:cNvSpPr>
          <p:nvPr/>
        </p:nvSpPr>
        <p:spPr>
          <a:xfrm>
            <a:off x="346104" y="991061"/>
            <a:ext cx="8229600" cy="5281552"/>
          </a:xfrm>
          <a:prstGeom prst="rect">
            <a:avLst/>
          </a:prstGeom>
        </p:spPr>
        <p:txBody>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pPr algn="l"/>
            <a:r>
              <a:rPr lang="en-US" sz="4000" dirty="0"/>
              <a:t>Scott (2017): "It is surely striking that virtually all classical states were based on grain …  History records no cassava states, no sago, yam, taro, plantain, breadfruit, or sweet potato states." </a:t>
            </a:r>
            <a:endParaRPr lang="en-US" sz="4000" kern="0" dirty="0"/>
          </a:p>
        </p:txBody>
      </p:sp>
    </p:spTree>
    <p:extLst>
      <p:ext uri="{BB962C8B-B14F-4D97-AF65-F5344CB8AC3E}">
        <p14:creationId xmlns:p14="http://schemas.microsoft.com/office/powerpoint/2010/main" val="186643454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3200" dirty="0"/>
              <a:t>Cereals and ancient civilizations</a:t>
            </a:r>
          </a:p>
        </p:txBody>
      </p:sp>
      <p:sp>
        <p:nvSpPr>
          <p:cNvPr id="3" name="TextBox 2"/>
          <p:cNvSpPr txBox="1"/>
          <p:nvPr/>
        </p:nvSpPr>
        <p:spPr>
          <a:xfrm>
            <a:off x="2298910" y="1145357"/>
            <a:ext cx="4968028" cy="369332"/>
          </a:xfrm>
          <a:prstGeom prst="rect">
            <a:avLst/>
          </a:prstGeom>
          <a:noFill/>
        </p:spPr>
        <p:txBody>
          <a:bodyPr wrap="none" rtlCol="0">
            <a:spAutoFit/>
          </a:bodyPr>
          <a:lstStyle/>
          <a:p>
            <a:pPr algn="l"/>
            <a:r>
              <a:rPr lang="en-US" dirty="0"/>
              <a:t>Number of wild relatives of domesticated crops</a:t>
            </a:r>
          </a:p>
        </p:txBody>
      </p:sp>
      <p:pic>
        <p:nvPicPr>
          <p:cNvPr id="4" name="Picture 3">
            <a:extLst>
              <a:ext uri="{FF2B5EF4-FFF2-40B4-BE49-F238E27FC236}">
                <a16:creationId xmlns:a16="http://schemas.microsoft.com/office/drawing/2014/main" id="{FD21D776-9D5F-B041-AB63-9D2100059B30}"/>
              </a:ext>
            </a:extLst>
          </p:cNvPr>
          <p:cNvPicPr>
            <a:picLocks noChangeAspect="1"/>
          </p:cNvPicPr>
          <p:nvPr/>
        </p:nvPicPr>
        <p:blipFill>
          <a:blip r:embed="rId2"/>
          <a:stretch>
            <a:fillRect/>
          </a:stretch>
        </p:blipFill>
        <p:spPr>
          <a:xfrm>
            <a:off x="2181769" y="1661152"/>
            <a:ext cx="4745182" cy="2356451"/>
          </a:xfrm>
          <a:prstGeom prst="rect">
            <a:avLst/>
          </a:prstGeom>
        </p:spPr>
      </p:pic>
      <p:pic>
        <p:nvPicPr>
          <p:cNvPr id="5" name="Picture 4">
            <a:extLst>
              <a:ext uri="{FF2B5EF4-FFF2-40B4-BE49-F238E27FC236}">
                <a16:creationId xmlns:a16="http://schemas.microsoft.com/office/drawing/2014/main" id="{79202963-2123-0E49-B75A-C51C5B7FA232}"/>
              </a:ext>
            </a:extLst>
          </p:cNvPr>
          <p:cNvPicPr>
            <a:picLocks noChangeAspect="1"/>
          </p:cNvPicPr>
          <p:nvPr/>
        </p:nvPicPr>
        <p:blipFill>
          <a:blip r:embed="rId3"/>
          <a:stretch>
            <a:fillRect/>
          </a:stretch>
        </p:blipFill>
        <p:spPr>
          <a:xfrm>
            <a:off x="2181769" y="4164067"/>
            <a:ext cx="4745182" cy="2330741"/>
          </a:xfrm>
          <a:prstGeom prst="rect">
            <a:avLst/>
          </a:prstGeom>
        </p:spPr>
      </p:pic>
    </p:spTree>
    <p:extLst>
      <p:ext uri="{BB962C8B-B14F-4D97-AF65-F5344CB8AC3E}">
        <p14:creationId xmlns:p14="http://schemas.microsoft.com/office/powerpoint/2010/main" val="2572556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E5AA4-C932-834C-82BB-B104EA889E4E}"/>
              </a:ext>
            </a:extLst>
          </p:cNvPr>
          <p:cNvSpPr>
            <a:spLocks noGrp="1"/>
          </p:cNvSpPr>
          <p:nvPr>
            <p:ph type="title"/>
          </p:nvPr>
        </p:nvSpPr>
        <p:spPr>
          <a:xfrm>
            <a:off x="457199" y="569606"/>
            <a:ext cx="8229600" cy="1143000"/>
          </a:xfrm>
        </p:spPr>
        <p:txBody>
          <a:bodyPr/>
          <a:lstStyle/>
          <a:p>
            <a:r>
              <a:rPr lang="en-US" sz="3200"/>
              <a:t>Why are some countries richer than others?</a:t>
            </a:r>
            <a:br>
              <a:rPr lang="en-US" sz="3200"/>
            </a:br>
            <a:endParaRPr lang="en-US" sz="3200"/>
          </a:p>
        </p:txBody>
      </p:sp>
      <p:pic>
        <p:nvPicPr>
          <p:cNvPr id="3" name="Picture 2">
            <a:extLst>
              <a:ext uri="{FF2B5EF4-FFF2-40B4-BE49-F238E27FC236}">
                <a16:creationId xmlns:a16="http://schemas.microsoft.com/office/drawing/2014/main" id="{A7F621DF-7F72-744B-8EBC-8B3314D957E8}"/>
              </a:ext>
            </a:extLst>
          </p:cNvPr>
          <p:cNvPicPr>
            <a:picLocks noChangeAspect="1"/>
          </p:cNvPicPr>
          <p:nvPr/>
        </p:nvPicPr>
        <p:blipFill>
          <a:blip r:embed="rId2"/>
          <a:stretch>
            <a:fillRect/>
          </a:stretch>
        </p:blipFill>
        <p:spPr>
          <a:xfrm>
            <a:off x="904972" y="1712606"/>
            <a:ext cx="7334054" cy="3597463"/>
          </a:xfrm>
          <a:prstGeom prst="rect">
            <a:avLst/>
          </a:prstGeom>
        </p:spPr>
      </p:pic>
      <p:sp>
        <p:nvSpPr>
          <p:cNvPr id="4" name="TextBox 3">
            <a:extLst>
              <a:ext uri="{FF2B5EF4-FFF2-40B4-BE49-F238E27FC236}">
                <a16:creationId xmlns:a16="http://schemas.microsoft.com/office/drawing/2014/main" id="{61612D39-1FC4-7C4B-8C7B-92FC2FE104CE}"/>
              </a:ext>
            </a:extLst>
          </p:cNvPr>
          <p:cNvSpPr txBox="1"/>
          <p:nvPr/>
        </p:nvSpPr>
        <p:spPr>
          <a:xfrm>
            <a:off x="2915135" y="5542961"/>
            <a:ext cx="3313728" cy="369332"/>
          </a:xfrm>
          <a:prstGeom prst="rect">
            <a:avLst/>
          </a:prstGeom>
          <a:noFill/>
        </p:spPr>
        <p:txBody>
          <a:bodyPr wrap="none" rtlCol="0">
            <a:spAutoFit/>
          </a:bodyPr>
          <a:lstStyle/>
          <a:p>
            <a:r>
              <a:rPr lang="en-US"/>
              <a:t>Pre-classical large settlements</a:t>
            </a:r>
          </a:p>
        </p:txBody>
      </p:sp>
    </p:spTree>
    <p:extLst>
      <p:ext uri="{BB962C8B-B14F-4D97-AF65-F5344CB8AC3E}">
        <p14:creationId xmlns:p14="http://schemas.microsoft.com/office/powerpoint/2010/main" val="10360686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3200" dirty="0"/>
              <a:t>Cereals and ancient civilizations</a:t>
            </a:r>
          </a:p>
        </p:txBody>
      </p:sp>
      <p:sp>
        <p:nvSpPr>
          <p:cNvPr id="3" name="TextBox 2"/>
          <p:cNvSpPr txBox="1"/>
          <p:nvPr/>
        </p:nvSpPr>
        <p:spPr>
          <a:xfrm>
            <a:off x="2298910" y="1145357"/>
            <a:ext cx="4968028" cy="369332"/>
          </a:xfrm>
          <a:prstGeom prst="rect">
            <a:avLst/>
          </a:prstGeom>
          <a:noFill/>
        </p:spPr>
        <p:txBody>
          <a:bodyPr wrap="none" rtlCol="0">
            <a:spAutoFit/>
          </a:bodyPr>
          <a:lstStyle/>
          <a:p>
            <a:pPr algn="l"/>
            <a:r>
              <a:rPr lang="en-US" dirty="0"/>
              <a:t>Number of wild relatives of domesticated crops</a:t>
            </a:r>
          </a:p>
        </p:txBody>
      </p:sp>
      <p:pic>
        <p:nvPicPr>
          <p:cNvPr id="2" name="Picture 1">
            <a:extLst>
              <a:ext uri="{FF2B5EF4-FFF2-40B4-BE49-F238E27FC236}">
                <a16:creationId xmlns:a16="http://schemas.microsoft.com/office/drawing/2014/main" id="{DAEE791A-B3D0-C74B-9D73-45C9848CC582}"/>
              </a:ext>
            </a:extLst>
          </p:cNvPr>
          <p:cNvPicPr>
            <a:picLocks noChangeAspect="1"/>
          </p:cNvPicPr>
          <p:nvPr/>
        </p:nvPicPr>
        <p:blipFill>
          <a:blip r:embed="rId2"/>
          <a:stretch>
            <a:fillRect/>
          </a:stretch>
        </p:blipFill>
        <p:spPr>
          <a:xfrm>
            <a:off x="0" y="1270766"/>
            <a:ext cx="9144000" cy="4316468"/>
          </a:xfrm>
          <a:prstGeom prst="rect">
            <a:avLst/>
          </a:prstGeom>
        </p:spPr>
      </p:pic>
    </p:spTree>
    <p:extLst>
      <p:ext uri="{BB962C8B-B14F-4D97-AF65-F5344CB8AC3E}">
        <p14:creationId xmlns:p14="http://schemas.microsoft.com/office/powerpoint/2010/main" val="33525552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F621DF-7F72-744B-8EBC-8B3314D957E8}"/>
              </a:ext>
            </a:extLst>
          </p:cNvPr>
          <p:cNvPicPr>
            <a:picLocks noChangeAspect="1"/>
          </p:cNvPicPr>
          <p:nvPr/>
        </p:nvPicPr>
        <p:blipFill>
          <a:blip r:embed="rId2"/>
          <a:stretch>
            <a:fillRect/>
          </a:stretch>
        </p:blipFill>
        <p:spPr>
          <a:xfrm>
            <a:off x="904972" y="1712606"/>
            <a:ext cx="7334054" cy="3597463"/>
          </a:xfrm>
          <a:prstGeom prst="rect">
            <a:avLst/>
          </a:prstGeom>
        </p:spPr>
      </p:pic>
      <p:sp>
        <p:nvSpPr>
          <p:cNvPr id="4" name="TextBox 3">
            <a:extLst>
              <a:ext uri="{FF2B5EF4-FFF2-40B4-BE49-F238E27FC236}">
                <a16:creationId xmlns:a16="http://schemas.microsoft.com/office/drawing/2014/main" id="{61612D39-1FC4-7C4B-8C7B-92FC2FE104CE}"/>
              </a:ext>
            </a:extLst>
          </p:cNvPr>
          <p:cNvSpPr txBox="1"/>
          <p:nvPr/>
        </p:nvSpPr>
        <p:spPr>
          <a:xfrm>
            <a:off x="1956457" y="5542961"/>
            <a:ext cx="5378395" cy="369332"/>
          </a:xfrm>
          <a:prstGeom prst="rect">
            <a:avLst/>
          </a:prstGeom>
          <a:noFill/>
        </p:spPr>
        <p:txBody>
          <a:bodyPr wrap="none" rtlCol="0">
            <a:spAutoFit/>
          </a:bodyPr>
          <a:lstStyle/>
          <a:p>
            <a:r>
              <a:rPr lang="en-US" dirty="0"/>
              <a:t>Pre-classical large settlements and classical states</a:t>
            </a:r>
          </a:p>
        </p:txBody>
      </p:sp>
      <p:sp>
        <p:nvSpPr>
          <p:cNvPr id="7" name="Title 1">
            <a:extLst>
              <a:ext uri="{FF2B5EF4-FFF2-40B4-BE49-F238E27FC236}">
                <a16:creationId xmlns:a16="http://schemas.microsoft.com/office/drawing/2014/main" id="{58F12DF1-4B1E-4A07-9099-CAF471E4FED9}"/>
              </a:ext>
            </a:extLst>
          </p:cNvPr>
          <p:cNvSpPr>
            <a:spLocks noGrp="1"/>
          </p:cNvSpPr>
          <p:nvPr>
            <p:ph type="title"/>
          </p:nvPr>
        </p:nvSpPr>
        <p:spPr>
          <a:xfrm>
            <a:off x="439560" y="0"/>
            <a:ext cx="8229600" cy="1143000"/>
          </a:xfrm>
        </p:spPr>
        <p:txBody>
          <a:bodyPr/>
          <a:lstStyle/>
          <a:p>
            <a:r>
              <a:rPr lang="en-US" sz="3200" dirty="0"/>
              <a:t>Cereals and ancient civilizations</a:t>
            </a:r>
          </a:p>
        </p:txBody>
      </p:sp>
    </p:spTree>
    <p:extLst>
      <p:ext uri="{BB962C8B-B14F-4D97-AF65-F5344CB8AC3E}">
        <p14:creationId xmlns:p14="http://schemas.microsoft.com/office/powerpoint/2010/main" val="3146552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274638"/>
            <a:ext cx="8229600" cy="1143000"/>
          </a:xfrm>
        </p:spPr>
        <p:txBody>
          <a:bodyPr/>
          <a:lstStyle/>
          <a:p>
            <a:r>
              <a:rPr lang="en-US" sz="3200"/>
              <a:t>Cereals and the classical world</a:t>
            </a:r>
            <a:br>
              <a:rPr lang="en-US" sz="3200"/>
            </a:br>
            <a:endParaRPr lang="en-US" sz="3200"/>
          </a:p>
        </p:txBody>
      </p:sp>
      <p:pic>
        <p:nvPicPr>
          <p:cNvPr id="6" name="Content Placeholder 5">
            <a:extLst>
              <a:ext uri="{FF2B5EF4-FFF2-40B4-BE49-F238E27FC236}">
                <a16:creationId xmlns:a16="http://schemas.microsoft.com/office/drawing/2014/main" id="{F7EB1AD1-70E8-B346-A8BB-C362E02A280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57400" y="2034381"/>
            <a:ext cx="5029200" cy="3657600"/>
          </a:xfrm>
        </p:spPr>
      </p:pic>
      <p:sp>
        <p:nvSpPr>
          <p:cNvPr id="8" name="TextBox 7">
            <a:extLst>
              <a:ext uri="{FF2B5EF4-FFF2-40B4-BE49-F238E27FC236}">
                <a16:creationId xmlns:a16="http://schemas.microsoft.com/office/drawing/2014/main" id="{FCB18519-3C54-0C47-9A31-5D3BABDB294B}"/>
              </a:ext>
            </a:extLst>
          </p:cNvPr>
          <p:cNvSpPr txBox="1"/>
          <p:nvPr/>
        </p:nvSpPr>
        <p:spPr>
          <a:xfrm>
            <a:off x="2421411" y="1356677"/>
            <a:ext cx="4301178" cy="369332"/>
          </a:xfrm>
          <a:prstGeom prst="rect">
            <a:avLst/>
          </a:prstGeom>
          <a:noFill/>
        </p:spPr>
        <p:txBody>
          <a:bodyPr wrap="none" rtlCol="0">
            <a:spAutoFit/>
          </a:bodyPr>
          <a:lstStyle/>
          <a:p>
            <a:pPr algn="l"/>
            <a:r>
              <a:rPr lang="en-US"/>
              <a:t>Wild relatives of cereals and root/tubers </a:t>
            </a:r>
          </a:p>
        </p:txBody>
      </p:sp>
    </p:spTree>
    <p:extLst>
      <p:ext uri="{BB962C8B-B14F-4D97-AF65-F5344CB8AC3E}">
        <p14:creationId xmlns:p14="http://schemas.microsoft.com/office/powerpoint/2010/main" val="138899848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7226" b="-7226"/>
          <a:stretch>
            <a:fillRect/>
          </a:stretch>
        </p:blipFill>
        <p:spPr/>
      </p:pic>
      <p:sp>
        <p:nvSpPr>
          <p:cNvPr id="5" name="Title 1"/>
          <p:cNvSpPr txBox="1">
            <a:spLocks/>
          </p:cNvSpPr>
          <p:nvPr/>
        </p:nvSpPr>
        <p:spPr bwMode="auto">
          <a:xfrm>
            <a:off x="123478" y="390272"/>
            <a:ext cx="8890781" cy="98319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r>
              <a:rPr lang="en-US" sz="4000" dirty="0"/>
              <a:t>Crop yields, agriculture and main crop</a:t>
            </a:r>
            <a:br>
              <a:rPr lang="en-US" sz="4000" dirty="0"/>
            </a:br>
            <a:endParaRPr lang="en-US" sz="4000" dirty="0"/>
          </a:p>
        </p:txBody>
      </p:sp>
    </p:spTree>
    <p:extLst>
      <p:ext uri="{BB962C8B-B14F-4D97-AF65-F5344CB8AC3E}">
        <p14:creationId xmlns:p14="http://schemas.microsoft.com/office/powerpoint/2010/main" val="13138318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4755" b="-4755"/>
          <a:stretch>
            <a:fillRect/>
          </a:stretch>
        </p:blipFill>
        <p:spPr/>
      </p:pic>
      <p:sp>
        <p:nvSpPr>
          <p:cNvPr id="5" name="Title 1"/>
          <p:cNvSpPr txBox="1">
            <a:spLocks/>
          </p:cNvSpPr>
          <p:nvPr/>
        </p:nvSpPr>
        <p:spPr bwMode="auto">
          <a:xfrm>
            <a:off x="123478" y="390272"/>
            <a:ext cx="8890781" cy="98319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r>
              <a:rPr lang="en-US" sz="4000" dirty="0"/>
              <a:t>Crop yields, agriculture and main crop</a:t>
            </a:r>
            <a:br>
              <a:rPr lang="en-US" sz="4000" dirty="0"/>
            </a:br>
            <a:endParaRPr lang="en-US" sz="4000" dirty="0"/>
          </a:p>
        </p:txBody>
      </p:sp>
    </p:spTree>
    <p:extLst>
      <p:ext uri="{BB962C8B-B14F-4D97-AF65-F5344CB8AC3E}">
        <p14:creationId xmlns:p14="http://schemas.microsoft.com/office/powerpoint/2010/main" val="63875718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67936" y="1439329"/>
            <a:ext cx="7582096" cy="4752718"/>
          </a:xfrm>
          <a:prstGeom prst="rect">
            <a:avLst/>
          </a:prstGeom>
        </p:spPr>
      </p:pic>
      <p:sp>
        <p:nvSpPr>
          <p:cNvPr id="6" name="Title 1"/>
          <p:cNvSpPr txBox="1">
            <a:spLocks/>
          </p:cNvSpPr>
          <p:nvPr/>
        </p:nvSpPr>
        <p:spPr bwMode="auto">
          <a:xfrm>
            <a:off x="123478" y="390272"/>
            <a:ext cx="8890781" cy="98319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r>
              <a:rPr lang="en-US" sz="4000" dirty="0"/>
              <a:t>Crop yields, agriculture and main crop</a:t>
            </a:r>
            <a:br>
              <a:rPr lang="en-US" sz="4000" dirty="0"/>
            </a:br>
            <a:endParaRPr lang="en-US" sz="4000" dirty="0"/>
          </a:p>
        </p:txBody>
      </p:sp>
    </p:spTree>
    <p:extLst>
      <p:ext uri="{BB962C8B-B14F-4D97-AF65-F5344CB8AC3E}">
        <p14:creationId xmlns:p14="http://schemas.microsoft.com/office/powerpoint/2010/main" val="174184162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rcRect t="-5360" b="-5360"/>
          <a:stretch>
            <a:fillRect/>
          </a:stretch>
        </p:blipFill>
        <p:spPr/>
      </p:pic>
      <p:sp>
        <p:nvSpPr>
          <p:cNvPr id="7" name="Title 1"/>
          <p:cNvSpPr>
            <a:spLocks noGrp="1"/>
          </p:cNvSpPr>
          <p:nvPr>
            <p:ph type="title"/>
          </p:nvPr>
        </p:nvSpPr>
        <p:spPr>
          <a:xfrm>
            <a:off x="457200" y="274638"/>
            <a:ext cx="8229600" cy="1143000"/>
          </a:xfrm>
        </p:spPr>
        <p:txBody>
          <a:bodyPr/>
          <a:lstStyle/>
          <a:p>
            <a:r>
              <a:rPr lang="en-US" sz="4000" dirty="0"/>
              <a:t>Cereals, surplus and hierarchy</a:t>
            </a:r>
          </a:p>
        </p:txBody>
      </p:sp>
    </p:spTree>
    <p:extLst>
      <p:ext uri="{BB962C8B-B14F-4D97-AF65-F5344CB8AC3E}">
        <p14:creationId xmlns:p14="http://schemas.microsoft.com/office/powerpoint/2010/main" val="28982431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57200" y="274638"/>
            <a:ext cx="8229600" cy="1143000"/>
          </a:xfrm>
        </p:spPr>
        <p:txBody>
          <a:bodyPr/>
          <a:lstStyle/>
          <a:p>
            <a:r>
              <a:rPr lang="en-US" sz="4000" dirty="0"/>
              <a:t>Cereals, surplus and hierarchy</a:t>
            </a:r>
          </a:p>
        </p:txBody>
      </p:sp>
      <p:pic>
        <p:nvPicPr>
          <p:cNvPr id="3" name="Content Placeholder 2"/>
          <p:cNvPicPr>
            <a:picLocks noGrp="1" noChangeAspect="1"/>
          </p:cNvPicPr>
          <p:nvPr>
            <p:ph idx="1"/>
          </p:nvPr>
        </p:nvPicPr>
        <p:blipFill>
          <a:blip r:embed="rId2"/>
          <a:srcRect t="-2666" b="-2666"/>
          <a:stretch>
            <a:fillRect/>
          </a:stretch>
        </p:blipFill>
        <p:spPr/>
      </p:pic>
    </p:spTree>
    <p:extLst>
      <p:ext uri="{BB962C8B-B14F-4D97-AF65-F5344CB8AC3E}">
        <p14:creationId xmlns:p14="http://schemas.microsoft.com/office/powerpoint/2010/main" val="106708100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4000" dirty="0"/>
              <a:t>Cereals, surplus and hierarchy</a:t>
            </a:r>
          </a:p>
        </p:txBody>
      </p:sp>
      <p:pic>
        <p:nvPicPr>
          <p:cNvPr id="4" name="Content Placeholder 3"/>
          <p:cNvPicPr>
            <a:picLocks noGrp="1" noChangeAspect="1"/>
          </p:cNvPicPr>
          <p:nvPr>
            <p:ph idx="1"/>
          </p:nvPr>
        </p:nvPicPr>
        <p:blipFill>
          <a:blip r:embed="rId2"/>
          <a:srcRect l="-9970" r="-9970"/>
          <a:stretch>
            <a:fillRect/>
          </a:stretch>
        </p:blipFill>
        <p:spPr>
          <a:xfrm>
            <a:off x="-388074" y="1135332"/>
            <a:ext cx="10028674" cy="5515384"/>
          </a:xfrm>
        </p:spPr>
      </p:pic>
    </p:spTree>
    <p:extLst>
      <p:ext uri="{BB962C8B-B14F-4D97-AF65-F5344CB8AC3E}">
        <p14:creationId xmlns:p14="http://schemas.microsoft.com/office/powerpoint/2010/main" val="213358654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4000" dirty="0"/>
              <a:t>Cereals and hierarchy</a:t>
            </a:r>
          </a:p>
        </p:txBody>
      </p:sp>
      <p:pic>
        <p:nvPicPr>
          <p:cNvPr id="3" name="Content Placeholder 2"/>
          <p:cNvPicPr>
            <a:picLocks noGrp="1" noChangeAspect="1"/>
          </p:cNvPicPr>
          <p:nvPr>
            <p:ph idx="1"/>
          </p:nvPr>
        </p:nvPicPr>
        <p:blipFill>
          <a:blip r:embed="rId2"/>
          <a:srcRect l="-17510" r="-17510"/>
          <a:stretch>
            <a:fillRect/>
          </a:stretch>
        </p:blipFill>
        <p:spPr>
          <a:xfrm>
            <a:off x="-917265" y="801111"/>
            <a:ext cx="11013296" cy="6056889"/>
          </a:xfrm>
        </p:spPr>
      </p:pic>
    </p:spTree>
    <p:extLst>
      <p:ext uri="{BB962C8B-B14F-4D97-AF65-F5344CB8AC3E}">
        <p14:creationId xmlns:p14="http://schemas.microsoft.com/office/powerpoint/2010/main" val="35594831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8E5AA4-C932-834C-82BB-B104EA889E4E}"/>
              </a:ext>
            </a:extLst>
          </p:cNvPr>
          <p:cNvSpPr>
            <a:spLocks noGrp="1"/>
          </p:cNvSpPr>
          <p:nvPr>
            <p:ph type="title"/>
          </p:nvPr>
        </p:nvSpPr>
        <p:spPr>
          <a:xfrm>
            <a:off x="457199" y="569606"/>
            <a:ext cx="8229600" cy="1143000"/>
          </a:xfrm>
        </p:spPr>
        <p:txBody>
          <a:bodyPr/>
          <a:lstStyle/>
          <a:p>
            <a:r>
              <a:rPr lang="en-US" sz="3200"/>
              <a:t>Why are some countries richer than others?</a:t>
            </a:r>
            <a:br>
              <a:rPr lang="en-US" sz="3200"/>
            </a:br>
            <a:endParaRPr lang="en-US" sz="3200"/>
          </a:p>
        </p:txBody>
      </p:sp>
      <p:pic>
        <p:nvPicPr>
          <p:cNvPr id="3" name="Picture 2">
            <a:extLst>
              <a:ext uri="{FF2B5EF4-FFF2-40B4-BE49-F238E27FC236}">
                <a16:creationId xmlns:a16="http://schemas.microsoft.com/office/drawing/2014/main" id="{C14A8947-897B-E14C-8A93-48CA79B3C239}"/>
              </a:ext>
            </a:extLst>
          </p:cNvPr>
          <p:cNvPicPr>
            <a:picLocks noChangeAspect="1"/>
          </p:cNvPicPr>
          <p:nvPr/>
        </p:nvPicPr>
        <p:blipFill>
          <a:blip r:embed="rId2"/>
          <a:stretch>
            <a:fillRect/>
          </a:stretch>
        </p:blipFill>
        <p:spPr>
          <a:xfrm>
            <a:off x="6010112" y="4983806"/>
            <a:ext cx="3032896" cy="1524515"/>
          </a:xfrm>
          <a:prstGeom prst="rect">
            <a:avLst/>
          </a:prstGeom>
        </p:spPr>
      </p:pic>
      <p:pic>
        <p:nvPicPr>
          <p:cNvPr id="7" name="Picture 6">
            <a:extLst>
              <a:ext uri="{FF2B5EF4-FFF2-40B4-BE49-F238E27FC236}">
                <a16:creationId xmlns:a16="http://schemas.microsoft.com/office/drawing/2014/main" id="{CB4E12BD-4B78-B141-9A4A-763051CC3F02}"/>
              </a:ext>
            </a:extLst>
          </p:cNvPr>
          <p:cNvPicPr>
            <a:picLocks noChangeAspect="1"/>
          </p:cNvPicPr>
          <p:nvPr/>
        </p:nvPicPr>
        <p:blipFill>
          <a:blip r:embed="rId3"/>
          <a:stretch>
            <a:fillRect/>
          </a:stretch>
        </p:blipFill>
        <p:spPr>
          <a:xfrm>
            <a:off x="299187" y="4945829"/>
            <a:ext cx="3141597" cy="1570799"/>
          </a:xfrm>
          <a:prstGeom prst="rect">
            <a:avLst/>
          </a:prstGeom>
        </p:spPr>
      </p:pic>
      <p:sp>
        <p:nvSpPr>
          <p:cNvPr id="8" name="TextBox 7">
            <a:extLst>
              <a:ext uri="{FF2B5EF4-FFF2-40B4-BE49-F238E27FC236}">
                <a16:creationId xmlns:a16="http://schemas.microsoft.com/office/drawing/2014/main" id="{5B584FF9-CD58-5A47-9E1E-0372779A5F43}"/>
              </a:ext>
            </a:extLst>
          </p:cNvPr>
          <p:cNvSpPr txBox="1"/>
          <p:nvPr/>
        </p:nvSpPr>
        <p:spPr>
          <a:xfrm>
            <a:off x="6507506" y="2303671"/>
            <a:ext cx="1328762" cy="276999"/>
          </a:xfrm>
          <a:prstGeom prst="rect">
            <a:avLst/>
          </a:prstGeom>
          <a:noFill/>
        </p:spPr>
        <p:txBody>
          <a:bodyPr wrap="none" rtlCol="0">
            <a:spAutoFit/>
          </a:bodyPr>
          <a:lstStyle/>
          <a:p>
            <a:pPr algn="l"/>
            <a:r>
              <a:rPr lang="en-US" sz="1200"/>
              <a:t>States in 450 AD</a:t>
            </a:r>
          </a:p>
        </p:txBody>
      </p:sp>
      <p:cxnSp>
        <p:nvCxnSpPr>
          <p:cNvPr id="10" name="Straight Arrow Connector 9">
            <a:extLst>
              <a:ext uri="{FF2B5EF4-FFF2-40B4-BE49-F238E27FC236}">
                <a16:creationId xmlns:a16="http://schemas.microsoft.com/office/drawing/2014/main" id="{022DCBE9-62C6-7E46-BFA9-66F61A0DE0C2}"/>
              </a:ext>
            </a:extLst>
          </p:cNvPr>
          <p:cNvCxnSpPr>
            <a:cxnSpLocks/>
          </p:cNvCxnSpPr>
          <p:nvPr/>
        </p:nvCxnSpPr>
        <p:spPr bwMode="auto">
          <a:xfrm flipH="1">
            <a:off x="2369574" y="3976579"/>
            <a:ext cx="3399523" cy="84615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EFC81F04-5113-8147-B8C1-67FBAF683725}"/>
              </a:ext>
            </a:extLst>
          </p:cNvPr>
          <p:cNvCxnSpPr>
            <a:cxnSpLocks/>
            <a:stCxn id="7" idx="3"/>
            <a:endCxn id="3" idx="1"/>
          </p:cNvCxnSpPr>
          <p:nvPr/>
        </p:nvCxnSpPr>
        <p:spPr bwMode="auto">
          <a:xfrm>
            <a:off x="3440784" y="5731229"/>
            <a:ext cx="2569328" cy="1483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5" name="TextBox 14">
            <a:extLst>
              <a:ext uri="{FF2B5EF4-FFF2-40B4-BE49-F238E27FC236}">
                <a16:creationId xmlns:a16="http://schemas.microsoft.com/office/drawing/2014/main" id="{33327324-9BB7-2E4A-95A8-0C0B5E843059}"/>
              </a:ext>
            </a:extLst>
          </p:cNvPr>
          <p:cNvSpPr txBox="1"/>
          <p:nvPr/>
        </p:nvSpPr>
        <p:spPr>
          <a:xfrm>
            <a:off x="901763" y="1714545"/>
            <a:ext cx="6301725" cy="369332"/>
          </a:xfrm>
          <a:prstGeom prst="rect">
            <a:avLst/>
          </a:prstGeom>
          <a:noFill/>
        </p:spPr>
        <p:txBody>
          <a:bodyPr wrap="none" rtlCol="0">
            <a:spAutoFit/>
          </a:bodyPr>
          <a:lstStyle/>
          <a:p>
            <a:pPr algn="l"/>
            <a:r>
              <a:rPr lang="en-US" dirty="0"/>
              <a:t>To answer this question, we might have to go back in time...</a:t>
            </a:r>
          </a:p>
        </p:txBody>
      </p:sp>
      <p:cxnSp>
        <p:nvCxnSpPr>
          <p:cNvPr id="16" name="Straight Arrow Connector 15">
            <a:extLst>
              <a:ext uri="{FF2B5EF4-FFF2-40B4-BE49-F238E27FC236}">
                <a16:creationId xmlns:a16="http://schemas.microsoft.com/office/drawing/2014/main" id="{32599808-775E-C942-A866-2291ABCEE319}"/>
              </a:ext>
            </a:extLst>
          </p:cNvPr>
          <p:cNvCxnSpPr>
            <a:cxnSpLocks/>
          </p:cNvCxnSpPr>
          <p:nvPr/>
        </p:nvCxnSpPr>
        <p:spPr bwMode="auto">
          <a:xfrm>
            <a:off x="3843717" y="3543007"/>
            <a:ext cx="1749068" cy="18988"/>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pic>
        <p:nvPicPr>
          <p:cNvPr id="17" name="Picture 16">
            <a:extLst>
              <a:ext uri="{FF2B5EF4-FFF2-40B4-BE49-F238E27FC236}">
                <a16:creationId xmlns:a16="http://schemas.microsoft.com/office/drawing/2014/main" id="{29CC0707-6686-7348-A194-9FD088C2E15D}"/>
              </a:ext>
            </a:extLst>
          </p:cNvPr>
          <p:cNvPicPr>
            <a:picLocks noChangeAspect="1"/>
          </p:cNvPicPr>
          <p:nvPr/>
        </p:nvPicPr>
        <p:blipFill>
          <a:blip r:embed="rId4"/>
          <a:stretch>
            <a:fillRect/>
          </a:stretch>
        </p:blipFill>
        <p:spPr>
          <a:xfrm>
            <a:off x="351037" y="2627296"/>
            <a:ext cx="3242153" cy="1603408"/>
          </a:xfrm>
          <a:prstGeom prst="rect">
            <a:avLst/>
          </a:prstGeom>
        </p:spPr>
      </p:pic>
      <p:pic>
        <p:nvPicPr>
          <p:cNvPr id="18" name="Picture 17">
            <a:extLst>
              <a:ext uri="{FF2B5EF4-FFF2-40B4-BE49-F238E27FC236}">
                <a16:creationId xmlns:a16="http://schemas.microsoft.com/office/drawing/2014/main" id="{2ED79B00-F0DC-F646-A885-B40CEF1EBE75}"/>
              </a:ext>
            </a:extLst>
          </p:cNvPr>
          <p:cNvPicPr>
            <a:picLocks noChangeAspect="1"/>
          </p:cNvPicPr>
          <p:nvPr/>
        </p:nvPicPr>
        <p:blipFill>
          <a:blip r:embed="rId5"/>
          <a:stretch>
            <a:fillRect/>
          </a:stretch>
        </p:blipFill>
        <p:spPr>
          <a:xfrm>
            <a:off x="5550812" y="2642232"/>
            <a:ext cx="3242151" cy="1603503"/>
          </a:xfrm>
          <a:prstGeom prst="rect">
            <a:avLst/>
          </a:prstGeom>
        </p:spPr>
      </p:pic>
      <p:sp>
        <p:nvSpPr>
          <p:cNvPr id="19" name="TextBox 18">
            <a:extLst>
              <a:ext uri="{FF2B5EF4-FFF2-40B4-BE49-F238E27FC236}">
                <a16:creationId xmlns:a16="http://schemas.microsoft.com/office/drawing/2014/main" id="{B095F41D-EE73-8D42-9A9B-E9AF64C60E94}"/>
              </a:ext>
            </a:extLst>
          </p:cNvPr>
          <p:cNvSpPr txBox="1"/>
          <p:nvPr/>
        </p:nvSpPr>
        <p:spPr>
          <a:xfrm>
            <a:off x="742085" y="2326942"/>
            <a:ext cx="2265365" cy="276999"/>
          </a:xfrm>
          <a:prstGeom prst="rect">
            <a:avLst/>
          </a:prstGeom>
          <a:noFill/>
        </p:spPr>
        <p:txBody>
          <a:bodyPr wrap="none" rtlCol="0">
            <a:spAutoFit/>
          </a:bodyPr>
          <a:lstStyle/>
          <a:p>
            <a:pPr algn="l"/>
            <a:r>
              <a:rPr lang="en-US" sz="1200"/>
              <a:t>Pre-classical large settlements</a:t>
            </a:r>
          </a:p>
        </p:txBody>
      </p:sp>
      <p:sp>
        <p:nvSpPr>
          <p:cNvPr id="22" name="TextBox 21">
            <a:extLst>
              <a:ext uri="{FF2B5EF4-FFF2-40B4-BE49-F238E27FC236}">
                <a16:creationId xmlns:a16="http://schemas.microsoft.com/office/drawing/2014/main" id="{7C314A83-C67D-F44C-9521-3ADDC65BBDF2}"/>
              </a:ext>
            </a:extLst>
          </p:cNvPr>
          <p:cNvSpPr txBox="1"/>
          <p:nvPr/>
        </p:nvSpPr>
        <p:spPr>
          <a:xfrm>
            <a:off x="1334767" y="6516628"/>
            <a:ext cx="1042721" cy="276999"/>
          </a:xfrm>
          <a:prstGeom prst="rect">
            <a:avLst/>
          </a:prstGeom>
          <a:noFill/>
        </p:spPr>
        <p:txBody>
          <a:bodyPr wrap="none" rtlCol="0">
            <a:spAutoFit/>
          </a:bodyPr>
          <a:lstStyle/>
          <a:p>
            <a:r>
              <a:rPr lang="en-US" sz="1200"/>
              <a:t>Wealth 1500</a:t>
            </a:r>
          </a:p>
        </p:txBody>
      </p:sp>
      <p:sp>
        <p:nvSpPr>
          <p:cNvPr id="23" name="TextBox 22">
            <a:extLst>
              <a:ext uri="{FF2B5EF4-FFF2-40B4-BE49-F238E27FC236}">
                <a16:creationId xmlns:a16="http://schemas.microsoft.com/office/drawing/2014/main" id="{911A7B89-C5A6-264B-B14C-656D07578C0D}"/>
              </a:ext>
            </a:extLst>
          </p:cNvPr>
          <p:cNvSpPr txBox="1"/>
          <p:nvPr/>
        </p:nvSpPr>
        <p:spPr>
          <a:xfrm>
            <a:off x="6793547" y="6453347"/>
            <a:ext cx="1042721" cy="276999"/>
          </a:xfrm>
          <a:prstGeom prst="rect">
            <a:avLst/>
          </a:prstGeom>
          <a:noFill/>
        </p:spPr>
        <p:txBody>
          <a:bodyPr wrap="none" rtlCol="0">
            <a:spAutoFit/>
          </a:bodyPr>
          <a:lstStyle/>
          <a:p>
            <a:r>
              <a:rPr lang="en-US" sz="1200"/>
              <a:t>Wealth 2015</a:t>
            </a:r>
          </a:p>
        </p:txBody>
      </p:sp>
    </p:spTree>
    <p:extLst>
      <p:ext uri="{BB962C8B-B14F-4D97-AF65-F5344CB8AC3E}">
        <p14:creationId xmlns:p14="http://schemas.microsoft.com/office/powerpoint/2010/main" val="144600925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4000" dirty="0"/>
              <a:t>Cereals and surplus</a:t>
            </a:r>
          </a:p>
        </p:txBody>
      </p:sp>
      <p:pic>
        <p:nvPicPr>
          <p:cNvPr id="3" name="Content Placeholder 2"/>
          <p:cNvPicPr>
            <a:picLocks noGrp="1" noChangeAspect="1"/>
          </p:cNvPicPr>
          <p:nvPr>
            <p:ph idx="1"/>
          </p:nvPr>
        </p:nvPicPr>
        <p:blipFill>
          <a:blip r:embed="rId2"/>
          <a:srcRect l="-12661" r="-12661"/>
          <a:stretch>
            <a:fillRect/>
          </a:stretch>
        </p:blipFill>
        <p:spPr>
          <a:xfrm>
            <a:off x="-670311" y="1105202"/>
            <a:ext cx="10460365" cy="5752798"/>
          </a:xfrm>
        </p:spPr>
      </p:pic>
    </p:spTree>
    <p:extLst>
      <p:ext uri="{BB962C8B-B14F-4D97-AF65-F5344CB8AC3E}">
        <p14:creationId xmlns:p14="http://schemas.microsoft.com/office/powerpoint/2010/main" val="181406936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289507" y="1095990"/>
            <a:ext cx="8560859" cy="4993940"/>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196" y="6631296"/>
            <a:ext cx="3043945" cy="217694"/>
          </a:xfrm>
          <a:custGeom>
            <a:avLst/>
            <a:gdLst/>
            <a:ahLst/>
            <a:cxnLst/>
            <a:rect l="l" t="t" r="r" b="b"/>
            <a:pathLst>
              <a:path w="1536065" h="109854">
                <a:moveTo>
                  <a:pt x="0" y="109651"/>
                </a:moveTo>
                <a:lnTo>
                  <a:pt x="1535976" y="109651"/>
                </a:lnTo>
                <a:lnTo>
                  <a:pt x="1535976" y="0"/>
                </a:lnTo>
                <a:lnTo>
                  <a:pt x="0" y="0"/>
                </a:lnTo>
                <a:lnTo>
                  <a:pt x="0" y="109651"/>
                </a:lnTo>
                <a:close/>
              </a:path>
            </a:pathLst>
          </a:custGeom>
          <a:solidFill>
            <a:srgbClr val="191959"/>
          </a:solidFill>
        </p:spPr>
        <p:txBody>
          <a:bodyPr wrap="square" lIns="0" tIns="0" rIns="0" bIns="0" rtlCol="0"/>
          <a:lstStyle/>
          <a:p>
            <a:endParaRPr/>
          </a:p>
        </p:txBody>
      </p:sp>
      <p:sp>
        <p:nvSpPr>
          <p:cNvPr id="5" name="object 5"/>
          <p:cNvSpPr txBox="1"/>
          <p:nvPr/>
        </p:nvSpPr>
        <p:spPr>
          <a:xfrm>
            <a:off x="417588" y="6643306"/>
            <a:ext cx="2218469" cy="182999"/>
          </a:xfrm>
          <a:prstGeom prst="rect">
            <a:avLst/>
          </a:prstGeom>
        </p:spPr>
        <p:txBody>
          <a:bodyPr vert="horz" wrap="square" lIns="0" tIns="0" rIns="0" bIns="0" rtlCol="0">
            <a:spAutoFit/>
          </a:bodyPr>
          <a:lstStyle/>
          <a:p>
            <a:pPr marL="25168"/>
            <a:r>
              <a:rPr sz="1189" spc="-10" dirty="0">
                <a:solidFill>
                  <a:srgbClr val="FFFFFF"/>
                </a:solidFill>
                <a:latin typeface="Verdana"/>
                <a:cs typeface="Verdana"/>
              </a:rPr>
              <a:t>M</a:t>
            </a:r>
            <a:r>
              <a:rPr sz="1189" spc="-50" dirty="0">
                <a:solidFill>
                  <a:srgbClr val="FFFFFF"/>
                </a:solidFill>
                <a:latin typeface="Verdana"/>
                <a:cs typeface="Verdana"/>
              </a:rPr>
              <a:t>a</a:t>
            </a:r>
            <a:r>
              <a:rPr sz="1189" spc="-129" dirty="0">
                <a:solidFill>
                  <a:srgbClr val="FFFFFF"/>
                </a:solidFill>
                <a:latin typeface="Verdana"/>
                <a:cs typeface="Verdana"/>
              </a:rPr>
              <a:t>ysh</a:t>
            </a:r>
            <a:r>
              <a:rPr sz="1189" spc="-168" dirty="0">
                <a:solidFill>
                  <a:srgbClr val="FFFFFF"/>
                </a:solidFill>
                <a:latin typeface="Verdana"/>
                <a:cs typeface="Verdana"/>
              </a:rPr>
              <a:t>a</a:t>
            </a:r>
            <a:r>
              <a:rPr sz="1189" spc="-89" dirty="0">
                <a:solidFill>
                  <a:srgbClr val="FFFFFF"/>
                </a:solidFill>
                <a:latin typeface="Verdana"/>
                <a:cs typeface="Verdana"/>
              </a:rPr>
              <a:t>r</a:t>
            </a:r>
            <a:r>
              <a:rPr sz="1189" dirty="0">
                <a:solidFill>
                  <a:srgbClr val="FFFFFF"/>
                </a:solidFill>
                <a:latin typeface="Verdana"/>
                <a:cs typeface="Verdana"/>
              </a:rPr>
              <a:t> </a:t>
            </a:r>
            <a:r>
              <a:rPr sz="1189" spc="-89" dirty="0">
                <a:solidFill>
                  <a:srgbClr val="FFFFFF"/>
                </a:solidFill>
                <a:latin typeface="Verdana"/>
                <a:cs typeface="Verdana"/>
              </a:rPr>
              <a:t>et</a:t>
            </a:r>
            <a:r>
              <a:rPr sz="1189" dirty="0">
                <a:solidFill>
                  <a:srgbClr val="FFFFFF"/>
                </a:solidFill>
                <a:latin typeface="Verdana"/>
                <a:cs typeface="Verdana"/>
              </a:rPr>
              <a:t> </a:t>
            </a:r>
            <a:r>
              <a:rPr sz="1189" spc="-79" dirty="0">
                <a:solidFill>
                  <a:srgbClr val="FFFFFF"/>
                </a:solidFill>
                <a:latin typeface="Verdana"/>
                <a:cs typeface="Verdana"/>
              </a:rPr>
              <a:t>al.</a:t>
            </a:r>
            <a:r>
              <a:rPr sz="1189" dirty="0">
                <a:solidFill>
                  <a:srgbClr val="FFFFFF"/>
                </a:solidFill>
                <a:latin typeface="Verdana"/>
                <a:cs typeface="Verdana"/>
              </a:rPr>
              <a:t>  </a:t>
            </a:r>
            <a:r>
              <a:rPr sz="1189" spc="-89" dirty="0">
                <a:solidFill>
                  <a:srgbClr val="FFFFFF"/>
                </a:solidFill>
                <a:latin typeface="Verdana"/>
                <a:cs typeface="Verdana"/>
              </a:rPr>
              <a:t>(Om</a:t>
            </a:r>
            <a:r>
              <a:rPr sz="1189" spc="-119" dirty="0">
                <a:solidFill>
                  <a:srgbClr val="FFFFFF"/>
                </a:solidFill>
                <a:latin typeface="Verdana"/>
                <a:cs typeface="Verdana"/>
              </a:rPr>
              <a:t>a</a:t>
            </a:r>
            <a:r>
              <a:rPr sz="1189" spc="-89" dirty="0">
                <a:solidFill>
                  <a:srgbClr val="FFFFFF"/>
                </a:solidFill>
                <a:latin typeface="Verdana"/>
                <a:cs typeface="Verdana"/>
              </a:rPr>
              <a:t>r</a:t>
            </a:r>
            <a:r>
              <a:rPr sz="1189" dirty="0">
                <a:solidFill>
                  <a:srgbClr val="FFFFFF"/>
                </a:solidFill>
                <a:latin typeface="Verdana"/>
                <a:cs typeface="Verdana"/>
              </a:rPr>
              <a:t> </a:t>
            </a:r>
            <a:r>
              <a:rPr sz="1189" spc="-50" dirty="0">
                <a:solidFill>
                  <a:srgbClr val="FFFFFF"/>
                </a:solidFill>
                <a:latin typeface="Verdana"/>
                <a:cs typeface="Verdana"/>
              </a:rPr>
              <a:t>B</a:t>
            </a:r>
            <a:r>
              <a:rPr sz="1189" spc="-89" dirty="0">
                <a:solidFill>
                  <a:srgbClr val="FFFFFF"/>
                </a:solidFill>
                <a:latin typeface="Verdana"/>
                <a:cs typeface="Verdana"/>
              </a:rPr>
              <a:t>arbiero)</a:t>
            </a:r>
            <a:endParaRPr sz="1189">
              <a:latin typeface="Verdana"/>
              <a:cs typeface="Verdana"/>
            </a:endParaRPr>
          </a:p>
        </p:txBody>
      </p:sp>
      <p:sp>
        <p:nvSpPr>
          <p:cNvPr id="6" name="object 6"/>
          <p:cNvSpPr/>
          <p:nvPr/>
        </p:nvSpPr>
        <p:spPr>
          <a:xfrm>
            <a:off x="3047965" y="6631296"/>
            <a:ext cx="3043945" cy="217694"/>
          </a:xfrm>
          <a:custGeom>
            <a:avLst/>
            <a:gdLst/>
            <a:ahLst/>
            <a:cxnLst/>
            <a:rect l="l" t="t" r="r" b="b"/>
            <a:pathLst>
              <a:path w="1536064" h="109854">
                <a:moveTo>
                  <a:pt x="0" y="109651"/>
                </a:moveTo>
                <a:lnTo>
                  <a:pt x="1535976" y="109651"/>
                </a:lnTo>
                <a:lnTo>
                  <a:pt x="1535976" y="0"/>
                </a:lnTo>
                <a:lnTo>
                  <a:pt x="0" y="0"/>
                </a:lnTo>
                <a:lnTo>
                  <a:pt x="0" y="109651"/>
                </a:lnTo>
                <a:close/>
              </a:path>
            </a:pathLst>
          </a:custGeom>
          <a:solidFill>
            <a:srgbClr val="262685"/>
          </a:solidFill>
        </p:spPr>
        <p:txBody>
          <a:bodyPr wrap="square" lIns="0" tIns="0" rIns="0" bIns="0" rtlCol="0"/>
          <a:lstStyle/>
          <a:p>
            <a:endParaRPr/>
          </a:p>
        </p:txBody>
      </p:sp>
      <p:sp>
        <p:nvSpPr>
          <p:cNvPr id="7" name="object 7"/>
          <p:cNvSpPr txBox="1"/>
          <p:nvPr/>
        </p:nvSpPr>
        <p:spPr>
          <a:xfrm>
            <a:off x="3817619" y="6643306"/>
            <a:ext cx="1504985" cy="182999"/>
          </a:xfrm>
          <a:prstGeom prst="rect">
            <a:avLst/>
          </a:prstGeom>
        </p:spPr>
        <p:txBody>
          <a:bodyPr vert="horz" wrap="square" lIns="0" tIns="0" rIns="0" bIns="0" rtlCol="0">
            <a:spAutoFit/>
          </a:bodyPr>
          <a:lstStyle/>
          <a:p>
            <a:pPr marL="25168"/>
            <a:r>
              <a:rPr sz="1189" spc="-119" dirty="0">
                <a:solidFill>
                  <a:srgbClr val="FFFFFF"/>
                </a:solidFill>
                <a:latin typeface="Verdana"/>
                <a:cs typeface="Verdana"/>
              </a:rPr>
              <a:t>Cereal</a:t>
            </a:r>
            <a:r>
              <a:rPr sz="1189" spc="-99" dirty="0">
                <a:solidFill>
                  <a:srgbClr val="FFFFFF"/>
                </a:solidFill>
                <a:latin typeface="Verdana"/>
                <a:cs typeface="Verdana"/>
              </a:rPr>
              <a:t>s</a:t>
            </a:r>
            <a:r>
              <a:rPr sz="1189" dirty="0">
                <a:solidFill>
                  <a:srgbClr val="FFFFFF"/>
                </a:solidFill>
                <a:latin typeface="Verdana"/>
                <a:cs typeface="Verdana"/>
              </a:rPr>
              <a:t> </a:t>
            </a:r>
            <a:r>
              <a:rPr sz="1189" spc="-109" dirty="0">
                <a:solidFill>
                  <a:srgbClr val="FFFFFF"/>
                </a:solidFill>
                <a:latin typeface="Verdana"/>
                <a:cs typeface="Verdana"/>
              </a:rPr>
              <a:t>and</a:t>
            </a:r>
            <a:r>
              <a:rPr sz="1189" dirty="0">
                <a:solidFill>
                  <a:srgbClr val="FFFFFF"/>
                </a:solidFill>
                <a:latin typeface="Verdana"/>
                <a:cs typeface="Verdana"/>
              </a:rPr>
              <a:t> </a:t>
            </a:r>
            <a:r>
              <a:rPr sz="1189" spc="-79" dirty="0">
                <a:solidFill>
                  <a:srgbClr val="FFFFFF"/>
                </a:solidFill>
                <a:latin typeface="Verdana"/>
                <a:cs typeface="Verdana"/>
              </a:rPr>
              <a:t>Hier</a:t>
            </a:r>
            <a:r>
              <a:rPr sz="1189" spc="-129" dirty="0">
                <a:solidFill>
                  <a:srgbClr val="FFFFFF"/>
                </a:solidFill>
                <a:latin typeface="Verdana"/>
                <a:cs typeface="Verdana"/>
              </a:rPr>
              <a:t>a</a:t>
            </a:r>
            <a:r>
              <a:rPr sz="1189" spc="-99" dirty="0">
                <a:solidFill>
                  <a:srgbClr val="FFFFFF"/>
                </a:solidFill>
                <a:latin typeface="Verdana"/>
                <a:cs typeface="Verdana"/>
              </a:rPr>
              <a:t>rchy</a:t>
            </a:r>
            <a:endParaRPr sz="1189">
              <a:latin typeface="Verdana"/>
              <a:cs typeface="Verdana"/>
            </a:endParaRPr>
          </a:p>
        </p:txBody>
      </p:sp>
      <p:sp>
        <p:nvSpPr>
          <p:cNvPr id="8" name="object 8"/>
          <p:cNvSpPr/>
          <p:nvPr/>
        </p:nvSpPr>
        <p:spPr>
          <a:xfrm>
            <a:off x="6091734" y="6631296"/>
            <a:ext cx="3043945" cy="217694"/>
          </a:xfrm>
          <a:custGeom>
            <a:avLst/>
            <a:gdLst/>
            <a:ahLst/>
            <a:cxnLst/>
            <a:rect l="l" t="t" r="r" b="b"/>
            <a:pathLst>
              <a:path w="1536064" h="109854">
                <a:moveTo>
                  <a:pt x="0" y="109651"/>
                </a:moveTo>
                <a:lnTo>
                  <a:pt x="1535976" y="109651"/>
                </a:lnTo>
                <a:lnTo>
                  <a:pt x="1535976" y="0"/>
                </a:lnTo>
                <a:lnTo>
                  <a:pt x="0" y="0"/>
                </a:lnTo>
                <a:lnTo>
                  <a:pt x="0" y="109651"/>
                </a:lnTo>
                <a:close/>
              </a:path>
            </a:pathLst>
          </a:custGeom>
          <a:solidFill>
            <a:srgbClr val="3333B2"/>
          </a:solidFill>
        </p:spPr>
        <p:txBody>
          <a:bodyPr wrap="square" lIns="0" tIns="0" rIns="0" bIns="0" rtlCol="0"/>
          <a:lstStyle/>
          <a:p>
            <a:endParaRPr/>
          </a:p>
        </p:txBody>
      </p:sp>
      <p:sp>
        <p:nvSpPr>
          <p:cNvPr id="9" name="object 9"/>
          <p:cNvSpPr txBox="1"/>
          <p:nvPr/>
        </p:nvSpPr>
        <p:spPr>
          <a:xfrm>
            <a:off x="6927652" y="6643306"/>
            <a:ext cx="1220598" cy="182999"/>
          </a:xfrm>
          <a:prstGeom prst="rect">
            <a:avLst/>
          </a:prstGeom>
        </p:spPr>
        <p:txBody>
          <a:bodyPr vert="horz" wrap="square" lIns="0" tIns="0" rIns="0" bIns="0" rtlCol="0">
            <a:spAutoFit/>
          </a:bodyPr>
          <a:lstStyle/>
          <a:p>
            <a:pPr marL="25168"/>
            <a:r>
              <a:rPr sz="1189" spc="-59" dirty="0">
                <a:solidFill>
                  <a:srgbClr val="FFFFFF"/>
                </a:solidFill>
                <a:latin typeface="Verdana"/>
                <a:cs typeface="Verdana"/>
              </a:rPr>
              <a:t>Octo</a:t>
            </a:r>
            <a:r>
              <a:rPr sz="1189" spc="-30" dirty="0">
                <a:solidFill>
                  <a:srgbClr val="FFFFFF"/>
                </a:solidFill>
                <a:latin typeface="Verdana"/>
                <a:cs typeface="Verdana"/>
              </a:rPr>
              <a:t>b</a:t>
            </a:r>
            <a:r>
              <a:rPr sz="1189" spc="-119" dirty="0">
                <a:solidFill>
                  <a:srgbClr val="FFFFFF"/>
                </a:solidFill>
                <a:latin typeface="Verdana"/>
                <a:cs typeface="Verdana"/>
              </a:rPr>
              <a:t>er</a:t>
            </a:r>
            <a:r>
              <a:rPr sz="1189" dirty="0">
                <a:solidFill>
                  <a:srgbClr val="FFFFFF"/>
                </a:solidFill>
                <a:latin typeface="Verdana"/>
                <a:cs typeface="Verdana"/>
              </a:rPr>
              <a:t> </a:t>
            </a:r>
            <a:r>
              <a:rPr sz="1189" spc="-119" dirty="0">
                <a:solidFill>
                  <a:srgbClr val="FFFFFF"/>
                </a:solidFill>
                <a:latin typeface="Verdana"/>
                <a:cs typeface="Verdana"/>
              </a:rPr>
              <a:t>26,</a:t>
            </a:r>
            <a:r>
              <a:rPr sz="1189" dirty="0">
                <a:solidFill>
                  <a:srgbClr val="FFFFFF"/>
                </a:solidFill>
                <a:latin typeface="Verdana"/>
                <a:cs typeface="Verdana"/>
              </a:rPr>
              <a:t> </a:t>
            </a:r>
            <a:r>
              <a:rPr sz="1189" spc="-129" dirty="0">
                <a:solidFill>
                  <a:srgbClr val="FFFFFF"/>
                </a:solidFill>
                <a:latin typeface="Verdana"/>
                <a:cs typeface="Verdana"/>
              </a:rPr>
              <a:t>2015</a:t>
            </a:r>
            <a:endParaRPr sz="1189">
              <a:latin typeface="Verdana"/>
              <a:cs typeface="Verdana"/>
            </a:endParaRPr>
          </a:p>
        </p:txBody>
      </p:sp>
      <p:sp>
        <p:nvSpPr>
          <p:cNvPr id="10" name="object 10"/>
          <p:cNvSpPr txBox="1"/>
          <p:nvPr/>
        </p:nvSpPr>
        <p:spPr>
          <a:xfrm>
            <a:off x="8470613" y="6643306"/>
            <a:ext cx="557448" cy="182999"/>
          </a:xfrm>
          <a:prstGeom prst="rect">
            <a:avLst/>
          </a:prstGeom>
        </p:spPr>
        <p:txBody>
          <a:bodyPr vert="horz" wrap="square" lIns="0" tIns="0" rIns="0" bIns="0" rtlCol="0">
            <a:spAutoFit/>
          </a:bodyPr>
          <a:lstStyle/>
          <a:p>
            <a:pPr marL="25168"/>
            <a:r>
              <a:rPr sz="1189" spc="-129" dirty="0">
                <a:solidFill>
                  <a:srgbClr val="FFFFFF"/>
                </a:solidFill>
                <a:latin typeface="Verdana"/>
                <a:cs typeface="Verdana"/>
              </a:rPr>
              <a:t>36 </a:t>
            </a:r>
            <a:r>
              <a:rPr sz="1189" spc="79" dirty="0">
                <a:solidFill>
                  <a:srgbClr val="FFFFFF"/>
                </a:solidFill>
                <a:latin typeface="Verdana"/>
                <a:cs typeface="Verdana"/>
              </a:rPr>
              <a:t>/ </a:t>
            </a:r>
            <a:r>
              <a:rPr sz="1189" spc="-129" dirty="0">
                <a:solidFill>
                  <a:srgbClr val="FFFFFF"/>
                </a:solidFill>
                <a:latin typeface="Verdana"/>
                <a:cs typeface="Verdana"/>
              </a:rPr>
              <a:t>39</a:t>
            </a:r>
            <a:endParaRPr sz="1189">
              <a:latin typeface="Verdana"/>
              <a:cs typeface="Verdana"/>
            </a:endParaRPr>
          </a:p>
        </p:txBody>
      </p:sp>
      <p:sp>
        <p:nvSpPr>
          <p:cNvPr id="12" name="Title 11">
            <a:extLst>
              <a:ext uri="{FF2B5EF4-FFF2-40B4-BE49-F238E27FC236}">
                <a16:creationId xmlns:a16="http://schemas.microsoft.com/office/drawing/2014/main" id="{774595F3-7CCF-4B17-BF7C-60E8D57502CB}"/>
              </a:ext>
            </a:extLst>
          </p:cNvPr>
          <p:cNvSpPr>
            <a:spLocks noGrp="1"/>
          </p:cNvSpPr>
          <p:nvPr>
            <p:ph type="title"/>
          </p:nvPr>
        </p:nvSpPr>
        <p:spPr>
          <a:xfrm>
            <a:off x="455136" y="-23939"/>
            <a:ext cx="8229600" cy="1143000"/>
          </a:xfrm>
        </p:spPr>
        <p:txBody>
          <a:bodyPr/>
          <a:lstStyle/>
          <a:p>
            <a:r>
              <a:rPr lang="en-US" dirty="0"/>
              <a:t>The Columbian Exchange</a:t>
            </a:r>
            <a:endParaRPr lang="he-IL" dirty="0"/>
          </a:p>
        </p:txBody>
      </p:sp>
    </p:spTree>
    <p:extLst>
      <p:ext uri="{BB962C8B-B14F-4D97-AF65-F5344CB8AC3E}">
        <p14:creationId xmlns:p14="http://schemas.microsoft.com/office/powerpoint/2010/main" val="1564381911"/>
      </p:ext>
    </p:extLst>
  </p:cSld>
  <p:clrMapOvr>
    <a:masterClrMapping/>
  </p:clrMapOvr>
  <p:transition>
    <p:cut/>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4000" dirty="0"/>
              <a:t>Cereals and hierarchy</a:t>
            </a:r>
          </a:p>
        </p:txBody>
      </p:sp>
      <p:pic>
        <p:nvPicPr>
          <p:cNvPr id="3" name="Content Placeholder 2"/>
          <p:cNvPicPr>
            <a:picLocks noGrp="1" noChangeAspect="1"/>
          </p:cNvPicPr>
          <p:nvPr>
            <p:ph idx="1"/>
          </p:nvPr>
        </p:nvPicPr>
        <p:blipFill>
          <a:blip r:embed="rId2"/>
          <a:srcRect l="-12588" r="-12588"/>
          <a:stretch>
            <a:fillRect/>
          </a:stretch>
        </p:blipFill>
        <p:spPr>
          <a:xfrm>
            <a:off x="-617391" y="995749"/>
            <a:ext cx="10545340" cy="5799531"/>
          </a:xfrm>
        </p:spPr>
      </p:pic>
    </p:spTree>
    <p:extLst>
      <p:ext uri="{BB962C8B-B14F-4D97-AF65-F5344CB8AC3E}">
        <p14:creationId xmlns:p14="http://schemas.microsoft.com/office/powerpoint/2010/main" val="181406936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4000" dirty="0"/>
              <a:t>Cereals and hierarchy</a:t>
            </a:r>
          </a:p>
        </p:txBody>
      </p:sp>
      <p:pic>
        <p:nvPicPr>
          <p:cNvPr id="4" name="Picture 3"/>
          <p:cNvPicPr>
            <a:picLocks noChangeAspect="1"/>
          </p:cNvPicPr>
          <p:nvPr/>
        </p:nvPicPr>
        <p:blipFill>
          <a:blip r:embed="rId2"/>
          <a:stretch>
            <a:fillRect/>
          </a:stretch>
        </p:blipFill>
        <p:spPr>
          <a:xfrm>
            <a:off x="691327" y="1282762"/>
            <a:ext cx="7777746" cy="4263116"/>
          </a:xfrm>
          <a:prstGeom prst="rect">
            <a:avLst/>
          </a:prstGeom>
        </p:spPr>
      </p:pic>
    </p:spTree>
    <p:extLst>
      <p:ext uri="{BB962C8B-B14F-4D97-AF65-F5344CB8AC3E}">
        <p14:creationId xmlns:p14="http://schemas.microsoft.com/office/powerpoint/2010/main" val="394242798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4000" dirty="0"/>
              <a:t>Cereals and ancient civilizations</a:t>
            </a:r>
          </a:p>
        </p:txBody>
      </p:sp>
      <p:pic>
        <p:nvPicPr>
          <p:cNvPr id="2" name="Picture 1"/>
          <p:cNvPicPr>
            <a:picLocks noChangeAspect="1"/>
          </p:cNvPicPr>
          <p:nvPr/>
        </p:nvPicPr>
        <p:blipFill>
          <a:blip r:embed="rId2"/>
          <a:stretch>
            <a:fillRect/>
          </a:stretch>
        </p:blipFill>
        <p:spPr>
          <a:xfrm>
            <a:off x="176852" y="879514"/>
            <a:ext cx="8869392" cy="5566564"/>
          </a:xfrm>
          <a:prstGeom prst="rect">
            <a:avLst/>
          </a:prstGeom>
        </p:spPr>
      </p:pic>
    </p:spTree>
    <p:extLst>
      <p:ext uri="{BB962C8B-B14F-4D97-AF65-F5344CB8AC3E}">
        <p14:creationId xmlns:p14="http://schemas.microsoft.com/office/powerpoint/2010/main" val="23607348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4000" dirty="0"/>
              <a:t>Cereals and ancient civilizations</a:t>
            </a:r>
          </a:p>
        </p:txBody>
      </p:sp>
      <p:pic>
        <p:nvPicPr>
          <p:cNvPr id="3" name="Picture 2"/>
          <p:cNvPicPr>
            <a:picLocks noChangeAspect="1"/>
          </p:cNvPicPr>
          <p:nvPr/>
        </p:nvPicPr>
        <p:blipFill>
          <a:blip r:embed="rId2"/>
          <a:stretch>
            <a:fillRect/>
          </a:stretch>
        </p:blipFill>
        <p:spPr>
          <a:xfrm>
            <a:off x="257237" y="1138787"/>
            <a:ext cx="8460577" cy="5451966"/>
          </a:xfrm>
          <a:prstGeom prst="rect">
            <a:avLst/>
          </a:prstGeom>
        </p:spPr>
      </p:pic>
    </p:spTree>
    <p:extLst>
      <p:ext uri="{BB962C8B-B14F-4D97-AF65-F5344CB8AC3E}">
        <p14:creationId xmlns:p14="http://schemas.microsoft.com/office/powerpoint/2010/main" val="30445740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4000" dirty="0"/>
              <a:t>Cereals and ancient civilizations</a:t>
            </a:r>
          </a:p>
        </p:txBody>
      </p:sp>
      <p:pic>
        <p:nvPicPr>
          <p:cNvPr id="3" name="Picture 2"/>
          <p:cNvPicPr>
            <a:picLocks noChangeAspect="1"/>
          </p:cNvPicPr>
          <p:nvPr/>
        </p:nvPicPr>
        <p:blipFill>
          <a:blip r:embed="rId2"/>
          <a:stretch>
            <a:fillRect/>
          </a:stretch>
        </p:blipFill>
        <p:spPr>
          <a:xfrm>
            <a:off x="337623" y="1294642"/>
            <a:ext cx="8568757" cy="5087135"/>
          </a:xfrm>
          <a:prstGeom prst="rect">
            <a:avLst/>
          </a:prstGeom>
        </p:spPr>
      </p:pic>
    </p:spTree>
    <p:extLst>
      <p:ext uri="{BB962C8B-B14F-4D97-AF65-F5344CB8AC3E}">
        <p14:creationId xmlns:p14="http://schemas.microsoft.com/office/powerpoint/2010/main" val="125863626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4000" dirty="0"/>
              <a:t>Cereals and ancient civilizations</a:t>
            </a:r>
          </a:p>
        </p:txBody>
      </p:sp>
      <p:pic>
        <p:nvPicPr>
          <p:cNvPr id="2" name="Picture 1"/>
          <p:cNvPicPr>
            <a:picLocks noChangeAspect="1"/>
          </p:cNvPicPr>
          <p:nvPr/>
        </p:nvPicPr>
        <p:blipFill>
          <a:blip r:embed="rId2"/>
          <a:stretch>
            <a:fillRect/>
          </a:stretch>
        </p:blipFill>
        <p:spPr>
          <a:xfrm>
            <a:off x="0" y="1052254"/>
            <a:ext cx="9058449" cy="5265224"/>
          </a:xfrm>
          <a:prstGeom prst="rect">
            <a:avLst/>
          </a:prstGeom>
        </p:spPr>
      </p:pic>
    </p:spTree>
    <p:extLst>
      <p:ext uri="{BB962C8B-B14F-4D97-AF65-F5344CB8AC3E}">
        <p14:creationId xmlns:p14="http://schemas.microsoft.com/office/powerpoint/2010/main" val="20143189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4000" dirty="0"/>
              <a:t>Cereals and ancient civilizations</a:t>
            </a:r>
          </a:p>
        </p:txBody>
      </p:sp>
      <p:sp>
        <p:nvSpPr>
          <p:cNvPr id="3" name="Rectangle 2"/>
          <p:cNvSpPr/>
          <p:nvPr/>
        </p:nvSpPr>
        <p:spPr>
          <a:xfrm>
            <a:off x="158758" y="1443841"/>
            <a:ext cx="8784590" cy="6186309"/>
          </a:xfrm>
          <a:prstGeom prst="rect">
            <a:avLst/>
          </a:prstGeom>
        </p:spPr>
        <p:txBody>
          <a:bodyPr wrap="square">
            <a:spAutoFit/>
          </a:bodyPr>
          <a:lstStyle/>
          <a:p>
            <a:pPr marL="0" indent="0" algn="l" rtl="0">
              <a:buNone/>
            </a:pPr>
            <a:r>
              <a:rPr lang="en-US" b="1" dirty="0"/>
              <a:t>Panel OLS estimates</a:t>
            </a:r>
          </a:p>
          <a:p>
            <a:pPr marL="0" indent="0" algn="l" rtl="0">
              <a:buNone/>
            </a:pPr>
            <a:endParaRPr lang="en-US" b="1" dirty="0"/>
          </a:p>
          <a:p>
            <a:pPr marL="0" indent="0" algn="l" rtl="0">
              <a:buNone/>
            </a:pPr>
            <a:endParaRPr lang="en-US" i="1" dirty="0"/>
          </a:p>
          <a:p>
            <a:pPr marL="0" indent="0" algn="l" rtl="0">
              <a:buNone/>
            </a:pPr>
            <a:r>
              <a:rPr lang="en-US" i="1" dirty="0"/>
              <a:t>1) </a:t>
            </a:r>
            <a:r>
              <a:rPr lang="en-US" i="1" dirty="0" err="1"/>
              <a:t>Archael</a:t>
            </a:r>
            <a:r>
              <a:rPr lang="en-US" i="1" dirty="0"/>
              <a:t>. </a:t>
            </a:r>
            <a:r>
              <a:rPr lang="en-US" i="1" dirty="0" err="1"/>
              <a:t>site</a:t>
            </a:r>
            <a:r>
              <a:rPr lang="en-US" i="1" baseline="-25000" dirty="0" err="1"/>
              <a:t>i,t</a:t>
            </a:r>
            <a:r>
              <a:rPr lang="en-US" i="1" dirty="0"/>
              <a:t>= α (</a:t>
            </a:r>
            <a:r>
              <a:rPr lang="en-US" i="1" dirty="0" err="1"/>
              <a:t>YieldCer</a:t>
            </a:r>
            <a:r>
              <a:rPr lang="en-US" i="1" baseline="-25000" dirty="0" err="1"/>
              <a:t>i</a:t>
            </a:r>
            <a:r>
              <a:rPr lang="en-US" i="1" baseline="-25000" dirty="0"/>
              <a:t> </a:t>
            </a:r>
            <a:r>
              <a:rPr lang="en-US" i="1" dirty="0"/>
              <a:t>–</a:t>
            </a:r>
            <a:r>
              <a:rPr lang="en-US" i="1" dirty="0" err="1"/>
              <a:t>YieldTub</a:t>
            </a:r>
            <a:r>
              <a:rPr lang="en-US" i="1" baseline="-25000" dirty="0" err="1"/>
              <a:t>i</a:t>
            </a:r>
            <a:r>
              <a:rPr lang="en-GB" i="1" dirty="0"/>
              <a:t> )*Post </a:t>
            </a:r>
            <a:r>
              <a:rPr lang="en-GB" i="1" dirty="0" err="1"/>
              <a:t>Neolit</a:t>
            </a:r>
            <a:r>
              <a:rPr lang="en-US" i="1" baseline="-25000" dirty="0"/>
              <a:t>t</a:t>
            </a:r>
            <a:r>
              <a:rPr lang="en-GB" i="1" dirty="0"/>
              <a:t>.</a:t>
            </a:r>
            <a:r>
              <a:rPr lang="en-US" i="1" dirty="0"/>
              <a:t> +</a:t>
            </a:r>
            <a:r>
              <a:rPr lang="en-US" i="1" dirty="0" err="1"/>
              <a:t>η</a:t>
            </a:r>
            <a:r>
              <a:rPr lang="en-US" i="1" baseline="-25000" dirty="0" err="1"/>
              <a:t>i</a:t>
            </a:r>
            <a:r>
              <a:rPr lang="en-US" i="1" dirty="0"/>
              <a:t> +</a:t>
            </a:r>
            <a:r>
              <a:rPr lang="en-US" i="1" dirty="0" err="1"/>
              <a:t>η</a:t>
            </a:r>
            <a:r>
              <a:rPr lang="en-US" i="1" baseline="-25000" dirty="0" err="1"/>
              <a:t>t</a:t>
            </a:r>
            <a:r>
              <a:rPr lang="en-US" i="1" dirty="0"/>
              <a:t> + X'β + </a:t>
            </a:r>
            <a:r>
              <a:rPr lang="en-US" i="1" dirty="0" err="1"/>
              <a:t>ε</a:t>
            </a:r>
            <a:endParaRPr lang="en-US" i="1" dirty="0"/>
          </a:p>
          <a:p>
            <a:pPr marL="0" indent="0" algn="l" rtl="0">
              <a:buNone/>
            </a:pPr>
            <a:endParaRPr lang="en-US" i="1" dirty="0"/>
          </a:p>
          <a:p>
            <a:pPr marL="0" indent="0" algn="l" rtl="0">
              <a:buNone/>
            </a:pPr>
            <a:endParaRPr lang="en-US" i="1" dirty="0"/>
          </a:p>
          <a:p>
            <a:pPr marL="0" indent="0" algn="l" rtl="0">
              <a:buNone/>
            </a:pPr>
            <a:r>
              <a:rPr lang="en-US" i="1" dirty="0"/>
              <a:t>2) </a:t>
            </a:r>
            <a:r>
              <a:rPr lang="en-US" i="1" dirty="0" err="1"/>
              <a:t>Archael</a:t>
            </a:r>
            <a:r>
              <a:rPr lang="en-US" i="1" dirty="0"/>
              <a:t>. </a:t>
            </a:r>
            <a:r>
              <a:rPr lang="en-US" i="1" dirty="0" err="1"/>
              <a:t>site</a:t>
            </a:r>
            <a:r>
              <a:rPr lang="en-US" i="1" baseline="-25000" dirty="0" err="1"/>
              <a:t>i,t</a:t>
            </a:r>
            <a:r>
              <a:rPr lang="en-US" i="1" dirty="0"/>
              <a:t>= α (Distance area domestication </a:t>
            </a:r>
            <a:r>
              <a:rPr lang="en-US" i="1" dirty="0" err="1"/>
              <a:t>cer</a:t>
            </a:r>
            <a:r>
              <a:rPr lang="en-US" i="1" baseline="-25000" dirty="0" err="1"/>
              <a:t>i</a:t>
            </a:r>
            <a:r>
              <a:rPr lang="en-GB" i="1" dirty="0"/>
              <a:t> </a:t>
            </a:r>
            <a:r>
              <a:rPr lang="en-US" i="1" dirty="0"/>
              <a:t>)</a:t>
            </a:r>
            <a:r>
              <a:rPr lang="en-GB" i="1" dirty="0"/>
              <a:t>*Post </a:t>
            </a:r>
            <a:r>
              <a:rPr lang="en-GB" i="1" dirty="0" err="1"/>
              <a:t>Neolit</a:t>
            </a:r>
            <a:r>
              <a:rPr lang="en-US" i="1" baseline="-25000" dirty="0" err="1"/>
              <a:t>t</a:t>
            </a:r>
            <a:r>
              <a:rPr lang="en-US" i="1" dirty="0" err="1"/>
              <a:t>+η</a:t>
            </a:r>
            <a:r>
              <a:rPr lang="en-US" i="1" baseline="-25000" dirty="0" err="1"/>
              <a:t>i</a:t>
            </a:r>
            <a:r>
              <a:rPr lang="en-US" i="1" dirty="0"/>
              <a:t> +</a:t>
            </a:r>
            <a:r>
              <a:rPr lang="en-US" i="1" dirty="0" err="1"/>
              <a:t>η</a:t>
            </a:r>
            <a:r>
              <a:rPr lang="en-US" i="1" baseline="-25000" dirty="0" err="1"/>
              <a:t>t</a:t>
            </a:r>
            <a:r>
              <a:rPr lang="en-US" i="1" dirty="0"/>
              <a:t> + X'β + </a:t>
            </a:r>
            <a:r>
              <a:rPr lang="en-US" i="1" dirty="0" err="1"/>
              <a:t>ε</a:t>
            </a:r>
            <a:endParaRPr lang="en-US" i="1" dirty="0"/>
          </a:p>
          <a:p>
            <a:pPr marL="0" indent="0" algn="l" rtl="0">
              <a:buNone/>
            </a:pPr>
            <a:endParaRPr lang="en-US" i="1" dirty="0"/>
          </a:p>
          <a:p>
            <a:pPr marL="0" indent="0" algn="l" rtl="0">
              <a:buNone/>
            </a:pPr>
            <a:endParaRPr lang="en-US" i="1" dirty="0"/>
          </a:p>
          <a:p>
            <a:pPr marL="0" indent="0" algn="l" rtl="0">
              <a:buNone/>
            </a:pPr>
            <a:r>
              <a:rPr lang="en-US" dirty="0"/>
              <a:t>Notes:</a:t>
            </a:r>
          </a:p>
          <a:p>
            <a:pPr marL="285750" indent="-285750" algn="l" rtl="0">
              <a:buFont typeface="Arial" panose="020B0604020202020204" pitchFamily="34" charset="0"/>
              <a:buChar char="•"/>
            </a:pPr>
            <a:r>
              <a:rPr lang="en-US" dirty="0" err="1"/>
              <a:t>i</a:t>
            </a:r>
            <a:r>
              <a:rPr lang="en-US" dirty="0"/>
              <a:t> is a 1x1 decimal degree raster point; t is either pre or post Neolithic transition</a:t>
            </a:r>
          </a:p>
          <a:p>
            <a:pPr marL="285750" indent="-285750" algn="l" rtl="0">
              <a:buFont typeface="Arial" panose="020B0604020202020204" pitchFamily="34" charset="0"/>
              <a:buChar char="•"/>
            </a:pPr>
            <a:r>
              <a:rPr lang="en-US" i="1" dirty="0" err="1"/>
              <a:t>YieldCer</a:t>
            </a:r>
            <a:r>
              <a:rPr lang="en-US" i="1" baseline="-25000" dirty="0" err="1"/>
              <a:t>i</a:t>
            </a:r>
            <a:r>
              <a:rPr lang="en-US" i="1" baseline="-25000" dirty="0"/>
              <a:t> </a:t>
            </a:r>
            <a:r>
              <a:rPr lang="en-US" i="1" dirty="0"/>
              <a:t>–</a:t>
            </a:r>
            <a:r>
              <a:rPr lang="en-US" i="1" dirty="0" err="1"/>
              <a:t>YieldTub</a:t>
            </a:r>
            <a:r>
              <a:rPr lang="en-US" i="1" baseline="-25000" dirty="0" err="1"/>
              <a:t>i</a:t>
            </a:r>
            <a:r>
              <a:rPr lang="en-US" i="1" baseline="-25000" dirty="0"/>
              <a:t> </a:t>
            </a:r>
            <a:r>
              <a:rPr lang="en-US" dirty="0"/>
              <a:t> is the difference in potential caloric yields between cereals and roots/tubers</a:t>
            </a:r>
          </a:p>
          <a:p>
            <a:pPr marL="285750" indent="-285750" algn="l" rtl="0">
              <a:buFont typeface="Arial" panose="020B0604020202020204" pitchFamily="34" charset="0"/>
              <a:buChar char="•"/>
            </a:pPr>
            <a:r>
              <a:rPr lang="en-US" i="1" dirty="0"/>
              <a:t>Distance area domestication </a:t>
            </a:r>
            <a:r>
              <a:rPr lang="en-US" i="1" dirty="0" err="1"/>
              <a:t>cer</a:t>
            </a:r>
            <a:r>
              <a:rPr lang="en-US" i="1" baseline="-25000" dirty="0" err="1"/>
              <a:t>i</a:t>
            </a:r>
            <a:r>
              <a:rPr lang="en-GB" i="1" dirty="0"/>
              <a:t> </a:t>
            </a:r>
            <a:r>
              <a:rPr lang="en-GB" dirty="0"/>
              <a:t>is the distance from the closest area of domestication of a cereal grain</a:t>
            </a:r>
          </a:p>
          <a:p>
            <a:pPr marL="285750" indent="-285750" algn="l" rtl="0">
              <a:buFont typeface="Arial" panose="020B0604020202020204" pitchFamily="34" charset="0"/>
              <a:buChar char="•"/>
            </a:pPr>
            <a:r>
              <a:rPr lang="en-US" dirty="0"/>
              <a:t>4,215 Radiocarbon-dated prehistoric archaeological sites from David and Ruth Whitehouse (1975) Archaeological Atlas of the World</a:t>
            </a:r>
          </a:p>
          <a:p>
            <a:pPr marL="0" indent="0" algn="l" rtl="0">
              <a:buNone/>
            </a:pPr>
            <a:endParaRPr lang="en-US" dirty="0"/>
          </a:p>
          <a:p>
            <a:pPr marL="285750" indent="-285750" algn="l" rtl="0">
              <a:buFont typeface="Arial" panose="020B0604020202020204" pitchFamily="34" charset="0"/>
              <a:buChar char="•"/>
            </a:pPr>
            <a:endParaRPr lang="en-GB" dirty="0"/>
          </a:p>
          <a:p>
            <a:pPr marL="285750" indent="-285750" algn="l" rtl="0">
              <a:buFont typeface="Arial" panose="020B0604020202020204" pitchFamily="34" charset="0"/>
              <a:buChar char="•"/>
            </a:pPr>
            <a:endParaRPr lang="en-GB" dirty="0"/>
          </a:p>
          <a:p>
            <a:pPr marL="0" indent="0" algn="l" rtl="0">
              <a:buNone/>
            </a:pPr>
            <a:endParaRPr lang="en-US" dirty="0"/>
          </a:p>
          <a:p>
            <a:pPr marL="0" indent="0" algn="l" rtl="0">
              <a:buNone/>
            </a:pPr>
            <a:endParaRPr lang="en-US" dirty="0"/>
          </a:p>
        </p:txBody>
      </p:sp>
    </p:spTree>
    <p:extLst>
      <p:ext uri="{BB962C8B-B14F-4D97-AF65-F5344CB8AC3E}">
        <p14:creationId xmlns:p14="http://schemas.microsoft.com/office/powerpoint/2010/main" val="210986950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439560" y="0"/>
            <a:ext cx="8229600" cy="1143000"/>
          </a:xfrm>
        </p:spPr>
        <p:txBody>
          <a:bodyPr/>
          <a:lstStyle/>
          <a:p>
            <a:r>
              <a:rPr lang="en-US" sz="4000" dirty="0"/>
              <a:t>Cereals and ancient civilizations</a:t>
            </a:r>
          </a:p>
        </p:txBody>
      </p:sp>
      <p:pic>
        <p:nvPicPr>
          <p:cNvPr id="4" name="Picture 3"/>
          <p:cNvPicPr>
            <a:picLocks noChangeAspect="1"/>
          </p:cNvPicPr>
          <p:nvPr/>
        </p:nvPicPr>
        <p:blipFill>
          <a:blip r:embed="rId2"/>
          <a:stretch>
            <a:fillRect/>
          </a:stretch>
        </p:blipFill>
        <p:spPr>
          <a:xfrm>
            <a:off x="195773" y="1446575"/>
            <a:ext cx="8522972" cy="3634078"/>
          </a:xfrm>
          <a:prstGeom prst="rect">
            <a:avLst/>
          </a:prstGeom>
        </p:spPr>
      </p:pic>
    </p:spTree>
    <p:extLst>
      <p:ext uri="{BB962C8B-B14F-4D97-AF65-F5344CB8AC3E}">
        <p14:creationId xmlns:p14="http://schemas.microsoft.com/office/powerpoint/2010/main" val="22464147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00" name="Rectangle 4"/>
          <p:cNvSpPr>
            <a:spLocks noGrp="1" noChangeArrowheads="1"/>
          </p:cNvSpPr>
          <p:nvPr>
            <p:ph type="ctrTitle"/>
          </p:nvPr>
        </p:nvSpPr>
        <p:spPr>
          <a:xfrm>
            <a:off x="1866900" y="356417"/>
            <a:ext cx="5562600" cy="1154723"/>
          </a:xfrm>
        </p:spPr>
        <p:txBody>
          <a:bodyPr/>
          <a:lstStyle/>
          <a:p>
            <a:pPr rtl="0"/>
            <a:r>
              <a:rPr lang="en-US" dirty="0"/>
              <a:t>Growth</a:t>
            </a:r>
          </a:p>
        </p:txBody>
      </p:sp>
      <p:cxnSp>
        <p:nvCxnSpPr>
          <p:cNvPr id="13" name="מחבר חץ ישר 12"/>
          <p:cNvCxnSpPr/>
          <p:nvPr/>
        </p:nvCxnSpPr>
        <p:spPr bwMode="auto">
          <a:xfrm>
            <a:off x="342900" y="4942427"/>
            <a:ext cx="8610600" cy="0"/>
          </a:xfrm>
          <a:prstGeom prst="straightConnector1">
            <a:avLst/>
          </a:prstGeom>
          <a:solidFill>
            <a:schemeClr val="accent1"/>
          </a:solidFill>
          <a:ln w="63500" cap="flat" cmpd="sng" algn="ctr">
            <a:solidFill>
              <a:schemeClr val="tx1"/>
            </a:solidFill>
            <a:prstDash val="solid"/>
            <a:round/>
            <a:headEnd type="none" w="med" len="med"/>
            <a:tailEnd type="arrow"/>
          </a:ln>
          <a:effectLst/>
        </p:spPr>
      </p:cxnSp>
      <p:cxnSp>
        <p:nvCxnSpPr>
          <p:cNvPr id="17" name="מחבר חץ ישר 16"/>
          <p:cNvCxnSpPr/>
          <p:nvPr/>
        </p:nvCxnSpPr>
        <p:spPr bwMode="auto">
          <a:xfrm flipV="1">
            <a:off x="304800" y="1066800"/>
            <a:ext cx="0" cy="4114800"/>
          </a:xfrm>
          <a:prstGeom prst="straightConnector1">
            <a:avLst/>
          </a:prstGeom>
          <a:solidFill>
            <a:schemeClr val="accent1"/>
          </a:solidFill>
          <a:ln w="63500" cap="flat" cmpd="sng" algn="ctr">
            <a:solidFill>
              <a:schemeClr val="tx1"/>
            </a:solidFill>
            <a:prstDash val="solid"/>
            <a:round/>
            <a:headEnd type="none" w="med" len="med"/>
            <a:tailEnd type="arrow"/>
          </a:ln>
          <a:effectLst/>
        </p:spPr>
      </p:cxnSp>
      <p:pic>
        <p:nvPicPr>
          <p:cNvPr id="18" name="תמונה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6200" y="5541188"/>
            <a:ext cx="1129316" cy="1085202"/>
          </a:xfrm>
          <a:prstGeom prst="rect">
            <a:avLst/>
          </a:prstGeom>
          <a:ln>
            <a:solidFill>
              <a:schemeClr val="tx1"/>
            </a:solidFill>
          </a:ln>
        </p:spPr>
      </p:pic>
      <p:pic>
        <p:nvPicPr>
          <p:cNvPr id="19" name="תמונה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37449" y="5545635"/>
            <a:ext cx="1177573" cy="1076308"/>
          </a:xfrm>
          <a:prstGeom prst="rect">
            <a:avLst/>
          </a:prstGeom>
          <a:ln>
            <a:solidFill>
              <a:schemeClr val="tx1"/>
            </a:solidFill>
          </a:ln>
        </p:spPr>
      </p:pic>
      <p:pic>
        <p:nvPicPr>
          <p:cNvPr id="20" name="תמונה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27004" y="5551287"/>
            <a:ext cx="813901" cy="1085202"/>
          </a:xfrm>
          <a:prstGeom prst="rect">
            <a:avLst/>
          </a:prstGeom>
          <a:ln>
            <a:solidFill>
              <a:schemeClr val="tx1"/>
            </a:solidFill>
          </a:ln>
        </p:spPr>
      </p:pic>
      <p:sp>
        <p:nvSpPr>
          <p:cNvPr id="21" name="מלבן 20"/>
          <p:cNvSpPr/>
          <p:nvPr/>
        </p:nvSpPr>
        <p:spPr>
          <a:xfrm>
            <a:off x="3225514" y="5129621"/>
            <a:ext cx="875368" cy="461665"/>
          </a:xfrm>
          <a:prstGeom prst="rect">
            <a:avLst/>
          </a:prstGeom>
          <a:noFill/>
        </p:spPr>
        <p:txBody>
          <a:bodyPr wrap="none" lIns="91440" tIns="45720" rIns="91440" bIns="45720">
            <a:spAutoFit/>
          </a:bodyPr>
          <a:lstStyle/>
          <a:p>
            <a:pPr algn="ctr"/>
            <a:r>
              <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0 ad</a:t>
            </a:r>
            <a:endParaRPr lang="he-IL"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3" name="מלבן 22"/>
          <p:cNvSpPr/>
          <p:nvPr/>
        </p:nvSpPr>
        <p:spPr>
          <a:xfrm>
            <a:off x="6447154" y="5079171"/>
            <a:ext cx="870751" cy="461665"/>
          </a:xfrm>
          <a:prstGeom prst="rect">
            <a:avLst/>
          </a:prstGeom>
          <a:noFill/>
        </p:spPr>
        <p:txBody>
          <a:bodyPr wrap="none" lIns="91440" tIns="45720" rIns="91440" bIns="45720">
            <a:spAutoFit/>
          </a:bodyPr>
          <a:lstStyle/>
          <a:p>
            <a:pPr algn="ctr"/>
            <a:r>
              <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1800</a:t>
            </a:r>
            <a:endParaRPr lang="he-IL"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24" name="מלבן 23"/>
          <p:cNvSpPr/>
          <p:nvPr/>
        </p:nvSpPr>
        <p:spPr>
          <a:xfrm>
            <a:off x="7753281" y="5079172"/>
            <a:ext cx="870751" cy="461665"/>
          </a:xfrm>
          <a:prstGeom prst="rect">
            <a:avLst/>
          </a:prstGeom>
          <a:noFill/>
        </p:spPr>
        <p:txBody>
          <a:bodyPr wrap="none" lIns="91440" tIns="45720" rIns="91440" bIns="45720">
            <a:spAutoFit/>
          </a:bodyPr>
          <a:lstStyle/>
          <a:p>
            <a:pPr algn="ctr"/>
            <a:r>
              <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2000</a:t>
            </a:r>
            <a:endParaRPr lang="he-IL"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cxnSp>
        <p:nvCxnSpPr>
          <p:cNvPr id="25" name="מחבר ישר 24"/>
          <p:cNvCxnSpPr/>
          <p:nvPr/>
        </p:nvCxnSpPr>
        <p:spPr bwMode="auto">
          <a:xfrm>
            <a:off x="6704900" y="4663534"/>
            <a:ext cx="1" cy="518066"/>
          </a:xfrm>
          <a:prstGeom prst="line">
            <a:avLst/>
          </a:prstGeom>
          <a:solidFill>
            <a:schemeClr val="accent1"/>
          </a:solidFill>
          <a:ln w="114300" cap="flat" cmpd="sng" algn="ctr">
            <a:solidFill>
              <a:schemeClr val="tx1"/>
            </a:solidFill>
            <a:prstDash val="solid"/>
            <a:round/>
            <a:headEnd type="none" w="med" len="med"/>
            <a:tailEnd type="none" w="med" len="med"/>
          </a:ln>
          <a:effectLst/>
        </p:spPr>
      </p:cxnSp>
      <p:cxnSp>
        <p:nvCxnSpPr>
          <p:cNvPr id="30" name="מחבר ישר 29"/>
          <p:cNvCxnSpPr/>
          <p:nvPr/>
        </p:nvCxnSpPr>
        <p:spPr bwMode="auto">
          <a:xfrm>
            <a:off x="8188658" y="4663534"/>
            <a:ext cx="1" cy="518066"/>
          </a:xfrm>
          <a:prstGeom prst="line">
            <a:avLst/>
          </a:prstGeom>
          <a:solidFill>
            <a:schemeClr val="accent1"/>
          </a:solidFill>
          <a:ln w="114300" cap="flat" cmpd="sng" algn="ctr">
            <a:solidFill>
              <a:schemeClr val="tx1"/>
            </a:solidFill>
            <a:prstDash val="solid"/>
            <a:round/>
            <a:headEnd type="none" w="med" len="med"/>
            <a:tailEnd type="none" w="med" len="med"/>
          </a:ln>
          <a:effectLst/>
        </p:spPr>
      </p:cxnSp>
      <p:sp>
        <p:nvSpPr>
          <p:cNvPr id="29" name="צורה חופשית 28"/>
          <p:cNvSpPr/>
          <p:nvPr/>
        </p:nvSpPr>
        <p:spPr bwMode="auto">
          <a:xfrm>
            <a:off x="354842" y="1692322"/>
            <a:ext cx="7929349" cy="3031935"/>
          </a:xfrm>
          <a:custGeom>
            <a:avLst/>
            <a:gdLst>
              <a:gd name="connsiteX0" fmla="*/ 0 w 7929349"/>
              <a:gd name="connsiteY0" fmla="*/ 2934269 h 3031935"/>
              <a:gd name="connsiteX1" fmla="*/ 68239 w 7929349"/>
              <a:gd name="connsiteY1" fmla="*/ 2947917 h 3031935"/>
              <a:gd name="connsiteX2" fmla="*/ 150125 w 7929349"/>
              <a:gd name="connsiteY2" fmla="*/ 2920621 h 3031935"/>
              <a:gd name="connsiteX3" fmla="*/ 436728 w 7929349"/>
              <a:gd name="connsiteY3" fmla="*/ 2961565 h 3031935"/>
              <a:gd name="connsiteX4" fmla="*/ 477671 w 7929349"/>
              <a:gd name="connsiteY4" fmla="*/ 2947917 h 3031935"/>
              <a:gd name="connsiteX5" fmla="*/ 682388 w 7929349"/>
              <a:gd name="connsiteY5" fmla="*/ 2920621 h 3031935"/>
              <a:gd name="connsiteX6" fmla="*/ 764274 w 7929349"/>
              <a:gd name="connsiteY6" fmla="*/ 2934269 h 3031935"/>
              <a:gd name="connsiteX7" fmla="*/ 928048 w 7929349"/>
              <a:gd name="connsiteY7" fmla="*/ 2961565 h 3031935"/>
              <a:gd name="connsiteX8" fmla="*/ 1105468 w 7929349"/>
              <a:gd name="connsiteY8" fmla="*/ 2920621 h 3031935"/>
              <a:gd name="connsiteX9" fmla="*/ 1201003 w 7929349"/>
              <a:gd name="connsiteY9" fmla="*/ 2906974 h 3031935"/>
              <a:gd name="connsiteX10" fmla="*/ 1282889 w 7929349"/>
              <a:gd name="connsiteY10" fmla="*/ 2893326 h 3031935"/>
              <a:gd name="connsiteX11" fmla="*/ 1364776 w 7929349"/>
              <a:gd name="connsiteY11" fmla="*/ 2906974 h 3031935"/>
              <a:gd name="connsiteX12" fmla="*/ 1405719 w 7929349"/>
              <a:gd name="connsiteY12" fmla="*/ 2934269 h 3031935"/>
              <a:gd name="connsiteX13" fmla="*/ 1528549 w 7929349"/>
              <a:gd name="connsiteY13" fmla="*/ 2920621 h 3031935"/>
              <a:gd name="connsiteX14" fmla="*/ 1569492 w 7929349"/>
              <a:gd name="connsiteY14" fmla="*/ 2906974 h 3031935"/>
              <a:gd name="connsiteX15" fmla="*/ 1692322 w 7929349"/>
              <a:gd name="connsiteY15" fmla="*/ 2934269 h 3031935"/>
              <a:gd name="connsiteX16" fmla="*/ 1897039 w 7929349"/>
              <a:gd name="connsiteY16" fmla="*/ 2961565 h 3031935"/>
              <a:gd name="connsiteX17" fmla="*/ 2047164 w 7929349"/>
              <a:gd name="connsiteY17" fmla="*/ 2947917 h 3031935"/>
              <a:gd name="connsiteX18" fmla="*/ 2142698 w 7929349"/>
              <a:gd name="connsiteY18" fmla="*/ 2920621 h 3031935"/>
              <a:gd name="connsiteX19" fmla="*/ 2169994 w 7929349"/>
              <a:gd name="connsiteY19" fmla="*/ 2879678 h 3031935"/>
              <a:gd name="connsiteX20" fmla="*/ 2347415 w 7929349"/>
              <a:gd name="connsiteY20" fmla="*/ 2866030 h 3031935"/>
              <a:gd name="connsiteX21" fmla="*/ 2442949 w 7929349"/>
              <a:gd name="connsiteY21" fmla="*/ 2893326 h 3031935"/>
              <a:gd name="connsiteX22" fmla="*/ 2620370 w 7929349"/>
              <a:gd name="connsiteY22" fmla="*/ 2906974 h 3031935"/>
              <a:gd name="connsiteX23" fmla="*/ 2688609 w 7929349"/>
              <a:gd name="connsiteY23" fmla="*/ 2920621 h 3031935"/>
              <a:gd name="connsiteX24" fmla="*/ 2770495 w 7929349"/>
              <a:gd name="connsiteY24" fmla="*/ 2947917 h 3031935"/>
              <a:gd name="connsiteX25" fmla="*/ 2811439 w 7929349"/>
              <a:gd name="connsiteY25" fmla="*/ 2988860 h 3031935"/>
              <a:gd name="connsiteX26" fmla="*/ 3248167 w 7929349"/>
              <a:gd name="connsiteY26" fmla="*/ 3002508 h 3031935"/>
              <a:gd name="connsiteX27" fmla="*/ 3289110 w 7929349"/>
              <a:gd name="connsiteY27" fmla="*/ 2988860 h 3031935"/>
              <a:gd name="connsiteX28" fmla="*/ 3370997 w 7929349"/>
              <a:gd name="connsiteY28" fmla="*/ 2934269 h 3031935"/>
              <a:gd name="connsiteX29" fmla="*/ 3548418 w 7929349"/>
              <a:gd name="connsiteY29" fmla="*/ 2920621 h 3031935"/>
              <a:gd name="connsiteX30" fmla="*/ 3712191 w 7929349"/>
              <a:gd name="connsiteY30" fmla="*/ 2934269 h 3031935"/>
              <a:gd name="connsiteX31" fmla="*/ 3794077 w 7929349"/>
              <a:gd name="connsiteY31" fmla="*/ 2961565 h 3031935"/>
              <a:gd name="connsiteX32" fmla="*/ 3889612 w 7929349"/>
              <a:gd name="connsiteY32" fmla="*/ 2947917 h 3031935"/>
              <a:gd name="connsiteX33" fmla="*/ 3985146 w 7929349"/>
              <a:gd name="connsiteY33" fmla="*/ 2920621 h 3031935"/>
              <a:gd name="connsiteX34" fmla="*/ 4435522 w 7929349"/>
              <a:gd name="connsiteY34" fmla="*/ 2947917 h 3031935"/>
              <a:gd name="connsiteX35" fmla="*/ 4476465 w 7929349"/>
              <a:gd name="connsiteY35" fmla="*/ 2961565 h 3031935"/>
              <a:gd name="connsiteX36" fmla="*/ 4612943 w 7929349"/>
              <a:gd name="connsiteY36" fmla="*/ 2947917 h 3031935"/>
              <a:gd name="connsiteX37" fmla="*/ 4667534 w 7929349"/>
              <a:gd name="connsiteY37" fmla="*/ 2934269 h 3031935"/>
              <a:gd name="connsiteX38" fmla="*/ 4831307 w 7929349"/>
              <a:gd name="connsiteY38" fmla="*/ 2961565 h 3031935"/>
              <a:gd name="connsiteX39" fmla="*/ 4872251 w 7929349"/>
              <a:gd name="connsiteY39" fmla="*/ 2975212 h 3031935"/>
              <a:gd name="connsiteX40" fmla="*/ 4913194 w 7929349"/>
              <a:gd name="connsiteY40" fmla="*/ 2961565 h 3031935"/>
              <a:gd name="connsiteX41" fmla="*/ 5022376 w 7929349"/>
              <a:gd name="connsiteY41" fmla="*/ 2947917 h 3031935"/>
              <a:gd name="connsiteX42" fmla="*/ 5745707 w 7929349"/>
              <a:gd name="connsiteY42" fmla="*/ 2934269 h 3031935"/>
              <a:gd name="connsiteX43" fmla="*/ 6250674 w 7929349"/>
              <a:gd name="connsiteY43" fmla="*/ 2893326 h 3031935"/>
              <a:gd name="connsiteX44" fmla="*/ 6332561 w 7929349"/>
              <a:gd name="connsiteY44" fmla="*/ 2866030 h 3031935"/>
              <a:gd name="connsiteX45" fmla="*/ 6373504 w 7929349"/>
              <a:gd name="connsiteY45" fmla="*/ 2825087 h 3031935"/>
              <a:gd name="connsiteX46" fmla="*/ 6455391 w 7929349"/>
              <a:gd name="connsiteY46" fmla="*/ 2756848 h 3031935"/>
              <a:gd name="connsiteX47" fmla="*/ 6550925 w 7929349"/>
              <a:gd name="connsiteY47" fmla="*/ 2661314 h 3031935"/>
              <a:gd name="connsiteX48" fmla="*/ 6632812 w 7929349"/>
              <a:gd name="connsiteY48" fmla="*/ 2634018 h 3031935"/>
              <a:gd name="connsiteX49" fmla="*/ 6673755 w 7929349"/>
              <a:gd name="connsiteY49" fmla="*/ 2593075 h 3031935"/>
              <a:gd name="connsiteX50" fmla="*/ 6755642 w 7929349"/>
              <a:gd name="connsiteY50" fmla="*/ 2524836 h 3031935"/>
              <a:gd name="connsiteX51" fmla="*/ 6837528 w 7929349"/>
              <a:gd name="connsiteY51" fmla="*/ 2402006 h 3031935"/>
              <a:gd name="connsiteX52" fmla="*/ 6864824 w 7929349"/>
              <a:gd name="connsiteY52" fmla="*/ 2361063 h 3031935"/>
              <a:gd name="connsiteX53" fmla="*/ 6905767 w 7929349"/>
              <a:gd name="connsiteY53" fmla="*/ 2347415 h 3031935"/>
              <a:gd name="connsiteX54" fmla="*/ 6946710 w 7929349"/>
              <a:gd name="connsiteY54" fmla="*/ 2265529 h 3031935"/>
              <a:gd name="connsiteX55" fmla="*/ 6987654 w 7929349"/>
              <a:gd name="connsiteY55" fmla="*/ 2251881 h 3031935"/>
              <a:gd name="connsiteX56" fmla="*/ 7028597 w 7929349"/>
              <a:gd name="connsiteY56" fmla="*/ 2169994 h 3031935"/>
              <a:gd name="connsiteX57" fmla="*/ 7042245 w 7929349"/>
              <a:gd name="connsiteY57" fmla="*/ 2129051 h 3031935"/>
              <a:gd name="connsiteX58" fmla="*/ 7069540 w 7929349"/>
              <a:gd name="connsiteY58" fmla="*/ 2088108 h 3031935"/>
              <a:gd name="connsiteX59" fmla="*/ 7083188 w 7929349"/>
              <a:gd name="connsiteY59" fmla="*/ 2047165 h 3031935"/>
              <a:gd name="connsiteX60" fmla="*/ 7124131 w 7929349"/>
              <a:gd name="connsiteY60" fmla="*/ 2019869 h 3031935"/>
              <a:gd name="connsiteX61" fmla="*/ 7137779 w 7929349"/>
              <a:gd name="connsiteY61" fmla="*/ 1951630 h 3031935"/>
              <a:gd name="connsiteX62" fmla="*/ 7165074 w 7929349"/>
              <a:gd name="connsiteY62" fmla="*/ 1828800 h 3031935"/>
              <a:gd name="connsiteX63" fmla="*/ 7192370 w 7929349"/>
              <a:gd name="connsiteY63" fmla="*/ 1787857 h 3031935"/>
              <a:gd name="connsiteX64" fmla="*/ 7206018 w 7929349"/>
              <a:gd name="connsiteY64" fmla="*/ 1746914 h 3031935"/>
              <a:gd name="connsiteX65" fmla="*/ 7233313 w 7929349"/>
              <a:gd name="connsiteY65" fmla="*/ 1705971 h 3031935"/>
              <a:gd name="connsiteX66" fmla="*/ 7274257 w 7929349"/>
              <a:gd name="connsiteY66" fmla="*/ 1569493 h 3031935"/>
              <a:gd name="connsiteX67" fmla="*/ 7301552 w 7929349"/>
              <a:gd name="connsiteY67" fmla="*/ 1392072 h 3031935"/>
              <a:gd name="connsiteX68" fmla="*/ 7315200 w 7929349"/>
              <a:gd name="connsiteY68" fmla="*/ 1351129 h 3031935"/>
              <a:gd name="connsiteX69" fmla="*/ 7328848 w 7929349"/>
              <a:gd name="connsiteY69" fmla="*/ 1296538 h 3031935"/>
              <a:gd name="connsiteX70" fmla="*/ 7369791 w 7929349"/>
              <a:gd name="connsiteY70" fmla="*/ 1269242 h 3031935"/>
              <a:gd name="connsiteX71" fmla="*/ 7397086 w 7929349"/>
              <a:gd name="connsiteY71" fmla="*/ 1228299 h 3031935"/>
              <a:gd name="connsiteX72" fmla="*/ 7438030 w 7929349"/>
              <a:gd name="connsiteY72" fmla="*/ 1173708 h 3031935"/>
              <a:gd name="connsiteX73" fmla="*/ 7451677 w 7929349"/>
              <a:gd name="connsiteY73" fmla="*/ 1132765 h 3031935"/>
              <a:gd name="connsiteX74" fmla="*/ 7492621 w 7929349"/>
              <a:gd name="connsiteY74" fmla="*/ 1119117 h 3031935"/>
              <a:gd name="connsiteX75" fmla="*/ 7533564 w 7929349"/>
              <a:gd name="connsiteY75" fmla="*/ 996287 h 3031935"/>
              <a:gd name="connsiteX76" fmla="*/ 7547212 w 7929349"/>
              <a:gd name="connsiteY76" fmla="*/ 955344 h 3031935"/>
              <a:gd name="connsiteX77" fmla="*/ 7560859 w 7929349"/>
              <a:gd name="connsiteY77" fmla="*/ 900753 h 3031935"/>
              <a:gd name="connsiteX78" fmla="*/ 7588155 w 7929349"/>
              <a:gd name="connsiteY78" fmla="*/ 846162 h 3031935"/>
              <a:gd name="connsiteX79" fmla="*/ 7601803 w 7929349"/>
              <a:gd name="connsiteY79" fmla="*/ 805218 h 3031935"/>
              <a:gd name="connsiteX80" fmla="*/ 7656394 w 7929349"/>
              <a:gd name="connsiteY80" fmla="*/ 668741 h 3031935"/>
              <a:gd name="connsiteX81" fmla="*/ 7670042 w 7929349"/>
              <a:gd name="connsiteY81" fmla="*/ 627797 h 3031935"/>
              <a:gd name="connsiteX82" fmla="*/ 7697337 w 7929349"/>
              <a:gd name="connsiteY82" fmla="*/ 354842 h 3031935"/>
              <a:gd name="connsiteX83" fmla="*/ 7738280 w 7929349"/>
              <a:gd name="connsiteY83" fmla="*/ 272956 h 3031935"/>
              <a:gd name="connsiteX84" fmla="*/ 7779224 w 7929349"/>
              <a:gd name="connsiteY84" fmla="*/ 259308 h 3031935"/>
              <a:gd name="connsiteX85" fmla="*/ 7833815 w 7929349"/>
              <a:gd name="connsiteY85" fmla="*/ 177421 h 3031935"/>
              <a:gd name="connsiteX86" fmla="*/ 7861110 w 7929349"/>
              <a:gd name="connsiteY86" fmla="*/ 95535 h 3031935"/>
              <a:gd name="connsiteX87" fmla="*/ 7929349 w 7929349"/>
              <a:gd name="connsiteY87" fmla="*/ 0 h 303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7929349" h="3031935">
                <a:moveTo>
                  <a:pt x="0" y="2934269"/>
                </a:moveTo>
                <a:cubicBezTo>
                  <a:pt x="22746" y="2938818"/>
                  <a:pt x="45935" y="2954290"/>
                  <a:pt x="68239" y="2947917"/>
                </a:cubicBezTo>
                <a:cubicBezTo>
                  <a:pt x="191395" y="2912730"/>
                  <a:pt x="-18103" y="2878566"/>
                  <a:pt x="150125" y="2920621"/>
                </a:cubicBezTo>
                <a:cubicBezTo>
                  <a:pt x="288916" y="3013148"/>
                  <a:pt x="199279" y="2977394"/>
                  <a:pt x="436728" y="2961565"/>
                </a:cubicBezTo>
                <a:cubicBezTo>
                  <a:pt x="450376" y="2957016"/>
                  <a:pt x="463411" y="2949818"/>
                  <a:pt x="477671" y="2947917"/>
                </a:cubicBezTo>
                <a:cubicBezTo>
                  <a:pt x="700308" y="2918232"/>
                  <a:pt x="577782" y="2955490"/>
                  <a:pt x="682388" y="2920621"/>
                </a:cubicBezTo>
                <a:cubicBezTo>
                  <a:pt x="709683" y="2925170"/>
                  <a:pt x="736845" y="2930612"/>
                  <a:pt x="764274" y="2934269"/>
                </a:cubicBezTo>
                <a:cubicBezTo>
                  <a:pt x="916639" y="2954585"/>
                  <a:pt x="842702" y="2933116"/>
                  <a:pt x="928048" y="2961565"/>
                </a:cubicBezTo>
                <a:cubicBezTo>
                  <a:pt x="1052065" y="2943848"/>
                  <a:pt x="993065" y="2958090"/>
                  <a:pt x="1105468" y="2920621"/>
                </a:cubicBezTo>
                <a:cubicBezTo>
                  <a:pt x="1135985" y="2910448"/>
                  <a:pt x="1169209" y="2911865"/>
                  <a:pt x="1201003" y="2906974"/>
                </a:cubicBezTo>
                <a:cubicBezTo>
                  <a:pt x="1228353" y="2902766"/>
                  <a:pt x="1255594" y="2897875"/>
                  <a:pt x="1282889" y="2893326"/>
                </a:cubicBezTo>
                <a:cubicBezTo>
                  <a:pt x="1310185" y="2897875"/>
                  <a:pt x="1338524" y="2898223"/>
                  <a:pt x="1364776" y="2906974"/>
                </a:cubicBezTo>
                <a:cubicBezTo>
                  <a:pt x="1380337" y="2912161"/>
                  <a:pt x="1389373" y="2932907"/>
                  <a:pt x="1405719" y="2934269"/>
                </a:cubicBezTo>
                <a:cubicBezTo>
                  <a:pt x="1446772" y="2937690"/>
                  <a:pt x="1487606" y="2925170"/>
                  <a:pt x="1528549" y="2920621"/>
                </a:cubicBezTo>
                <a:cubicBezTo>
                  <a:pt x="1542197" y="2916072"/>
                  <a:pt x="1555106" y="2906974"/>
                  <a:pt x="1569492" y="2906974"/>
                </a:cubicBezTo>
                <a:cubicBezTo>
                  <a:pt x="1671682" y="2906974"/>
                  <a:pt x="1621949" y="2920194"/>
                  <a:pt x="1692322" y="2934269"/>
                </a:cubicBezTo>
                <a:cubicBezTo>
                  <a:pt x="1723712" y="2940547"/>
                  <a:pt x="1870471" y="2958244"/>
                  <a:pt x="1897039" y="2961565"/>
                </a:cubicBezTo>
                <a:cubicBezTo>
                  <a:pt x="1947081" y="2957016"/>
                  <a:pt x="1997357" y="2954558"/>
                  <a:pt x="2047164" y="2947917"/>
                </a:cubicBezTo>
                <a:cubicBezTo>
                  <a:pt x="2075726" y="2944109"/>
                  <a:pt x="2114628" y="2929978"/>
                  <a:pt x="2142698" y="2920621"/>
                </a:cubicBezTo>
                <a:cubicBezTo>
                  <a:pt x="2151797" y="2906973"/>
                  <a:pt x="2158396" y="2891276"/>
                  <a:pt x="2169994" y="2879678"/>
                </a:cubicBezTo>
                <a:cubicBezTo>
                  <a:pt x="2225044" y="2824628"/>
                  <a:pt x="2261326" y="2857421"/>
                  <a:pt x="2347415" y="2866030"/>
                </a:cubicBezTo>
                <a:cubicBezTo>
                  <a:pt x="2373892" y="2874856"/>
                  <a:pt x="2416464" y="2890210"/>
                  <a:pt x="2442949" y="2893326"/>
                </a:cubicBezTo>
                <a:cubicBezTo>
                  <a:pt x="2501858" y="2900257"/>
                  <a:pt x="2561230" y="2902425"/>
                  <a:pt x="2620370" y="2906974"/>
                </a:cubicBezTo>
                <a:cubicBezTo>
                  <a:pt x="2643116" y="2911523"/>
                  <a:pt x="2666230" y="2914518"/>
                  <a:pt x="2688609" y="2920621"/>
                </a:cubicBezTo>
                <a:cubicBezTo>
                  <a:pt x="2716367" y="2928191"/>
                  <a:pt x="2770495" y="2947917"/>
                  <a:pt x="2770495" y="2947917"/>
                </a:cubicBezTo>
                <a:cubicBezTo>
                  <a:pt x="2784143" y="2961565"/>
                  <a:pt x="2795733" y="2977642"/>
                  <a:pt x="2811439" y="2988860"/>
                </a:cubicBezTo>
                <a:cubicBezTo>
                  <a:pt x="2931866" y="3074879"/>
                  <a:pt x="3147464" y="3006105"/>
                  <a:pt x="3248167" y="3002508"/>
                </a:cubicBezTo>
                <a:cubicBezTo>
                  <a:pt x="3261815" y="2997959"/>
                  <a:pt x="3276534" y="2995846"/>
                  <a:pt x="3289110" y="2988860"/>
                </a:cubicBezTo>
                <a:cubicBezTo>
                  <a:pt x="3317787" y="2972928"/>
                  <a:pt x="3338288" y="2936785"/>
                  <a:pt x="3370997" y="2934269"/>
                </a:cubicBezTo>
                <a:lnTo>
                  <a:pt x="3548418" y="2920621"/>
                </a:lnTo>
                <a:cubicBezTo>
                  <a:pt x="3603009" y="2925170"/>
                  <a:pt x="3658156" y="2925263"/>
                  <a:pt x="3712191" y="2934269"/>
                </a:cubicBezTo>
                <a:cubicBezTo>
                  <a:pt x="3740571" y="2938999"/>
                  <a:pt x="3794077" y="2961565"/>
                  <a:pt x="3794077" y="2961565"/>
                </a:cubicBezTo>
                <a:cubicBezTo>
                  <a:pt x="3825922" y="2957016"/>
                  <a:pt x="3857963" y="2953672"/>
                  <a:pt x="3889612" y="2947917"/>
                </a:cubicBezTo>
                <a:cubicBezTo>
                  <a:pt x="3927313" y="2941062"/>
                  <a:pt x="3950066" y="2932315"/>
                  <a:pt x="3985146" y="2920621"/>
                </a:cubicBezTo>
                <a:cubicBezTo>
                  <a:pt x="4095253" y="2924856"/>
                  <a:pt x="4298055" y="2920423"/>
                  <a:pt x="4435522" y="2947917"/>
                </a:cubicBezTo>
                <a:cubicBezTo>
                  <a:pt x="4449629" y="2950738"/>
                  <a:pt x="4462817" y="2957016"/>
                  <a:pt x="4476465" y="2961565"/>
                </a:cubicBezTo>
                <a:cubicBezTo>
                  <a:pt x="4521958" y="2957016"/>
                  <a:pt x="4567683" y="2954383"/>
                  <a:pt x="4612943" y="2947917"/>
                </a:cubicBezTo>
                <a:cubicBezTo>
                  <a:pt x="4631512" y="2945264"/>
                  <a:pt x="4648777" y="2934269"/>
                  <a:pt x="4667534" y="2934269"/>
                </a:cubicBezTo>
                <a:cubicBezTo>
                  <a:pt x="4717382" y="2934269"/>
                  <a:pt x="4780996" y="2947191"/>
                  <a:pt x="4831307" y="2961565"/>
                </a:cubicBezTo>
                <a:cubicBezTo>
                  <a:pt x="4845140" y="2965517"/>
                  <a:pt x="4858603" y="2970663"/>
                  <a:pt x="4872251" y="2975212"/>
                </a:cubicBezTo>
                <a:cubicBezTo>
                  <a:pt x="4885899" y="2970663"/>
                  <a:pt x="4899040" y="2964138"/>
                  <a:pt x="4913194" y="2961565"/>
                </a:cubicBezTo>
                <a:cubicBezTo>
                  <a:pt x="4949280" y="2955004"/>
                  <a:pt x="4985718" y="2949119"/>
                  <a:pt x="5022376" y="2947917"/>
                </a:cubicBezTo>
                <a:cubicBezTo>
                  <a:pt x="5263400" y="2940014"/>
                  <a:pt x="5504597" y="2938818"/>
                  <a:pt x="5745707" y="2934269"/>
                </a:cubicBezTo>
                <a:cubicBezTo>
                  <a:pt x="5999060" y="2861884"/>
                  <a:pt x="5698803" y="2939316"/>
                  <a:pt x="6250674" y="2893326"/>
                </a:cubicBezTo>
                <a:cubicBezTo>
                  <a:pt x="6279347" y="2890937"/>
                  <a:pt x="6332561" y="2866030"/>
                  <a:pt x="6332561" y="2866030"/>
                </a:cubicBezTo>
                <a:cubicBezTo>
                  <a:pt x="6346209" y="2852382"/>
                  <a:pt x="6358677" y="2837443"/>
                  <a:pt x="6373504" y="2825087"/>
                </a:cubicBezTo>
                <a:cubicBezTo>
                  <a:pt x="6487509" y="2730083"/>
                  <a:pt x="6335777" y="2876462"/>
                  <a:pt x="6455391" y="2756848"/>
                </a:cubicBezTo>
                <a:cubicBezTo>
                  <a:pt x="6474268" y="2700218"/>
                  <a:pt x="6468802" y="2688689"/>
                  <a:pt x="6550925" y="2661314"/>
                </a:cubicBezTo>
                <a:lnTo>
                  <a:pt x="6632812" y="2634018"/>
                </a:lnTo>
                <a:cubicBezTo>
                  <a:pt x="6646460" y="2620370"/>
                  <a:pt x="6658928" y="2605431"/>
                  <a:pt x="6673755" y="2593075"/>
                </a:cubicBezTo>
                <a:cubicBezTo>
                  <a:pt x="6723555" y="2551575"/>
                  <a:pt x="6711575" y="2581493"/>
                  <a:pt x="6755642" y="2524836"/>
                </a:cubicBezTo>
                <a:cubicBezTo>
                  <a:pt x="6755667" y="2524804"/>
                  <a:pt x="6823869" y="2422494"/>
                  <a:pt x="6837528" y="2402006"/>
                </a:cubicBezTo>
                <a:cubicBezTo>
                  <a:pt x="6846626" y="2388358"/>
                  <a:pt x="6849263" y="2366250"/>
                  <a:pt x="6864824" y="2361063"/>
                </a:cubicBezTo>
                <a:lnTo>
                  <a:pt x="6905767" y="2347415"/>
                </a:lnTo>
                <a:cubicBezTo>
                  <a:pt x="6914757" y="2320444"/>
                  <a:pt x="6922660" y="2284769"/>
                  <a:pt x="6946710" y="2265529"/>
                </a:cubicBezTo>
                <a:cubicBezTo>
                  <a:pt x="6957944" y="2256542"/>
                  <a:pt x="6974006" y="2256430"/>
                  <a:pt x="6987654" y="2251881"/>
                </a:cubicBezTo>
                <a:cubicBezTo>
                  <a:pt x="7021953" y="2148978"/>
                  <a:pt x="6975687" y="2275812"/>
                  <a:pt x="7028597" y="2169994"/>
                </a:cubicBezTo>
                <a:cubicBezTo>
                  <a:pt x="7035031" y="2157127"/>
                  <a:pt x="7035811" y="2141918"/>
                  <a:pt x="7042245" y="2129051"/>
                </a:cubicBezTo>
                <a:cubicBezTo>
                  <a:pt x="7049580" y="2114380"/>
                  <a:pt x="7062205" y="2102779"/>
                  <a:pt x="7069540" y="2088108"/>
                </a:cubicBezTo>
                <a:cubicBezTo>
                  <a:pt x="7075974" y="2075241"/>
                  <a:pt x="7074201" y="2058399"/>
                  <a:pt x="7083188" y="2047165"/>
                </a:cubicBezTo>
                <a:cubicBezTo>
                  <a:pt x="7093435" y="2034357"/>
                  <a:pt x="7110483" y="2028968"/>
                  <a:pt x="7124131" y="2019869"/>
                </a:cubicBezTo>
                <a:cubicBezTo>
                  <a:pt x="7128680" y="1997123"/>
                  <a:pt x="7133629" y="1974453"/>
                  <a:pt x="7137779" y="1951630"/>
                </a:cubicBezTo>
                <a:cubicBezTo>
                  <a:pt x="7143768" y="1918691"/>
                  <a:pt x="7147888" y="1863172"/>
                  <a:pt x="7165074" y="1828800"/>
                </a:cubicBezTo>
                <a:cubicBezTo>
                  <a:pt x="7172409" y="1814129"/>
                  <a:pt x="7185034" y="1802528"/>
                  <a:pt x="7192370" y="1787857"/>
                </a:cubicBezTo>
                <a:cubicBezTo>
                  <a:pt x="7198804" y="1774990"/>
                  <a:pt x="7199584" y="1759781"/>
                  <a:pt x="7206018" y="1746914"/>
                </a:cubicBezTo>
                <a:cubicBezTo>
                  <a:pt x="7213353" y="1732243"/>
                  <a:pt x="7226651" y="1720960"/>
                  <a:pt x="7233313" y="1705971"/>
                </a:cubicBezTo>
                <a:cubicBezTo>
                  <a:pt x="7252300" y="1663249"/>
                  <a:pt x="7262914" y="1614864"/>
                  <a:pt x="7274257" y="1569493"/>
                </a:cubicBezTo>
                <a:cubicBezTo>
                  <a:pt x="7282544" y="1503193"/>
                  <a:pt x="7285921" y="1454597"/>
                  <a:pt x="7301552" y="1392072"/>
                </a:cubicBezTo>
                <a:cubicBezTo>
                  <a:pt x="7305041" y="1378116"/>
                  <a:pt x="7311248" y="1364961"/>
                  <a:pt x="7315200" y="1351129"/>
                </a:cubicBezTo>
                <a:cubicBezTo>
                  <a:pt x="7320353" y="1333094"/>
                  <a:pt x="7318443" y="1312145"/>
                  <a:pt x="7328848" y="1296538"/>
                </a:cubicBezTo>
                <a:cubicBezTo>
                  <a:pt x="7337946" y="1282890"/>
                  <a:pt x="7356143" y="1278341"/>
                  <a:pt x="7369791" y="1269242"/>
                </a:cubicBezTo>
                <a:cubicBezTo>
                  <a:pt x="7378889" y="1255594"/>
                  <a:pt x="7387552" y="1241646"/>
                  <a:pt x="7397086" y="1228299"/>
                </a:cubicBezTo>
                <a:cubicBezTo>
                  <a:pt x="7410307" y="1209790"/>
                  <a:pt x="7426745" y="1193457"/>
                  <a:pt x="7438030" y="1173708"/>
                </a:cubicBezTo>
                <a:cubicBezTo>
                  <a:pt x="7445167" y="1161218"/>
                  <a:pt x="7441505" y="1142937"/>
                  <a:pt x="7451677" y="1132765"/>
                </a:cubicBezTo>
                <a:cubicBezTo>
                  <a:pt x="7461850" y="1122592"/>
                  <a:pt x="7478973" y="1123666"/>
                  <a:pt x="7492621" y="1119117"/>
                </a:cubicBezTo>
                <a:lnTo>
                  <a:pt x="7533564" y="996287"/>
                </a:lnTo>
                <a:cubicBezTo>
                  <a:pt x="7538113" y="982639"/>
                  <a:pt x="7543723" y="969300"/>
                  <a:pt x="7547212" y="955344"/>
                </a:cubicBezTo>
                <a:cubicBezTo>
                  <a:pt x="7551761" y="937147"/>
                  <a:pt x="7554273" y="918316"/>
                  <a:pt x="7560859" y="900753"/>
                </a:cubicBezTo>
                <a:cubicBezTo>
                  <a:pt x="7568003" y="881703"/>
                  <a:pt x="7580141" y="864862"/>
                  <a:pt x="7588155" y="846162"/>
                </a:cubicBezTo>
                <a:cubicBezTo>
                  <a:pt x="7593822" y="832939"/>
                  <a:pt x="7596136" y="818441"/>
                  <a:pt x="7601803" y="805218"/>
                </a:cubicBezTo>
                <a:cubicBezTo>
                  <a:pt x="7662047" y="664646"/>
                  <a:pt x="7594264" y="855129"/>
                  <a:pt x="7656394" y="668741"/>
                </a:cubicBezTo>
                <a:lnTo>
                  <a:pt x="7670042" y="627797"/>
                </a:lnTo>
                <a:cubicBezTo>
                  <a:pt x="7675999" y="550354"/>
                  <a:pt x="7680809" y="437480"/>
                  <a:pt x="7697337" y="354842"/>
                </a:cubicBezTo>
                <a:cubicBezTo>
                  <a:pt x="7702046" y="331296"/>
                  <a:pt x="7719111" y="288291"/>
                  <a:pt x="7738280" y="272956"/>
                </a:cubicBezTo>
                <a:cubicBezTo>
                  <a:pt x="7749514" y="263969"/>
                  <a:pt x="7765576" y="263857"/>
                  <a:pt x="7779224" y="259308"/>
                </a:cubicBezTo>
                <a:lnTo>
                  <a:pt x="7833815" y="177421"/>
                </a:lnTo>
                <a:cubicBezTo>
                  <a:pt x="7849775" y="153481"/>
                  <a:pt x="7852012" y="122830"/>
                  <a:pt x="7861110" y="95535"/>
                </a:cubicBezTo>
                <a:cubicBezTo>
                  <a:pt x="7875650" y="51915"/>
                  <a:pt x="7901059" y="28290"/>
                  <a:pt x="7929349" y="0"/>
                </a:cubicBezTo>
              </a:path>
            </a:pathLst>
          </a:custGeom>
          <a:noFill/>
          <a:ln w="53975" cap="flat" cmpd="sng" algn="ctr">
            <a:solidFill>
              <a:srgbClr val="FF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7572"/>
              </a:solidFill>
              <a:effectLst/>
              <a:latin typeface="Arial" charset="0"/>
            </a:endParaRPr>
          </a:p>
        </p:txBody>
      </p:sp>
      <p:sp>
        <p:nvSpPr>
          <p:cNvPr id="32" name="Rectangle 5"/>
          <p:cNvSpPr txBox="1">
            <a:spLocks noChangeArrowheads="1"/>
          </p:cNvSpPr>
          <p:nvPr/>
        </p:nvSpPr>
        <p:spPr bwMode="auto">
          <a:xfrm>
            <a:off x="533400" y="774161"/>
            <a:ext cx="1809750" cy="1066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a:solidFill>
                  <a:srgbClr val="470F3E"/>
                </a:solidFill>
                <a:latin typeface="+mn-lt"/>
                <a:ea typeface="+mn-ea"/>
                <a:cs typeface="+mn-cs"/>
              </a:defRPr>
            </a:lvl1pPr>
            <a:lvl2pPr marL="457200" indent="0" algn="ctr" rtl="0" eaLnBrk="0" fontAlgn="base" hangingPunct="0">
              <a:spcBef>
                <a:spcPct val="20000"/>
              </a:spcBef>
              <a:spcAft>
                <a:spcPct val="0"/>
              </a:spcAft>
              <a:buNone/>
              <a:defRPr sz="2800">
                <a:solidFill>
                  <a:srgbClr val="470F3E"/>
                </a:solidFill>
                <a:latin typeface="+mn-lt"/>
              </a:defRPr>
            </a:lvl2pPr>
            <a:lvl3pPr marL="914400" indent="0" algn="ctr" rtl="0" eaLnBrk="0" fontAlgn="base" hangingPunct="0">
              <a:spcBef>
                <a:spcPct val="20000"/>
              </a:spcBef>
              <a:spcAft>
                <a:spcPct val="0"/>
              </a:spcAft>
              <a:buNone/>
              <a:defRPr sz="2400">
                <a:solidFill>
                  <a:srgbClr val="470F3E"/>
                </a:solidFill>
                <a:latin typeface="+mn-lt"/>
              </a:defRPr>
            </a:lvl3pPr>
            <a:lvl4pPr marL="1371600" indent="0" algn="ctr" rtl="0" eaLnBrk="0" fontAlgn="base" hangingPunct="0">
              <a:spcBef>
                <a:spcPct val="20000"/>
              </a:spcBef>
              <a:spcAft>
                <a:spcPct val="0"/>
              </a:spcAft>
              <a:buNone/>
              <a:defRPr sz="2000">
                <a:solidFill>
                  <a:srgbClr val="470F3E"/>
                </a:solidFill>
                <a:latin typeface="+mn-lt"/>
              </a:defRPr>
            </a:lvl4pPr>
            <a:lvl5pPr marL="1828800" indent="0" algn="ctr" rtl="0" eaLnBrk="0" fontAlgn="base" hangingPunct="0">
              <a:spcBef>
                <a:spcPct val="20000"/>
              </a:spcBef>
              <a:spcAft>
                <a:spcPct val="0"/>
              </a:spcAft>
              <a:buNone/>
              <a:defRPr sz="2000">
                <a:solidFill>
                  <a:srgbClr val="470F3E"/>
                </a:solidFill>
                <a:latin typeface="+mn-lt"/>
              </a:defRPr>
            </a:lvl5pPr>
            <a:lvl6pPr marL="2286000" indent="0" algn="ctr" rtl="0" eaLnBrk="0" fontAlgn="base" hangingPunct="0">
              <a:spcBef>
                <a:spcPct val="20000"/>
              </a:spcBef>
              <a:spcAft>
                <a:spcPct val="0"/>
              </a:spcAft>
              <a:buNone/>
              <a:defRPr sz="2000">
                <a:solidFill>
                  <a:srgbClr val="470F3E"/>
                </a:solidFill>
                <a:latin typeface="+mn-lt"/>
              </a:defRPr>
            </a:lvl6pPr>
            <a:lvl7pPr marL="2743200" indent="0" algn="ctr" rtl="0" eaLnBrk="0" fontAlgn="base" hangingPunct="0">
              <a:spcBef>
                <a:spcPct val="20000"/>
              </a:spcBef>
              <a:spcAft>
                <a:spcPct val="0"/>
              </a:spcAft>
              <a:buNone/>
              <a:defRPr sz="2000">
                <a:solidFill>
                  <a:srgbClr val="470F3E"/>
                </a:solidFill>
                <a:latin typeface="+mn-lt"/>
              </a:defRPr>
            </a:lvl7pPr>
            <a:lvl8pPr marL="3200400" indent="0" algn="ctr" rtl="0" eaLnBrk="0" fontAlgn="base" hangingPunct="0">
              <a:spcBef>
                <a:spcPct val="20000"/>
              </a:spcBef>
              <a:spcAft>
                <a:spcPct val="0"/>
              </a:spcAft>
              <a:buNone/>
              <a:defRPr sz="2000">
                <a:solidFill>
                  <a:srgbClr val="470F3E"/>
                </a:solidFill>
                <a:latin typeface="+mn-lt"/>
              </a:defRPr>
            </a:lvl8pPr>
            <a:lvl9pPr marL="3657600" indent="0" algn="ctr" rtl="0" eaLnBrk="0" fontAlgn="base" hangingPunct="0">
              <a:spcBef>
                <a:spcPct val="20000"/>
              </a:spcBef>
              <a:spcAft>
                <a:spcPct val="0"/>
              </a:spcAft>
              <a:buNone/>
              <a:defRPr sz="2000">
                <a:solidFill>
                  <a:srgbClr val="470F3E"/>
                </a:solidFill>
                <a:latin typeface="+mn-lt"/>
              </a:defRPr>
            </a:lvl9pPr>
          </a:lstStyle>
          <a:p>
            <a:pPr algn="l"/>
            <a:r>
              <a:rPr lang="en-US" b="1" dirty="0"/>
              <a:t>GDP per capita</a:t>
            </a:r>
            <a:endParaRPr lang="he-IL" b="1" dirty="0"/>
          </a:p>
        </p:txBody>
      </p:sp>
      <p:sp>
        <p:nvSpPr>
          <p:cNvPr id="22" name="מלבן 21"/>
          <p:cNvSpPr/>
          <p:nvPr/>
        </p:nvSpPr>
        <p:spPr>
          <a:xfrm>
            <a:off x="252576" y="5113629"/>
            <a:ext cx="1487908" cy="461665"/>
          </a:xfrm>
          <a:prstGeom prst="rect">
            <a:avLst/>
          </a:prstGeom>
          <a:noFill/>
        </p:spPr>
        <p:txBody>
          <a:bodyPr wrap="none" lIns="91440" tIns="45720" rIns="91440" bIns="45720">
            <a:spAutoFit/>
          </a:bodyPr>
          <a:lstStyle/>
          <a:p>
            <a:pPr algn="ctr"/>
            <a:r>
              <a:rPr lang="en-US"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10000BC</a:t>
            </a:r>
            <a:endParaRPr lang="he-IL"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cxnSp>
        <p:nvCxnSpPr>
          <p:cNvPr id="26" name="מחבר ישר 25"/>
          <p:cNvCxnSpPr/>
          <p:nvPr/>
        </p:nvCxnSpPr>
        <p:spPr bwMode="auto">
          <a:xfrm>
            <a:off x="3437528" y="4683394"/>
            <a:ext cx="1" cy="518066"/>
          </a:xfrm>
          <a:prstGeom prst="line">
            <a:avLst/>
          </a:prstGeom>
          <a:solidFill>
            <a:schemeClr val="accent1"/>
          </a:solidFill>
          <a:ln w="114300" cap="flat" cmpd="sng" algn="ctr">
            <a:solidFill>
              <a:schemeClr val="tx1"/>
            </a:solidFill>
            <a:prstDash val="solid"/>
            <a:round/>
            <a:headEnd type="none" w="med" len="med"/>
            <a:tailEnd type="none" w="med" len="med"/>
          </a:ln>
          <a:effectLst/>
        </p:spPr>
      </p:cxnSp>
      <p:cxnSp>
        <p:nvCxnSpPr>
          <p:cNvPr id="27" name="מחבר ישר 26"/>
          <p:cNvCxnSpPr/>
          <p:nvPr/>
        </p:nvCxnSpPr>
        <p:spPr bwMode="auto">
          <a:xfrm>
            <a:off x="991281" y="4645337"/>
            <a:ext cx="1" cy="518066"/>
          </a:xfrm>
          <a:prstGeom prst="line">
            <a:avLst/>
          </a:prstGeom>
          <a:solidFill>
            <a:schemeClr val="accent1"/>
          </a:solidFill>
          <a:ln w="114300" cap="flat" cmpd="sng" algn="ctr">
            <a:solidFill>
              <a:schemeClr val="tx1"/>
            </a:solidFill>
            <a:prstDash val="solid"/>
            <a:round/>
            <a:headEnd type="none" w="med" len="med"/>
            <a:tailEnd type="none" w="med" len="med"/>
          </a:ln>
          <a:effectLst/>
        </p:spPr>
      </p:cxnSp>
      <p:pic>
        <p:nvPicPr>
          <p:cNvPr id="2" name="תמונה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8916" y="5540837"/>
            <a:ext cx="1342880" cy="1054863"/>
          </a:xfrm>
          <a:prstGeom prst="rect">
            <a:avLst/>
          </a:prstGeom>
        </p:spPr>
      </p:pic>
    </p:spTree>
    <p:extLst>
      <p:ext uri="{BB962C8B-B14F-4D97-AF65-F5344CB8AC3E}">
        <p14:creationId xmlns:p14="http://schemas.microsoft.com/office/powerpoint/2010/main" val="2303856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par>
                                <p:cTn id="22" presetID="10" presetClass="entr" presetSubtype="0"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500"/>
                                        <p:tgtEl>
                                          <p:spTgt spid="27"/>
                                        </p:tgtEl>
                                      </p:cBhvr>
                                    </p:animEffect>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par>
                                <p:cTn id="31" presetID="10" presetClass="entr" presetSubtype="0"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par>
                                <p:cTn id="37" presetID="10" presetClass="entr" presetSubtype="0" fill="hold"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2">
                                            <p:txEl>
                                              <p:pRg st="0" end="0"/>
                                            </p:txEl>
                                          </p:spTgt>
                                        </p:tgtEl>
                                        <p:attrNameLst>
                                          <p:attrName>style.visibility</p:attrName>
                                        </p:attrNameLst>
                                      </p:cBhvr>
                                      <p:to>
                                        <p:strVal val="visible"/>
                                      </p:to>
                                    </p:set>
                                    <p:animEffect transition="in" filter="fade">
                                      <p:cBhvr>
                                        <p:cTn id="50" dur="500"/>
                                        <p:tgtEl>
                                          <p:spTgt spid="32">
                                            <p:txEl>
                                              <p:pRg st="0" end="0"/>
                                            </p:txEl>
                                          </p:spTgt>
                                        </p:tgtEl>
                                      </p:cBhvr>
                                    </p:animEffect>
                                  </p:childTnLst>
                                </p:cTn>
                              </p:par>
                              <p:par>
                                <p:cTn id="51" presetID="22" presetClass="entr" presetSubtype="4"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wipe(left)">
                                      <p:cBhvr>
                                        <p:cTn id="58"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p:bldP spid="29" grpId="0" animBg="1"/>
      <p:bldP spid="32" grpId="0" build="p"/>
      <p:bldP spid="22"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12296" y="2360140"/>
            <a:ext cx="8007178" cy="646331"/>
          </a:xfrm>
          <a:prstGeom prst="rect">
            <a:avLst/>
          </a:prstGeom>
          <a:noFill/>
        </p:spPr>
        <p:txBody>
          <a:bodyPr wrap="square" rtlCol="0">
            <a:spAutoFit/>
          </a:bodyPr>
          <a:lstStyle/>
          <a:p>
            <a:pPr algn="l" rtl="0"/>
            <a:endParaRPr lang="en-US" dirty="0"/>
          </a:p>
          <a:p>
            <a:pPr algn="l" rtl="0"/>
            <a:endParaRPr lang="en-US" dirty="0"/>
          </a:p>
        </p:txBody>
      </p:sp>
      <p:sp>
        <p:nvSpPr>
          <p:cNvPr id="6" name="Title 1"/>
          <p:cNvSpPr>
            <a:spLocks noGrp="1"/>
          </p:cNvSpPr>
          <p:nvPr>
            <p:ph type="title"/>
          </p:nvPr>
        </p:nvSpPr>
        <p:spPr>
          <a:xfrm>
            <a:off x="457200" y="274638"/>
            <a:ext cx="8229600" cy="1912508"/>
          </a:xfrm>
        </p:spPr>
        <p:txBody>
          <a:bodyPr/>
          <a:lstStyle/>
          <a:p>
            <a:pPr rtl="0"/>
            <a:r>
              <a:rPr lang="en-US" sz="4000" dirty="0"/>
              <a:t>Supportive evidence:</a:t>
            </a:r>
            <a:br>
              <a:rPr lang="en-US" sz="4000" dirty="0"/>
            </a:br>
            <a:r>
              <a:rPr lang="en-US" sz="3600" dirty="0"/>
              <a:t>productivity </a:t>
            </a:r>
            <a:r>
              <a:rPr lang="en-US" sz="3600" dirty="0" err="1"/>
              <a:t>vs</a:t>
            </a:r>
            <a:r>
              <a:rPr lang="en-US" sz="3600" dirty="0"/>
              <a:t> appropriability</a:t>
            </a:r>
            <a:br>
              <a:rPr lang="en-US" sz="3600" dirty="0"/>
            </a:br>
            <a:r>
              <a:rPr lang="en-US" sz="1600" dirty="0"/>
              <a:t>Native Americans in California (</a:t>
            </a:r>
            <a:r>
              <a:rPr lang="en-US" sz="1600" dirty="0" err="1"/>
              <a:t>Tushingham</a:t>
            </a:r>
            <a:r>
              <a:rPr lang="en-US" sz="1600" dirty="0"/>
              <a:t> and </a:t>
            </a:r>
            <a:r>
              <a:rPr lang="en-US" sz="1600" dirty="0" err="1"/>
              <a:t>Bettinger</a:t>
            </a:r>
            <a:r>
              <a:rPr lang="en-US" sz="1600" dirty="0"/>
              <a:t> 2013)</a:t>
            </a:r>
            <a:br>
              <a:rPr lang="en-US" sz="1600" dirty="0"/>
            </a:br>
            <a:endParaRPr lang="en-US" sz="1600" dirty="0"/>
          </a:p>
        </p:txBody>
      </p:sp>
      <p:sp>
        <p:nvSpPr>
          <p:cNvPr id="7" name="TextBox 6"/>
          <p:cNvSpPr txBox="1"/>
          <p:nvPr/>
        </p:nvSpPr>
        <p:spPr>
          <a:xfrm>
            <a:off x="330465" y="1983823"/>
            <a:ext cx="7765712" cy="5262980"/>
          </a:xfrm>
          <a:prstGeom prst="rect">
            <a:avLst/>
          </a:prstGeom>
          <a:noFill/>
        </p:spPr>
        <p:txBody>
          <a:bodyPr wrap="square" rtlCol="0">
            <a:spAutoFit/>
          </a:bodyPr>
          <a:lstStyle/>
          <a:p>
            <a:pPr marL="342900" indent="-342900" algn="l" rtl="0">
              <a:buFont typeface="Arial" panose="020B0604020202020204" pitchFamily="34" charset="0"/>
              <a:buChar char="•"/>
            </a:pPr>
            <a:r>
              <a:rPr lang="en-US" sz="1600" dirty="0"/>
              <a:t>Despite the fact that salmon is a better source of nutrition, earlier foragers preferred to rely on acorns</a:t>
            </a:r>
          </a:p>
          <a:p>
            <a:pPr marL="342900" indent="-342900" algn="l" rtl="0">
              <a:buFont typeface="Arial" panose="020B0604020202020204" pitchFamily="34" charset="0"/>
              <a:buChar char="•"/>
            </a:pPr>
            <a:r>
              <a:rPr lang="en-US" sz="1600" dirty="0"/>
              <a:t>Unlike salmon, gathering and storage of acorns involves little effort but its subsequent preparation for consumption is costly</a:t>
            </a:r>
          </a:p>
          <a:p>
            <a:pPr marL="342900" indent="-342900" algn="l" rtl="0">
              <a:buFont typeface="Arial" panose="020B0604020202020204" pitchFamily="34" charset="0"/>
              <a:buChar char="•"/>
            </a:pPr>
            <a:r>
              <a:rPr lang="en-US" sz="1600" dirty="0"/>
              <a:t>The rapid transition to salmon intensification was possible after a sedentary community was large enough and storage facilities where constructed </a:t>
            </a:r>
          </a:p>
          <a:p>
            <a:pPr marL="342900" indent="-342900" algn="l" rtl="0">
              <a:buFont typeface="Arial" panose="020B0604020202020204" pitchFamily="34" charset="0"/>
              <a:buChar char="•"/>
            </a:pPr>
            <a:endParaRPr lang="en-US" sz="1600" dirty="0"/>
          </a:p>
          <a:p>
            <a:pPr algn="l" rtl="0"/>
            <a:endParaRPr lang="en-US" sz="1600" dirty="0">
              <a:sym typeface="Wingdings" panose="05000000000000000000" pitchFamily="2" charset="2"/>
            </a:endParaRPr>
          </a:p>
          <a:p>
            <a:pPr algn="l" rtl="0"/>
            <a:endParaRPr lang="en-US" sz="1600" dirty="0">
              <a:sym typeface="Wingdings" panose="05000000000000000000" pitchFamily="2" charset="2"/>
            </a:endParaRPr>
          </a:p>
          <a:p>
            <a:pPr algn="l" rtl="0"/>
            <a:endParaRPr lang="en-US" sz="1600" dirty="0">
              <a:sym typeface="Wingdings" panose="05000000000000000000" pitchFamily="2" charset="2"/>
            </a:endParaRPr>
          </a:p>
          <a:p>
            <a:pPr algn="l" rtl="0"/>
            <a:endParaRPr lang="en-US" sz="1600" dirty="0">
              <a:sym typeface="Wingdings" panose="05000000000000000000" pitchFamily="2" charset="2"/>
            </a:endParaRPr>
          </a:p>
          <a:p>
            <a:pPr algn="l" rtl="0"/>
            <a:endParaRPr lang="en-US" sz="1600" dirty="0">
              <a:sym typeface="Wingdings" panose="05000000000000000000" pitchFamily="2" charset="2"/>
            </a:endParaRPr>
          </a:p>
          <a:p>
            <a:pPr algn="l" rtl="0"/>
            <a:endParaRPr lang="en-US" sz="1600" dirty="0">
              <a:sym typeface="Wingdings" panose="05000000000000000000" pitchFamily="2" charset="2"/>
            </a:endParaRPr>
          </a:p>
          <a:p>
            <a:pPr algn="l" rtl="0"/>
            <a:endParaRPr lang="en-US" sz="1600" dirty="0">
              <a:sym typeface="Wingdings" panose="05000000000000000000" pitchFamily="2" charset="2"/>
            </a:endParaRPr>
          </a:p>
          <a:p>
            <a:pPr algn="l" rtl="0"/>
            <a:endParaRPr lang="en-US" sz="1600" dirty="0">
              <a:sym typeface="Wingdings" panose="05000000000000000000" pitchFamily="2" charset="2"/>
            </a:endParaRPr>
          </a:p>
          <a:p>
            <a:pPr algn="l" rtl="0"/>
            <a:r>
              <a:rPr lang="en-US" sz="1600" dirty="0">
                <a:sym typeface="Wingdings" panose="05000000000000000000" pitchFamily="2" charset="2"/>
              </a:rPr>
              <a:t></a:t>
            </a:r>
            <a:endParaRPr lang="en-US" sz="1600" dirty="0"/>
          </a:p>
          <a:p>
            <a:pPr marL="457200" indent="-457200" algn="l" rtl="0">
              <a:buAutoNum type="arabicParenBoth"/>
            </a:pPr>
            <a:r>
              <a:rPr lang="en-US" sz="1600" dirty="0"/>
              <a:t>selection of food sources is affected by their appropriability</a:t>
            </a:r>
          </a:p>
          <a:p>
            <a:pPr marL="457200" indent="-457200" algn="l" rtl="0">
              <a:buAutoNum type="arabicParenBoth"/>
            </a:pPr>
            <a:r>
              <a:rPr lang="en-US" sz="1600" dirty="0"/>
              <a:t>appropriable food and complex hierarchy are correlated</a:t>
            </a:r>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endParaRPr lang="en-US" sz="1600" dirty="0"/>
          </a:p>
        </p:txBody>
      </p:sp>
      <p:pic>
        <p:nvPicPr>
          <p:cNvPr id="9"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4690" y="3556908"/>
            <a:ext cx="2906869" cy="2023664"/>
          </a:xfrm>
          <a:prstGeom prst="rect">
            <a:avLst/>
          </a:prstGeom>
        </p:spPr>
      </p:pic>
    </p:spTree>
    <p:extLst>
      <p:ext uri="{BB962C8B-B14F-4D97-AF65-F5344CB8AC3E}">
        <p14:creationId xmlns:p14="http://schemas.microsoft.com/office/powerpoint/2010/main" val="24798980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3841" y="274638"/>
            <a:ext cx="8868427" cy="1912508"/>
          </a:xfrm>
          <a:prstGeom prst="rect">
            <a:avLst/>
          </a:prstGeom>
        </p:spPr>
        <p:txBody>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pPr rtl="0"/>
            <a:r>
              <a:rPr lang="en-US" sz="4000" dirty="0"/>
              <a:t>Supportive evidence:</a:t>
            </a:r>
            <a:br>
              <a:rPr lang="en-US" sz="4000" dirty="0"/>
            </a:br>
            <a:r>
              <a:rPr lang="en-US" sz="3600" dirty="0"/>
              <a:t>productivity </a:t>
            </a:r>
            <a:r>
              <a:rPr lang="en-US" sz="3600" dirty="0" err="1"/>
              <a:t>vs</a:t>
            </a:r>
            <a:r>
              <a:rPr lang="en-US" sz="3600" dirty="0"/>
              <a:t> appropriability</a:t>
            </a:r>
            <a:br>
              <a:rPr lang="en-US" sz="3600" dirty="0"/>
            </a:br>
            <a:r>
              <a:rPr lang="en-US" sz="1600" dirty="0"/>
              <a:t>Women in Malawi and bitter cassava</a:t>
            </a:r>
            <a:r>
              <a:rPr lang="en-US" sz="1600" kern="0" dirty="0"/>
              <a:t> (</a:t>
            </a:r>
            <a:r>
              <a:rPr lang="en-US" sz="1600" dirty="0" err="1"/>
              <a:t>Chiwona-Karltun</a:t>
            </a:r>
            <a:r>
              <a:rPr lang="en-US" sz="1600" dirty="0"/>
              <a:t> et al. 2002)</a:t>
            </a:r>
            <a:br>
              <a:rPr lang="en-US" sz="1600" kern="0" dirty="0"/>
            </a:br>
            <a:endParaRPr lang="en-US" sz="1600" kern="0" dirty="0"/>
          </a:p>
          <a:p>
            <a:pPr rtl="0"/>
            <a:br>
              <a:rPr lang="en-US" sz="4000" kern="0" dirty="0"/>
            </a:br>
            <a:endParaRPr lang="en-US" sz="2400" kern="0" dirty="0"/>
          </a:p>
        </p:txBody>
      </p:sp>
      <p:sp>
        <p:nvSpPr>
          <p:cNvPr id="2" name="TextBox 1"/>
          <p:cNvSpPr txBox="1"/>
          <p:nvPr/>
        </p:nvSpPr>
        <p:spPr>
          <a:xfrm>
            <a:off x="297876" y="1865909"/>
            <a:ext cx="8545499" cy="5016759"/>
          </a:xfrm>
          <a:prstGeom prst="rect">
            <a:avLst/>
          </a:prstGeom>
          <a:noFill/>
        </p:spPr>
        <p:txBody>
          <a:bodyPr wrap="square" rtlCol="0">
            <a:spAutoFit/>
          </a:bodyPr>
          <a:lstStyle/>
          <a:p>
            <a:pPr marL="342900" indent="-342900" algn="l" rtl="0">
              <a:buFont typeface="Arial" panose="020B0604020202020204" pitchFamily="34" charset="0"/>
              <a:buChar char="•"/>
            </a:pPr>
            <a:r>
              <a:rPr lang="en-US" sz="1600" dirty="0"/>
              <a:t>Women in Malawi, particularly single women, prefer to grow bitter and toxic cassava variants that require more processing</a:t>
            </a:r>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r>
              <a:rPr lang="en-US" sz="1600" dirty="0"/>
              <a:t>“We </a:t>
            </a:r>
            <a:r>
              <a:rPr lang="en-US" sz="1600" b="1" dirty="0"/>
              <a:t>grow bitter, toxic cassava</a:t>
            </a:r>
            <a:r>
              <a:rPr lang="en-US" sz="1600" dirty="0"/>
              <a:t> because it gives a certain level of food security. If we are to grow sweet cassava, look at our neighbors! Their whole field was harvested by </a:t>
            </a:r>
            <a:r>
              <a:rPr lang="en-US" sz="1600" b="1" dirty="0"/>
              <a:t>thieves</a:t>
            </a:r>
            <a:r>
              <a:rPr lang="en-US" sz="1600" dirty="0"/>
              <a:t> while they slept and now they have no food. Nobody wants to die from hunger.” </a:t>
            </a:r>
            <a:endParaRPr lang="en-GB" sz="1600" dirty="0"/>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endParaRPr lang="en-US" sz="1600" dirty="0"/>
          </a:p>
          <a:p>
            <a:pPr algn="l" rtl="0"/>
            <a:endParaRPr lang="en-US" sz="1600" dirty="0"/>
          </a:p>
          <a:p>
            <a:pPr marL="342900" indent="-342900" algn="l" rtl="0">
              <a:buFont typeface="Arial" panose="020B0604020202020204" pitchFamily="34" charset="0"/>
              <a:buChar char="•"/>
            </a:pPr>
            <a:endParaRPr lang="en-US" sz="1600" dirty="0"/>
          </a:p>
          <a:p>
            <a:pPr algn="l" rtl="0"/>
            <a:r>
              <a:rPr lang="en-US" sz="1600" dirty="0">
                <a:sym typeface="Wingdings" panose="05000000000000000000" pitchFamily="2" charset="2"/>
              </a:rPr>
              <a:t></a:t>
            </a:r>
            <a:endParaRPr lang="en-US" sz="1600" dirty="0"/>
          </a:p>
          <a:p>
            <a:pPr marL="457200" indent="-457200" algn="l" rtl="0">
              <a:buAutoNum type="arabicParenBoth"/>
            </a:pPr>
            <a:r>
              <a:rPr lang="en-US" sz="1600" dirty="0"/>
              <a:t>the extra post-harvest effort provides protection against thievery; thieves prefer the non-bitter variant that requires less processing</a:t>
            </a:r>
          </a:p>
          <a:p>
            <a:pPr marL="457200" indent="-457200" algn="l" rtl="0">
              <a:buAutoNum type="arabicParenBoth"/>
            </a:pPr>
            <a:r>
              <a:rPr lang="en-US" sz="1600" dirty="0"/>
              <a:t>Again a correlation between vacuum of state and less appropriable/inefficient crops</a:t>
            </a:r>
          </a:p>
          <a:p>
            <a:pPr marL="457200" indent="-457200" algn="l" rtl="0">
              <a:buAutoNum type="arabicParenBoth"/>
            </a:pPr>
            <a:endParaRPr lang="en-US" sz="1600" dirty="0"/>
          </a:p>
        </p:txBody>
      </p:sp>
      <p:pic>
        <p:nvPicPr>
          <p:cNvPr id="3" name="Picture 2" descr="JC_CRW_2039-XL.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79245" y="3622059"/>
            <a:ext cx="2971078" cy="1981686"/>
          </a:xfrm>
          <a:prstGeom prst="rect">
            <a:avLst/>
          </a:prstGeom>
        </p:spPr>
      </p:pic>
    </p:spTree>
    <p:extLst>
      <p:ext uri="{BB962C8B-B14F-4D97-AF65-F5344CB8AC3E}">
        <p14:creationId xmlns:p14="http://schemas.microsoft.com/office/powerpoint/2010/main" val="36106611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912508"/>
          </a:xfrm>
        </p:spPr>
        <p:txBody>
          <a:bodyPr/>
          <a:lstStyle/>
          <a:p>
            <a:pPr rtl="0"/>
            <a:r>
              <a:rPr lang="en-US" sz="4000" dirty="0"/>
              <a:t>Supportive evidence: </a:t>
            </a:r>
            <a:br>
              <a:rPr lang="en-US" sz="4000" dirty="0"/>
            </a:br>
            <a:r>
              <a:rPr lang="en-US" sz="3600" dirty="0"/>
              <a:t>storage and hierarchy before farming</a:t>
            </a:r>
            <a:br>
              <a:rPr lang="en-US" sz="3600" dirty="0"/>
            </a:br>
            <a:r>
              <a:rPr lang="en-US" sz="1600" dirty="0"/>
              <a:t>Native Americans in the northwestern coast</a:t>
            </a:r>
            <a:br>
              <a:rPr lang="en-US" sz="1600" dirty="0"/>
            </a:br>
            <a:r>
              <a:rPr lang="en-US" sz="1600" dirty="0" err="1"/>
              <a:t>Testart</a:t>
            </a:r>
            <a:r>
              <a:rPr lang="en-US" sz="1600" dirty="0"/>
              <a:t> (1982)</a:t>
            </a:r>
            <a:br>
              <a:rPr lang="en-US" sz="1600" dirty="0"/>
            </a:br>
            <a:endParaRPr lang="en-US" sz="1600" dirty="0"/>
          </a:p>
        </p:txBody>
      </p:sp>
      <p:sp>
        <p:nvSpPr>
          <p:cNvPr id="5" name="TextBox 4"/>
          <p:cNvSpPr txBox="1"/>
          <p:nvPr/>
        </p:nvSpPr>
        <p:spPr>
          <a:xfrm>
            <a:off x="679622" y="1791310"/>
            <a:ext cx="7630297" cy="5386091"/>
          </a:xfrm>
          <a:prstGeom prst="rect">
            <a:avLst/>
          </a:prstGeom>
          <a:noFill/>
        </p:spPr>
        <p:txBody>
          <a:bodyPr wrap="square" rtlCol="0">
            <a:spAutoFit/>
          </a:bodyPr>
          <a:lstStyle/>
          <a:p>
            <a:pPr algn="l" rtl="0"/>
            <a:endParaRPr lang="en-US" sz="2400" dirty="0"/>
          </a:p>
          <a:p>
            <a:pPr marL="342900" indent="-342900" algn="l" rtl="0">
              <a:buFont typeface="Arial" panose="020B0604020202020204" pitchFamily="34" charset="0"/>
              <a:buChar char="•"/>
            </a:pPr>
            <a:r>
              <a:rPr lang="en-US" sz="1600" dirty="0" err="1"/>
              <a:t>Testart</a:t>
            </a:r>
            <a:r>
              <a:rPr lang="en-US" sz="1600" dirty="0"/>
              <a:t> criticizes the idea of that the adoption of an agricultural way of life was a turning point in the organization of human societies. According to </a:t>
            </a:r>
            <a:r>
              <a:rPr lang="en-US" sz="1600" dirty="0" err="1"/>
              <a:t>Testart</a:t>
            </a:r>
            <a:r>
              <a:rPr lang="en-US" sz="1600" dirty="0"/>
              <a:t>, the turning point is the adoption of storing techniques. </a:t>
            </a:r>
          </a:p>
          <a:p>
            <a:pPr marL="342900" indent="-342900" algn="l" rtl="0">
              <a:buFont typeface="Arial" panose="020B0604020202020204" pitchFamily="34" charset="0"/>
              <a:buChar char="•"/>
            </a:pPr>
            <a:endParaRPr lang="en-US" sz="1600" dirty="0"/>
          </a:p>
          <a:p>
            <a:pPr marL="285750" indent="-285750" algn="l">
              <a:buFont typeface="Arial"/>
              <a:buChar char="•"/>
            </a:pPr>
            <a:r>
              <a:rPr lang="en-US" sz="1600" dirty="0"/>
              <a:t>In particular, he takes a cross-section of 40 hunter-gatherers societies and shows that storing societies present three characteristics (</a:t>
            </a:r>
            <a:r>
              <a:rPr lang="en-US" sz="1600" dirty="0" err="1"/>
              <a:t>sedentarism</a:t>
            </a:r>
            <a:r>
              <a:rPr lang="en-GB" sz="1600" dirty="0"/>
              <a:t>, </a:t>
            </a:r>
            <a:r>
              <a:rPr lang="en-US" sz="1600" dirty="0"/>
              <a:t>high population density</a:t>
            </a:r>
            <a:r>
              <a:rPr lang="en-GB" sz="1600" dirty="0"/>
              <a:t> and</a:t>
            </a:r>
            <a:r>
              <a:rPr lang="en-US" sz="1600" dirty="0"/>
              <a:t> socioeconomic inequalities) which have been considered typical of agricultural societies. </a:t>
            </a:r>
            <a:endParaRPr lang="en-GB" sz="1600" dirty="0"/>
          </a:p>
          <a:p>
            <a:pPr algn="l" rtl="0"/>
            <a:endParaRPr lang="en-US" sz="1600" dirty="0"/>
          </a:p>
          <a:p>
            <a:pPr marL="342900" indent="-342900" algn="l" rtl="0">
              <a:buFont typeface="Arial" panose="020B0604020202020204" pitchFamily="34" charset="0"/>
              <a:buChar char="•"/>
            </a:pPr>
            <a:r>
              <a:rPr lang="en-US" sz="1600" dirty="0"/>
              <a:t>Hunter-gatherers who relied on seasonal and storable resources such as acorns or dried salmon developed complex hierarchical societies similar to the Neolithic farmers that cultivated cereals </a:t>
            </a:r>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r>
              <a:rPr lang="en-US" sz="1600" dirty="0"/>
              <a:t>(</a:t>
            </a:r>
            <a:r>
              <a:rPr lang="en-US" sz="1600" dirty="0" err="1"/>
              <a:t>Testart</a:t>
            </a:r>
            <a:r>
              <a:rPr lang="en-US" sz="1600" dirty="0"/>
              <a:t> refrained from identifying a causal mechanism that relates storage to hierarchy)</a:t>
            </a:r>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endParaRPr lang="en-US" sz="1600" dirty="0"/>
          </a:p>
          <a:p>
            <a:pPr marL="457200" indent="-457200" algn="l" rtl="0">
              <a:buFont typeface="Wingdings" panose="05000000000000000000" pitchFamily="2" charset="2"/>
              <a:buChar char="à"/>
            </a:pPr>
            <a:r>
              <a:rPr lang="en-US" sz="1600" dirty="0">
                <a:sym typeface="Wingdings" panose="05000000000000000000" pitchFamily="2" charset="2"/>
              </a:rPr>
              <a:t>it isn’t farming that explains the emergence of hierarchy – it is appropriability</a:t>
            </a:r>
          </a:p>
          <a:p>
            <a:pPr algn="l" rtl="0"/>
            <a:endParaRPr lang="en-US" sz="1600" dirty="0">
              <a:sym typeface="Wingdings" panose="05000000000000000000" pitchFamily="2" charset="2"/>
            </a:endParaRPr>
          </a:p>
          <a:p>
            <a:pPr algn="l" rtl="0"/>
            <a:endParaRPr lang="en-US" sz="1600" dirty="0"/>
          </a:p>
        </p:txBody>
      </p:sp>
    </p:spTree>
    <p:extLst>
      <p:ext uri="{BB962C8B-B14F-4D97-AF65-F5344CB8AC3E}">
        <p14:creationId xmlns:p14="http://schemas.microsoft.com/office/powerpoint/2010/main" val="23137347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3841" y="274638"/>
            <a:ext cx="8868427" cy="1912508"/>
          </a:xfrm>
          <a:prstGeom prst="rect">
            <a:avLst/>
          </a:prstGeom>
        </p:spPr>
        <p:txBody>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pPr rtl="0"/>
            <a:r>
              <a:rPr lang="en-US" sz="4000" dirty="0"/>
              <a:t>Supportive evidence: </a:t>
            </a:r>
          </a:p>
          <a:p>
            <a:pPr rtl="0"/>
            <a:r>
              <a:rPr lang="en-US" sz="3600" dirty="0"/>
              <a:t>storage and hierarchy before farming</a:t>
            </a:r>
          </a:p>
          <a:p>
            <a:pPr rtl="0"/>
            <a:r>
              <a:rPr lang="en-US" sz="1600" dirty="0"/>
              <a:t>The </a:t>
            </a:r>
            <a:r>
              <a:rPr lang="en-US" sz="1600" dirty="0" err="1"/>
              <a:t>Natufian</a:t>
            </a:r>
            <a:r>
              <a:rPr lang="en-US" sz="1600" dirty="0"/>
              <a:t> age</a:t>
            </a:r>
          </a:p>
          <a:p>
            <a:pPr rtl="0"/>
            <a:r>
              <a:rPr lang="en-US" sz="1600" dirty="0">
                <a:solidFill>
                  <a:schemeClr val="tx1"/>
                </a:solidFill>
                <a:latin typeface="Arial" charset="0"/>
                <a:ea typeface="+mn-ea"/>
                <a:cs typeface="Arial" charset="0"/>
              </a:rPr>
              <a:t> </a:t>
            </a:r>
            <a:r>
              <a:rPr lang="en-US" sz="1600" dirty="0" err="1"/>
              <a:t>Kuijt</a:t>
            </a:r>
            <a:r>
              <a:rPr lang="en-US" sz="1600" dirty="0"/>
              <a:t> and Finlayson (2009</a:t>
            </a:r>
            <a:r>
              <a:rPr lang="en-US" sz="1600" dirty="0">
                <a:solidFill>
                  <a:schemeClr val="tx1"/>
                </a:solidFill>
                <a:latin typeface="Arial" charset="0"/>
                <a:ea typeface="+mn-ea"/>
                <a:cs typeface="Arial" charset="0"/>
              </a:rPr>
              <a:t>)</a:t>
            </a:r>
            <a:br>
              <a:rPr lang="en-US" sz="1600" dirty="0">
                <a:solidFill>
                  <a:schemeClr val="tx1"/>
                </a:solidFill>
                <a:latin typeface="Arial" charset="0"/>
                <a:ea typeface="+mn-ea"/>
                <a:cs typeface="Arial" charset="0"/>
              </a:rPr>
            </a:br>
            <a:endParaRPr lang="en-US" sz="1600" dirty="0">
              <a:solidFill>
                <a:schemeClr val="tx1"/>
              </a:solidFill>
              <a:latin typeface="Arial" charset="0"/>
              <a:ea typeface="+mn-ea"/>
              <a:cs typeface="Arial" charset="0"/>
            </a:endParaRPr>
          </a:p>
          <a:p>
            <a:pPr rtl="0"/>
            <a:br>
              <a:rPr lang="en-US" sz="4000" kern="0" dirty="0"/>
            </a:br>
            <a:endParaRPr lang="en-US" sz="2400" kern="0" dirty="0"/>
          </a:p>
        </p:txBody>
      </p:sp>
      <p:sp>
        <p:nvSpPr>
          <p:cNvPr id="4" name="Rectangle 3"/>
          <p:cNvSpPr/>
          <p:nvPr/>
        </p:nvSpPr>
        <p:spPr>
          <a:xfrm>
            <a:off x="419622" y="2274838"/>
            <a:ext cx="8217074" cy="584776"/>
          </a:xfrm>
          <a:prstGeom prst="rect">
            <a:avLst/>
          </a:prstGeom>
        </p:spPr>
        <p:txBody>
          <a:bodyPr wrap="square">
            <a:spAutoFit/>
          </a:bodyPr>
          <a:lstStyle/>
          <a:p>
            <a:pPr algn="l" rtl="0"/>
            <a:r>
              <a:rPr lang="en-US" sz="1600" dirty="0"/>
              <a:t>Evidence for large-scale storage in sophisticated granaries before the domestication of plants from 11,000 years ago indicate social organization </a:t>
            </a:r>
          </a:p>
        </p:txBody>
      </p:sp>
      <p:pic>
        <p:nvPicPr>
          <p:cNvPr id="2" name="Picture 1"/>
          <p:cNvPicPr>
            <a:picLocks noChangeAspect="1"/>
          </p:cNvPicPr>
          <p:nvPr/>
        </p:nvPicPr>
        <p:blipFill>
          <a:blip r:embed="rId2"/>
          <a:stretch>
            <a:fillRect/>
          </a:stretch>
        </p:blipFill>
        <p:spPr>
          <a:xfrm>
            <a:off x="414723" y="3641656"/>
            <a:ext cx="3641357" cy="2925715"/>
          </a:xfrm>
          <a:prstGeom prst="rect">
            <a:avLst/>
          </a:prstGeom>
        </p:spPr>
      </p:pic>
      <p:pic>
        <p:nvPicPr>
          <p:cNvPr id="5" name="Picture 4"/>
          <p:cNvPicPr>
            <a:picLocks noChangeAspect="1"/>
          </p:cNvPicPr>
          <p:nvPr/>
        </p:nvPicPr>
        <p:blipFill>
          <a:blip r:embed="rId3"/>
          <a:stretch>
            <a:fillRect/>
          </a:stretch>
        </p:blipFill>
        <p:spPr>
          <a:xfrm>
            <a:off x="4129582" y="3796681"/>
            <a:ext cx="5014418" cy="2662597"/>
          </a:xfrm>
          <a:prstGeom prst="rect">
            <a:avLst/>
          </a:prstGeom>
        </p:spPr>
      </p:pic>
    </p:spTree>
    <p:extLst>
      <p:ext uri="{BB962C8B-B14F-4D97-AF65-F5344CB8AC3E}">
        <p14:creationId xmlns:p14="http://schemas.microsoft.com/office/powerpoint/2010/main" val="294986048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3841" y="274638"/>
            <a:ext cx="9100159" cy="1912508"/>
          </a:xfrm>
          <a:prstGeom prst="rect">
            <a:avLst/>
          </a:prstGeom>
        </p:spPr>
        <p:txBody>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pPr rtl="0"/>
            <a:r>
              <a:rPr lang="en-US" sz="4000" dirty="0"/>
              <a:t>Supportive evidence: </a:t>
            </a:r>
          </a:p>
          <a:p>
            <a:pPr rtl="0"/>
            <a:r>
              <a:rPr lang="en-US" sz="3600" dirty="0" err="1"/>
              <a:t>appropriability</a:t>
            </a:r>
            <a:r>
              <a:rPr lang="en-US" sz="3600" dirty="0"/>
              <a:t> and </a:t>
            </a:r>
            <a:r>
              <a:rPr lang="en-US" sz="3600" kern="0" dirty="0"/>
              <a:t>stationary bandits</a:t>
            </a:r>
          </a:p>
          <a:p>
            <a:pPr rtl="0"/>
            <a:r>
              <a:rPr lang="en-US" sz="1600" kern="0" dirty="0"/>
              <a:t>Mining in the DRC</a:t>
            </a:r>
          </a:p>
          <a:p>
            <a:pPr rtl="0"/>
            <a:r>
              <a:rPr lang="en-US" sz="1600" kern="0" dirty="0"/>
              <a:t> </a:t>
            </a:r>
            <a:r>
              <a:rPr lang="en-US" sz="1600" dirty="0">
                <a:solidFill>
                  <a:schemeClr val="tx1"/>
                </a:solidFill>
                <a:latin typeface="Arial" charset="0"/>
                <a:ea typeface="+mn-ea"/>
                <a:cs typeface="Arial" charset="0"/>
              </a:rPr>
              <a:t>De la Sierra (2013)</a:t>
            </a:r>
            <a:br>
              <a:rPr lang="en-US" sz="1600" dirty="0">
                <a:solidFill>
                  <a:schemeClr val="tx1"/>
                </a:solidFill>
                <a:latin typeface="Arial" charset="0"/>
                <a:ea typeface="+mn-ea"/>
                <a:cs typeface="Arial" charset="0"/>
              </a:rPr>
            </a:br>
            <a:endParaRPr lang="en-US" sz="1600" dirty="0">
              <a:solidFill>
                <a:schemeClr val="tx1"/>
              </a:solidFill>
              <a:latin typeface="Arial" charset="0"/>
              <a:ea typeface="+mn-ea"/>
              <a:cs typeface="Arial" charset="0"/>
            </a:endParaRPr>
          </a:p>
          <a:p>
            <a:pPr rtl="0"/>
            <a:br>
              <a:rPr lang="en-US" sz="4000" kern="0" dirty="0"/>
            </a:br>
            <a:endParaRPr lang="en-US" sz="2400" kern="0" dirty="0"/>
          </a:p>
        </p:txBody>
      </p:sp>
      <p:sp>
        <p:nvSpPr>
          <p:cNvPr id="3" name="Rectangle 2"/>
          <p:cNvSpPr/>
          <p:nvPr/>
        </p:nvSpPr>
        <p:spPr>
          <a:xfrm>
            <a:off x="933188" y="2429832"/>
            <a:ext cx="7753611" cy="2800766"/>
          </a:xfrm>
          <a:prstGeom prst="rect">
            <a:avLst/>
          </a:prstGeom>
        </p:spPr>
        <p:txBody>
          <a:bodyPr wrap="square">
            <a:spAutoFit/>
          </a:bodyPr>
          <a:lstStyle/>
          <a:p>
            <a:pPr marL="342900" indent="-342900" algn="l" rtl="0">
              <a:buFont typeface="Arial" panose="020B0604020202020204" pitchFamily="34" charset="0"/>
              <a:buChar char="•"/>
            </a:pPr>
            <a:r>
              <a:rPr lang="en-US" sz="1600" dirty="0"/>
              <a:t>A rise in the price of </a:t>
            </a:r>
            <a:r>
              <a:rPr lang="en-US" sz="1600" dirty="0" err="1"/>
              <a:t>Coltan</a:t>
            </a:r>
            <a:r>
              <a:rPr lang="en-US" sz="1600" dirty="0"/>
              <a:t> — produced from a relatively bulky and hence transparent ore — led to the monopolization of violence</a:t>
            </a:r>
          </a:p>
          <a:p>
            <a:pPr marL="342900" indent="-342900" algn="l" rtl="0">
              <a:buFont typeface="Arial" panose="020B0604020202020204" pitchFamily="34" charset="0"/>
              <a:buChar char="•"/>
            </a:pPr>
            <a:endParaRPr lang="en-US" sz="1600" dirty="0"/>
          </a:p>
          <a:p>
            <a:pPr marL="342900" indent="-342900" algn="l" rtl="0">
              <a:buFont typeface="Arial" panose="020B0604020202020204" pitchFamily="34" charset="0"/>
              <a:buChar char="•"/>
            </a:pPr>
            <a:r>
              <a:rPr lang="en-US" sz="1600" dirty="0"/>
              <a:t>An increase in the price of gold, which is easier to conceal and is hence less transparent, did not</a:t>
            </a:r>
          </a:p>
          <a:p>
            <a:pPr marL="342900" indent="-342900" algn="l" rtl="0">
              <a:buFont typeface="Arial" panose="020B0604020202020204" pitchFamily="34" charset="0"/>
              <a:buChar char="•"/>
            </a:pPr>
            <a:endParaRPr lang="en-US" sz="1600" dirty="0">
              <a:latin typeface="dcr10" panose="020B0500000000000000" pitchFamily="34" charset="0"/>
            </a:endParaRPr>
          </a:p>
          <a:p>
            <a:pPr marL="342900" indent="-342900" algn="l" rtl="0">
              <a:buFont typeface="Arial" panose="020B0604020202020204" pitchFamily="34" charset="0"/>
              <a:buChar char="•"/>
            </a:pPr>
            <a:endParaRPr lang="en-US" sz="1600" dirty="0">
              <a:latin typeface="dcr10" panose="020B0500000000000000" pitchFamily="34" charset="0"/>
            </a:endParaRPr>
          </a:p>
          <a:p>
            <a:pPr marL="342900" indent="-342900" algn="l" rtl="0">
              <a:buFont typeface="Arial" panose="020B0604020202020204" pitchFamily="34" charset="0"/>
              <a:buChar char="•"/>
            </a:pPr>
            <a:endParaRPr lang="en-US" sz="1600" dirty="0"/>
          </a:p>
          <a:p>
            <a:pPr marL="457200" indent="-457200" algn="l" rtl="0">
              <a:buFont typeface="Wingdings" panose="05000000000000000000" pitchFamily="2" charset="2"/>
              <a:buChar char="à"/>
            </a:pPr>
            <a:r>
              <a:rPr lang="en-US" sz="1600" dirty="0">
                <a:sym typeface="Wingdings" panose="05000000000000000000" pitchFamily="2" charset="2"/>
              </a:rPr>
              <a:t>it isn’t productivity/surplus that explains the emergence of hierarchy – it is appropriability</a:t>
            </a:r>
          </a:p>
          <a:p>
            <a:pPr marL="342900" indent="-342900" algn="l" rtl="0">
              <a:buFont typeface="Arial" panose="020B0604020202020204" pitchFamily="34" charset="0"/>
              <a:buChar char="•"/>
            </a:pPr>
            <a:endParaRPr lang="en-US" sz="1600" dirty="0">
              <a:latin typeface="dcr10" panose="020B0500000000000000" pitchFamily="34" charset="0"/>
            </a:endParaRPr>
          </a:p>
        </p:txBody>
      </p:sp>
    </p:spTree>
    <p:extLst>
      <p:ext uri="{BB962C8B-B14F-4D97-AF65-F5344CB8AC3E}">
        <p14:creationId xmlns:p14="http://schemas.microsoft.com/office/powerpoint/2010/main" val="315385636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3841" y="274638"/>
            <a:ext cx="8868427" cy="1912508"/>
          </a:xfrm>
          <a:prstGeom prst="rect">
            <a:avLst/>
          </a:prstGeom>
        </p:spPr>
        <p:txBody>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pPr rtl="0"/>
            <a:r>
              <a:rPr lang="en-US" sz="4000" dirty="0"/>
              <a:t>Supportive evidence: </a:t>
            </a:r>
          </a:p>
          <a:p>
            <a:pPr rtl="0"/>
            <a:r>
              <a:rPr lang="en-US" sz="3600" dirty="0" err="1"/>
              <a:t>appropriability</a:t>
            </a:r>
            <a:r>
              <a:rPr lang="en-US" sz="3600" dirty="0"/>
              <a:t> and </a:t>
            </a:r>
            <a:r>
              <a:rPr lang="en-US" sz="3600" kern="0" dirty="0"/>
              <a:t>stationary bandits</a:t>
            </a:r>
          </a:p>
          <a:p>
            <a:pPr rtl="0"/>
            <a:r>
              <a:rPr lang="en-US" sz="1600" kern="0" dirty="0" err="1"/>
              <a:t>Sulphur</a:t>
            </a:r>
            <a:r>
              <a:rPr lang="en-US" sz="1600" kern="0" dirty="0"/>
              <a:t> mines and the mafia</a:t>
            </a:r>
          </a:p>
          <a:p>
            <a:pPr rtl="0"/>
            <a:r>
              <a:rPr lang="en-US" sz="1600" dirty="0">
                <a:solidFill>
                  <a:schemeClr val="tx1"/>
                </a:solidFill>
                <a:latin typeface="Arial" charset="0"/>
                <a:ea typeface="+mn-ea"/>
                <a:cs typeface="Arial" charset="0"/>
              </a:rPr>
              <a:t> </a:t>
            </a:r>
            <a:r>
              <a:rPr lang="en-US" sz="1600" dirty="0" err="1">
                <a:solidFill>
                  <a:schemeClr val="tx1"/>
                </a:solidFill>
                <a:latin typeface="Arial" charset="0"/>
                <a:ea typeface="+mn-ea"/>
                <a:cs typeface="Arial" charset="0"/>
              </a:rPr>
              <a:t>Buonanno</a:t>
            </a:r>
            <a:r>
              <a:rPr lang="en-US" sz="1600" dirty="0">
                <a:solidFill>
                  <a:schemeClr val="tx1"/>
                </a:solidFill>
                <a:latin typeface="Arial" charset="0"/>
                <a:ea typeface="+mn-ea"/>
                <a:cs typeface="Arial" charset="0"/>
              </a:rPr>
              <a:t> et al. (2012)</a:t>
            </a:r>
            <a:br>
              <a:rPr lang="en-US" sz="1600" dirty="0">
                <a:solidFill>
                  <a:schemeClr val="tx1"/>
                </a:solidFill>
                <a:latin typeface="Arial" charset="0"/>
                <a:ea typeface="+mn-ea"/>
                <a:cs typeface="Arial" charset="0"/>
              </a:rPr>
            </a:br>
            <a:endParaRPr lang="en-US" sz="1600" dirty="0">
              <a:solidFill>
                <a:schemeClr val="tx1"/>
              </a:solidFill>
              <a:latin typeface="Arial" charset="0"/>
              <a:ea typeface="+mn-ea"/>
              <a:cs typeface="Arial" charset="0"/>
            </a:endParaRPr>
          </a:p>
          <a:p>
            <a:pPr rtl="0"/>
            <a:br>
              <a:rPr lang="en-US" sz="4000" kern="0" dirty="0"/>
            </a:br>
            <a:endParaRPr lang="en-US" sz="2400" kern="0" dirty="0"/>
          </a:p>
        </p:txBody>
      </p:sp>
      <p:sp>
        <p:nvSpPr>
          <p:cNvPr id="4" name="TextBox 3"/>
          <p:cNvSpPr txBox="1"/>
          <p:nvPr/>
        </p:nvSpPr>
        <p:spPr>
          <a:xfrm>
            <a:off x="470330" y="2436312"/>
            <a:ext cx="7964255" cy="3231654"/>
          </a:xfrm>
          <a:prstGeom prst="rect">
            <a:avLst/>
          </a:prstGeom>
          <a:noFill/>
        </p:spPr>
        <p:txBody>
          <a:bodyPr wrap="square" rtlCol="0">
            <a:spAutoFit/>
          </a:bodyPr>
          <a:lstStyle/>
          <a:p>
            <a:pPr marL="285750" indent="-285750" algn="l">
              <a:buFont typeface="Arial"/>
              <a:buChar char="•"/>
            </a:pPr>
            <a:r>
              <a:rPr lang="en-US" sz="1600" dirty="0" err="1"/>
              <a:t>Buonanno</a:t>
            </a:r>
            <a:r>
              <a:rPr lang="en-US" sz="1600" dirty="0"/>
              <a:t> et al. support the hypothesis that the mafia in Sicily emerged after the collapse of the Bourbon Kingdom.</a:t>
            </a:r>
          </a:p>
          <a:p>
            <a:pPr marL="285750" indent="-285750" algn="l">
              <a:buFont typeface="Arial"/>
              <a:buChar char="•"/>
            </a:pPr>
            <a:endParaRPr lang="en-US" sz="1600" dirty="0"/>
          </a:p>
          <a:p>
            <a:pPr marL="285750" indent="-285750" algn="l">
              <a:buFont typeface="Arial"/>
              <a:buChar char="•"/>
            </a:pPr>
            <a:r>
              <a:rPr lang="en-US" sz="1600" dirty="0"/>
              <a:t>A vacuum of power made it easy for a new hierarchy  to emerge, disproportionally more where the local product was more appropriable: the mines and in particular the </a:t>
            </a:r>
            <a:r>
              <a:rPr lang="en-US" sz="1600" dirty="0" err="1"/>
              <a:t>sulphur</a:t>
            </a:r>
            <a:r>
              <a:rPr lang="en-US" sz="1600" dirty="0"/>
              <a:t> mines. </a:t>
            </a:r>
          </a:p>
          <a:p>
            <a:pPr marL="285750" indent="-285750" algn="l">
              <a:buFont typeface="Arial"/>
              <a:buChar char="•"/>
            </a:pPr>
            <a:endParaRPr lang="en-US" sz="1600" dirty="0"/>
          </a:p>
          <a:p>
            <a:pPr marL="342900" indent="-342900" algn="l" rtl="0">
              <a:buFont typeface="Arial" panose="020B0604020202020204" pitchFamily="34" charset="0"/>
              <a:buChar char="•"/>
            </a:pPr>
            <a:endParaRPr lang="en-US" sz="1600" dirty="0"/>
          </a:p>
          <a:p>
            <a:pPr marL="457200" indent="-457200" algn="l" rtl="0">
              <a:buFont typeface="Wingdings" panose="05000000000000000000" pitchFamily="2" charset="2"/>
              <a:buChar char="à"/>
            </a:pPr>
            <a:r>
              <a:rPr lang="en-US" sz="1600" dirty="0">
                <a:sym typeface="Wingdings" panose="05000000000000000000" pitchFamily="2" charset="2"/>
              </a:rPr>
              <a:t>it isn’t productivity/surplus that explains the emergence of hierarchy – it is appropriability</a:t>
            </a:r>
          </a:p>
          <a:p>
            <a:pPr marL="285750" indent="-285750" algn="l">
              <a:buFont typeface="Arial"/>
              <a:buChar char="•"/>
            </a:pPr>
            <a:endParaRPr lang="en-GB" sz="1600" dirty="0"/>
          </a:p>
          <a:p>
            <a:pPr algn="l"/>
            <a:endParaRPr lang="en-US" sz="2800" dirty="0"/>
          </a:p>
        </p:txBody>
      </p:sp>
    </p:spTree>
    <p:extLst>
      <p:ext uri="{BB962C8B-B14F-4D97-AF65-F5344CB8AC3E}">
        <p14:creationId xmlns:p14="http://schemas.microsoft.com/office/powerpoint/2010/main" val="14306432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43841" y="274638"/>
            <a:ext cx="8868427" cy="1912508"/>
          </a:xfrm>
          <a:prstGeom prst="rect">
            <a:avLst/>
          </a:prstGeom>
        </p:spPr>
        <p:txBody>
          <a:bodyPr/>
          <a:lstStyle>
            <a:lvl1pPr algn="ctr" rtl="1" eaLnBrk="0" fontAlgn="base" hangingPunct="0">
              <a:spcBef>
                <a:spcPct val="0"/>
              </a:spcBef>
              <a:spcAft>
                <a:spcPct val="0"/>
              </a:spcAft>
              <a:defRPr sz="4400">
                <a:solidFill>
                  <a:schemeClr val="tx2"/>
                </a:solidFill>
                <a:latin typeface="+mj-lt"/>
                <a:ea typeface="+mj-ea"/>
                <a:cs typeface="+mj-cs"/>
              </a:defRPr>
            </a:lvl1pPr>
            <a:lvl2pPr algn="ctr" rtl="1" eaLnBrk="0" fontAlgn="base" hangingPunct="0">
              <a:spcBef>
                <a:spcPct val="0"/>
              </a:spcBef>
              <a:spcAft>
                <a:spcPct val="0"/>
              </a:spcAft>
              <a:defRPr sz="4400">
                <a:solidFill>
                  <a:schemeClr val="tx2"/>
                </a:solidFill>
                <a:latin typeface="Arial" charset="0"/>
                <a:cs typeface="Arial" charset="0"/>
              </a:defRPr>
            </a:lvl2pPr>
            <a:lvl3pPr algn="ctr" rtl="1" eaLnBrk="0" fontAlgn="base" hangingPunct="0">
              <a:spcBef>
                <a:spcPct val="0"/>
              </a:spcBef>
              <a:spcAft>
                <a:spcPct val="0"/>
              </a:spcAft>
              <a:defRPr sz="4400">
                <a:solidFill>
                  <a:schemeClr val="tx2"/>
                </a:solidFill>
                <a:latin typeface="Arial" charset="0"/>
                <a:cs typeface="Arial" charset="0"/>
              </a:defRPr>
            </a:lvl3pPr>
            <a:lvl4pPr algn="ctr" rtl="1" eaLnBrk="0" fontAlgn="base" hangingPunct="0">
              <a:spcBef>
                <a:spcPct val="0"/>
              </a:spcBef>
              <a:spcAft>
                <a:spcPct val="0"/>
              </a:spcAft>
              <a:defRPr sz="4400">
                <a:solidFill>
                  <a:schemeClr val="tx2"/>
                </a:solidFill>
                <a:latin typeface="Arial" charset="0"/>
                <a:cs typeface="Arial" charset="0"/>
              </a:defRPr>
            </a:lvl4pPr>
            <a:lvl5pPr algn="ctr" rtl="1" eaLnBrk="0" fontAlgn="base" hangingPunct="0">
              <a:spcBef>
                <a:spcPct val="0"/>
              </a:spcBef>
              <a:spcAft>
                <a:spcPct val="0"/>
              </a:spcAft>
              <a:defRPr sz="4400">
                <a:solidFill>
                  <a:schemeClr val="tx2"/>
                </a:solidFill>
                <a:latin typeface="Arial" charset="0"/>
                <a:cs typeface="Arial" charset="0"/>
              </a:defRPr>
            </a:lvl5pPr>
            <a:lvl6pPr marL="457200" algn="ctr" rtl="1" fontAlgn="base">
              <a:spcBef>
                <a:spcPct val="0"/>
              </a:spcBef>
              <a:spcAft>
                <a:spcPct val="0"/>
              </a:spcAft>
              <a:defRPr sz="4400">
                <a:solidFill>
                  <a:schemeClr val="tx2"/>
                </a:solidFill>
                <a:latin typeface="Arial" charset="0"/>
                <a:cs typeface="Arial" charset="0"/>
              </a:defRPr>
            </a:lvl6pPr>
            <a:lvl7pPr marL="914400" algn="ctr" rtl="1" fontAlgn="base">
              <a:spcBef>
                <a:spcPct val="0"/>
              </a:spcBef>
              <a:spcAft>
                <a:spcPct val="0"/>
              </a:spcAft>
              <a:defRPr sz="4400">
                <a:solidFill>
                  <a:schemeClr val="tx2"/>
                </a:solidFill>
                <a:latin typeface="Arial" charset="0"/>
                <a:cs typeface="Arial" charset="0"/>
              </a:defRPr>
            </a:lvl7pPr>
            <a:lvl8pPr marL="1371600" algn="ctr" rtl="1" fontAlgn="base">
              <a:spcBef>
                <a:spcPct val="0"/>
              </a:spcBef>
              <a:spcAft>
                <a:spcPct val="0"/>
              </a:spcAft>
              <a:defRPr sz="4400">
                <a:solidFill>
                  <a:schemeClr val="tx2"/>
                </a:solidFill>
                <a:latin typeface="Arial" charset="0"/>
                <a:cs typeface="Arial" charset="0"/>
              </a:defRPr>
            </a:lvl8pPr>
            <a:lvl9pPr marL="1828800" algn="ctr" rtl="1" fontAlgn="base">
              <a:spcBef>
                <a:spcPct val="0"/>
              </a:spcBef>
              <a:spcAft>
                <a:spcPct val="0"/>
              </a:spcAft>
              <a:defRPr sz="4400">
                <a:solidFill>
                  <a:schemeClr val="tx2"/>
                </a:solidFill>
                <a:latin typeface="Arial" charset="0"/>
                <a:cs typeface="Arial" charset="0"/>
              </a:defRPr>
            </a:lvl9pPr>
          </a:lstStyle>
          <a:p>
            <a:pPr rtl="0"/>
            <a:r>
              <a:rPr lang="en-US" sz="2800" dirty="0"/>
              <a:t>Geography, Transparency and Institutions </a:t>
            </a:r>
          </a:p>
          <a:p>
            <a:pPr rtl="0"/>
            <a:r>
              <a:rPr lang="en-US" sz="2800" dirty="0" err="1"/>
              <a:t>Mayshar</a:t>
            </a:r>
            <a:r>
              <a:rPr lang="en-US" sz="2800" dirty="0"/>
              <a:t>, </a:t>
            </a:r>
            <a:r>
              <a:rPr lang="en-US" sz="2800" dirty="0" err="1"/>
              <a:t>Moav</a:t>
            </a:r>
            <a:r>
              <a:rPr lang="en-US" sz="2800" dirty="0"/>
              <a:t> &amp; </a:t>
            </a:r>
            <a:r>
              <a:rPr lang="en-US" sz="2800" dirty="0" err="1"/>
              <a:t>Neeman</a:t>
            </a:r>
            <a:r>
              <a:rPr lang="en-US" sz="2800" dirty="0"/>
              <a:t> </a:t>
            </a:r>
            <a:r>
              <a:rPr lang="en-US" sz="2800" kern="0" dirty="0"/>
              <a:t>(2013)</a:t>
            </a:r>
          </a:p>
        </p:txBody>
      </p:sp>
      <p:sp>
        <p:nvSpPr>
          <p:cNvPr id="4" name="TextBox 3"/>
          <p:cNvSpPr txBox="1"/>
          <p:nvPr/>
        </p:nvSpPr>
        <p:spPr>
          <a:xfrm>
            <a:off x="742179" y="2436312"/>
            <a:ext cx="7964255" cy="2246769"/>
          </a:xfrm>
          <a:prstGeom prst="rect">
            <a:avLst/>
          </a:prstGeom>
          <a:noFill/>
        </p:spPr>
        <p:txBody>
          <a:bodyPr wrap="square" rtlCol="0">
            <a:spAutoFit/>
          </a:bodyPr>
          <a:lstStyle/>
          <a:p>
            <a:pPr algn="l" rtl="0"/>
            <a:endParaRPr lang="en-GB" sz="1600" dirty="0"/>
          </a:p>
          <a:p>
            <a:pPr marL="285750" indent="-285750" algn="l" rtl="0">
              <a:buFont typeface="Arial"/>
              <a:buChar char="•"/>
            </a:pPr>
            <a:r>
              <a:rPr lang="en-GB" sz="1600" dirty="0"/>
              <a:t>Once a state exist, how environmental factors shape:</a:t>
            </a:r>
          </a:p>
          <a:p>
            <a:pPr marL="742950" lvl="1" indent="-285750" algn="l" rtl="0">
              <a:buFont typeface="Arial"/>
              <a:buChar char="•"/>
            </a:pPr>
            <a:r>
              <a:rPr lang="en-GB" sz="1600" dirty="0"/>
              <a:t>Land ownership (private </a:t>
            </a:r>
            <a:r>
              <a:rPr lang="en-GB" sz="1600" dirty="0" err="1"/>
              <a:t>vs</a:t>
            </a:r>
            <a:r>
              <a:rPr lang="en-GB" sz="1600" dirty="0"/>
              <a:t> elite)</a:t>
            </a:r>
          </a:p>
          <a:p>
            <a:pPr marL="742950" lvl="1" indent="-285750" algn="l" rtl="0">
              <a:buFont typeface="Arial"/>
              <a:buChar char="•"/>
            </a:pPr>
            <a:r>
              <a:rPr lang="en-GB" sz="1600" dirty="0"/>
              <a:t>State concentration (</a:t>
            </a:r>
            <a:r>
              <a:rPr lang="en-GB" sz="1600" dirty="0" err="1"/>
              <a:t>center</a:t>
            </a:r>
            <a:r>
              <a:rPr lang="en-GB" sz="1600" dirty="0"/>
              <a:t> vs periphery)</a:t>
            </a:r>
          </a:p>
          <a:p>
            <a:pPr marL="742950" lvl="1" indent="-285750" algn="l" rtl="0">
              <a:buFont typeface="Arial"/>
              <a:buChar char="•"/>
            </a:pPr>
            <a:r>
              <a:rPr lang="en-GB" sz="1600" dirty="0"/>
              <a:t>State capacity</a:t>
            </a:r>
          </a:p>
          <a:p>
            <a:pPr marL="742950" lvl="1" indent="-285750" algn="l" rtl="0">
              <a:buFont typeface="Arial"/>
              <a:buChar char="•"/>
            </a:pPr>
            <a:endParaRPr lang="en-GB" sz="1600" dirty="0"/>
          </a:p>
          <a:p>
            <a:pPr marL="285750" indent="-285750" algn="l" rtl="0">
              <a:buFont typeface="Arial"/>
              <a:buChar char="•"/>
            </a:pPr>
            <a:r>
              <a:rPr lang="en-GB" sz="1600" dirty="0"/>
              <a:t>Application to Ancient Egypt and Mesopotamia</a:t>
            </a:r>
          </a:p>
          <a:p>
            <a:pPr marL="742950" lvl="1" indent="-285750" algn="l" rtl="0">
              <a:buFont typeface="Arial"/>
              <a:buChar char="•"/>
            </a:pPr>
            <a:endParaRPr lang="en-US" sz="2800" dirty="0"/>
          </a:p>
        </p:txBody>
      </p:sp>
    </p:spTree>
    <p:extLst>
      <p:ext uri="{BB962C8B-B14F-4D97-AF65-F5344CB8AC3E}">
        <p14:creationId xmlns:p14="http://schemas.microsoft.com/office/powerpoint/2010/main" val="229453632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a:xfrm>
            <a:off x="520700" y="0"/>
            <a:ext cx="8229600" cy="923925"/>
          </a:xfrm>
        </p:spPr>
        <p:txBody>
          <a:bodyPr/>
          <a:lstStyle/>
          <a:p>
            <a:r>
              <a:rPr lang="en-US" sz="3600"/>
              <a:t>Mesopotamia – typical irrigation system</a:t>
            </a:r>
            <a:r>
              <a:rPr lang="en-US"/>
              <a:t> </a:t>
            </a:r>
          </a:p>
        </p:txBody>
      </p:sp>
      <p:pic>
        <p:nvPicPr>
          <p:cNvPr id="101379" name="Picture 1"/>
          <p:cNvPicPr>
            <a:picLocks noGrp="1" noChangeAspect="1" noChangeArrowheads="1"/>
          </p:cNvPicPr>
          <p:nvPr>
            <p:ph idx="1"/>
          </p:nvPr>
        </p:nvPicPr>
        <p:blipFill>
          <a:blip r:embed="rId2" cstate="print"/>
          <a:srcRect/>
          <a:stretch>
            <a:fillRect/>
          </a:stretch>
        </p:blipFill>
        <p:spPr>
          <a:xfrm>
            <a:off x="1182688" y="968375"/>
            <a:ext cx="6300787" cy="5889625"/>
          </a:xfrm>
          <a:noFill/>
        </p:spPr>
      </p:pic>
    </p:spTree>
    <p:extLst>
      <p:ext uri="{BB962C8B-B14F-4D97-AF65-F5344CB8AC3E}">
        <p14:creationId xmlns:p14="http://schemas.microsoft.com/office/powerpoint/2010/main" val="2382674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p:txBody>
          <a:bodyPr/>
          <a:lstStyle/>
          <a:p>
            <a:r>
              <a:rPr lang="en-US" sz="3600"/>
              <a:t>Egypt – typical irrigation system </a:t>
            </a:r>
          </a:p>
        </p:txBody>
      </p:sp>
      <p:pic>
        <p:nvPicPr>
          <p:cNvPr id="102403" name="Picture 1"/>
          <p:cNvPicPr>
            <a:picLocks noChangeAspect="1" noChangeArrowheads="1"/>
          </p:cNvPicPr>
          <p:nvPr/>
        </p:nvPicPr>
        <p:blipFill>
          <a:blip r:embed="rId2" cstate="print"/>
          <a:srcRect/>
          <a:stretch>
            <a:fillRect/>
          </a:stretch>
        </p:blipFill>
        <p:spPr bwMode="auto">
          <a:xfrm>
            <a:off x="968375" y="1981200"/>
            <a:ext cx="7861300" cy="3490913"/>
          </a:xfrm>
          <a:prstGeom prst="rect">
            <a:avLst/>
          </a:prstGeom>
          <a:noFill/>
          <a:ln w="9525">
            <a:noFill/>
            <a:miter lim="800000"/>
            <a:headEnd/>
            <a:tailEnd/>
          </a:ln>
        </p:spPr>
      </p:pic>
    </p:spTree>
    <p:extLst>
      <p:ext uri="{BB962C8B-B14F-4D97-AF65-F5344CB8AC3E}">
        <p14:creationId xmlns:p14="http://schemas.microsoft.com/office/powerpoint/2010/main" val="272079797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318000" y="2978155"/>
            <a:ext cx="2614247" cy="2566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 name="Title 1"/>
          <p:cNvSpPr>
            <a:spLocks noGrp="1"/>
          </p:cNvSpPr>
          <p:nvPr>
            <p:ph type="title"/>
          </p:nvPr>
        </p:nvSpPr>
        <p:spPr>
          <a:xfrm>
            <a:off x="923512" y="304806"/>
            <a:ext cx="6788975" cy="1450757"/>
          </a:xfrm>
        </p:spPr>
        <p:txBody>
          <a:bodyPr>
            <a:normAutofit/>
          </a:bodyPr>
          <a:lstStyle/>
          <a:p>
            <a:pPr algn="l" rtl="0"/>
            <a:r>
              <a:rPr lang="en-US" sz="3200" dirty="0">
                <a:solidFill>
                  <a:schemeClr val="tx1"/>
                </a:solidFill>
                <a:cs typeface="+mn-cs"/>
              </a:rPr>
              <a:t>Technological progress and creative destruction: Why is growth so rare?</a:t>
            </a:r>
            <a:br>
              <a:rPr lang="he-IL" sz="3200" dirty="0">
                <a:solidFill>
                  <a:schemeClr val="tx1"/>
                </a:solidFill>
                <a:cs typeface="+mn-cs"/>
              </a:rPr>
            </a:br>
            <a:r>
              <a:rPr lang="en-US" sz="2000" dirty="0">
                <a:solidFill>
                  <a:schemeClr val="bg1">
                    <a:lumMod val="50000"/>
                  </a:schemeClr>
                </a:solidFill>
              </a:rPr>
              <a:t>Joel Mokyr, Joseph Schumpeter </a:t>
            </a:r>
            <a:endParaRPr lang="he-IL" sz="2400" dirty="0">
              <a:solidFill>
                <a:schemeClr val="bg1">
                  <a:lumMod val="50000"/>
                </a:schemeClr>
              </a:solidFill>
              <a:cs typeface="+mn-cs"/>
            </a:endParaRPr>
          </a:p>
        </p:txBody>
      </p:sp>
      <p:sp>
        <p:nvSpPr>
          <p:cNvPr id="4" name="Slide Number Placeholder 3"/>
          <p:cNvSpPr>
            <a:spLocks noGrp="1"/>
          </p:cNvSpPr>
          <p:nvPr>
            <p:ph type="sldNum" sz="quarter" idx="12"/>
          </p:nvPr>
        </p:nvSpPr>
        <p:spPr/>
        <p:txBody>
          <a:bodyPr/>
          <a:lstStyle/>
          <a:p>
            <a:fld id="{5D58C43D-F308-4D52-B801-582571F6CAC7}" type="slidenum">
              <a:rPr lang="he-IL" sz="1800" b="1" smtClean="0"/>
              <a:t>79</a:t>
            </a:fld>
            <a:endParaRPr lang="he-IL" sz="1800" b="1"/>
          </a:p>
        </p:txBody>
      </p:sp>
      <p:pic>
        <p:nvPicPr>
          <p:cNvPr id="6" name="Picture 2" descr="http://slow.org.il/wp-content/uploads/2013/05/FrameBreaking-18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6742" y="1861347"/>
            <a:ext cx="2970058" cy="284955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637200E9-404A-40B1-9021-D2A28132DB86}"/>
              </a:ext>
            </a:extLst>
          </p:cNvPr>
          <p:cNvSpPr/>
          <p:nvPr/>
        </p:nvSpPr>
        <p:spPr>
          <a:xfrm>
            <a:off x="457200" y="1861347"/>
            <a:ext cx="5371871" cy="4278094"/>
          </a:xfrm>
          <a:prstGeom prst="rect">
            <a:avLst/>
          </a:prstGeom>
        </p:spPr>
        <p:txBody>
          <a:bodyPr wrap="square">
            <a:spAutoFit/>
          </a:bodyPr>
          <a:lstStyle/>
          <a:p>
            <a:pPr marL="285750" indent="-285750" algn="l" rtl="0">
              <a:buFont typeface="Arial" panose="020B0604020202020204" pitchFamily="34" charset="0"/>
              <a:buChar char="•"/>
            </a:pPr>
            <a:r>
              <a:rPr lang="en-US" sz="1600" dirty="0"/>
              <a:t>Economic Institutions - All official and informal laws and institutions that regulate economic activity.</a:t>
            </a:r>
          </a:p>
          <a:p>
            <a:pPr marL="285750" indent="-285750" algn="l" rtl="0">
              <a:buFont typeface="Arial" panose="020B0604020202020204" pitchFamily="34" charset="0"/>
              <a:buChar char="•"/>
            </a:pPr>
            <a:r>
              <a:rPr lang="en-US" sz="1600" dirty="0"/>
              <a:t>Technological advancement results in "creative destruction" evoking objections from strong pressure groups that affect the laws and institutions.</a:t>
            </a:r>
          </a:p>
          <a:p>
            <a:pPr marL="285750" indent="-285750" algn="l" rtl="0">
              <a:buFont typeface="Arial" panose="020B0604020202020204" pitchFamily="34" charset="0"/>
              <a:buChar char="•"/>
            </a:pPr>
            <a:r>
              <a:rPr lang="en-US" sz="1600" dirty="0"/>
              <a:t>In Europe, too, various pressure groups, especially the professional guilds, have prevented technological progress for many years.</a:t>
            </a:r>
          </a:p>
          <a:p>
            <a:pPr marL="285750" indent="-285750" algn="l" rtl="0">
              <a:buFont typeface="Arial" panose="020B0604020202020204" pitchFamily="34" charset="0"/>
              <a:buChar char="•"/>
            </a:pPr>
            <a:r>
              <a:rPr lang="en-US" sz="1600" dirty="0"/>
              <a:t>A human society whose institutions support technological progress and "creative destruction" is the exception rather than the rule.</a:t>
            </a:r>
          </a:p>
          <a:p>
            <a:pPr marL="285750" indent="-285750" algn="l" rtl="0">
              <a:buFont typeface="Arial" panose="020B0604020202020204" pitchFamily="34" charset="0"/>
              <a:buChar char="•"/>
            </a:pPr>
            <a:r>
              <a:rPr lang="en-US" sz="1600" dirty="0"/>
              <a:t>All non-European human societies that have demonstrated technological creativity have stagnated after several centuries, while Europeans continue to lead from 1500 to the present.</a:t>
            </a:r>
          </a:p>
          <a:p>
            <a:pPr marL="285750" indent="-285750" algn="l" rtl="0">
              <a:buFont typeface="Arial" panose="020B0604020202020204" pitchFamily="34" charset="0"/>
              <a:buChar char="•"/>
            </a:pPr>
            <a:r>
              <a:rPr lang="en-US" sz="1600" dirty="0"/>
              <a:t>One of the key factors for European success in dealing with stress groups: multinational competition.</a:t>
            </a:r>
          </a:p>
        </p:txBody>
      </p:sp>
    </p:spTree>
    <p:extLst>
      <p:ext uri="{BB962C8B-B14F-4D97-AF65-F5344CB8AC3E}">
        <p14:creationId xmlns:p14="http://schemas.microsoft.com/office/powerpoint/2010/main" val="126289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E54DB44-1093-4674-8A81-9FA12E4F5A44}" type="slidenum">
              <a:rPr lang="en-US"/>
              <a:pPr/>
              <a:t>8</a:t>
            </a:fld>
            <a:endParaRPr lang="en-US"/>
          </a:p>
        </p:txBody>
      </p:sp>
      <p:sp>
        <p:nvSpPr>
          <p:cNvPr id="4100" name="Rectangle 4"/>
          <p:cNvSpPr>
            <a:spLocks noGrp="1" noChangeArrowheads="1"/>
          </p:cNvSpPr>
          <p:nvPr>
            <p:ph type="ctrTitle"/>
          </p:nvPr>
        </p:nvSpPr>
        <p:spPr>
          <a:xfrm>
            <a:off x="2819400" y="24671"/>
            <a:ext cx="4038600" cy="773723"/>
          </a:xfrm>
        </p:spPr>
        <p:txBody>
          <a:bodyPr/>
          <a:lstStyle/>
          <a:p>
            <a:r>
              <a:rPr lang="en-US" dirty="0"/>
              <a:t>Growth</a:t>
            </a:r>
          </a:p>
        </p:txBody>
      </p:sp>
      <p:sp>
        <p:nvSpPr>
          <p:cNvPr id="7" name="Rectangle 5"/>
          <p:cNvSpPr txBox="1">
            <a:spLocks noChangeArrowheads="1"/>
          </p:cNvSpPr>
          <p:nvPr/>
        </p:nvSpPr>
        <p:spPr bwMode="auto">
          <a:xfrm>
            <a:off x="762000" y="2209800"/>
            <a:ext cx="8153400" cy="1752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a:solidFill>
                  <a:srgbClr val="470F3E"/>
                </a:solidFill>
                <a:latin typeface="+mn-lt"/>
                <a:ea typeface="+mn-ea"/>
                <a:cs typeface="+mn-cs"/>
              </a:defRPr>
            </a:lvl1pPr>
            <a:lvl2pPr marL="457200" indent="0" algn="ctr" rtl="0" eaLnBrk="0" fontAlgn="base" hangingPunct="0">
              <a:spcBef>
                <a:spcPct val="20000"/>
              </a:spcBef>
              <a:spcAft>
                <a:spcPct val="0"/>
              </a:spcAft>
              <a:buNone/>
              <a:defRPr sz="2800">
                <a:solidFill>
                  <a:srgbClr val="470F3E"/>
                </a:solidFill>
                <a:latin typeface="+mn-lt"/>
              </a:defRPr>
            </a:lvl2pPr>
            <a:lvl3pPr marL="914400" indent="0" algn="ctr" rtl="0" eaLnBrk="0" fontAlgn="base" hangingPunct="0">
              <a:spcBef>
                <a:spcPct val="20000"/>
              </a:spcBef>
              <a:spcAft>
                <a:spcPct val="0"/>
              </a:spcAft>
              <a:buNone/>
              <a:defRPr sz="2400">
                <a:solidFill>
                  <a:srgbClr val="470F3E"/>
                </a:solidFill>
                <a:latin typeface="+mn-lt"/>
              </a:defRPr>
            </a:lvl3pPr>
            <a:lvl4pPr marL="1371600" indent="0" algn="ctr" rtl="0" eaLnBrk="0" fontAlgn="base" hangingPunct="0">
              <a:spcBef>
                <a:spcPct val="20000"/>
              </a:spcBef>
              <a:spcAft>
                <a:spcPct val="0"/>
              </a:spcAft>
              <a:buNone/>
              <a:defRPr sz="2000">
                <a:solidFill>
                  <a:srgbClr val="470F3E"/>
                </a:solidFill>
                <a:latin typeface="+mn-lt"/>
              </a:defRPr>
            </a:lvl4pPr>
            <a:lvl5pPr marL="1828800" indent="0" algn="ctr" rtl="0" eaLnBrk="0" fontAlgn="base" hangingPunct="0">
              <a:spcBef>
                <a:spcPct val="20000"/>
              </a:spcBef>
              <a:spcAft>
                <a:spcPct val="0"/>
              </a:spcAft>
              <a:buNone/>
              <a:defRPr sz="2000">
                <a:solidFill>
                  <a:srgbClr val="470F3E"/>
                </a:solidFill>
                <a:latin typeface="+mn-lt"/>
              </a:defRPr>
            </a:lvl5pPr>
            <a:lvl6pPr marL="2286000" indent="0" algn="ctr" rtl="0" eaLnBrk="0" fontAlgn="base" hangingPunct="0">
              <a:spcBef>
                <a:spcPct val="20000"/>
              </a:spcBef>
              <a:spcAft>
                <a:spcPct val="0"/>
              </a:spcAft>
              <a:buNone/>
              <a:defRPr sz="2000">
                <a:solidFill>
                  <a:srgbClr val="470F3E"/>
                </a:solidFill>
                <a:latin typeface="+mn-lt"/>
              </a:defRPr>
            </a:lvl6pPr>
            <a:lvl7pPr marL="2743200" indent="0" algn="ctr" rtl="0" eaLnBrk="0" fontAlgn="base" hangingPunct="0">
              <a:spcBef>
                <a:spcPct val="20000"/>
              </a:spcBef>
              <a:spcAft>
                <a:spcPct val="0"/>
              </a:spcAft>
              <a:buNone/>
              <a:defRPr sz="2000">
                <a:solidFill>
                  <a:srgbClr val="470F3E"/>
                </a:solidFill>
                <a:latin typeface="+mn-lt"/>
              </a:defRPr>
            </a:lvl7pPr>
            <a:lvl8pPr marL="3200400" indent="0" algn="ctr" rtl="0" eaLnBrk="0" fontAlgn="base" hangingPunct="0">
              <a:spcBef>
                <a:spcPct val="20000"/>
              </a:spcBef>
              <a:spcAft>
                <a:spcPct val="0"/>
              </a:spcAft>
              <a:buNone/>
              <a:defRPr sz="2000">
                <a:solidFill>
                  <a:srgbClr val="470F3E"/>
                </a:solidFill>
                <a:latin typeface="+mn-lt"/>
              </a:defRPr>
            </a:lvl8pPr>
            <a:lvl9pPr marL="3657600" indent="0" algn="ctr" rtl="0" eaLnBrk="0" fontAlgn="base" hangingPunct="0">
              <a:spcBef>
                <a:spcPct val="20000"/>
              </a:spcBef>
              <a:spcAft>
                <a:spcPct val="0"/>
              </a:spcAft>
              <a:buNone/>
              <a:defRPr sz="2000">
                <a:solidFill>
                  <a:srgbClr val="470F3E"/>
                </a:solidFill>
                <a:latin typeface="+mn-lt"/>
              </a:defRPr>
            </a:lvl9pPr>
          </a:lstStyle>
          <a:p>
            <a:pPr algn="l"/>
            <a:r>
              <a:rPr lang="en-US" sz="2400" dirty="0"/>
              <a:t>Of course, even in the distant past, there were very wealthy people. </a:t>
            </a:r>
          </a:p>
          <a:p>
            <a:pPr algn="l"/>
            <a:r>
              <a:rPr lang="en-US" sz="2400" dirty="0"/>
              <a:t>However, it is difficult to compare the standard of living of the rich then to the standard of living of people today.</a:t>
            </a:r>
            <a:endParaRPr lang="he-IL" sz="2400" dirty="0"/>
          </a:p>
        </p:txBody>
      </p:sp>
      <p:pic>
        <p:nvPicPr>
          <p:cNvPr id="2" name="תמונה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5400" y="3962400"/>
            <a:ext cx="1889725" cy="2743200"/>
          </a:xfrm>
          <a:prstGeom prst="rect">
            <a:avLst/>
          </a:prstGeom>
        </p:spPr>
      </p:pic>
      <p:pic>
        <p:nvPicPr>
          <p:cNvPr id="3" name="תמונה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29200" y="3962399"/>
            <a:ext cx="3810000" cy="2543175"/>
          </a:xfrm>
          <a:prstGeom prst="rect">
            <a:avLst/>
          </a:prstGeom>
        </p:spPr>
      </p:pic>
      <p:sp>
        <p:nvSpPr>
          <p:cNvPr id="9" name="לחצן פעולה: התחלה 8">
            <a:hlinkClick r:id="" action="ppaction://hlinkshowjump?jump=lastslide" highlightClick="1"/>
          </p:cNvPr>
          <p:cNvSpPr/>
          <p:nvPr/>
        </p:nvSpPr>
        <p:spPr bwMode="auto">
          <a:xfrm>
            <a:off x="228600" y="6172200"/>
            <a:ext cx="685800" cy="457200"/>
          </a:xfrm>
          <a:prstGeom prst="actionButtonBeginning">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a:scene3d>
            <a:camera prst="orthographicFront">
              <a:rot lat="21594000" lon="0" rev="0"/>
            </a:camera>
            <a:lightRig rig="threePt" dir="t"/>
          </a:scene3d>
          <a:sp3d>
            <a:bevelT w="107950" h="120650" prst="convex"/>
            <a:bevelB w="304800" h="419100" prst="softRound"/>
          </a:sp3d>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7572"/>
              </a:solidFill>
              <a:effectLst/>
              <a:latin typeface="Arial" charset="0"/>
            </a:endParaRPr>
          </a:p>
        </p:txBody>
      </p:sp>
      <p:sp>
        <p:nvSpPr>
          <p:cNvPr id="11" name="מלבן 10"/>
          <p:cNvSpPr/>
          <p:nvPr/>
        </p:nvSpPr>
        <p:spPr>
          <a:xfrm>
            <a:off x="3839913" y="4310656"/>
            <a:ext cx="607859" cy="923330"/>
          </a:xfrm>
          <a:prstGeom prst="rect">
            <a:avLst/>
          </a:prstGeom>
          <a:noFill/>
        </p:spPr>
        <p:txBody>
          <a:bodyPr wrap="none" lIns="91440" tIns="45720" rIns="91440" bIns="45720">
            <a:spAutoFit/>
          </a:bodyPr>
          <a:lstStyle/>
          <a:p>
            <a:pPr algn="ctr"/>
            <a:r>
              <a:rPr lang="he-IL"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t>
            </a:r>
          </a:p>
        </p:txBody>
      </p:sp>
      <p:sp>
        <p:nvSpPr>
          <p:cNvPr id="10" name="Rectangle 5">
            <a:extLst>
              <a:ext uri="{FF2B5EF4-FFF2-40B4-BE49-F238E27FC236}">
                <a16:creationId xmlns:a16="http://schemas.microsoft.com/office/drawing/2014/main" id="{7CF16189-44E4-47AD-9727-3F69E3F03EBD}"/>
              </a:ext>
            </a:extLst>
          </p:cNvPr>
          <p:cNvSpPr txBox="1">
            <a:spLocks noChangeArrowheads="1"/>
          </p:cNvSpPr>
          <p:nvPr/>
        </p:nvSpPr>
        <p:spPr bwMode="auto">
          <a:xfrm>
            <a:off x="685800" y="914399"/>
            <a:ext cx="8153400" cy="1447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ctr" rtl="1" eaLnBrk="0" fontAlgn="base" hangingPunct="0">
              <a:spcBef>
                <a:spcPct val="20000"/>
              </a:spcBef>
              <a:spcAft>
                <a:spcPct val="0"/>
              </a:spcAft>
              <a:buNone/>
              <a:defRPr sz="3200">
                <a:solidFill>
                  <a:schemeClr val="tx1"/>
                </a:solidFill>
                <a:latin typeface="+mn-lt"/>
                <a:ea typeface="+mn-ea"/>
                <a:cs typeface="+mn-cs"/>
              </a:defRPr>
            </a:lvl1pPr>
            <a:lvl2pPr marL="457200" indent="0" algn="ctr" rtl="1" eaLnBrk="0" fontAlgn="base" hangingPunct="0">
              <a:spcBef>
                <a:spcPct val="20000"/>
              </a:spcBef>
              <a:spcAft>
                <a:spcPct val="0"/>
              </a:spcAft>
              <a:buNone/>
              <a:defRPr sz="2800">
                <a:solidFill>
                  <a:schemeClr val="tx1"/>
                </a:solidFill>
                <a:latin typeface="+mn-lt"/>
                <a:cs typeface="+mn-cs"/>
              </a:defRPr>
            </a:lvl2pPr>
            <a:lvl3pPr marL="914400" indent="0" algn="ctr" rtl="1" eaLnBrk="0" fontAlgn="base" hangingPunct="0">
              <a:spcBef>
                <a:spcPct val="20000"/>
              </a:spcBef>
              <a:spcAft>
                <a:spcPct val="0"/>
              </a:spcAft>
              <a:buNone/>
              <a:defRPr sz="2400">
                <a:solidFill>
                  <a:schemeClr val="tx1"/>
                </a:solidFill>
                <a:latin typeface="+mn-lt"/>
                <a:cs typeface="+mn-cs"/>
              </a:defRPr>
            </a:lvl3pPr>
            <a:lvl4pPr marL="1371600" indent="0" algn="ctr" rtl="1" eaLnBrk="0" fontAlgn="base" hangingPunct="0">
              <a:spcBef>
                <a:spcPct val="20000"/>
              </a:spcBef>
              <a:spcAft>
                <a:spcPct val="0"/>
              </a:spcAft>
              <a:buNone/>
              <a:defRPr sz="2000">
                <a:solidFill>
                  <a:schemeClr val="tx1"/>
                </a:solidFill>
                <a:latin typeface="+mn-lt"/>
                <a:cs typeface="+mn-cs"/>
              </a:defRPr>
            </a:lvl4pPr>
            <a:lvl5pPr marL="1828800" indent="0" algn="ctr" rtl="1" eaLnBrk="0" fontAlgn="base" hangingPunct="0">
              <a:spcBef>
                <a:spcPct val="20000"/>
              </a:spcBef>
              <a:spcAft>
                <a:spcPct val="0"/>
              </a:spcAft>
              <a:buNone/>
              <a:defRPr sz="2000">
                <a:solidFill>
                  <a:schemeClr val="tx1"/>
                </a:solidFill>
                <a:latin typeface="+mn-lt"/>
                <a:cs typeface="+mn-cs"/>
              </a:defRPr>
            </a:lvl5pPr>
            <a:lvl6pPr marL="2286000" indent="0" algn="ctr" rtl="1" fontAlgn="base">
              <a:spcBef>
                <a:spcPct val="20000"/>
              </a:spcBef>
              <a:spcAft>
                <a:spcPct val="0"/>
              </a:spcAft>
              <a:buNone/>
              <a:defRPr sz="2000">
                <a:solidFill>
                  <a:schemeClr val="tx1"/>
                </a:solidFill>
                <a:latin typeface="+mn-lt"/>
                <a:cs typeface="+mn-cs"/>
              </a:defRPr>
            </a:lvl6pPr>
            <a:lvl7pPr marL="2743200" indent="0" algn="ctr" rtl="1" fontAlgn="base">
              <a:spcBef>
                <a:spcPct val="20000"/>
              </a:spcBef>
              <a:spcAft>
                <a:spcPct val="0"/>
              </a:spcAft>
              <a:buNone/>
              <a:defRPr sz="2000">
                <a:solidFill>
                  <a:schemeClr val="tx1"/>
                </a:solidFill>
                <a:latin typeface="+mn-lt"/>
                <a:cs typeface="+mn-cs"/>
              </a:defRPr>
            </a:lvl7pPr>
            <a:lvl8pPr marL="3200400" indent="0" algn="ctr" rtl="1" fontAlgn="base">
              <a:spcBef>
                <a:spcPct val="20000"/>
              </a:spcBef>
              <a:spcAft>
                <a:spcPct val="0"/>
              </a:spcAft>
              <a:buNone/>
              <a:defRPr sz="2000">
                <a:solidFill>
                  <a:schemeClr val="tx1"/>
                </a:solidFill>
                <a:latin typeface="+mn-lt"/>
                <a:cs typeface="+mn-cs"/>
              </a:defRPr>
            </a:lvl8pPr>
            <a:lvl9pPr marL="3657600" indent="0" algn="ctr" rtl="1" fontAlgn="base">
              <a:spcBef>
                <a:spcPct val="20000"/>
              </a:spcBef>
              <a:spcAft>
                <a:spcPct val="0"/>
              </a:spcAft>
              <a:buNone/>
              <a:defRPr sz="2000">
                <a:solidFill>
                  <a:schemeClr val="tx1"/>
                </a:solidFill>
                <a:latin typeface="+mn-lt"/>
                <a:cs typeface="+mn-cs"/>
              </a:defRPr>
            </a:lvl9pPr>
          </a:lstStyle>
          <a:p>
            <a:pPr algn="l" rtl="0"/>
            <a:r>
              <a:rPr lang="en-US" kern="0" dirty="0"/>
              <a:t>In the past 200 years, average standard of living has gone up exponentially. </a:t>
            </a:r>
            <a:endParaRPr lang="he-IL" kern="0" dirty="0"/>
          </a:p>
        </p:txBody>
      </p:sp>
    </p:spTree>
    <p:extLst>
      <p:ext uri="{BB962C8B-B14F-4D97-AF65-F5344CB8AC3E}">
        <p14:creationId xmlns:p14="http://schemas.microsoft.com/office/powerpoint/2010/main" val="3944101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0" presetClass="entr" presetSubtype="0"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Effect transition="in" filter="fade">
                                      <p:cBhvr>
                                        <p:cTn id="28"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1" grpId="0"/>
      <p:bldP spid="10"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318000" y="2978155"/>
            <a:ext cx="2614247" cy="2566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 name="Title 1"/>
          <p:cNvSpPr>
            <a:spLocks noGrp="1"/>
          </p:cNvSpPr>
          <p:nvPr>
            <p:ph type="title"/>
          </p:nvPr>
        </p:nvSpPr>
        <p:spPr>
          <a:xfrm>
            <a:off x="822963" y="304806"/>
            <a:ext cx="7543800" cy="1450757"/>
          </a:xfrm>
        </p:spPr>
        <p:txBody>
          <a:bodyPr>
            <a:normAutofit/>
          </a:bodyPr>
          <a:lstStyle/>
          <a:p>
            <a:pPr algn="l" rtl="0"/>
            <a:r>
              <a:rPr lang="en-US" sz="4000" dirty="0">
                <a:solidFill>
                  <a:schemeClr val="tx1"/>
                </a:solidFill>
                <a:cs typeface="+mn-cs"/>
              </a:rPr>
              <a:t>Why do nations fall?</a:t>
            </a:r>
            <a:br>
              <a:rPr lang="en-US" sz="4000" dirty="0">
                <a:solidFill>
                  <a:schemeClr val="tx1"/>
                </a:solidFill>
                <a:cs typeface="+mn-cs"/>
              </a:rPr>
            </a:br>
            <a:r>
              <a:rPr lang="en-US" sz="2000" dirty="0">
                <a:solidFill>
                  <a:schemeClr val="bg1">
                    <a:lumMod val="50000"/>
                  </a:schemeClr>
                </a:solidFill>
              </a:rPr>
              <a:t>Daron </a:t>
            </a:r>
            <a:r>
              <a:rPr lang="en-US" sz="2000" dirty="0" err="1">
                <a:solidFill>
                  <a:schemeClr val="bg1">
                    <a:lumMod val="50000"/>
                  </a:schemeClr>
                </a:solidFill>
              </a:rPr>
              <a:t>Acemoğlu</a:t>
            </a:r>
            <a:r>
              <a:rPr lang="en-US" sz="2000" dirty="0">
                <a:solidFill>
                  <a:schemeClr val="bg1">
                    <a:lumMod val="50000"/>
                  </a:schemeClr>
                </a:solidFill>
              </a:rPr>
              <a:t>, James Robinson</a:t>
            </a:r>
            <a:endParaRPr lang="he-IL" sz="4000" dirty="0">
              <a:solidFill>
                <a:schemeClr val="bg1">
                  <a:lumMod val="50000"/>
                </a:schemeClr>
              </a:solidFill>
              <a:cs typeface="+mn-cs"/>
            </a:endParaRPr>
          </a:p>
        </p:txBody>
      </p:sp>
      <p:sp>
        <p:nvSpPr>
          <p:cNvPr id="4" name="Slide Number Placeholder 3"/>
          <p:cNvSpPr>
            <a:spLocks noGrp="1"/>
          </p:cNvSpPr>
          <p:nvPr>
            <p:ph type="sldNum" sz="quarter" idx="12"/>
          </p:nvPr>
        </p:nvSpPr>
        <p:spPr/>
        <p:txBody>
          <a:bodyPr/>
          <a:lstStyle/>
          <a:p>
            <a:fld id="{5D58C43D-F308-4D52-B801-582571F6CAC7}" type="slidenum">
              <a:rPr lang="he-IL" sz="1800" b="1" smtClean="0"/>
              <a:t>80</a:t>
            </a:fld>
            <a:endParaRPr lang="he-IL" sz="1800" b="1"/>
          </a:p>
        </p:txBody>
      </p:sp>
      <p:sp>
        <p:nvSpPr>
          <p:cNvPr id="8" name="Rectangle 7"/>
          <p:cNvSpPr/>
          <p:nvPr/>
        </p:nvSpPr>
        <p:spPr>
          <a:xfrm>
            <a:off x="332495" y="957278"/>
            <a:ext cx="539247" cy="1066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9" name="Content Placeholder 2">
            <a:extLst>
              <a:ext uri="{FF2B5EF4-FFF2-40B4-BE49-F238E27FC236}">
                <a16:creationId xmlns:a16="http://schemas.microsoft.com/office/drawing/2014/main" id="{5888C044-4202-4247-BBBA-41A868D91037}"/>
              </a:ext>
            </a:extLst>
          </p:cNvPr>
          <p:cNvSpPr txBox="1">
            <a:spLocks/>
          </p:cNvSpPr>
          <p:nvPr/>
        </p:nvSpPr>
        <p:spPr bwMode="auto">
          <a:xfrm>
            <a:off x="822963" y="2067057"/>
            <a:ext cx="8034265" cy="43882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r" rtl="1" eaLnBrk="0" fontAlgn="base" hangingPunct="0">
              <a:spcBef>
                <a:spcPct val="20000"/>
              </a:spcBef>
              <a:spcAft>
                <a:spcPct val="0"/>
              </a:spcAft>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har char="–"/>
              <a:defRPr sz="2800">
                <a:solidFill>
                  <a:schemeClr val="tx1"/>
                </a:solidFill>
                <a:latin typeface="+mn-lt"/>
                <a:cs typeface="+mn-cs"/>
              </a:defRPr>
            </a:lvl2pPr>
            <a:lvl3pPr marL="1143000" indent="-228600" algn="r" rtl="1" eaLnBrk="0" fontAlgn="base" hangingPunct="0">
              <a:spcBef>
                <a:spcPct val="20000"/>
              </a:spcBef>
              <a:spcAft>
                <a:spcPct val="0"/>
              </a:spcAft>
              <a:buChar char="•"/>
              <a:defRPr sz="2400">
                <a:solidFill>
                  <a:schemeClr val="tx1"/>
                </a:solidFill>
                <a:latin typeface="+mn-lt"/>
                <a:cs typeface="+mn-cs"/>
              </a:defRPr>
            </a:lvl3pPr>
            <a:lvl4pPr marL="1600200" indent="-228600" algn="r" rtl="1" eaLnBrk="0" fontAlgn="base" hangingPunct="0">
              <a:spcBef>
                <a:spcPct val="20000"/>
              </a:spcBef>
              <a:spcAft>
                <a:spcPct val="0"/>
              </a:spcAft>
              <a:buChar char="–"/>
              <a:defRPr sz="2000">
                <a:solidFill>
                  <a:schemeClr val="tx1"/>
                </a:solidFill>
                <a:latin typeface="+mn-lt"/>
                <a:cs typeface="+mn-cs"/>
              </a:defRPr>
            </a:lvl4pPr>
            <a:lvl5pPr marL="2057400" indent="-228600" algn="r" rtl="1" eaLnBrk="0" fontAlgn="base" hangingPunct="0">
              <a:spcBef>
                <a:spcPct val="20000"/>
              </a:spcBef>
              <a:spcAft>
                <a:spcPct val="0"/>
              </a:spcAft>
              <a:buChar char="»"/>
              <a:defRPr sz="2000">
                <a:solidFill>
                  <a:schemeClr val="tx1"/>
                </a:solidFill>
                <a:latin typeface="+mn-lt"/>
                <a:cs typeface="+mn-cs"/>
              </a:defRPr>
            </a:lvl5pPr>
            <a:lvl6pPr marL="2514600" indent="-228600" algn="r" rtl="1" fontAlgn="base">
              <a:spcBef>
                <a:spcPct val="20000"/>
              </a:spcBef>
              <a:spcAft>
                <a:spcPct val="0"/>
              </a:spcAft>
              <a:buChar char="»"/>
              <a:defRPr sz="2000">
                <a:solidFill>
                  <a:schemeClr val="tx1"/>
                </a:solidFill>
                <a:latin typeface="+mn-lt"/>
                <a:cs typeface="+mn-cs"/>
              </a:defRPr>
            </a:lvl6pPr>
            <a:lvl7pPr marL="2971800" indent="-228600" algn="r" rtl="1" fontAlgn="base">
              <a:spcBef>
                <a:spcPct val="20000"/>
              </a:spcBef>
              <a:spcAft>
                <a:spcPct val="0"/>
              </a:spcAft>
              <a:buChar char="»"/>
              <a:defRPr sz="2000">
                <a:solidFill>
                  <a:schemeClr val="tx1"/>
                </a:solidFill>
                <a:latin typeface="+mn-lt"/>
                <a:cs typeface="+mn-cs"/>
              </a:defRPr>
            </a:lvl7pPr>
            <a:lvl8pPr marL="3429000" indent="-228600" algn="r" rtl="1" fontAlgn="base">
              <a:spcBef>
                <a:spcPct val="20000"/>
              </a:spcBef>
              <a:spcAft>
                <a:spcPct val="0"/>
              </a:spcAft>
              <a:buChar char="»"/>
              <a:defRPr sz="2000">
                <a:solidFill>
                  <a:schemeClr val="tx1"/>
                </a:solidFill>
                <a:latin typeface="+mn-lt"/>
                <a:cs typeface="+mn-cs"/>
              </a:defRPr>
            </a:lvl8pPr>
            <a:lvl9pPr marL="3886200" indent="-228600" algn="r" rtl="1" fontAlgn="base">
              <a:spcBef>
                <a:spcPct val="20000"/>
              </a:spcBef>
              <a:spcAft>
                <a:spcPct val="0"/>
              </a:spcAft>
              <a:buChar char="»"/>
              <a:defRPr sz="2000">
                <a:solidFill>
                  <a:schemeClr val="tx1"/>
                </a:solidFill>
                <a:latin typeface="+mn-lt"/>
                <a:cs typeface="+mn-cs"/>
              </a:defRPr>
            </a:lvl9pPr>
          </a:lstStyle>
          <a:p>
            <a:pPr algn="l" rtl="0">
              <a:buFont typeface="Arial" panose="020B0604020202020204" pitchFamily="34" charset="0"/>
              <a:buChar char="•"/>
            </a:pPr>
            <a:r>
              <a:rPr lang="en-US" sz="1800" kern="0" dirty="0"/>
              <a:t>Two types of institutions: </a:t>
            </a:r>
            <a:endParaRPr lang="he-IL" sz="1800" kern="0" dirty="0"/>
          </a:p>
          <a:p>
            <a:pPr marL="658368" lvl="1" indent="-457200" algn="l" rtl="0">
              <a:buFont typeface="+mj-lt"/>
              <a:buAutoNum type="arabicPeriod"/>
            </a:pPr>
            <a:r>
              <a:rPr lang="en-US" b="1" kern="0" dirty="0"/>
              <a:t>Inclusive Institutions</a:t>
            </a:r>
          </a:p>
          <a:p>
            <a:pPr marL="1058418" lvl="2" indent="-457200" algn="l" rtl="0">
              <a:buFont typeface="Arial" panose="020B0604020202020204" pitchFamily="34" charset="0"/>
              <a:buChar char="•"/>
            </a:pPr>
            <a:r>
              <a:rPr lang="en-US" sz="1400" kern="0" dirty="0"/>
              <a:t>Help residents realize their productive potential, enabling social mobility. </a:t>
            </a:r>
          </a:p>
          <a:p>
            <a:pPr marL="1058418" lvl="2" indent="-457200" algn="l" rtl="0">
              <a:buFont typeface="Arial" panose="020B0604020202020204" pitchFamily="34" charset="0"/>
              <a:buChar char="•"/>
            </a:pPr>
            <a:r>
              <a:rPr lang="en-US" sz="1400" kern="0" dirty="0"/>
              <a:t>A relatively equal system of law; observance of property laws, equitable financial institutions, institutions that allow everyone access to knowledge and resources.</a:t>
            </a:r>
            <a:endParaRPr lang="he-IL" sz="1400" kern="0" dirty="0"/>
          </a:p>
          <a:p>
            <a:pPr marL="201168" lvl="1" indent="0" algn="l" rtl="0">
              <a:buNone/>
            </a:pPr>
            <a:r>
              <a:rPr lang="en-US" b="1" kern="0" dirty="0"/>
              <a:t>2. Extractive Institutions</a:t>
            </a:r>
          </a:p>
          <a:p>
            <a:pPr marL="1058418" lvl="2" indent="-457200" algn="l" rtl="0">
              <a:buFont typeface="Arial" panose="020B0604020202020204" pitchFamily="34" charset="0"/>
              <a:buChar char="•"/>
            </a:pPr>
            <a:r>
              <a:rPr lang="en-US" sz="1400" kern="0" dirty="0"/>
              <a:t>Transfer the wealth to a limited elite group.</a:t>
            </a:r>
          </a:p>
          <a:p>
            <a:pPr marL="1058418" lvl="2" indent="-457200" algn="l" rtl="0">
              <a:buFont typeface="Arial" panose="020B0604020202020204" pitchFamily="34" charset="0"/>
              <a:buChar char="•"/>
            </a:pPr>
            <a:r>
              <a:rPr lang="en-US" sz="1400" kern="0" dirty="0"/>
              <a:t>Monopolies, cartels, guilds, slavery </a:t>
            </a:r>
            <a:endParaRPr lang="he-IL" sz="1400" kern="0" dirty="0"/>
          </a:p>
          <a:p>
            <a:pPr algn="l" rtl="0">
              <a:buFont typeface="Arial" panose="020B0604020202020204" pitchFamily="34" charset="0"/>
              <a:buChar char="•"/>
            </a:pPr>
            <a:r>
              <a:rPr lang="en-US" sz="1800" kern="0" dirty="0"/>
              <a:t>Failed states are failing because their institutions are primarily concerned with transferring wealth from the public to a limited elite</a:t>
            </a:r>
            <a:endParaRPr lang="he-IL" kern="0" dirty="0"/>
          </a:p>
          <a:p>
            <a:pPr lvl="1" algn="l" rtl="0">
              <a:buFont typeface="Arial" panose="020B0604020202020204" pitchFamily="34" charset="0"/>
              <a:buChar char="•"/>
            </a:pPr>
            <a:endParaRPr lang="en-US" kern="0" dirty="0"/>
          </a:p>
        </p:txBody>
      </p:sp>
    </p:spTree>
    <p:extLst>
      <p:ext uri="{BB962C8B-B14F-4D97-AF65-F5344CB8AC3E}">
        <p14:creationId xmlns:p14="http://schemas.microsoft.com/office/powerpoint/2010/main" val="3708724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318000" y="2978155"/>
            <a:ext cx="2614247" cy="2566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4" name="Slide Number Placeholder 3"/>
          <p:cNvSpPr>
            <a:spLocks noGrp="1"/>
          </p:cNvSpPr>
          <p:nvPr>
            <p:ph type="sldNum" sz="quarter" idx="12"/>
          </p:nvPr>
        </p:nvSpPr>
        <p:spPr/>
        <p:txBody>
          <a:bodyPr/>
          <a:lstStyle/>
          <a:p>
            <a:fld id="{5D58C43D-F308-4D52-B801-582571F6CAC7}" type="slidenum">
              <a:rPr lang="he-IL" sz="1800" b="1" smtClean="0"/>
              <a:t>81</a:t>
            </a:fld>
            <a:endParaRPr lang="he-IL" sz="1800" b="1"/>
          </a:p>
        </p:txBody>
      </p:sp>
      <p:sp>
        <p:nvSpPr>
          <p:cNvPr id="8" name="Rectangle 7"/>
          <p:cNvSpPr/>
          <p:nvPr/>
        </p:nvSpPr>
        <p:spPr>
          <a:xfrm>
            <a:off x="332495" y="957278"/>
            <a:ext cx="539247" cy="1066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1026" name="Picture 2" descr="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4808" y="4124228"/>
            <a:ext cx="3609192" cy="256603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Title 1">
            <a:extLst>
              <a:ext uri="{FF2B5EF4-FFF2-40B4-BE49-F238E27FC236}">
                <a16:creationId xmlns:a16="http://schemas.microsoft.com/office/drawing/2014/main" id="{633069C1-4D4C-417E-ADD3-A82CD5D957D5}"/>
              </a:ext>
            </a:extLst>
          </p:cNvPr>
          <p:cNvSpPr>
            <a:spLocks noGrp="1"/>
          </p:cNvSpPr>
          <p:nvPr>
            <p:ph type="title"/>
          </p:nvPr>
        </p:nvSpPr>
        <p:spPr>
          <a:xfrm>
            <a:off x="457200" y="86068"/>
            <a:ext cx="7543800" cy="1450757"/>
          </a:xfrm>
        </p:spPr>
        <p:txBody>
          <a:bodyPr>
            <a:normAutofit/>
          </a:bodyPr>
          <a:lstStyle/>
          <a:p>
            <a:pPr algn="l" rtl="0"/>
            <a:r>
              <a:rPr lang="en-US" sz="4000" dirty="0">
                <a:solidFill>
                  <a:schemeClr val="tx1"/>
                </a:solidFill>
                <a:cs typeface="+mn-cs"/>
              </a:rPr>
              <a:t>Why do nations fall?</a:t>
            </a:r>
            <a:br>
              <a:rPr lang="en-US" sz="4000" dirty="0">
                <a:solidFill>
                  <a:schemeClr val="tx1"/>
                </a:solidFill>
                <a:cs typeface="+mn-cs"/>
              </a:rPr>
            </a:br>
            <a:r>
              <a:rPr lang="en-US" sz="2000" dirty="0">
                <a:solidFill>
                  <a:schemeClr val="bg1">
                    <a:lumMod val="50000"/>
                  </a:schemeClr>
                </a:solidFill>
              </a:rPr>
              <a:t>Daron </a:t>
            </a:r>
            <a:r>
              <a:rPr lang="en-US" sz="2000" dirty="0" err="1">
                <a:solidFill>
                  <a:schemeClr val="bg1">
                    <a:lumMod val="50000"/>
                  </a:schemeClr>
                </a:solidFill>
              </a:rPr>
              <a:t>Acemoğlu</a:t>
            </a:r>
            <a:r>
              <a:rPr lang="en-US" sz="2000" dirty="0">
                <a:solidFill>
                  <a:schemeClr val="bg1">
                    <a:lumMod val="50000"/>
                  </a:schemeClr>
                </a:solidFill>
              </a:rPr>
              <a:t>, James Robinson</a:t>
            </a:r>
            <a:endParaRPr lang="he-IL" sz="4000" dirty="0">
              <a:solidFill>
                <a:schemeClr val="bg1">
                  <a:lumMod val="50000"/>
                </a:schemeClr>
              </a:solidFill>
              <a:cs typeface="+mn-cs"/>
            </a:endParaRPr>
          </a:p>
        </p:txBody>
      </p:sp>
      <p:sp>
        <p:nvSpPr>
          <p:cNvPr id="6" name="Rectangle 5">
            <a:extLst>
              <a:ext uri="{FF2B5EF4-FFF2-40B4-BE49-F238E27FC236}">
                <a16:creationId xmlns:a16="http://schemas.microsoft.com/office/drawing/2014/main" id="{83576855-15BA-451D-9ABA-CC25F0AE8F30}"/>
              </a:ext>
            </a:extLst>
          </p:cNvPr>
          <p:cNvSpPr/>
          <p:nvPr/>
        </p:nvSpPr>
        <p:spPr>
          <a:xfrm>
            <a:off x="602118" y="1474688"/>
            <a:ext cx="5893685" cy="2800767"/>
          </a:xfrm>
          <a:prstGeom prst="rect">
            <a:avLst/>
          </a:prstGeom>
        </p:spPr>
        <p:txBody>
          <a:bodyPr wrap="square">
            <a:spAutoFit/>
          </a:bodyPr>
          <a:lstStyle/>
          <a:p>
            <a:pPr marL="285750" indent="-285750" algn="l" rtl="0">
              <a:buFont typeface="Arial" panose="020B0604020202020204" pitchFamily="34" charset="0"/>
              <a:buChar char="•"/>
            </a:pPr>
            <a:r>
              <a:rPr lang="en-US" sz="1600" dirty="0"/>
              <a:t>The rulers of poor countries do not choose a "bad" policy because they do not know what the good policy is. They deliberately choose it, with the goal to continue their reign. </a:t>
            </a:r>
          </a:p>
          <a:p>
            <a:pPr marL="285750" indent="-285750" algn="l" rtl="0">
              <a:buFont typeface="Arial" panose="020B0604020202020204" pitchFamily="34" charset="0"/>
              <a:buChar char="•"/>
            </a:pPr>
            <a:r>
              <a:rPr lang="en-US" sz="1600" dirty="0"/>
              <a:t>Poor countries cannot easily embrace the institutions of rich countries because of the fear of the elites from creative destruction.</a:t>
            </a:r>
          </a:p>
          <a:p>
            <a:pPr marL="285750" indent="-285750" algn="l" rtl="0">
              <a:buFont typeface="Arial" panose="020B0604020202020204" pitchFamily="34" charset="0"/>
              <a:buChar char="•"/>
            </a:pPr>
            <a:r>
              <a:rPr lang="en-US" sz="1600" dirty="0"/>
              <a:t>Economic development does not lead to democracy and modern institutions, causality is in the opposite direction, and therefore growth in countries such as China cannot continue without change in institutions.</a:t>
            </a:r>
          </a:p>
          <a:p>
            <a:pPr marL="285750" indent="-285750" algn="l" rtl="0">
              <a:buFont typeface="Arial" panose="020B0604020202020204" pitchFamily="34" charset="0"/>
              <a:buChar char="•"/>
            </a:pPr>
            <a:r>
              <a:rPr lang="en-US" sz="1600" dirty="0"/>
              <a:t>Examples:</a:t>
            </a:r>
          </a:p>
        </p:txBody>
      </p:sp>
      <p:sp>
        <p:nvSpPr>
          <p:cNvPr id="12" name="Rectangle 11">
            <a:extLst>
              <a:ext uri="{FF2B5EF4-FFF2-40B4-BE49-F238E27FC236}">
                <a16:creationId xmlns:a16="http://schemas.microsoft.com/office/drawing/2014/main" id="{677948B5-061A-4E8E-A34D-F656EC0427F9}"/>
              </a:ext>
            </a:extLst>
          </p:cNvPr>
          <p:cNvSpPr/>
          <p:nvPr/>
        </p:nvSpPr>
        <p:spPr>
          <a:xfrm>
            <a:off x="602118" y="4331062"/>
            <a:ext cx="4572000" cy="1569660"/>
          </a:xfrm>
          <a:prstGeom prst="rect">
            <a:avLst/>
          </a:prstGeom>
        </p:spPr>
        <p:txBody>
          <a:bodyPr>
            <a:spAutoFit/>
          </a:bodyPr>
          <a:lstStyle/>
          <a:p>
            <a:pPr marL="742950" lvl="1" indent="-285750" algn="l" rtl="0">
              <a:buFont typeface="Arial" panose="020B0604020202020204" pitchFamily="34" charset="0"/>
              <a:buChar char="•"/>
            </a:pPr>
            <a:r>
              <a:rPr lang="en-US" sz="1600" dirty="0"/>
              <a:t>Why did the Industrial Revolution occur specifically in Britain? </a:t>
            </a:r>
          </a:p>
          <a:p>
            <a:pPr marL="742950" lvl="1" indent="-285750" algn="l" rtl="0">
              <a:buFont typeface="Arial" panose="020B0604020202020204" pitchFamily="34" charset="0"/>
              <a:buChar char="•"/>
            </a:pPr>
            <a:r>
              <a:rPr lang="en-US" sz="1600" dirty="0"/>
              <a:t>Why did the tables turn in South American and North American after the arrival of Europeans?</a:t>
            </a:r>
          </a:p>
          <a:p>
            <a:pPr marL="742950" lvl="1" indent="-285750" algn="l" rtl="0">
              <a:buFont typeface="Arial" panose="020B0604020202020204" pitchFamily="34" charset="0"/>
              <a:buChar char="•"/>
            </a:pPr>
            <a:r>
              <a:rPr lang="en-US" sz="1600" dirty="0"/>
              <a:t>The story of Botswana</a:t>
            </a:r>
          </a:p>
        </p:txBody>
      </p:sp>
    </p:spTree>
    <p:extLst>
      <p:ext uri="{BB962C8B-B14F-4D97-AF65-F5344CB8AC3E}">
        <p14:creationId xmlns:p14="http://schemas.microsoft.com/office/powerpoint/2010/main" val="2647609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11ABEE1-1A9C-4801-BB54-6F464A9220CC}" type="slidenum">
              <a:rPr lang="he-IL" sz="1600" b="1" smtClean="0"/>
              <a:t>82</a:t>
            </a:fld>
            <a:endParaRPr lang="he-IL" sz="1600" b="1"/>
          </a:p>
        </p:txBody>
      </p:sp>
      <p:pic>
        <p:nvPicPr>
          <p:cNvPr id="16386" name="Picture 2" descr="http://greeneggmedia.com/images/uploads/blog/Evolution_of_Retai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0646" y="762586"/>
            <a:ext cx="3032725" cy="94677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s://upload.wikimedia.org/wikipedia/commons/thumb/6/6c/Biston.betularia.7200.jpg/1920px-Biston.betularia.720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6770" y="3371541"/>
            <a:ext cx="3760134" cy="25018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https://upload.wikimedia.org/wikipedia/commons/thumb/d/db/Biston.betularia.f.carbonaria.7209.jpg/1920px-Biston.betularia.f.carbonaria.7209.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9229" y="3371540"/>
            <a:ext cx="3760134" cy="250187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4B86888-A958-4DF8-84DE-65421BC401A7}"/>
              </a:ext>
            </a:extLst>
          </p:cNvPr>
          <p:cNvSpPr/>
          <p:nvPr/>
        </p:nvSpPr>
        <p:spPr>
          <a:xfrm>
            <a:off x="356260" y="1951672"/>
            <a:ext cx="8331569" cy="1477328"/>
          </a:xfrm>
          <a:prstGeom prst="rect">
            <a:avLst/>
          </a:prstGeom>
        </p:spPr>
        <p:txBody>
          <a:bodyPr wrap="square">
            <a:spAutoFit/>
          </a:bodyPr>
          <a:lstStyle/>
          <a:p>
            <a:pPr algn="l" rtl="0"/>
            <a:r>
              <a:rPr lang="en-US" dirty="0"/>
              <a:t>Differences in mortality rates and the birth of “various types“ of individuals can lead to changes in the composition of the species as a whole, reminiscent of evolutionary changes, in a relatively short period of several millennia (for example - lactose resistance, change in British moth's wings during the industrial revolution).</a:t>
            </a:r>
          </a:p>
        </p:txBody>
      </p:sp>
      <p:sp>
        <p:nvSpPr>
          <p:cNvPr id="6" name="Rectangle 5">
            <a:extLst>
              <a:ext uri="{FF2B5EF4-FFF2-40B4-BE49-F238E27FC236}">
                <a16:creationId xmlns:a16="http://schemas.microsoft.com/office/drawing/2014/main" id="{F6E8C61C-7087-4AB0-87CD-C9B6A70433AC}"/>
              </a:ext>
            </a:extLst>
          </p:cNvPr>
          <p:cNvSpPr/>
          <p:nvPr/>
        </p:nvSpPr>
        <p:spPr>
          <a:xfrm>
            <a:off x="610629" y="164910"/>
            <a:ext cx="8077200" cy="1384995"/>
          </a:xfrm>
          <a:prstGeom prst="rect">
            <a:avLst/>
          </a:prstGeom>
        </p:spPr>
        <p:txBody>
          <a:bodyPr wrap="square">
            <a:spAutoFit/>
          </a:bodyPr>
          <a:lstStyle/>
          <a:p>
            <a:pPr algn="l" rtl="0"/>
            <a:r>
              <a:rPr lang="en-US" sz="3200" dirty="0"/>
              <a:t>Has the human race become more "bourgeois"?</a:t>
            </a:r>
          </a:p>
          <a:p>
            <a:pPr algn="l"/>
            <a:r>
              <a:rPr lang="en-US" sz="2000" dirty="0">
                <a:solidFill>
                  <a:schemeClr val="bg1">
                    <a:lumMod val="50000"/>
                  </a:schemeClr>
                </a:solidFill>
              </a:rPr>
              <a:t>Omer </a:t>
            </a:r>
            <a:r>
              <a:rPr lang="en-US" sz="2000" dirty="0" err="1">
                <a:solidFill>
                  <a:schemeClr val="bg1">
                    <a:lumMod val="50000"/>
                  </a:schemeClr>
                </a:solidFill>
              </a:rPr>
              <a:t>Moav</a:t>
            </a:r>
            <a:r>
              <a:rPr lang="en-US" sz="2000" dirty="0">
                <a:solidFill>
                  <a:schemeClr val="bg1">
                    <a:lumMod val="50000"/>
                  </a:schemeClr>
                </a:solidFill>
              </a:rPr>
              <a:t>, Oded </a:t>
            </a:r>
            <a:r>
              <a:rPr lang="en-US" sz="2000" dirty="0" err="1">
                <a:solidFill>
                  <a:schemeClr val="bg1">
                    <a:lumMod val="50000"/>
                  </a:schemeClr>
                </a:solidFill>
              </a:rPr>
              <a:t>Galor</a:t>
            </a:r>
            <a:endParaRPr lang="en-US" sz="2000" dirty="0">
              <a:solidFill>
                <a:schemeClr val="bg1">
                  <a:lumMod val="50000"/>
                </a:schemeClr>
              </a:solidFill>
            </a:endParaRPr>
          </a:p>
        </p:txBody>
      </p:sp>
    </p:spTree>
    <p:extLst>
      <p:ext uri="{BB962C8B-B14F-4D97-AF65-F5344CB8AC3E}">
        <p14:creationId xmlns:p14="http://schemas.microsoft.com/office/powerpoint/2010/main" val="32597896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11ABEE1-1A9C-4801-BB54-6F464A9220CC}" type="slidenum">
              <a:rPr lang="he-IL" sz="1600" b="1" smtClean="0"/>
              <a:t>83</a:t>
            </a:fld>
            <a:endParaRPr lang="he-IL" sz="1600" b="1"/>
          </a:p>
        </p:txBody>
      </p:sp>
      <p:pic>
        <p:nvPicPr>
          <p:cNvPr id="8" name="Picture 2" descr="http://greeneggmedia.com/images/uploads/blog/Evolution_of_Retail.png">
            <a:extLst>
              <a:ext uri="{FF2B5EF4-FFF2-40B4-BE49-F238E27FC236}">
                <a16:creationId xmlns:a16="http://schemas.microsoft.com/office/drawing/2014/main" id="{B4DFCA67-3375-4DF1-A725-A2B7813D1D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0646" y="762586"/>
            <a:ext cx="3032725" cy="94677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0ACEF1B0-26DD-4BD1-BC6A-709DFDD506E6}"/>
              </a:ext>
            </a:extLst>
          </p:cNvPr>
          <p:cNvSpPr/>
          <p:nvPr/>
        </p:nvSpPr>
        <p:spPr>
          <a:xfrm>
            <a:off x="610629" y="164910"/>
            <a:ext cx="8077200" cy="1384995"/>
          </a:xfrm>
          <a:prstGeom prst="rect">
            <a:avLst/>
          </a:prstGeom>
        </p:spPr>
        <p:txBody>
          <a:bodyPr wrap="square">
            <a:spAutoFit/>
          </a:bodyPr>
          <a:lstStyle/>
          <a:p>
            <a:pPr algn="l" rtl="0"/>
            <a:r>
              <a:rPr lang="en-US" sz="3200" dirty="0"/>
              <a:t>Has the human race become more "bourgeois"?</a:t>
            </a:r>
          </a:p>
          <a:p>
            <a:pPr algn="l"/>
            <a:r>
              <a:rPr lang="en-US" sz="2000" dirty="0">
                <a:solidFill>
                  <a:schemeClr val="bg1">
                    <a:lumMod val="50000"/>
                  </a:schemeClr>
                </a:solidFill>
              </a:rPr>
              <a:t>Omer </a:t>
            </a:r>
            <a:r>
              <a:rPr lang="en-US" sz="2000" dirty="0" err="1">
                <a:solidFill>
                  <a:schemeClr val="bg1">
                    <a:lumMod val="50000"/>
                  </a:schemeClr>
                </a:solidFill>
              </a:rPr>
              <a:t>Moav</a:t>
            </a:r>
            <a:r>
              <a:rPr lang="en-US" sz="2000" dirty="0">
                <a:solidFill>
                  <a:schemeClr val="bg1">
                    <a:lumMod val="50000"/>
                  </a:schemeClr>
                </a:solidFill>
              </a:rPr>
              <a:t>, Oded </a:t>
            </a:r>
            <a:r>
              <a:rPr lang="en-US" sz="2000" dirty="0" err="1">
                <a:solidFill>
                  <a:schemeClr val="bg1">
                    <a:lumMod val="50000"/>
                  </a:schemeClr>
                </a:solidFill>
              </a:rPr>
              <a:t>Galor</a:t>
            </a:r>
            <a:endParaRPr lang="en-US" sz="2000" dirty="0">
              <a:solidFill>
                <a:schemeClr val="bg1">
                  <a:lumMod val="50000"/>
                </a:schemeClr>
              </a:solidFill>
            </a:endParaRPr>
          </a:p>
        </p:txBody>
      </p:sp>
      <p:sp>
        <p:nvSpPr>
          <p:cNvPr id="7" name="Rectangle 6">
            <a:extLst>
              <a:ext uri="{FF2B5EF4-FFF2-40B4-BE49-F238E27FC236}">
                <a16:creationId xmlns:a16="http://schemas.microsoft.com/office/drawing/2014/main" id="{0E532177-D032-42D5-B435-2A173851CD9A}"/>
              </a:ext>
            </a:extLst>
          </p:cNvPr>
          <p:cNvSpPr/>
          <p:nvPr/>
        </p:nvSpPr>
        <p:spPr>
          <a:xfrm>
            <a:off x="463736" y="1844060"/>
            <a:ext cx="8223064" cy="4524315"/>
          </a:xfrm>
          <a:prstGeom prst="rect">
            <a:avLst/>
          </a:prstGeom>
        </p:spPr>
        <p:txBody>
          <a:bodyPr wrap="square">
            <a:spAutoFit/>
          </a:bodyPr>
          <a:lstStyle/>
          <a:p>
            <a:pPr marL="285750" indent="-285750" algn="l" rtl="0">
              <a:buFont typeface="Arial" panose="020B0604020202020204" pitchFamily="34" charset="0"/>
              <a:buChar char="•"/>
            </a:pPr>
            <a:r>
              <a:rPr lang="en-US" dirty="0"/>
              <a:t>Let's start with Malthusian equilibrium again, but this time individuals in society differ from one another in preferences of quality of children versus the number of children.</a:t>
            </a:r>
          </a:p>
          <a:p>
            <a:pPr marL="285750" indent="-285750" algn="l" rtl="0">
              <a:buFont typeface="Arial" panose="020B0604020202020204" pitchFamily="34" charset="0"/>
              <a:buChar char="•"/>
            </a:pPr>
            <a:r>
              <a:rPr lang="en-US" dirty="0"/>
              <a:t>Investing in the quality of children increases human capital, and human capital has a positive impact on technological progress.</a:t>
            </a:r>
          </a:p>
          <a:p>
            <a:pPr marL="285750" indent="-285750" algn="l" rtl="0">
              <a:buFont typeface="Arial" panose="020B0604020202020204" pitchFamily="34" charset="0"/>
              <a:buChar char="•"/>
            </a:pPr>
            <a:r>
              <a:rPr lang="en-US" dirty="0"/>
              <a:t>Technological advancement positively impacts the return on human capital, giving an ever-growing evolutionary advantage to those individuals that place a greater emphasis on the quality of children - they will be richer and more able to invest in their children (at a time when a significant percentage of children died before the age of 5).</a:t>
            </a:r>
          </a:p>
          <a:p>
            <a:pPr marL="285750" indent="-285750" algn="l" rtl="0">
              <a:buFont typeface="Arial" panose="020B0604020202020204" pitchFamily="34" charset="0"/>
              <a:buChar char="•"/>
            </a:pPr>
            <a:r>
              <a:rPr lang="en-US" dirty="0"/>
              <a:t>The increase in human capital and technology creates growth in the standard of living that increases this evolutionary advantage over time, increases the proportion of individuals in society that put more emphasis on the quality of children.</a:t>
            </a:r>
          </a:p>
          <a:p>
            <a:pPr marL="285750" indent="-285750" algn="l" rtl="0">
              <a:buFont typeface="Arial" panose="020B0604020202020204" pitchFamily="34" charset="0"/>
              <a:buChar char="•"/>
            </a:pPr>
            <a:r>
              <a:rPr lang="en-US" dirty="0"/>
              <a:t>The process accelerates itself to break the Malthusian model, demographic inverse and rapid technological growth.</a:t>
            </a:r>
          </a:p>
        </p:txBody>
      </p:sp>
    </p:spTree>
    <p:extLst>
      <p:ext uri="{BB962C8B-B14F-4D97-AF65-F5344CB8AC3E}">
        <p14:creationId xmlns:p14="http://schemas.microsoft.com/office/powerpoint/2010/main" val="7341578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11ABEE1-1A9C-4801-BB54-6F464A9220CC}" type="slidenum">
              <a:rPr lang="he-IL" sz="1600" b="1" smtClean="0"/>
              <a:t>84</a:t>
            </a:fld>
            <a:endParaRPr lang="he-IL" sz="1600" b="1"/>
          </a:p>
        </p:txBody>
      </p:sp>
      <p:pic>
        <p:nvPicPr>
          <p:cNvPr id="6" name="Picture 5"/>
          <p:cNvPicPr>
            <a:picLocks noChangeAspect="1"/>
          </p:cNvPicPr>
          <p:nvPr/>
        </p:nvPicPr>
        <p:blipFill rotWithShape="1">
          <a:blip r:embed="rId3"/>
          <a:srcRect l="3778" t="2317" r="2765"/>
          <a:stretch/>
        </p:blipFill>
        <p:spPr>
          <a:xfrm>
            <a:off x="4156364" y="2044966"/>
            <a:ext cx="4869306" cy="3948432"/>
          </a:xfrm>
          <a:prstGeom prst="rect">
            <a:avLst/>
          </a:prstGeom>
        </p:spPr>
      </p:pic>
      <p:sp>
        <p:nvSpPr>
          <p:cNvPr id="8" name="TextBox 7"/>
          <p:cNvSpPr txBox="1"/>
          <p:nvPr/>
        </p:nvSpPr>
        <p:spPr>
          <a:xfrm>
            <a:off x="1452282" y="6488459"/>
            <a:ext cx="6651812" cy="307777"/>
          </a:xfrm>
          <a:prstGeom prst="rect">
            <a:avLst/>
          </a:prstGeom>
          <a:noFill/>
        </p:spPr>
        <p:txBody>
          <a:bodyPr wrap="square" rtlCol="1">
            <a:spAutoFit/>
          </a:bodyPr>
          <a:lstStyle/>
          <a:p>
            <a:r>
              <a:rPr lang="he-IL" sz="1400" dirty="0"/>
              <a:t>מקור: </a:t>
            </a:r>
            <a:r>
              <a:rPr lang="en-US" sz="1400" dirty="0"/>
              <a:t>Clark, G. (2008)</a:t>
            </a:r>
            <a:endParaRPr lang="he-IL" sz="1400" dirty="0"/>
          </a:p>
        </p:txBody>
      </p:sp>
      <p:pic>
        <p:nvPicPr>
          <p:cNvPr id="10" name="Picture 2" descr="http://greeneggmedia.com/images/uploads/blog/Evolution_of_Retail.png">
            <a:extLst>
              <a:ext uri="{FF2B5EF4-FFF2-40B4-BE49-F238E27FC236}">
                <a16:creationId xmlns:a16="http://schemas.microsoft.com/office/drawing/2014/main" id="{3A1D5EE5-6125-4F62-8078-F764FD6640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0646" y="762586"/>
            <a:ext cx="3032725" cy="946778"/>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725B8661-2687-4DD0-A551-480961FF253C}"/>
              </a:ext>
            </a:extLst>
          </p:cNvPr>
          <p:cNvSpPr/>
          <p:nvPr/>
        </p:nvSpPr>
        <p:spPr>
          <a:xfrm>
            <a:off x="610629" y="164910"/>
            <a:ext cx="8077200" cy="1384995"/>
          </a:xfrm>
          <a:prstGeom prst="rect">
            <a:avLst/>
          </a:prstGeom>
        </p:spPr>
        <p:txBody>
          <a:bodyPr wrap="square">
            <a:spAutoFit/>
          </a:bodyPr>
          <a:lstStyle/>
          <a:p>
            <a:pPr algn="l" rtl="0"/>
            <a:r>
              <a:rPr lang="en-US" sz="3200" dirty="0"/>
              <a:t>Has the human race become more "bourgeois"?</a:t>
            </a:r>
          </a:p>
          <a:p>
            <a:pPr algn="l"/>
            <a:r>
              <a:rPr lang="en-US" sz="2000" dirty="0">
                <a:solidFill>
                  <a:schemeClr val="bg1">
                    <a:lumMod val="50000"/>
                  </a:schemeClr>
                </a:solidFill>
              </a:rPr>
              <a:t>Gregory Clark</a:t>
            </a:r>
          </a:p>
        </p:txBody>
      </p:sp>
      <p:sp>
        <p:nvSpPr>
          <p:cNvPr id="12" name="Rectangle 11">
            <a:extLst>
              <a:ext uri="{FF2B5EF4-FFF2-40B4-BE49-F238E27FC236}">
                <a16:creationId xmlns:a16="http://schemas.microsoft.com/office/drawing/2014/main" id="{7F1683CF-7B76-4FB7-A287-5C4B2FFB403E}"/>
              </a:ext>
            </a:extLst>
          </p:cNvPr>
          <p:cNvSpPr/>
          <p:nvPr/>
        </p:nvSpPr>
        <p:spPr>
          <a:xfrm>
            <a:off x="463736" y="1844060"/>
            <a:ext cx="3692628" cy="4247317"/>
          </a:xfrm>
          <a:prstGeom prst="rect">
            <a:avLst/>
          </a:prstGeom>
        </p:spPr>
        <p:txBody>
          <a:bodyPr wrap="square">
            <a:spAutoFit/>
          </a:bodyPr>
          <a:lstStyle/>
          <a:p>
            <a:pPr marL="285750" indent="-285750" algn="l" rtl="0">
              <a:buFont typeface="Arial" panose="020B0604020202020204" pitchFamily="34" charset="0"/>
              <a:buChar char="•"/>
            </a:pPr>
            <a:r>
              <a:rPr lang="en-US" dirty="0"/>
              <a:t>The figure shows a sampling of approximately 3,000 wills of British people in the 17</a:t>
            </a:r>
            <a:r>
              <a:rPr lang="en-US" baseline="30000" dirty="0"/>
              <a:t>th</a:t>
            </a:r>
            <a:r>
              <a:rPr lang="en-US" dirty="0"/>
              <a:t> century, mentioning all the surviving children who have reached adulthood and entitled to inheritance.</a:t>
            </a:r>
          </a:p>
          <a:p>
            <a:pPr marL="285750" indent="-285750" algn="l" rtl="0">
              <a:buFont typeface="Arial" panose="020B0604020202020204" pitchFamily="34" charset="0"/>
              <a:buChar char="•"/>
            </a:pPr>
            <a:r>
              <a:rPr lang="en-US" dirty="0"/>
              <a:t>The rich had more children who survived and reached adulthood.</a:t>
            </a:r>
          </a:p>
          <a:p>
            <a:pPr marL="285750" indent="-285750" algn="l" rtl="0">
              <a:buFont typeface="Arial" panose="020B0604020202020204" pitchFamily="34" charset="0"/>
              <a:buChar char="•"/>
            </a:pPr>
            <a:r>
              <a:rPr lang="en-US" dirty="0"/>
              <a:t>This was truer for wealthy bourgeois and less for the nobility who had to take part in wars. </a:t>
            </a:r>
          </a:p>
          <a:p>
            <a:pPr marL="285750" indent="-285750" algn="l" rtl="0">
              <a:buFont typeface="Arial" panose="020B0604020202020204" pitchFamily="34" charset="0"/>
              <a:buChar char="•"/>
            </a:pPr>
            <a:endParaRPr lang="en-US" dirty="0"/>
          </a:p>
        </p:txBody>
      </p:sp>
    </p:spTree>
    <p:extLst>
      <p:ext uri="{BB962C8B-B14F-4D97-AF65-F5344CB8AC3E}">
        <p14:creationId xmlns:p14="http://schemas.microsoft.com/office/powerpoint/2010/main" val="222544852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318000" y="2978155"/>
            <a:ext cx="2614247" cy="25660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sp>
        <p:nvSpPr>
          <p:cNvPr id="2" name="Title 1"/>
          <p:cNvSpPr>
            <a:spLocks noGrp="1"/>
          </p:cNvSpPr>
          <p:nvPr>
            <p:ph type="title"/>
          </p:nvPr>
        </p:nvSpPr>
        <p:spPr>
          <a:xfrm>
            <a:off x="822963" y="304806"/>
            <a:ext cx="7543800" cy="1450757"/>
          </a:xfrm>
        </p:spPr>
        <p:txBody>
          <a:bodyPr>
            <a:normAutofit fontScale="90000"/>
          </a:bodyPr>
          <a:lstStyle/>
          <a:p>
            <a:pPr algn="l"/>
            <a:r>
              <a:rPr lang="en-US" sz="4000" dirty="0">
                <a:solidFill>
                  <a:schemeClr val="tx1"/>
                </a:solidFill>
                <a:cs typeface="+mn-cs"/>
              </a:rPr>
              <a:t>Genetic diversity and distance from Africa</a:t>
            </a:r>
            <a:br>
              <a:rPr lang="he-IL" sz="4000" dirty="0">
                <a:solidFill>
                  <a:schemeClr val="tx1"/>
                </a:solidFill>
                <a:cs typeface="+mn-cs"/>
              </a:rPr>
            </a:br>
            <a:r>
              <a:rPr lang="en-US" sz="2400" dirty="0">
                <a:solidFill>
                  <a:schemeClr val="tx1">
                    <a:lumMod val="50000"/>
                    <a:lumOff val="50000"/>
                  </a:schemeClr>
                </a:solidFill>
                <a:cs typeface="+mn-cs"/>
              </a:rPr>
              <a:t>Oded </a:t>
            </a:r>
            <a:r>
              <a:rPr lang="en-US" sz="2400" dirty="0" err="1">
                <a:solidFill>
                  <a:schemeClr val="tx1">
                    <a:lumMod val="50000"/>
                    <a:lumOff val="50000"/>
                  </a:schemeClr>
                </a:solidFill>
                <a:cs typeface="+mn-cs"/>
              </a:rPr>
              <a:t>Galor</a:t>
            </a:r>
            <a:r>
              <a:rPr lang="en-US" sz="2400" dirty="0">
                <a:solidFill>
                  <a:schemeClr val="tx1">
                    <a:lumMod val="50000"/>
                    <a:lumOff val="50000"/>
                  </a:schemeClr>
                </a:solidFill>
                <a:cs typeface="+mn-cs"/>
              </a:rPr>
              <a:t> et al</a:t>
            </a:r>
            <a:endParaRPr lang="he-IL" sz="2400" dirty="0">
              <a:solidFill>
                <a:schemeClr val="tx1">
                  <a:lumMod val="50000"/>
                  <a:lumOff val="50000"/>
                </a:schemeClr>
              </a:solidFill>
              <a:cs typeface="+mn-cs"/>
            </a:endParaRPr>
          </a:p>
        </p:txBody>
      </p:sp>
      <p:sp>
        <p:nvSpPr>
          <p:cNvPr id="4" name="Slide Number Placeholder 3"/>
          <p:cNvSpPr>
            <a:spLocks noGrp="1"/>
          </p:cNvSpPr>
          <p:nvPr>
            <p:ph type="sldNum" sz="quarter" idx="12"/>
          </p:nvPr>
        </p:nvSpPr>
        <p:spPr/>
        <p:txBody>
          <a:bodyPr/>
          <a:lstStyle/>
          <a:p>
            <a:fld id="{5D58C43D-F308-4D52-B801-582571F6CAC7}" type="slidenum">
              <a:rPr lang="he-IL" sz="1800" b="1" smtClean="0"/>
              <a:t>85</a:t>
            </a:fld>
            <a:endParaRPr lang="he-IL" sz="1800" b="1"/>
          </a:p>
        </p:txBody>
      </p:sp>
      <p:sp>
        <p:nvSpPr>
          <p:cNvPr id="8" name="Rectangle 7"/>
          <p:cNvSpPr/>
          <p:nvPr/>
        </p:nvSpPr>
        <p:spPr>
          <a:xfrm>
            <a:off x="332495" y="957278"/>
            <a:ext cx="539247" cy="1066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he-IL"/>
          </a:p>
        </p:txBody>
      </p:sp>
      <p:pic>
        <p:nvPicPr>
          <p:cNvPr id="9" name="Picture 2" descr="http://yanko.lib.ru/books/natural/diamond_jared=guns_germs_and_steel-en-a.files/image0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8000" y="3674084"/>
            <a:ext cx="4715548" cy="278280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2" name="Picture 2" descr="http://girltalkhq.com/wp-content/uploads/2014/04/Screen-Shot-2014-04-10-at-9.53.38-AM.png"/>
          <p:cNvPicPr>
            <a:picLocks noChangeAspect="1" noChangeArrowheads="1"/>
          </p:cNvPicPr>
          <p:nvPr/>
        </p:nvPicPr>
        <p:blipFill rotWithShape="1">
          <a:blip r:embed="rId4">
            <a:extLst>
              <a:ext uri="{28A0092B-C50C-407E-A947-70E740481C1C}">
                <a14:useLocalDpi xmlns:a14="http://schemas.microsoft.com/office/drawing/2010/main" val="0"/>
              </a:ext>
            </a:extLst>
          </a:blip>
          <a:srcRect t="33292"/>
          <a:stretch/>
        </p:blipFill>
        <p:spPr bwMode="auto">
          <a:xfrm>
            <a:off x="4318000" y="1755563"/>
            <a:ext cx="4696752" cy="184428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4BF6D267-50DD-4D28-81ED-819CF9A3BB95}"/>
              </a:ext>
            </a:extLst>
          </p:cNvPr>
          <p:cNvSpPr/>
          <p:nvPr/>
        </p:nvSpPr>
        <p:spPr>
          <a:xfrm>
            <a:off x="470737" y="1834276"/>
            <a:ext cx="3562611" cy="4185761"/>
          </a:xfrm>
          <a:prstGeom prst="rect">
            <a:avLst/>
          </a:prstGeom>
        </p:spPr>
        <p:txBody>
          <a:bodyPr wrap="square">
            <a:spAutoFit/>
          </a:bodyPr>
          <a:lstStyle/>
          <a:p>
            <a:pPr marL="285750" indent="-285750" algn="l" rtl="0">
              <a:buFont typeface="Arial" panose="020B0604020202020204" pitchFamily="34" charset="0"/>
              <a:buChar char="•"/>
            </a:pPr>
            <a:r>
              <a:rPr lang="en-US" sz="1400" dirty="0"/>
              <a:t>Genetic diversity of populations is manifested in variation in build, languages, ethnic characteristics, etc.</a:t>
            </a:r>
          </a:p>
          <a:p>
            <a:pPr marL="285750" indent="-285750" algn="l" rtl="0">
              <a:buFont typeface="Arial" panose="020B0604020202020204" pitchFamily="34" charset="0"/>
              <a:buChar char="•"/>
            </a:pPr>
            <a:r>
              <a:rPr lang="en-US" sz="1400" dirty="0"/>
              <a:t>The genetic diversity of populations throughout much of history has been influenced by the distance from Africa, due to the migration routes of the ancient man and the "founding effect."</a:t>
            </a:r>
          </a:p>
          <a:p>
            <a:pPr marL="285750" indent="-285750" algn="l" rtl="0">
              <a:buFont typeface="Arial" panose="020B0604020202020204" pitchFamily="34" charset="0"/>
              <a:buChar char="•"/>
            </a:pPr>
            <a:r>
              <a:rPr lang="en-US" sz="1400" dirty="0"/>
              <a:t>Populations whose diversity is too high will suffer from frequent internal conflicts; populations with too low diversity will suffer from conservatism and a lack of social openness - there is an optimum point where diversity supports economic growth most strongly. </a:t>
            </a:r>
          </a:p>
          <a:p>
            <a:pPr marL="285750" indent="-285750" algn="l" rtl="0">
              <a:buFont typeface="Arial" panose="020B0604020202020204" pitchFamily="34" charset="0"/>
              <a:buChar char="•"/>
            </a:pPr>
            <a:r>
              <a:rPr lang="en-US" sz="1400" dirty="0"/>
              <a:t>Therefore, civilizations that were too far or too close to Africa were always at a disadvantage.</a:t>
            </a:r>
          </a:p>
        </p:txBody>
      </p:sp>
    </p:spTree>
    <p:extLst>
      <p:ext uri="{BB962C8B-B14F-4D97-AF65-F5344CB8AC3E}">
        <p14:creationId xmlns:p14="http://schemas.microsoft.com/office/powerpoint/2010/main" val="966982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1E54DB44-1093-4674-8A81-9FA12E4F5A44}" type="slidenum">
              <a:rPr lang="en-US"/>
              <a:pPr/>
              <a:t>9</a:t>
            </a:fld>
            <a:endParaRPr lang="en-US"/>
          </a:p>
        </p:txBody>
      </p:sp>
      <p:sp>
        <p:nvSpPr>
          <p:cNvPr id="4100" name="Rectangle 4"/>
          <p:cNvSpPr>
            <a:spLocks noGrp="1" noChangeArrowheads="1"/>
          </p:cNvSpPr>
          <p:nvPr>
            <p:ph type="ctrTitle"/>
          </p:nvPr>
        </p:nvSpPr>
        <p:spPr>
          <a:xfrm>
            <a:off x="609600" y="-8311"/>
            <a:ext cx="7772400" cy="829451"/>
          </a:xfrm>
        </p:spPr>
        <p:txBody>
          <a:bodyPr/>
          <a:lstStyle/>
          <a:p>
            <a:r>
              <a:rPr lang="en-US" dirty="0"/>
              <a:t>Growth</a:t>
            </a:r>
          </a:p>
        </p:txBody>
      </p:sp>
      <p:sp>
        <p:nvSpPr>
          <p:cNvPr id="4101" name="Rectangle 5"/>
          <p:cNvSpPr>
            <a:spLocks noGrp="1" noChangeArrowheads="1"/>
          </p:cNvSpPr>
          <p:nvPr>
            <p:ph type="subTitle" idx="1"/>
          </p:nvPr>
        </p:nvSpPr>
        <p:spPr>
          <a:xfrm>
            <a:off x="762000" y="838200"/>
            <a:ext cx="7848600" cy="1676400"/>
          </a:xfrm>
        </p:spPr>
        <p:txBody>
          <a:bodyPr/>
          <a:lstStyle/>
          <a:p>
            <a:pPr algn="l" rtl="0"/>
            <a:r>
              <a:rPr lang="en-US" dirty="0"/>
              <a:t>With growth, gaps were also created</a:t>
            </a:r>
            <a:endParaRPr lang="he-IL" dirty="0"/>
          </a:p>
        </p:txBody>
      </p:sp>
      <p:sp>
        <p:nvSpPr>
          <p:cNvPr id="7" name="Text Box 4"/>
          <p:cNvSpPr txBox="1">
            <a:spLocks noChangeArrowheads="1"/>
          </p:cNvSpPr>
          <p:nvPr/>
        </p:nvSpPr>
        <p:spPr bwMode="auto">
          <a:xfrm>
            <a:off x="0" y="2060350"/>
            <a:ext cx="7129463" cy="519113"/>
          </a:xfrm>
          <a:prstGeom prst="rect">
            <a:avLst/>
          </a:prstGeom>
          <a:noFill/>
          <a:ln w="9525">
            <a:noFill/>
            <a:miter lim="800000"/>
            <a:headEnd/>
            <a:tailEnd/>
          </a:ln>
          <a:effectLst/>
        </p:spPr>
        <p:txBody>
          <a:bodyPr>
            <a:spAutoFit/>
          </a:bodyPr>
          <a:lstStyle/>
          <a:p>
            <a:pPr algn="l" rtl="0">
              <a:defRPr/>
            </a:pPr>
            <a:r>
              <a:rPr lang="en-US" sz="2800" b="1" dirty="0">
                <a:solidFill>
                  <a:srgbClr val="CC0066"/>
                </a:solidFill>
              </a:rPr>
              <a:t>Regional</a:t>
            </a:r>
            <a:r>
              <a:rPr lang="en-US" sz="2800" b="1" dirty="0">
                <a:solidFill>
                  <a:srgbClr val="CC0066"/>
                </a:solidFill>
                <a:effectLst>
                  <a:outerShdw blurRad="38100" dist="38100" dir="2700000" algn="tl">
                    <a:srgbClr val="C0C0C0"/>
                  </a:outerShdw>
                </a:effectLst>
              </a:rPr>
              <a:t> Income Per Capita:  0 - 2000</a:t>
            </a:r>
          </a:p>
        </p:txBody>
      </p:sp>
      <p:graphicFrame>
        <p:nvGraphicFramePr>
          <p:cNvPr id="8" name="Object 5"/>
          <p:cNvGraphicFramePr>
            <a:graphicFrameLocks noChangeAspect="1"/>
          </p:cNvGraphicFramePr>
          <p:nvPr/>
        </p:nvGraphicFramePr>
        <p:xfrm>
          <a:off x="587422" y="2579463"/>
          <a:ext cx="6400800" cy="3772339"/>
        </p:xfrm>
        <a:graphic>
          <a:graphicData uri="http://schemas.openxmlformats.org/presentationml/2006/ole">
            <mc:AlternateContent xmlns:mc="http://schemas.openxmlformats.org/markup-compatibility/2006">
              <mc:Choice xmlns:v="urn:schemas-microsoft-com:vml" Requires="v">
                <p:oleObj spid="_x0000_s2102" name="תרשים" r:id="rId4" imgW="6115202" imgH="4695749" progId="Excel.Sheet.8">
                  <p:embed/>
                </p:oleObj>
              </mc:Choice>
              <mc:Fallback>
                <p:oleObj name="תרשים" r:id="rId4" imgW="6115202" imgH="4695749" progId="Excel.Shee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422" y="2579463"/>
                        <a:ext cx="6400800" cy="37723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לחצן פעולה: התחלה 8">
            <a:hlinkClick r:id="" action="ppaction://hlinkshowjump?jump=lastslide" highlightClick="1"/>
          </p:cNvPr>
          <p:cNvSpPr/>
          <p:nvPr/>
        </p:nvSpPr>
        <p:spPr bwMode="auto">
          <a:xfrm>
            <a:off x="228600" y="6172200"/>
            <a:ext cx="685800" cy="457200"/>
          </a:xfrm>
          <a:prstGeom prst="actionButtonBeginning">
            <a:avLst/>
          </a:prstGeom>
          <a:solidFill>
            <a:schemeClr val="accent2">
              <a:lumMod val="60000"/>
              <a:lumOff val="40000"/>
            </a:schemeClr>
          </a:solidFill>
          <a:ln w="12700" cap="flat" cmpd="sng" algn="ctr">
            <a:solidFill>
              <a:schemeClr val="tx1"/>
            </a:solidFill>
            <a:prstDash val="solid"/>
            <a:round/>
            <a:headEnd type="none" w="med" len="med"/>
            <a:tailEnd type="none" w="med" len="med"/>
          </a:ln>
          <a:effectLst/>
          <a:scene3d>
            <a:camera prst="orthographicFront">
              <a:rot lat="21594000" lon="0" rev="0"/>
            </a:camera>
            <a:lightRig rig="threePt" dir="t"/>
          </a:scene3d>
          <a:sp3d>
            <a:bevelT w="107950" h="120650" prst="convex"/>
            <a:bevelB w="304800" h="419100" prst="softRound"/>
          </a:sp3d>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rgbClr val="007572"/>
              </a:solidFill>
              <a:effectLst/>
              <a:latin typeface="Arial" charset="0"/>
            </a:endParaRPr>
          </a:p>
        </p:txBody>
      </p:sp>
    </p:spTree>
    <p:extLst>
      <p:ext uri="{BB962C8B-B14F-4D97-AF65-F5344CB8AC3E}">
        <p14:creationId xmlns:p14="http://schemas.microsoft.com/office/powerpoint/2010/main" val="1447256369"/>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he-IL"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1" eaLnBrk="1" fontAlgn="base" latinLnBrk="0" hangingPunct="1">
          <a:lnSpc>
            <a:spcPct val="100000"/>
          </a:lnSpc>
          <a:spcBef>
            <a:spcPct val="0"/>
          </a:spcBef>
          <a:spcAft>
            <a:spcPct val="0"/>
          </a:spcAft>
          <a:buClrTx/>
          <a:buSzTx/>
          <a:buFontTx/>
          <a:buNone/>
          <a:tabLst/>
          <a:defRPr kumimoji="0" lang="he-IL"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85049</TotalTime>
  <Words>4769</Words>
  <Application>Microsoft Office PowerPoint</Application>
  <PresentationFormat>On-screen Show (4:3)</PresentationFormat>
  <Paragraphs>438</Paragraphs>
  <Slides>85</Slides>
  <Notes>26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85</vt:i4>
      </vt:variant>
    </vt:vector>
  </HeadingPairs>
  <TitlesOfParts>
    <vt:vector size="92" baseType="lpstr">
      <vt:lpstr>Arial</vt:lpstr>
      <vt:lpstr>Calibri</vt:lpstr>
      <vt:lpstr>dcr10</vt:lpstr>
      <vt:lpstr>Verdana</vt:lpstr>
      <vt:lpstr>Wingdings</vt:lpstr>
      <vt:lpstr>Default Design</vt:lpstr>
      <vt:lpstr>תרשים</vt:lpstr>
      <vt:lpstr>On Economic Growth Differences Between Countries   Omer Moav   My lecture is mainly based on my research with: Joram Mayshar (Hebrew University of Jerusalem) Luigi Pascali  (UPF)  </vt:lpstr>
      <vt:lpstr>Why are some countries richer than others? </vt:lpstr>
      <vt:lpstr>Why are some countries richer than others? </vt:lpstr>
      <vt:lpstr>Why are some countries richer than others? </vt:lpstr>
      <vt:lpstr>Why are some countries richer than others? </vt:lpstr>
      <vt:lpstr>Why are some countries richer than others? </vt:lpstr>
      <vt:lpstr>Growth</vt:lpstr>
      <vt:lpstr>Growth</vt:lpstr>
      <vt:lpstr>Growth</vt:lpstr>
      <vt:lpstr>Growth</vt:lpstr>
      <vt:lpstr>Growth</vt:lpstr>
      <vt:lpstr>Wealth of Nations</vt:lpstr>
      <vt:lpstr>What has happened in the world recently?</vt:lpstr>
      <vt:lpstr>What has happened in the world recently?</vt:lpstr>
      <vt:lpstr>What has happened in the world recently?</vt:lpstr>
      <vt:lpstr>What has happened in the world recently?</vt:lpstr>
      <vt:lpstr>What has happened in the world recently?</vt:lpstr>
      <vt:lpstr>What has happened in the world recently?</vt:lpstr>
      <vt:lpstr>What has happened in the world recently?</vt:lpstr>
      <vt:lpstr>What has happened in the world recently?</vt:lpstr>
      <vt:lpstr>PowerPoint Presentation</vt:lpstr>
      <vt:lpstr>עושרן של האומות</vt:lpstr>
      <vt:lpstr>PowerPoint Presentation</vt:lpstr>
      <vt:lpstr>PowerPoint Presentation</vt:lpstr>
      <vt:lpstr>PowerPoint Presentation</vt:lpstr>
      <vt:lpstr>PowerPoint Presentation</vt:lpstr>
      <vt:lpstr>Guns, Bacteria and Steel Jared Diamond</vt:lpstr>
      <vt:lpstr>PowerPoint Presentation</vt:lpstr>
      <vt:lpstr>PowerPoint Presentation</vt:lpstr>
      <vt:lpstr>PowerPoint Presentation</vt:lpstr>
      <vt:lpstr>PowerPoint Presentation</vt:lpstr>
      <vt:lpstr>PowerPoint Presentation</vt:lpstr>
      <vt:lpstr>PowerPoint Presentation</vt:lpstr>
      <vt:lpstr>The Malthusian Trap</vt:lpstr>
      <vt:lpstr>Malthus Theory</vt:lpstr>
      <vt:lpstr>Malthus Theory</vt:lpstr>
      <vt:lpstr>Malthus Model</vt:lpstr>
      <vt:lpstr>PowerPoint Presentation</vt:lpstr>
      <vt:lpstr>PowerPoint Presentation</vt:lpstr>
      <vt:lpstr>Escaping the Malthusian Trap</vt:lpstr>
      <vt:lpstr>The Demographic Shift </vt:lpstr>
      <vt:lpstr>PowerPoint Presentation</vt:lpstr>
      <vt:lpstr>Equilibrium with no Surplus and no Hierarchy</vt:lpstr>
      <vt:lpstr>Equilibrium with Surplus and Hierarchy</vt:lpstr>
      <vt:lpstr>Equilibrium with Surplus and Hierarchy</vt:lpstr>
      <vt:lpstr>PowerPoint Presentation</vt:lpstr>
      <vt:lpstr>PowerPoint Presentation</vt:lpstr>
      <vt:lpstr>PowerPoint Presentation</vt:lpstr>
      <vt:lpstr>Cereals and ancient civilizations</vt:lpstr>
      <vt:lpstr>Cereals and ancient civilizations</vt:lpstr>
      <vt:lpstr>Cereals and ancient civilizations</vt:lpstr>
      <vt:lpstr>Cereals and the classical world </vt:lpstr>
      <vt:lpstr>PowerPoint Presentation</vt:lpstr>
      <vt:lpstr>PowerPoint Presentation</vt:lpstr>
      <vt:lpstr>PowerPoint Presentation</vt:lpstr>
      <vt:lpstr>Cereals, surplus and hierarchy</vt:lpstr>
      <vt:lpstr>Cereals, surplus and hierarchy</vt:lpstr>
      <vt:lpstr>Cereals, surplus and hierarchy</vt:lpstr>
      <vt:lpstr>Cereals and hierarchy</vt:lpstr>
      <vt:lpstr>Cereals and surplus</vt:lpstr>
      <vt:lpstr>The Columbian Exchange</vt:lpstr>
      <vt:lpstr>Cereals and hierarchy</vt:lpstr>
      <vt:lpstr>Cereals and hierarchy</vt:lpstr>
      <vt:lpstr>Cereals and ancient civilizations</vt:lpstr>
      <vt:lpstr>Cereals and ancient civilizations</vt:lpstr>
      <vt:lpstr>Cereals and ancient civilizations</vt:lpstr>
      <vt:lpstr>Cereals and ancient civilizations</vt:lpstr>
      <vt:lpstr>Cereals and ancient civilizations</vt:lpstr>
      <vt:lpstr>Cereals and ancient civilizations</vt:lpstr>
      <vt:lpstr>Supportive evidence: productivity vs appropriability Native Americans in California (Tushingham and Bettinger 2013) </vt:lpstr>
      <vt:lpstr>PowerPoint Presentation</vt:lpstr>
      <vt:lpstr>Supportive evidence:  storage and hierarchy before farming Native Americans in the northwestern coast Testart (1982) </vt:lpstr>
      <vt:lpstr>PowerPoint Presentation</vt:lpstr>
      <vt:lpstr>PowerPoint Presentation</vt:lpstr>
      <vt:lpstr>PowerPoint Presentation</vt:lpstr>
      <vt:lpstr>PowerPoint Presentation</vt:lpstr>
      <vt:lpstr>Mesopotamia – typical irrigation system </vt:lpstr>
      <vt:lpstr>Egypt – typical irrigation system </vt:lpstr>
      <vt:lpstr>Technological progress and creative destruction: Why is growth so rare? Joel Mokyr, Joseph Schumpeter </vt:lpstr>
      <vt:lpstr>Why do nations fall? Daron Acemoğlu, James Robinson</vt:lpstr>
      <vt:lpstr>Why do nations fall? Daron Acemoğlu, James Robinson</vt:lpstr>
      <vt:lpstr>PowerPoint Presentation</vt:lpstr>
      <vt:lpstr>PowerPoint Presentation</vt:lpstr>
      <vt:lpstr>PowerPoint Presentation</vt:lpstr>
      <vt:lpstr>Genetic diversity and distance from Africa Oded Galor et 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Malthusian Equilibrium</dc:title>
  <dc:creator>owner</dc:creator>
  <cp:lastModifiedBy>Laila</cp:lastModifiedBy>
  <cp:revision>798</cp:revision>
  <cp:lastPrinted>2016-04-18T14:08:37Z</cp:lastPrinted>
  <dcterms:created xsi:type="dcterms:W3CDTF">2010-10-28T05:48:41Z</dcterms:created>
  <dcterms:modified xsi:type="dcterms:W3CDTF">2020-02-04T08:12:31Z</dcterms:modified>
</cp:coreProperties>
</file>