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60" r:id="rId3"/>
    <p:sldId id="273" r:id="rId4"/>
    <p:sldId id="291" r:id="rId5"/>
    <p:sldId id="300" r:id="rId6"/>
    <p:sldId id="259" r:id="rId7"/>
    <p:sldId id="279" r:id="rId8"/>
    <p:sldId id="292" r:id="rId9"/>
    <p:sldId id="274" r:id="rId10"/>
    <p:sldId id="275" r:id="rId11"/>
    <p:sldId id="293" r:id="rId12"/>
    <p:sldId id="277" r:id="rId13"/>
    <p:sldId id="280" r:id="rId14"/>
    <p:sldId id="289" r:id="rId15"/>
    <p:sldId id="301" r:id="rId16"/>
    <p:sldId id="302" r:id="rId17"/>
    <p:sldId id="286" r:id="rId18"/>
    <p:sldId id="269" r:id="rId19"/>
    <p:sldId id="295" r:id="rId20"/>
    <p:sldId id="298" r:id="rId21"/>
    <p:sldId id="287" r:id="rId22"/>
    <p:sldId id="297" r:id="rId23"/>
    <p:sldId id="294" r:id="rId24"/>
    <p:sldId id="282" r:id="rId25"/>
    <p:sldId id="285" r:id="rId26"/>
    <p:sldId id="290" r:id="rId27"/>
    <p:sldId id="303" r:id="rId28"/>
    <p:sldId id="261" r:id="rId29"/>
    <p:sldId id="264" r:id="rId30"/>
    <p:sldId id="265" r:id="rId31"/>
    <p:sldId id="266" r:id="rId32"/>
    <p:sldId id="267" r:id="rId33"/>
    <p:sldId id="268" r:id="rId34"/>
    <p:sldId id="270" r:id="rId35"/>
    <p:sldId id="271" r:id="rId36"/>
    <p:sldId id="278" r:id="rId37"/>
    <p:sldId id="288" r:id="rId38"/>
    <p:sldId id="304" r:id="rId39"/>
    <p:sldId id="299" r:id="rId40"/>
    <p:sldId id="258" r:id="rId41"/>
    <p:sldId id="262" r:id="rId42"/>
    <p:sldId id="263" r:id="rId43"/>
    <p:sldId id="283" r:id="rId44"/>
    <p:sldId id="272" r:id="rId45"/>
    <p:sldId id="276" r:id="rId46"/>
    <p:sldId id="281" r:id="rId47"/>
    <p:sldId id="284" r:id="rId48"/>
  </p:sldIdLst>
  <p:sldSz cx="6858000" cy="12192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mram" initials="M" lastIdx="1" clrIdx="0">
    <p:extLst>
      <p:ext uri="{19B8F6BF-5375-455C-9EA6-DF929625EA0E}">
        <p15:presenceInfo xmlns:p15="http://schemas.microsoft.com/office/powerpoint/2012/main" userId="Mam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810" autoAdjust="0"/>
    <p:restoredTop sz="94660"/>
  </p:normalViewPr>
  <p:slideViewPr>
    <p:cSldViewPr snapToGrid="0">
      <p:cViewPr varScale="1">
        <p:scale>
          <a:sx n="44" d="100"/>
          <a:sy n="44" d="100"/>
        </p:scale>
        <p:origin x="66" y="6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959C169-FEF5-4A84-BD05-7A6DE13F3CC4}" type="datetimeFigureOut">
              <a:rPr lang="he-IL" smtClean="0"/>
              <a:t>י"ד/תמוז/תשע"ט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DC04BC4-8DDE-45A8-AE60-B2344A0D1812}" type="slidenum">
              <a:rPr lang="he-IL" smtClean="0"/>
              <a:t>‹#›</a:t>
            </a:fld>
            <a:endParaRPr lang="he-IL"/>
          </a:p>
        </p:txBody>
      </p:sp>
    </p:spTree>
    <p:extLst>
      <p:ext uri="{BB962C8B-B14F-4D97-AF65-F5344CB8AC3E}">
        <p14:creationId xmlns:p14="http://schemas.microsoft.com/office/powerpoint/2010/main" val="2745990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59C169-FEF5-4A84-BD05-7A6DE13F3CC4}" type="datetimeFigureOut">
              <a:rPr lang="he-IL" smtClean="0"/>
              <a:t>י"ד/תמוז/תשע"ט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DC04BC4-8DDE-45A8-AE60-B2344A0D1812}" type="slidenum">
              <a:rPr lang="he-IL" smtClean="0"/>
              <a:t>‹#›</a:t>
            </a:fld>
            <a:endParaRPr lang="he-IL"/>
          </a:p>
        </p:txBody>
      </p:sp>
    </p:spTree>
    <p:extLst>
      <p:ext uri="{BB962C8B-B14F-4D97-AF65-F5344CB8AC3E}">
        <p14:creationId xmlns:p14="http://schemas.microsoft.com/office/powerpoint/2010/main" val="116247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59C169-FEF5-4A84-BD05-7A6DE13F3CC4}" type="datetimeFigureOut">
              <a:rPr lang="he-IL" smtClean="0"/>
              <a:t>י"ד/תמוז/תשע"ט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DC04BC4-8DDE-45A8-AE60-B2344A0D1812}" type="slidenum">
              <a:rPr lang="he-IL" smtClean="0"/>
              <a:t>‹#›</a:t>
            </a:fld>
            <a:endParaRPr lang="he-IL"/>
          </a:p>
        </p:txBody>
      </p:sp>
    </p:spTree>
    <p:extLst>
      <p:ext uri="{BB962C8B-B14F-4D97-AF65-F5344CB8AC3E}">
        <p14:creationId xmlns:p14="http://schemas.microsoft.com/office/powerpoint/2010/main" val="2790046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59C169-FEF5-4A84-BD05-7A6DE13F3CC4}" type="datetimeFigureOut">
              <a:rPr lang="he-IL" smtClean="0"/>
              <a:t>י"ד/תמוז/תשע"ט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DC04BC4-8DDE-45A8-AE60-B2344A0D1812}" type="slidenum">
              <a:rPr lang="he-IL" smtClean="0"/>
              <a:t>‹#›</a:t>
            </a:fld>
            <a:endParaRPr lang="he-IL"/>
          </a:p>
        </p:txBody>
      </p:sp>
    </p:spTree>
    <p:extLst>
      <p:ext uri="{BB962C8B-B14F-4D97-AF65-F5344CB8AC3E}">
        <p14:creationId xmlns:p14="http://schemas.microsoft.com/office/powerpoint/2010/main" val="2344174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59C169-FEF5-4A84-BD05-7A6DE13F3CC4}" type="datetimeFigureOut">
              <a:rPr lang="he-IL" smtClean="0"/>
              <a:t>י"ד/תמוז/תשע"ט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DC04BC4-8DDE-45A8-AE60-B2344A0D1812}" type="slidenum">
              <a:rPr lang="he-IL" smtClean="0"/>
              <a:t>‹#›</a:t>
            </a:fld>
            <a:endParaRPr lang="he-IL"/>
          </a:p>
        </p:txBody>
      </p:sp>
    </p:spTree>
    <p:extLst>
      <p:ext uri="{BB962C8B-B14F-4D97-AF65-F5344CB8AC3E}">
        <p14:creationId xmlns:p14="http://schemas.microsoft.com/office/powerpoint/2010/main" val="1687827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59C169-FEF5-4A84-BD05-7A6DE13F3CC4}" type="datetimeFigureOut">
              <a:rPr lang="he-IL" smtClean="0"/>
              <a:t>י"ד/תמוז/תשע"ט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DC04BC4-8DDE-45A8-AE60-B2344A0D1812}" type="slidenum">
              <a:rPr lang="he-IL" smtClean="0"/>
              <a:t>‹#›</a:t>
            </a:fld>
            <a:endParaRPr lang="he-IL"/>
          </a:p>
        </p:txBody>
      </p:sp>
    </p:spTree>
    <p:extLst>
      <p:ext uri="{BB962C8B-B14F-4D97-AF65-F5344CB8AC3E}">
        <p14:creationId xmlns:p14="http://schemas.microsoft.com/office/powerpoint/2010/main" val="41228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59C169-FEF5-4A84-BD05-7A6DE13F3CC4}" type="datetimeFigureOut">
              <a:rPr lang="he-IL" smtClean="0"/>
              <a:t>י"ד/תמוז/תשע"ט</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EDC04BC4-8DDE-45A8-AE60-B2344A0D1812}" type="slidenum">
              <a:rPr lang="he-IL" smtClean="0"/>
              <a:t>‹#›</a:t>
            </a:fld>
            <a:endParaRPr lang="he-IL"/>
          </a:p>
        </p:txBody>
      </p:sp>
    </p:spTree>
    <p:extLst>
      <p:ext uri="{BB962C8B-B14F-4D97-AF65-F5344CB8AC3E}">
        <p14:creationId xmlns:p14="http://schemas.microsoft.com/office/powerpoint/2010/main" val="3646467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59C169-FEF5-4A84-BD05-7A6DE13F3CC4}" type="datetimeFigureOut">
              <a:rPr lang="he-IL" smtClean="0"/>
              <a:t>י"ד/תמוז/תשע"ט</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EDC04BC4-8DDE-45A8-AE60-B2344A0D1812}" type="slidenum">
              <a:rPr lang="he-IL" smtClean="0"/>
              <a:t>‹#›</a:t>
            </a:fld>
            <a:endParaRPr lang="he-IL"/>
          </a:p>
        </p:txBody>
      </p:sp>
    </p:spTree>
    <p:extLst>
      <p:ext uri="{BB962C8B-B14F-4D97-AF65-F5344CB8AC3E}">
        <p14:creationId xmlns:p14="http://schemas.microsoft.com/office/powerpoint/2010/main" val="4483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9C169-FEF5-4A84-BD05-7A6DE13F3CC4}" type="datetimeFigureOut">
              <a:rPr lang="he-IL" smtClean="0"/>
              <a:t>י"ד/תמוז/תשע"ט</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EDC04BC4-8DDE-45A8-AE60-B2344A0D1812}" type="slidenum">
              <a:rPr lang="he-IL" smtClean="0"/>
              <a:t>‹#›</a:t>
            </a:fld>
            <a:endParaRPr lang="he-IL"/>
          </a:p>
        </p:txBody>
      </p:sp>
    </p:spTree>
    <p:extLst>
      <p:ext uri="{BB962C8B-B14F-4D97-AF65-F5344CB8AC3E}">
        <p14:creationId xmlns:p14="http://schemas.microsoft.com/office/powerpoint/2010/main" val="3494047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59C169-FEF5-4A84-BD05-7A6DE13F3CC4}" type="datetimeFigureOut">
              <a:rPr lang="he-IL" smtClean="0"/>
              <a:t>י"ד/תמוז/תשע"ט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DC04BC4-8DDE-45A8-AE60-B2344A0D1812}" type="slidenum">
              <a:rPr lang="he-IL" smtClean="0"/>
              <a:t>‹#›</a:t>
            </a:fld>
            <a:endParaRPr lang="he-IL"/>
          </a:p>
        </p:txBody>
      </p:sp>
    </p:spTree>
    <p:extLst>
      <p:ext uri="{BB962C8B-B14F-4D97-AF65-F5344CB8AC3E}">
        <p14:creationId xmlns:p14="http://schemas.microsoft.com/office/powerpoint/2010/main" val="2234657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59C169-FEF5-4A84-BD05-7A6DE13F3CC4}" type="datetimeFigureOut">
              <a:rPr lang="he-IL" smtClean="0"/>
              <a:t>י"ד/תמוז/תשע"ט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DC04BC4-8DDE-45A8-AE60-B2344A0D1812}" type="slidenum">
              <a:rPr lang="he-IL" smtClean="0"/>
              <a:t>‹#›</a:t>
            </a:fld>
            <a:endParaRPr lang="he-IL"/>
          </a:p>
        </p:txBody>
      </p:sp>
    </p:spTree>
    <p:extLst>
      <p:ext uri="{BB962C8B-B14F-4D97-AF65-F5344CB8AC3E}">
        <p14:creationId xmlns:p14="http://schemas.microsoft.com/office/powerpoint/2010/main" val="1453641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6959C169-FEF5-4A84-BD05-7A6DE13F3CC4}" type="datetimeFigureOut">
              <a:rPr lang="he-IL" smtClean="0"/>
              <a:t>י"ד/תמוז/תשע"ט</a:t>
            </a:fld>
            <a:endParaRPr lang="he-IL"/>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EDC04BC4-8DDE-45A8-AE60-B2344A0D1812}" type="slidenum">
              <a:rPr lang="he-IL" smtClean="0"/>
              <a:t>‹#›</a:t>
            </a:fld>
            <a:endParaRPr lang="he-IL"/>
          </a:p>
        </p:txBody>
      </p:sp>
    </p:spTree>
    <p:extLst>
      <p:ext uri="{BB962C8B-B14F-4D97-AF65-F5344CB8AC3E}">
        <p14:creationId xmlns:p14="http://schemas.microsoft.com/office/powerpoint/2010/main" val="647658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ענן 2">
            <a:extLst>
              <a:ext uri="{FF2B5EF4-FFF2-40B4-BE49-F238E27FC236}">
                <a16:creationId xmlns="" xmlns:a16="http://schemas.microsoft.com/office/drawing/2014/main" id="{B078BC7B-1A1B-400A-BFB5-35953D4A1618}"/>
              </a:ext>
            </a:extLst>
          </p:cNvPr>
          <p:cNvSpPr/>
          <p:nvPr/>
        </p:nvSpPr>
        <p:spPr>
          <a:xfrm>
            <a:off x="-2" y="3396343"/>
            <a:ext cx="5595259" cy="3352800"/>
          </a:xfrm>
          <a:prstGeom prst="cloud">
            <a:avLst/>
          </a:prstGeom>
          <a:gradFill>
            <a:gsLst>
              <a:gs pos="0">
                <a:schemeClr val="accent1">
                  <a:lumMod val="5000"/>
                  <a:lumOff val="95000"/>
                </a:schemeClr>
              </a:gs>
              <a:gs pos="31000">
                <a:schemeClr val="accent1">
                  <a:lumMod val="45000"/>
                  <a:lumOff val="55000"/>
                </a:schemeClr>
              </a:gs>
              <a:gs pos="87000">
                <a:schemeClr val="accent1">
                  <a:lumMod val="45000"/>
                  <a:lumOff val="55000"/>
                </a:schemeClr>
              </a:gs>
              <a:gs pos="100000">
                <a:schemeClr val="accent1">
                  <a:lumMod val="30000"/>
                  <a:lumOff val="70000"/>
                </a:schemeClr>
              </a:gs>
            </a:gsLst>
            <a:lin ang="5400000" scaled="1"/>
          </a:gradFill>
          <a:ln cap="rnd">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13"/>
          </a:p>
        </p:txBody>
      </p:sp>
      <p:sp>
        <p:nvSpPr>
          <p:cNvPr id="2" name="כותרת 1"/>
          <p:cNvSpPr>
            <a:spLocks noGrp="1"/>
          </p:cNvSpPr>
          <p:nvPr>
            <p:ph type="ctrTitle"/>
          </p:nvPr>
        </p:nvSpPr>
        <p:spPr>
          <a:xfrm>
            <a:off x="-12246" y="4863423"/>
            <a:ext cx="6703695" cy="1343025"/>
          </a:xfrm>
        </p:spPr>
        <p:txBody>
          <a:bodyPr>
            <a:noAutofit/>
          </a:bodyPr>
          <a:lstStyle/>
          <a:p>
            <a:pPr rtl="0"/>
            <a:r>
              <a:rPr lang="en-US" sz="4800" dirty="0" smtClean="0">
                <a:latin typeface="Segoe UI" panose="020B0502040204020203" pitchFamily="34" charset="0"/>
                <a:cs typeface="Segoe UI" panose="020B0502040204020203" pitchFamily="34" charset="0"/>
              </a:rPr>
              <a:t>46</a:t>
            </a:r>
            <a:r>
              <a:rPr lang="en-US" sz="4800" baseline="30000" dirty="0" smtClean="0">
                <a:latin typeface="Segoe UI" panose="020B0502040204020203" pitchFamily="34" charset="0"/>
                <a:cs typeface="Segoe UI" panose="020B0502040204020203" pitchFamily="34" charset="0"/>
              </a:rPr>
              <a:t>th</a:t>
            </a:r>
            <a:r>
              <a:rPr lang="en-US" sz="4800" dirty="0" smtClean="0">
                <a:latin typeface="Segoe UI" panose="020B0502040204020203" pitchFamily="34" charset="0"/>
                <a:cs typeface="Segoe UI" panose="020B0502040204020203" pitchFamily="34" charset="0"/>
              </a:rPr>
              <a:t> Class Graduation </a:t>
            </a:r>
            <a:r>
              <a:rPr lang="en-US" sz="4800" dirty="0">
                <a:latin typeface="Segoe UI" panose="020B0502040204020203" pitchFamily="34" charset="0"/>
                <a:cs typeface="Segoe UI" panose="020B0502040204020203" pitchFamily="34" charset="0"/>
              </a:rPr>
              <a:t>Ceremony Presentation</a:t>
            </a:r>
            <a:endParaRPr lang="he-IL" sz="4800" dirty="0">
              <a:latin typeface="Segoe UI" panose="020B0502040204020203" pitchFamily="34" charset="0"/>
              <a:cs typeface="Segoe UI" panose="020B0502040204020203" pitchFamily="34" charset="0"/>
            </a:endParaRPr>
          </a:p>
        </p:txBody>
      </p:sp>
      <p:sp>
        <p:nvSpPr>
          <p:cNvPr id="4" name="ענן 5">
            <a:extLst>
              <a:ext uri="{FF2B5EF4-FFF2-40B4-BE49-F238E27FC236}">
                <a16:creationId xmlns="" xmlns:a16="http://schemas.microsoft.com/office/drawing/2014/main" id="{B81E654B-422A-4DF2-9A79-3ECFB30CA531}"/>
              </a:ext>
            </a:extLst>
          </p:cNvPr>
          <p:cNvSpPr/>
          <p:nvPr/>
        </p:nvSpPr>
        <p:spPr>
          <a:xfrm>
            <a:off x="3245731" y="7673528"/>
            <a:ext cx="4699051" cy="2836526"/>
          </a:xfrm>
          <a:prstGeom prst="cloud">
            <a:avLst/>
          </a:prstGeom>
          <a:gradFill>
            <a:gsLst>
              <a:gs pos="0">
                <a:schemeClr val="accent1">
                  <a:lumMod val="5000"/>
                  <a:lumOff val="95000"/>
                </a:schemeClr>
              </a:gs>
              <a:gs pos="31000">
                <a:schemeClr val="accent1">
                  <a:lumMod val="45000"/>
                  <a:lumOff val="55000"/>
                </a:schemeClr>
              </a:gs>
              <a:gs pos="87000">
                <a:schemeClr val="accent1">
                  <a:lumMod val="45000"/>
                  <a:lumOff val="55000"/>
                </a:schemeClr>
              </a:gs>
              <a:gs pos="100000">
                <a:schemeClr val="accent1">
                  <a:lumMod val="30000"/>
                  <a:lumOff val="70000"/>
                </a:schemeClr>
              </a:gs>
            </a:gsLst>
            <a:lin ang="5400000" scaled="1"/>
          </a:gradFill>
          <a:ln cap="rnd">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875448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ענן 6">
            <a:extLst>
              <a:ext uri="{FF2B5EF4-FFF2-40B4-BE49-F238E27FC236}">
                <a16:creationId xmlns="" xmlns:a16="http://schemas.microsoft.com/office/drawing/2014/main" id="{0E8C6AEF-FC55-400F-9614-E3B142945345}"/>
              </a:ext>
            </a:extLst>
          </p:cNvPr>
          <p:cNvSpPr/>
          <p:nvPr/>
        </p:nvSpPr>
        <p:spPr>
          <a:xfrm>
            <a:off x="-246288" y="3979781"/>
            <a:ext cx="7032171" cy="4411486"/>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3269798" y="5495383"/>
            <a:ext cx="2876360" cy="690141"/>
          </a:xfrm>
        </p:spPr>
        <p:txBody>
          <a:bodyPr>
            <a:normAutofit fontScale="90000"/>
          </a:bodyPr>
          <a:lstStyle/>
          <a:p>
            <a:pPr>
              <a:lnSpc>
                <a:spcPct val="150000"/>
              </a:lnSpc>
            </a:pPr>
            <a:r>
              <a:rPr lang="en-US" sz="40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Eliaz</a:t>
            </a: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t>
            </a:r>
            <a:r>
              <a:rPr lang="en-US" sz="4000" dirty="0" err="1"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Luf</a:t>
            </a:r>
            <a:r>
              <a:rPr lang="he-IL" sz="4000" dirty="0">
                <a:cs typeface="+mn-cs"/>
              </a:rPr>
              <a:t/>
            </a:r>
            <a:br>
              <a:rPr lang="he-IL" sz="4000" dirty="0">
                <a:cs typeface="+mn-cs"/>
              </a:rPr>
            </a:br>
            <a:r>
              <a:rPr lang="en-US" sz="2200" dirty="0">
                <a:latin typeface="Segoe UI" panose="020B0502040204020203" pitchFamily="34" charset="0"/>
                <a:cs typeface="Segoe UI" panose="020B0502040204020203" pitchFamily="34" charset="0"/>
              </a:rPr>
              <a:t>He completed his position as director of defense export supervision and was appointed to the position of the economic department of the Foreign Ministry. A well-known amateur of Israeli music and film.. He is writing a research thesis on the supervision of trade in arms and defense equipment</a:t>
            </a:r>
            <a:endParaRPr lang="he-IL" sz="2200"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167"/>
          <a:stretch/>
        </p:blipFill>
        <p:spPr>
          <a:xfrm>
            <a:off x="624759" y="4744656"/>
            <a:ext cx="2386945" cy="2881735"/>
          </a:xfrm>
          <a:prstGeom prst="rect">
            <a:avLst/>
          </a:prstGeom>
          <a:ln>
            <a:noFill/>
          </a:ln>
          <a:effectLst>
            <a:softEdge rad="279400"/>
          </a:effectLst>
        </p:spPr>
      </p:pic>
    </p:spTree>
    <p:extLst>
      <p:ext uri="{BB962C8B-B14F-4D97-AF65-F5344CB8AC3E}">
        <p14:creationId xmlns:p14="http://schemas.microsoft.com/office/powerpoint/2010/main" val="575417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ענן 6">
            <a:extLst>
              <a:ext uri="{FF2B5EF4-FFF2-40B4-BE49-F238E27FC236}">
                <a16:creationId xmlns="" xmlns:a16="http://schemas.microsoft.com/office/drawing/2014/main" id="{0E8C6AEF-FC55-400F-9614-E3B142945345}"/>
              </a:ext>
            </a:extLst>
          </p:cNvPr>
          <p:cNvSpPr/>
          <p:nvPr/>
        </p:nvSpPr>
        <p:spPr>
          <a:xfrm rot="361578">
            <a:off x="-1766804" y="3576019"/>
            <a:ext cx="7536182" cy="4545188"/>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3507385" y="5532944"/>
            <a:ext cx="2942401" cy="689402"/>
          </a:xfrm>
        </p:spPr>
        <p:txBody>
          <a:bodyPr>
            <a:normAutofit fontScale="90000"/>
          </a:bodyPr>
          <a:lstStyle/>
          <a:p>
            <a:pPr>
              <a:lnSpc>
                <a:spcPct val="150000"/>
              </a:lnSpc>
            </a:pPr>
            <a:r>
              <a:rPr lang="en-US" sz="2250" dirty="0"/>
              <a:t/>
            </a:r>
            <a:br>
              <a:rPr lang="en-US" sz="2250" dirty="0"/>
            </a:b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Patrick </a:t>
            </a:r>
            <a:r>
              <a:rPr lang="en-US" sz="4000" dirty="0" err="1"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Lemyre</a:t>
            </a:r>
            <a:r>
              <a:rPr lang="he-IL"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r>
            <a:br>
              <a:rPr lang="he-IL"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br>
            <a:r>
              <a:rPr lang="en-US" sz="2200" dirty="0" smtClean="0">
                <a:latin typeface="Segoe UI" panose="020B0502040204020203" pitchFamily="34" charset="0"/>
                <a:cs typeface="Segoe UI" panose="020B0502040204020203" pitchFamily="34" charset="0"/>
              </a:rPr>
              <a:t>Commander </a:t>
            </a:r>
            <a:r>
              <a:rPr lang="en-US" sz="2200" dirty="0">
                <a:latin typeface="Segoe UI" panose="020B0502040204020203" pitchFamily="34" charset="0"/>
                <a:cs typeface="Segoe UI" panose="020B0502040204020203" pitchFamily="34" charset="0"/>
              </a:rPr>
              <a:t>of the Logistics Division of the Canadian Army. Moved the plenary </a:t>
            </a:r>
            <a:r>
              <a:rPr lang="en-US" sz="2200" dirty="0" smtClean="0">
                <a:latin typeface="Segoe UI" panose="020B0502040204020203" pitchFamily="34" charset="0"/>
                <a:cs typeface="Segoe UI" panose="020B0502040204020203" pitchFamily="34" charset="0"/>
              </a:rPr>
              <a:t>with </a:t>
            </a:r>
            <a:r>
              <a:rPr lang="en-US" sz="2200" dirty="0">
                <a:latin typeface="Segoe UI" panose="020B0502040204020203" pitchFamily="34" charset="0"/>
                <a:cs typeface="Segoe UI" panose="020B0502040204020203" pitchFamily="34" charset="0"/>
              </a:rPr>
              <a:t>his personal and family story</a:t>
            </a:r>
            <a:r>
              <a:rPr lang="en-US" sz="2200" dirty="0" smtClean="0">
                <a:latin typeface="Segoe UI" panose="020B0502040204020203" pitchFamily="34" charset="0"/>
                <a:cs typeface="Segoe UI" panose="020B0502040204020203" pitchFamily="34" charset="0"/>
              </a:rPr>
              <a:t>. </a:t>
            </a:r>
            <a:r>
              <a:rPr lang="en-US" sz="2200" dirty="0">
                <a:latin typeface="Segoe UI" panose="020B0502040204020203" pitchFamily="34" charset="0"/>
                <a:cs typeface="Segoe UI" panose="020B0502040204020203" pitchFamily="34" charset="0"/>
              </a:rPr>
              <a:t>Wrote his thesis on immigration policy of Canada. </a:t>
            </a:r>
            <a:endParaRPr lang="he-IL" sz="22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922"/>
          <a:stretch/>
        </p:blipFill>
        <p:spPr>
          <a:xfrm>
            <a:off x="608084" y="4460498"/>
            <a:ext cx="2369489" cy="2834292"/>
          </a:xfrm>
          <a:prstGeom prst="rect">
            <a:avLst/>
          </a:prstGeom>
          <a:ln>
            <a:noFill/>
          </a:ln>
          <a:effectLst>
            <a:softEdge rad="317500"/>
          </a:effectLst>
        </p:spPr>
      </p:pic>
    </p:spTree>
    <p:extLst>
      <p:ext uri="{BB962C8B-B14F-4D97-AF65-F5344CB8AC3E}">
        <p14:creationId xmlns:p14="http://schemas.microsoft.com/office/powerpoint/2010/main" val="705498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3080799" y="5170038"/>
            <a:ext cx="3404469" cy="1851926"/>
          </a:xfrm>
        </p:spPr>
        <p:txBody>
          <a:bodyPr>
            <a:normAutofit fontScale="90000"/>
          </a:bodyPr>
          <a:lstStyle/>
          <a:p>
            <a:pPr>
              <a:lnSpc>
                <a:spcPct val="150000"/>
              </a:lnSpc>
            </a:pP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a:t>
            </a:r>
            <a:r>
              <a:rPr lang="en-US" sz="40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Alon</a:t>
            </a: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t>
            </a:r>
            <a:r>
              <a:rPr lang="en-US" sz="40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Madanes</a:t>
            </a:r>
            <a:r>
              <a:rPr lang="he-IL" sz="4000" dirty="0">
                <a:cs typeface="+mn-cs"/>
              </a:rPr>
              <a:t/>
            </a:r>
            <a:br>
              <a:rPr lang="he-IL" sz="4000" dirty="0">
                <a:cs typeface="+mn-cs"/>
              </a:rPr>
            </a:br>
            <a:r>
              <a:rPr lang="en-US" sz="2200" dirty="0">
                <a:latin typeface="Segoe UI" panose="020B0502040204020203" pitchFamily="34" charset="0"/>
                <a:cs typeface="Segoe UI" panose="020B0502040204020203" pitchFamily="34" charset="0"/>
              </a:rPr>
              <a:t>He completed his academic studies as an outstanding </a:t>
            </a:r>
            <a:r>
              <a:rPr lang="en-US" sz="2200" dirty="0" smtClean="0">
                <a:latin typeface="Segoe UI" panose="020B0502040204020203" pitchFamily="34" charset="0"/>
                <a:cs typeface="Segoe UI" panose="020B0502040204020203" pitchFamily="34" charset="0"/>
              </a:rPr>
              <a:t>student. </a:t>
            </a:r>
            <a:r>
              <a:rPr lang="en-US" sz="2200" dirty="0">
                <a:latin typeface="Segoe UI" panose="020B0502040204020203" pitchFamily="34" charset="0"/>
                <a:cs typeface="Segoe UI" panose="020B0502040204020203" pitchFamily="34" charset="0"/>
              </a:rPr>
              <a:t>In his next post, he was appointed </a:t>
            </a:r>
            <a:r>
              <a:rPr lang="en-US" sz="2200" dirty="0" smtClean="0">
                <a:latin typeface="Segoe UI" panose="020B0502040204020203" pitchFamily="34" charset="0"/>
                <a:cs typeface="Segoe UI" panose="020B0502040204020203" pitchFamily="34" charset="0"/>
              </a:rPr>
              <a:t>the Defense </a:t>
            </a:r>
            <a:r>
              <a:rPr lang="en-US" sz="2200" dirty="0" err="1" smtClean="0">
                <a:latin typeface="Segoe UI" panose="020B0502040204020203" pitchFamily="34" charset="0"/>
                <a:cs typeface="Segoe UI" panose="020B0502040204020203" pitchFamily="34" charset="0"/>
              </a:rPr>
              <a:t>Attache</a:t>
            </a:r>
            <a:r>
              <a:rPr lang="en-US" sz="2200" dirty="0" smtClean="0">
                <a:latin typeface="Segoe UI" panose="020B0502040204020203" pitchFamily="34" charset="0"/>
                <a:cs typeface="Segoe UI" panose="020B0502040204020203" pitchFamily="34" charset="0"/>
              </a:rPr>
              <a:t> in </a:t>
            </a:r>
            <a:r>
              <a:rPr lang="en-US" sz="2200" dirty="0">
                <a:latin typeface="Segoe UI" panose="020B0502040204020203" pitchFamily="34" charset="0"/>
                <a:cs typeface="Segoe UI" panose="020B0502040204020203" pitchFamily="34" charset="0"/>
              </a:rPr>
              <a:t>the United States</a:t>
            </a:r>
            <a:r>
              <a:rPr lang="en-US" sz="2200" dirty="0" smtClean="0">
                <a:latin typeface="Segoe UI" panose="020B0502040204020203" pitchFamily="34" charset="0"/>
                <a:cs typeface="Segoe UI" panose="020B0502040204020203" pitchFamily="34" charset="0"/>
              </a:rPr>
              <a:t>. Wrote </a:t>
            </a:r>
            <a:r>
              <a:rPr lang="en-US" sz="2200" dirty="0">
                <a:latin typeface="Segoe UI" panose="020B0502040204020203" pitchFamily="34" charset="0"/>
                <a:cs typeface="Segoe UI" panose="020B0502040204020203" pitchFamily="34" charset="0"/>
              </a:rPr>
              <a:t>a thesis paper, </a:t>
            </a:r>
            <a:r>
              <a:rPr lang="en-US" sz="2200" dirty="0" smtClean="0">
                <a:latin typeface="Segoe UI" panose="020B0502040204020203" pitchFamily="34" charset="0"/>
                <a:cs typeface="Segoe UI" panose="020B0502040204020203" pitchFamily="34" charset="0"/>
              </a:rPr>
              <a:t>in record </a:t>
            </a:r>
            <a:r>
              <a:rPr lang="en-US" sz="2200" dirty="0">
                <a:latin typeface="Segoe UI" panose="020B0502040204020203" pitchFamily="34" charset="0"/>
                <a:cs typeface="Segoe UI" panose="020B0502040204020203" pitchFamily="34" charset="0"/>
              </a:rPr>
              <a:t>time of three months, on the Palestinian demographic campaign. Has successfully led the United States tour</a:t>
            </a:r>
            <a:r>
              <a:rPr lang="he-IL" sz="2200" dirty="0">
                <a:latin typeface="Segoe UI" panose="020B0502040204020203" pitchFamily="34" charset="0"/>
                <a:cs typeface="Segoe UI" panose="020B0502040204020203" pitchFamily="34" charset="0"/>
              </a:rPr>
              <a:t>.</a:t>
            </a:r>
            <a:r>
              <a:rPr lang="en-US" sz="2200" dirty="0">
                <a:latin typeface="Segoe UI" panose="020B0502040204020203" pitchFamily="34" charset="0"/>
                <a:cs typeface="Segoe UI" panose="020B0502040204020203" pitchFamily="34" charset="0"/>
              </a:rPr>
              <a:t> </a:t>
            </a:r>
            <a:r>
              <a:rPr lang="he-IL" sz="2200" dirty="0">
                <a:cs typeface="+mn-cs"/>
              </a:rPr>
              <a:t/>
            </a:r>
            <a:br>
              <a:rPr lang="he-IL" sz="2200" dirty="0">
                <a:cs typeface="+mn-cs"/>
              </a:rPr>
            </a:br>
            <a:endParaRPr lang="he-IL" sz="3100" dirty="0">
              <a:cs typeface="+mn-cs"/>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7884"/>
          <a:stretch/>
        </p:blipFill>
        <p:spPr>
          <a:xfrm>
            <a:off x="505299" y="4551014"/>
            <a:ext cx="2414860" cy="2925530"/>
          </a:xfrm>
          <a:prstGeom prst="rect">
            <a:avLst/>
          </a:prstGeom>
          <a:ln>
            <a:noFill/>
          </a:ln>
          <a:effectLst>
            <a:softEdge rad="112500"/>
          </a:effectLst>
        </p:spPr>
      </p:pic>
    </p:spTree>
    <p:extLst>
      <p:ext uri="{BB962C8B-B14F-4D97-AF65-F5344CB8AC3E}">
        <p14:creationId xmlns:p14="http://schemas.microsoft.com/office/powerpoint/2010/main" val="1704745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ענן 6">
            <a:extLst>
              <a:ext uri="{FF2B5EF4-FFF2-40B4-BE49-F238E27FC236}">
                <a16:creationId xmlns="" xmlns:a16="http://schemas.microsoft.com/office/drawing/2014/main" id="{0E8C6AEF-FC55-400F-9614-E3B142945345}"/>
              </a:ext>
            </a:extLst>
          </p:cNvPr>
          <p:cNvSpPr/>
          <p:nvPr/>
        </p:nvSpPr>
        <p:spPr>
          <a:xfrm rot="175861">
            <a:off x="-2895998" y="3885380"/>
            <a:ext cx="7755409" cy="4386775"/>
          </a:xfrm>
          <a:prstGeom prst="cloud">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glow rad="228600">
              <a:schemeClr val="accent5">
                <a:satMod val="175000"/>
                <a:alpha val="40000"/>
              </a:schemeClr>
            </a:glow>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2" name="כותרת 1"/>
          <p:cNvSpPr>
            <a:spLocks noGrp="1"/>
          </p:cNvSpPr>
          <p:nvPr>
            <p:ph type="title"/>
          </p:nvPr>
        </p:nvSpPr>
        <p:spPr>
          <a:xfrm>
            <a:off x="3228466" y="5413295"/>
            <a:ext cx="3261890" cy="1330946"/>
          </a:xfrm>
        </p:spPr>
        <p:txBody>
          <a:bodyPr>
            <a:normAutofit fontScale="90000"/>
          </a:bodyPr>
          <a:lstStyle/>
          <a:p>
            <a:pPr>
              <a:lnSpc>
                <a:spcPct val="150000"/>
              </a:lnSpc>
            </a:pPr>
            <a:r>
              <a:rPr lang="en-US" sz="4000" dirty="0" err="1"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Kobi</a:t>
            </a:r>
            <a:r>
              <a:rPr lang="en-US" sz="40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Peer</a:t>
            </a:r>
            <a:r>
              <a:rPr lang="en-US" sz="2756"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r>
            <a:br>
              <a:rPr lang="en-US" sz="2756"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br>
            <a:r>
              <a:rPr lang="en-US" sz="2200" dirty="0">
                <a:cs typeface="+mn-cs"/>
              </a:rPr>
              <a:t>In his previous position, he served as </a:t>
            </a:r>
            <a:r>
              <a:rPr lang="en-US" sz="2200" dirty="0" smtClean="0">
                <a:cs typeface="+mn-cs"/>
              </a:rPr>
              <a:t>Deputy Director </a:t>
            </a:r>
            <a:r>
              <a:rPr lang="en-US" sz="2200" dirty="0">
                <a:cs typeface="+mn-cs"/>
              </a:rPr>
              <a:t>of </a:t>
            </a:r>
            <a:r>
              <a:rPr lang="en-US" sz="2200" dirty="0" smtClean="0">
                <a:cs typeface="+mn-cs"/>
              </a:rPr>
              <a:t>Human Resources </a:t>
            </a:r>
            <a:r>
              <a:rPr lang="en-US" sz="2200" dirty="0">
                <a:cs typeface="+mn-cs"/>
              </a:rPr>
              <a:t>and </a:t>
            </a:r>
            <a:r>
              <a:rPr lang="en-US" sz="2200" dirty="0" err="1" smtClean="0">
                <a:cs typeface="+mn-cs"/>
              </a:rPr>
              <a:t>Nanagement</a:t>
            </a:r>
            <a:r>
              <a:rPr lang="en-US" sz="2200" dirty="0">
                <a:cs typeface="+mn-cs"/>
              </a:rPr>
              <a:t>, and </a:t>
            </a:r>
            <a:r>
              <a:rPr lang="en-US" sz="2200" dirty="0" smtClean="0">
                <a:cs typeface="+mn-cs"/>
              </a:rPr>
              <a:t>now as  </a:t>
            </a:r>
            <a:r>
              <a:rPr lang="en-US" sz="2200" dirty="0">
                <a:cs typeface="+mn-cs"/>
              </a:rPr>
              <a:t>the legal adviser of the Atomic Energy </a:t>
            </a:r>
            <a:r>
              <a:rPr lang="en-US" sz="2200" dirty="0" err="1" smtClean="0">
                <a:cs typeface="+mn-cs"/>
              </a:rPr>
              <a:t>Commission.Wrote</a:t>
            </a:r>
            <a:r>
              <a:rPr lang="en-US" sz="2200" dirty="0" smtClean="0">
                <a:cs typeface="+mn-cs"/>
              </a:rPr>
              <a:t> </a:t>
            </a:r>
            <a:r>
              <a:rPr lang="en-US" sz="2200" dirty="0">
                <a:cs typeface="+mn-cs"/>
              </a:rPr>
              <a:t>annual work on the preservation of technological personnel in security organizations. In the plenum it is customary to say: "When </a:t>
            </a:r>
            <a:r>
              <a:rPr lang="en-US" sz="2200" dirty="0" err="1">
                <a:cs typeface="+mn-cs"/>
              </a:rPr>
              <a:t>Kobi</a:t>
            </a:r>
            <a:r>
              <a:rPr lang="en-US" sz="2200" dirty="0">
                <a:cs typeface="+mn-cs"/>
              </a:rPr>
              <a:t> says </a:t>
            </a:r>
            <a:r>
              <a:rPr lang="en-US" sz="2200" dirty="0" err="1">
                <a:cs typeface="+mn-cs"/>
              </a:rPr>
              <a:t>Kobi</a:t>
            </a:r>
            <a:r>
              <a:rPr lang="en-US" sz="2200" dirty="0">
                <a:cs typeface="+mn-cs"/>
              </a:rPr>
              <a:t> knows." </a:t>
            </a:r>
            <a:r>
              <a:rPr lang="en-US" sz="2200" dirty="0" err="1" smtClean="0">
                <a:cs typeface="+mn-cs"/>
              </a:rPr>
              <a:t>Kobi</a:t>
            </a:r>
            <a:r>
              <a:rPr lang="en-US" sz="2200" dirty="0" smtClean="0">
                <a:cs typeface="+mn-cs"/>
              </a:rPr>
              <a:t> </a:t>
            </a:r>
            <a:r>
              <a:rPr lang="en-US" sz="2200" dirty="0" smtClean="0">
                <a:cs typeface="+mn-cs"/>
              </a:rPr>
              <a:t>is the first person to text everyone on their birthday.</a:t>
            </a:r>
            <a:endParaRPr lang="he-IL" sz="2200"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066"/>
          <a:stretch/>
        </p:blipFill>
        <p:spPr>
          <a:xfrm>
            <a:off x="723880" y="4860052"/>
            <a:ext cx="2166025" cy="2618264"/>
          </a:xfrm>
          <a:prstGeom prst="rect">
            <a:avLst/>
          </a:prstGeom>
          <a:ln>
            <a:noFill/>
          </a:ln>
          <a:effectLst>
            <a:softEdge rad="112500"/>
          </a:effectLst>
        </p:spPr>
      </p:pic>
    </p:spTree>
    <p:extLst>
      <p:ext uri="{BB962C8B-B14F-4D97-AF65-F5344CB8AC3E}">
        <p14:creationId xmlns:p14="http://schemas.microsoft.com/office/powerpoint/2010/main" val="2754855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ענן 6">
            <a:extLst>
              <a:ext uri="{FF2B5EF4-FFF2-40B4-BE49-F238E27FC236}">
                <a16:creationId xmlns="" xmlns:a16="http://schemas.microsoft.com/office/drawing/2014/main" id="{0E8C6AEF-FC55-400F-9614-E3B142945345}"/>
              </a:ext>
            </a:extLst>
          </p:cNvPr>
          <p:cNvSpPr/>
          <p:nvPr/>
        </p:nvSpPr>
        <p:spPr>
          <a:xfrm rot="707508">
            <a:off x="-1240830" y="3952170"/>
            <a:ext cx="5833240" cy="3598730"/>
          </a:xfrm>
          <a:prstGeom prst="cloud">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glow rad="228600">
              <a:schemeClr val="accent5">
                <a:satMod val="175000"/>
                <a:alpha val="40000"/>
              </a:schemeClr>
            </a:glow>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2" name="כותרת 1"/>
          <p:cNvSpPr>
            <a:spLocks noGrp="1"/>
          </p:cNvSpPr>
          <p:nvPr>
            <p:ph type="title"/>
          </p:nvPr>
        </p:nvSpPr>
        <p:spPr>
          <a:xfrm>
            <a:off x="3361834" y="4893642"/>
            <a:ext cx="3311858" cy="1553656"/>
          </a:xfrm>
        </p:spPr>
        <p:txBody>
          <a:bodyPr>
            <a:normAutofit fontScale="90000"/>
          </a:bodyPr>
          <a:lstStyle/>
          <a:p>
            <a:pPr>
              <a:lnSpc>
                <a:spcPct val="150000"/>
              </a:lnSpc>
            </a:pPr>
            <a:r>
              <a:rPr lang="en-US" sz="40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Lt. Col </a:t>
            </a: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Dr. </a:t>
            </a:r>
            <a:r>
              <a:rPr lang="en-US" sz="40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Shahar</a:t>
            </a: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t>
            </a:r>
            <a:r>
              <a:rPr lang="en-US" sz="40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Shapira</a:t>
            </a:r>
            <a:r>
              <a:rPr lang="he-IL"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r>
            <a:br>
              <a:rPr lang="he-IL"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br>
            <a:r>
              <a:rPr lang="en-US" sz="2200" dirty="0" smtClean="0">
                <a:latin typeface="Segoe UI" panose="020B0502040204020203" pitchFamily="34" charset="0"/>
                <a:cs typeface="Segoe UI" panose="020B0502040204020203" pitchFamily="34" charset="0"/>
              </a:rPr>
              <a:t>Begins </a:t>
            </a:r>
            <a:r>
              <a:rPr lang="en-US" sz="2200" dirty="0">
                <a:latin typeface="Segoe UI" panose="020B0502040204020203" pitchFamily="34" charset="0"/>
                <a:cs typeface="Segoe UI" panose="020B0502040204020203" pitchFamily="34" charset="0"/>
              </a:rPr>
              <a:t>his duties as a medical officer in the Air Force. He managed to heal most of the back pain of the staff and participants. Wrote annual work on a program to promote health in the IDF. </a:t>
            </a:r>
            <a:r>
              <a:rPr lang="he-IL" sz="2200" dirty="0">
                <a:latin typeface="Segoe UI" panose="020B0502040204020203" pitchFamily="34" charset="0"/>
                <a:cs typeface="Segoe UI" panose="020B0502040204020203" pitchFamily="34" charset="0"/>
              </a:rPr>
              <a:t/>
            </a:r>
            <a:br>
              <a:rPr lang="he-IL" sz="2200" dirty="0">
                <a:latin typeface="Segoe UI" panose="020B0502040204020203" pitchFamily="34" charset="0"/>
                <a:cs typeface="Segoe UI" panose="020B0502040204020203" pitchFamily="34" charset="0"/>
              </a:rPr>
            </a:br>
            <a:endParaRPr lang="he-IL" sz="2200"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326"/>
          <a:stretch/>
        </p:blipFill>
        <p:spPr>
          <a:xfrm>
            <a:off x="470665" y="4299425"/>
            <a:ext cx="2410251" cy="2904223"/>
          </a:xfrm>
          <a:prstGeom prst="rect">
            <a:avLst/>
          </a:prstGeom>
          <a:ln>
            <a:noFill/>
          </a:ln>
          <a:effectLst>
            <a:softEdge rad="431800"/>
          </a:effectLst>
        </p:spPr>
      </p:pic>
    </p:spTree>
    <p:extLst>
      <p:ext uri="{BB962C8B-B14F-4D97-AF65-F5344CB8AC3E}">
        <p14:creationId xmlns:p14="http://schemas.microsoft.com/office/powerpoint/2010/main" val="803923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ענן 5">
            <a:extLst>
              <a:ext uri="{FF2B5EF4-FFF2-40B4-BE49-F238E27FC236}">
                <a16:creationId xmlns="" xmlns:a16="http://schemas.microsoft.com/office/drawing/2014/main" id="{B81E654B-422A-4DF2-9A79-3ECFB30CA531}"/>
              </a:ext>
            </a:extLst>
          </p:cNvPr>
          <p:cNvSpPr/>
          <p:nvPr/>
        </p:nvSpPr>
        <p:spPr>
          <a:xfrm>
            <a:off x="561844" y="8109145"/>
            <a:ext cx="3574727" cy="1871971"/>
          </a:xfrm>
          <a:prstGeom prst="cloud">
            <a:avLst/>
          </a:prstGeom>
          <a:gradFill>
            <a:gsLst>
              <a:gs pos="0">
                <a:schemeClr val="accent1">
                  <a:lumMod val="5000"/>
                  <a:lumOff val="95000"/>
                </a:schemeClr>
              </a:gs>
              <a:gs pos="31000">
                <a:schemeClr val="accent1">
                  <a:lumMod val="45000"/>
                  <a:lumOff val="55000"/>
                </a:schemeClr>
              </a:gs>
              <a:gs pos="87000">
                <a:schemeClr val="accent1">
                  <a:lumMod val="45000"/>
                  <a:lumOff val="55000"/>
                </a:schemeClr>
              </a:gs>
              <a:gs pos="100000">
                <a:schemeClr val="accent1">
                  <a:lumMod val="30000"/>
                  <a:lumOff val="70000"/>
                </a:schemeClr>
              </a:gs>
            </a:gsLst>
            <a:lin ang="5400000" scaled="1"/>
          </a:gradFill>
          <a:ln cap="rnd">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250" dirty="0" smtClean="0">
                <a:latin typeface="Segoe UI" panose="020B0502040204020203" pitchFamily="34" charset="0"/>
                <a:cs typeface="Segoe UI" panose="020B0502040204020203" pitchFamily="34" charset="0"/>
              </a:rPr>
              <a:t>Good luck, Rafi!</a:t>
            </a:r>
            <a:endParaRPr lang="he-IL" sz="2250" dirty="0"/>
          </a:p>
        </p:txBody>
      </p:sp>
      <p:sp>
        <p:nvSpPr>
          <p:cNvPr id="7" name="ענן 6">
            <a:extLst>
              <a:ext uri="{FF2B5EF4-FFF2-40B4-BE49-F238E27FC236}">
                <a16:creationId xmlns="" xmlns:a16="http://schemas.microsoft.com/office/drawing/2014/main" id="{0E8C6AEF-FC55-400F-9614-E3B142945345}"/>
              </a:ext>
            </a:extLst>
          </p:cNvPr>
          <p:cNvSpPr/>
          <p:nvPr/>
        </p:nvSpPr>
        <p:spPr>
          <a:xfrm>
            <a:off x="2032010" y="3206028"/>
            <a:ext cx="5725886" cy="3385829"/>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13"/>
          </a:p>
        </p:txBody>
      </p:sp>
      <p:sp>
        <p:nvSpPr>
          <p:cNvPr id="2" name="כותרת 1"/>
          <p:cNvSpPr>
            <a:spLocks noGrp="1"/>
          </p:cNvSpPr>
          <p:nvPr>
            <p:ph type="title"/>
          </p:nvPr>
        </p:nvSpPr>
        <p:spPr>
          <a:xfrm>
            <a:off x="304185" y="4898943"/>
            <a:ext cx="3237937" cy="1931936"/>
          </a:xfrm>
        </p:spPr>
        <p:txBody>
          <a:bodyPr>
            <a:normAutofit fontScale="90000"/>
          </a:bodyPr>
          <a:lstStyle/>
          <a:p>
            <a:pPr>
              <a:lnSpc>
                <a:spcPct val="150000"/>
              </a:lnSpc>
            </a:pPr>
            <a:r>
              <a:rPr lang="en-US" sz="40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Rafi Schutz</a:t>
            </a:r>
            <a:r>
              <a:rPr lang="he-IL" sz="4000" dirty="0">
                <a:solidFill>
                  <a:schemeClr val="dk1"/>
                </a:solidFill>
                <a:latin typeface="Segoe UI" panose="020B0502040204020203" pitchFamily="34" charset="0"/>
                <a:ea typeface="+mn-ea"/>
                <a:cs typeface="Segoe UI" panose="020B0502040204020203" pitchFamily="34" charset="0"/>
              </a:rPr>
              <a:t/>
            </a:r>
            <a:br>
              <a:rPr lang="he-IL" sz="4000" dirty="0">
                <a:solidFill>
                  <a:schemeClr val="dk1"/>
                </a:solidFill>
                <a:latin typeface="Segoe UI" panose="020B0502040204020203" pitchFamily="34" charset="0"/>
                <a:ea typeface="+mn-ea"/>
                <a:cs typeface="Segoe UI" panose="020B0502040204020203" pitchFamily="34" charset="0"/>
              </a:rPr>
            </a:br>
            <a:r>
              <a:rPr lang="en-US" sz="2200" dirty="0" smtClean="0">
                <a:solidFill>
                  <a:schemeClr val="dk1"/>
                </a:solidFill>
                <a:latin typeface="Segoe UI" panose="020B0502040204020203" pitchFamily="34" charset="0"/>
                <a:ea typeface="+mn-ea"/>
                <a:cs typeface="Segoe UI" panose="020B0502040204020203" pitchFamily="34" charset="0"/>
              </a:rPr>
              <a:t>Team </a:t>
            </a:r>
            <a:r>
              <a:rPr lang="en-US" sz="2200" dirty="0" smtClean="0">
                <a:solidFill>
                  <a:schemeClr val="dk1"/>
                </a:solidFill>
                <a:latin typeface="Segoe UI" panose="020B0502040204020203" pitchFamily="34" charset="0"/>
                <a:ea typeface="+mn-ea"/>
                <a:cs typeface="Segoe UI" panose="020B0502040204020203" pitchFamily="34" charset="0"/>
              </a:rPr>
              <a:t>Leader of </a:t>
            </a:r>
            <a:r>
              <a:rPr lang="en-US" sz="2200" dirty="0" smtClean="0">
                <a:solidFill>
                  <a:schemeClr val="dk1"/>
                </a:solidFill>
                <a:latin typeface="Segoe UI" panose="020B0502040204020203" pitchFamily="34" charset="0"/>
                <a:ea typeface="+mn-ea"/>
                <a:cs typeface="Segoe UI" panose="020B0502040204020203" pitchFamily="34" charset="0"/>
              </a:rPr>
              <a:t>Team 2. </a:t>
            </a:r>
            <a:r>
              <a:rPr lang="en-US" sz="2200" dirty="0" smtClean="0">
                <a:solidFill>
                  <a:schemeClr val="dk1"/>
                </a:solidFill>
                <a:latin typeface="Segoe UI" panose="020B0502040204020203" pitchFamily="34" charset="0"/>
                <a:ea typeface="+mn-ea"/>
                <a:cs typeface="Segoe UI" panose="020B0502040204020203" pitchFamily="34" charset="0"/>
              </a:rPr>
              <a:t>From the Ministry </a:t>
            </a:r>
            <a:r>
              <a:rPr lang="en-US" sz="2200" dirty="0" smtClean="0">
                <a:solidFill>
                  <a:schemeClr val="dk1"/>
                </a:solidFill>
                <a:latin typeface="Segoe UI" panose="020B0502040204020203" pitchFamily="34" charset="0"/>
                <a:ea typeface="+mn-ea"/>
                <a:cs typeface="Segoe UI" panose="020B0502040204020203" pitchFamily="34" charset="0"/>
              </a:rPr>
              <a:t>of Foreign Affairs. Served </a:t>
            </a:r>
            <a:r>
              <a:rPr lang="en-US" sz="2200" dirty="0">
                <a:solidFill>
                  <a:schemeClr val="dk1"/>
                </a:solidFill>
                <a:latin typeface="Segoe UI" panose="020B0502040204020203" pitchFamily="34" charset="0"/>
                <a:ea typeface="+mn-ea"/>
                <a:cs typeface="Segoe UI" panose="020B0502040204020203" pitchFamily="34" charset="0"/>
              </a:rPr>
              <a:t>as Israel's ambassador to Spain and Norway. He </a:t>
            </a:r>
            <a:r>
              <a:rPr lang="en-US" sz="2200" dirty="0" smtClean="0">
                <a:solidFill>
                  <a:schemeClr val="dk1"/>
                </a:solidFill>
                <a:latin typeface="Segoe UI" panose="020B0502040204020203" pitchFamily="34" charset="0"/>
                <a:ea typeface="+mn-ea"/>
                <a:cs typeface="Segoe UI" panose="020B0502040204020203" pitchFamily="34" charset="0"/>
              </a:rPr>
              <a:t>led the </a:t>
            </a:r>
            <a:r>
              <a:rPr lang="en-US" sz="2200" dirty="0">
                <a:solidFill>
                  <a:schemeClr val="dk1"/>
                </a:solidFill>
                <a:latin typeface="Segoe UI" panose="020B0502040204020203" pitchFamily="34" charset="0"/>
                <a:ea typeface="+mn-ea"/>
                <a:cs typeface="Segoe UI" panose="020B0502040204020203" pitchFamily="34" charset="0"/>
              </a:rPr>
              <a:t>South and Russia tour.</a:t>
            </a:r>
            <a:endParaRPr lang="he-IL" sz="2200" dirty="0">
              <a:solidFill>
                <a:schemeClr val="dk1"/>
              </a:solidFill>
              <a:latin typeface="Segoe UI" panose="020B0502040204020203" pitchFamily="34" charset="0"/>
              <a:ea typeface="+mn-ea"/>
              <a:cs typeface="Segoe UI" panose="020B0502040204020203" pitchFamily="34" charset="0"/>
            </a:endParaRPr>
          </a:p>
        </p:txBody>
      </p:sp>
      <p:pic>
        <p:nvPicPr>
          <p:cNvPr id="8" name="תמונה 7" descr="תמונה שמכילה אדם, קיר, מקורה, שולחן&#10;&#10;התיאור נוצר באופן אוטומטי">
            <a:extLst>
              <a:ext uri="{FF2B5EF4-FFF2-40B4-BE49-F238E27FC236}">
                <a16:creationId xmlns="" xmlns:a16="http://schemas.microsoft.com/office/drawing/2014/main" id="{04EB7B3D-6158-43EA-A451-6CB23DDCAF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000"/>
          <a:stretch/>
        </p:blipFill>
        <p:spPr>
          <a:xfrm>
            <a:off x="3894189" y="3206028"/>
            <a:ext cx="2001527" cy="3002290"/>
          </a:xfrm>
          <a:prstGeom prst="rect">
            <a:avLst/>
          </a:prstGeom>
          <a:effectLst>
            <a:softEdge rad="431800"/>
          </a:effectLst>
        </p:spPr>
      </p:pic>
    </p:spTree>
    <p:extLst>
      <p:ext uri="{BB962C8B-B14F-4D97-AF65-F5344CB8AC3E}">
        <p14:creationId xmlns:p14="http://schemas.microsoft.com/office/powerpoint/2010/main" val="15911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ענן 6">
            <a:extLst>
              <a:ext uri="{FF2B5EF4-FFF2-40B4-BE49-F238E27FC236}">
                <a16:creationId xmlns="" xmlns:a16="http://schemas.microsoft.com/office/drawing/2014/main" id="{0E8C6AEF-FC55-400F-9614-E3B142945345}"/>
              </a:ext>
            </a:extLst>
          </p:cNvPr>
          <p:cNvSpPr/>
          <p:nvPr/>
        </p:nvSpPr>
        <p:spPr>
          <a:xfrm>
            <a:off x="-921027" y="3788229"/>
            <a:ext cx="6821084" cy="4400112"/>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3513196" y="4759668"/>
            <a:ext cx="2873318" cy="1738373"/>
          </a:xfrm>
        </p:spPr>
        <p:txBody>
          <a:bodyPr>
            <a:normAutofit fontScale="90000"/>
          </a:bodyPr>
          <a:lstStyle/>
          <a:p>
            <a:pPr>
              <a:lnSpc>
                <a:spcPct val="150000"/>
              </a:lnSpc>
            </a:pPr>
            <a:r>
              <a:rPr lang="en-US" sz="2250" dirty="0"/>
              <a:t/>
            </a:r>
            <a:br>
              <a:rPr lang="en-US" sz="2250" dirty="0"/>
            </a:br>
            <a:r>
              <a:rPr lang="en-US"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Col. </a:t>
            </a:r>
            <a:r>
              <a:rPr lang="en-US" dirty="0">
                <a:ln w="0">
                  <a:solidFill>
                    <a:schemeClr val="dk1"/>
                  </a:solidFill>
                </a:ln>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Eros </a:t>
            </a:r>
            <a:r>
              <a:rPr lang="en-US" dirty="0" err="1"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Zaniboni</a:t>
            </a:r>
            <a:r>
              <a:rPr lang="he-IL"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r>
            <a:br>
              <a:rPr lang="he-IL"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br>
            <a:r>
              <a:rPr lang="en-US" sz="1744" dirty="0" smtClean="0">
                <a:latin typeface="Segoe UI" panose="020B0502040204020203" pitchFamily="34" charset="0"/>
                <a:cs typeface="Segoe UI" panose="020B0502040204020203" pitchFamily="34" charset="0"/>
              </a:rPr>
              <a:t>Staff </a:t>
            </a:r>
            <a:r>
              <a:rPr lang="en-US" sz="1744" dirty="0" smtClean="0">
                <a:latin typeface="Segoe UI" panose="020B0502040204020203" pitchFamily="34" charset="0"/>
                <a:cs typeface="Segoe UI" panose="020B0502040204020203" pitchFamily="34" charset="0"/>
              </a:rPr>
              <a:t>Officer, Italian Air Force Department, </a:t>
            </a:r>
            <a:r>
              <a:rPr lang="en-US" sz="1744" dirty="0">
                <a:latin typeface="Segoe UI" panose="020B0502040204020203" pitchFamily="34" charset="0"/>
                <a:cs typeface="Segoe UI" panose="020B0502040204020203" pitchFamily="34" charset="0"/>
              </a:rPr>
              <a:t>Rome. He runs every day and trains on the beach </a:t>
            </a:r>
            <a:r>
              <a:rPr lang="en-US" sz="1744" dirty="0" smtClean="0">
                <a:latin typeface="Segoe UI" panose="020B0502040204020203" pitchFamily="34" charset="0"/>
                <a:cs typeface="Segoe UI" panose="020B0502040204020203" pitchFamily="34" charset="0"/>
              </a:rPr>
              <a:t>in</a:t>
            </a:r>
            <a:r>
              <a:rPr lang="en-US" sz="1744" dirty="0" smtClean="0">
                <a:latin typeface="Segoe UI" panose="020B0502040204020203" pitchFamily="34" charset="0"/>
                <a:cs typeface="Segoe UI" panose="020B0502040204020203" pitchFamily="34" charset="0"/>
              </a:rPr>
              <a:t> </a:t>
            </a:r>
            <a:r>
              <a:rPr lang="en-US" sz="1744" dirty="0">
                <a:latin typeface="Segoe UI" panose="020B0502040204020203" pitchFamily="34" charset="0"/>
                <a:cs typeface="Segoe UI" panose="020B0502040204020203" pitchFamily="34" charset="0"/>
              </a:rPr>
              <a:t>Tel Aviv</a:t>
            </a:r>
            <a:r>
              <a:rPr lang="en-US" sz="1744" dirty="0" smtClean="0">
                <a:latin typeface="Segoe UI" panose="020B0502040204020203" pitchFamily="34" charset="0"/>
                <a:cs typeface="Segoe UI" panose="020B0502040204020203" pitchFamily="34" charset="0"/>
              </a:rPr>
              <a:t>. </a:t>
            </a:r>
            <a:r>
              <a:rPr lang="en-US" sz="1744" dirty="0">
                <a:latin typeface="Segoe UI" panose="020B0502040204020203" pitchFamily="34" charset="0"/>
                <a:cs typeface="Segoe UI" panose="020B0502040204020203" pitchFamily="34" charset="0"/>
              </a:rPr>
              <a:t>He wrote his thesis on </a:t>
            </a:r>
            <a:r>
              <a:rPr lang="en-US" sz="1744" dirty="0" smtClean="0">
                <a:latin typeface="Segoe UI" panose="020B0502040204020203" pitchFamily="34" charset="0"/>
                <a:cs typeface="Segoe UI" panose="020B0502040204020203" pitchFamily="34" charset="0"/>
              </a:rPr>
              <a:t>an F-35 </a:t>
            </a:r>
            <a:r>
              <a:rPr lang="en-US" sz="1744" dirty="0">
                <a:latin typeface="Segoe UI" panose="020B0502040204020203" pitchFamily="34" charset="0"/>
                <a:cs typeface="Segoe UI" panose="020B0502040204020203" pitchFamily="34" charset="0"/>
              </a:rPr>
              <a:t>plane.</a:t>
            </a:r>
            <a:endParaRPr lang="he-IL" sz="1744"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265"/>
          <a:stretch/>
        </p:blipFill>
        <p:spPr>
          <a:xfrm>
            <a:off x="657881" y="4560045"/>
            <a:ext cx="2368858" cy="2856480"/>
          </a:xfrm>
          <a:prstGeom prst="rect">
            <a:avLst/>
          </a:prstGeom>
          <a:ln>
            <a:noFill/>
          </a:ln>
          <a:effectLst>
            <a:softEdge rad="317500"/>
          </a:effectLst>
        </p:spPr>
      </p:pic>
    </p:spTree>
    <p:extLst>
      <p:ext uri="{BB962C8B-B14F-4D97-AF65-F5344CB8AC3E}">
        <p14:creationId xmlns:p14="http://schemas.microsoft.com/office/powerpoint/2010/main" val="3711294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ענן 4">
            <a:extLst>
              <a:ext uri="{FF2B5EF4-FFF2-40B4-BE49-F238E27FC236}">
                <a16:creationId xmlns="" xmlns:a16="http://schemas.microsoft.com/office/drawing/2014/main" id="{76293C4F-E083-4B89-BE9B-618390DA0E21}"/>
              </a:ext>
            </a:extLst>
          </p:cNvPr>
          <p:cNvSpPr/>
          <p:nvPr/>
        </p:nvSpPr>
        <p:spPr>
          <a:xfrm>
            <a:off x="-703699" y="3570514"/>
            <a:ext cx="7333139" cy="4550229"/>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prstDash val="lgDashDot"/>
            <a:tailEnd w="lg" len="lg"/>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3429002" y="5085925"/>
            <a:ext cx="2721003" cy="1995914"/>
          </a:xfrm>
        </p:spPr>
        <p:txBody>
          <a:bodyPr>
            <a:normAutofit fontScale="90000"/>
          </a:bodyPr>
          <a:lstStyle/>
          <a:p>
            <a:pPr algn="l" rtl="0">
              <a:lnSpc>
                <a:spcPct val="150000"/>
              </a:lnSpc>
            </a:pPr>
            <a:r>
              <a:rPr lang="en-US" sz="2756"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a:t>
            </a:r>
            <a:r>
              <a:rPr lang="en-US" sz="2756"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Shay </a:t>
            </a:r>
            <a:r>
              <a:rPr lang="en-US" sz="2756" dirty="0" err="1"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Hannuna</a:t>
            </a:r>
            <a:r>
              <a:rPr lang="he-IL" sz="1800" dirty="0">
                <a:cs typeface="+mn-cs"/>
              </a:rPr>
              <a:t/>
            </a:r>
            <a:br>
              <a:rPr lang="he-IL" sz="1800" dirty="0">
                <a:cs typeface="+mn-cs"/>
              </a:rPr>
            </a:br>
            <a:r>
              <a:rPr lang="en-US" sz="1800" dirty="0" smtClean="0">
                <a:latin typeface="Segoe UI" panose="020B0502040204020203" pitchFamily="34" charset="0"/>
                <a:ea typeface="Segoe UI" panose="020B0502040204020203" pitchFamily="34" charset="0"/>
                <a:cs typeface="Segoe UI" panose="020B0502040204020203" pitchFamily="34" charset="0"/>
              </a:rPr>
              <a:t>In his upcoming position, he will be an </a:t>
            </a:r>
            <a:r>
              <a:rPr lang="en-US" sz="1744" dirty="0">
                <a:latin typeface="Segoe UI" panose="020B0502040204020203" pitchFamily="34" charset="0"/>
                <a:cs typeface="Segoe UI" panose="020B0502040204020203" pitchFamily="34" charset="0"/>
              </a:rPr>
              <a:t>i</a:t>
            </a:r>
            <a:r>
              <a:rPr lang="en-US" sz="1744" dirty="0" smtClean="0">
                <a:latin typeface="Segoe UI" panose="020B0502040204020203" pitchFamily="34" charset="0"/>
                <a:cs typeface="Segoe UI" panose="020B0502040204020203" pitchFamily="34" charset="0"/>
              </a:rPr>
              <a:t>ntelligence </a:t>
            </a:r>
            <a:r>
              <a:rPr lang="en-US" sz="1744" dirty="0">
                <a:latin typeface="Segoe UI" panose="020B0502040204020203" pitchFamily="34" charset="0"/>
                <a:cs typeface="Segoe UI" panose="020B0502040204020203" pitchFamily="34" charset="0"/>
              </a:rPr>
              <a:t>officer in the Northern Command. In his thesis he wrote about the information revolution in the civil service. </a:t>
            </a:r>
            <a:r>
              <a:rPr lang="en-US" sz="1744" dirty="0" smtClean="0">
                <a:latin typeface="Segoe UI" panose="020B0502040204020203" pitchFamily="34" charset="0"/>
                <a:cs typeface="Segoe UI" panose="020B0502040204020203" pitchFamily="34" charset="0"/>
              </a:rPr>
              <a:t>This year </a:t>
            </a:r>
            <a:r>
              <a:rPr lang="en-US" sz="1744" dirty="0" smtClean="0">
                <a:latin typeface="Segoe UI" panose="020B0502040204020203" pitchFamily="34" charset="0"/>
                <a:cs typeface="Segoe UI" panose="020B0502040204020203" pitchFamily="34" charset="0"/>
              </a:rPr>
              <a:t>his princess </a:t>
            </a:r>
            <a:r>
              <a:rPr lang="en-US" sz="1744" dirty="0" smtClean="0">
                <a:latin typeface="Segoe UI" panose="020B0502040204020203" pitchFamily="34" charset="0"/>
                <a:cs typeface="Segoe UI" panose="020B0502040204020203" pitchFamily="34" charset="0"/>
              </a:rPr>
              <a:t>daughter was </a:t>
            </a:r>
            <a:r>
              <a:rPr lang="en-US" sz="1744" dirty="0">
                <a:latin typeface="Segoe UI" panose="020B0502040204020203" pitchFamily="34" charset="0"/>
                <a:cs typeface="Segoe UI" panose="020B0502040204020203" pitchFamily="34" charset="0"/>
              </a:rPr>
              <a:t>born</a:t>
            </a:r>
            <a:r>
              <a:rPr lang="en-US" sz="1744" dirty="0" smtClean="0">
                <a:latin typeface="Segoe UI" panose="020B0502040204020203" pitchFamily="34" charset="0"/>
                <a:cs typeface="Segoe UI" panose="020B0502040204020203" pitchFamily="34" charset="0"/>
              </a:rPr>
              <a:t>. </a:t>
            </a:r>
            <a:r>
              <a:rPr lang="en-US" sz="1744" dirty="0" smtClean="0">
                <a:latin typeface="Segoe UI" panose="020B0502040204020203" pitchFamily="34" charset="0"/>
                <a:cs typeface="Segoe UI" panose="020B0502040204020203" pitchFamily="34" charset="0"/>
              </a:rPr>
              <a:t>Outstanding </a:t>
            </a:r>
            <a:r>
              <a:rPr lang="en-US" sz="1744" dirty="0">
                <a:latin typeface="Segoe UI" panose="020B0502040204020203" pitchFamily="34" charset="0"/>
                <a:cs typeface="Segoe UI" panose="020B0502040204020203" pitchFamily="34" charset="0"/>
              </a:rPr>
              <a:t>a</a:t>
            </a:r>
            <a:r>
              <a:rPr lang="en-US" sz="1744" dirty="0" smtClean="0">
                <a:latin typeface="Segoe UI" panose="020B0502040204020203" pitchFamily="34" charset="0"/>
                <a:cs typeface="Segoe UI" panose="020B0502040204020203" pitchFamily="34" charset="0"/>
              </a:rPr>
              <a:t>thlete</a:t>
            </a:r>
            <a:r>
              <a:rPr lang="en-US" sz="1744" dirty="0" smtClean="0">
                <a:latin typeface="Segoe UI" panose="020B0502040204020203" pitchFamily="34" charset="0"/>
                <a:cs typeface="Segoe UI" panose="020B0502040204020203" pitchFamily="34" charset="0"/>
              </a:rPr>
              <a:t>.</a:t>
            </a:r>
            <a:endParaRPr lang="he-IL" sz="2250" dirty="0">
              <a:cs typeface="+mn-cs"/>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9049"/>
          <a:stretch/>
        </p:blipFill>
        <p:spPr>
          <a:xfrm>
            <a:off x="543439" y="4408836"/>
            <a:ext cx="2406128" cy="2873583"/>
          </a:xfrm>
          <a:prstGeom prst="rect">
            <a:avLst/>
          </a:prstGeom>
          <a:ln>
            <a:noFill/>
          </a:ln>
          <a:effectLst>
            <a:softEdge rad="215900"/>
          </a:effectLst>
        </p:spPr>
      </p:pic>
    </p:spTree>
    <p:extLst>
      <p:ext uri="{BB962C8B-B14F-4D97-AF65-F5344CB8AC3E}">
        <p14:creationId xmlns:p14="http://schemas.microsoft.com/office/powerpoint/2010/main" val="904795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ענן 6">
            <a:extLst>
              <a:ext uri="{FF2B5EF4-FFF2-40B4-BE49-F238E27FC236}">
                <a16:creationId xmlns="" xmlns:a16="http://schemas.microsoft.com/office/drawing/2014/main" id="{0E8C6AEF-FC55-400F-9614-E3B142945345}"/>
              </a:ext>
            </a:extLst>
          </p:cNvPr>
          <p:cNvSpPr/>
          <p:nvPr/>
        </p:nvSpPr>
        <p:spPr>
          <a:xfrm rot="11560944">
            <a:off x="-2123330" y="3073173"/>
            <a:ext cx="8317357" cy="5187902"/>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3017167" y="4716270"/>
            <a:ext cx="3840833" cy="2396766"/>
          </a:xfrm>
        </p:spPr>
        <p:txBody>
          <a:bodyPr>
            <a:normAutofit fontScale="90000"/>
          </a:bodyPr>
          <a:lstStyle/>
          <a:p>
            <a:pPr algn="l" rtl="0">
              <a:lnSpc>
                <a:spcPct val="150000"/>
              </a:lnSpc>
            </a:pPr>
            <a:r>
              <a:rPr lang="en-US" sz="2756"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Brigadier General Omer </a:t>
            </a:r>
            <a:r>
              <a:rPr lang="en-US" sz="2756"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Tishler</a:t>
            </a:r>
            <a:r>
              <a:rPr lang="he-IL" sz="1800" dirty="0">
                <a:cs typeface="+mn-cs"/>
              </a:rPr>
              <a:t/>
            </a:r>
            <a:br>
              <a:rPr lang="he-IL" sz="1800" dirty="0">
                <a:cs typeface="+mn-cs"/>
              </a:rPr>
            </a:br>
            <a:r>
              <a:rPr lang="en-US" sz="1744" dirty="0">
                <a:latin typeface="Segoe UI" panose="020B0502040204020203" pitchFamily="34" charset="0"/>
                <a:cs typeface="Segoe UI" panose="020B0502040204020203" pitchFamily="34" charset="0"/>
              </a:rPr>
              <a:t>Commander of the </a:t>
            </a:r>
            <a:r>
              <a:rPr lang="en-US" sz="1744" dirty="0" err="1">
                <a:latin typeface="Segoe UI" panose="020B0502040204020203" pitchFamily="34" charset="0"/>
                <a:cs typeface="Segoe UI" panose="020B0502040204020203" pitchFamily="34" charset="0"/>
              </a:rPr>
              <a:t>Nevatim</a:t>
            </a:r>
            <a:r>
              <a:rPr lang="en-US" sz="1744" dirty="0">
                <a:latin typeface="Segoe UI" panose="020B0502040204020203" pitchFamily="34" charset="0"/>
                <a:cs typeface="Segoe UI" panose="020B0502040204020203" pitchFamily="34" charset="0"/>
              </a:rPr>
              <a:t> Base. </a:t>
            </a:r>
            <a:r>
              <a:rPr lang="en-US" sz="1744" dirty="0" smtClean="0">
                <a:latin typeface="Segoe UI" panose="020B0502040204020203" pitchFamily="34" charset="0"/>
                <a:cs typeface="Segoe UI" panose="020B0502040204020203" pitchFamily="34" charset="0"/>
              </a:rPr>
              <a:t>Member </a:t>
            </a:r>
            <a:r>
              <a:rPr lang="en-US" sz="1744" dirty="0">
                <a:latin typeface="Segoe UI" panose="020B0502040204020203" pitchFamily="34" charset="0"/>
                <a:cs typeface="Segoe UI" panose="020B0502040204020203" pitchFamily="34" charset="0"/>
              </a:rPr>
              <a:t>of the Presidium of the 46th </a:t>
            </a:r>
            <a:r>
              <a:rPr lang="en-US" sz="1744" dirty="0" smtClean="0">
                <a:latin typeface="Segoe UI" panose="020B0502040204020203" pitchFamily="34" charset="0"/>
                <a:cs typeface="Segoe UI" panose="020B0502040204020203" pitchFamily="34" charset="0"/>
              </a:rPr>
              <a:t>Class. Lead the </a:t>
            </a:r>
            <a:r>
              <a:rPr lang="en-US" sz="1744" dirty="0">
                <a:latin typeface="Segoe UI" panose="020B0502040204020203" pitchFamily="34" charset="0"/>
                <a:cs typeface="Segoe UI" panose="020B0502040204020203" pitchFamily="34" charset="0"/>
              </a:rPr>
              <a:t>South </a:t>
            </a:r>
            <a:r>
              <a:rPr lang="en-US" sz="1744" dirty="0" smtClean="0">
                <a:latin typeface="Segoe UI" panose="020B0502040204020203" pitchFamily="34" charset="0"/>
                <a:cs typeface="Segoe UI" panose="020B0502040204020203" pitchFamily="34" charset="0"/>
              </a:rPr>
              <a:t>Tour</a:t>
            </a:r>
            <a:r>
              <a:rPr lang="en-US" sz="1744" dirty="0">
                <a:latin typeface="Segoe UI" panose="020B0502040204020203" pitchFamily="34" charset="0"/>
                <a:cs typeface="Segoe UI" panose="020B0502040204020203" pitchFamily="34" charset="0"/>
              </a:rPr>
              <a:t> </a:t>
            </a:r>
            <a:r>
              <a:rPr lang="en-US" sz="1744" dirty="0" smtClean="0">
                <a:latin typeface="Segoe UI" panose="020B0502040204020203" pitchFamily="34" charset="0"/>
                <a:cs typeface="Segoe UI" panose="020B0502040204020203" pitchFamily="34" charset="0"/>
              </a:rPr>
              <a:t>and played</a:t>
            </a:r>
            <a:r>
              <a:rPr lang="en-US" sz="1744" dirty="0" smtClean="0">
                <a:latin typeface="Segoe UI" panose="020B0502040204020203" pitchFamily="34" charset="0"/>
                <a:cs typeface="Segoe UI" panose="020B0502040204020203" pitchFamily="34" charset="0"/>
              </a:rPr>
              <a:t> the American president in the political-security simulation. </a:t>
            </a:r>
            <a:endParaRPr lang="he-IL" sz="1575" b="1" dirty="0">
              <a:solidFill>
                <a:srgbClr val="FF0000"/>
              </a:solidFill>
              <a:cs typeface="+mn-cs"/>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265"/>
          <a:stretch/>
        </p:blipFill>
        <p:spPr>
          <a:xfrm>
            <a:off x="552112" y="4577728"/>
            <a:ext cx="2465056" cy="2972506"/>
          </a:xfrm>
          <a:prstGeom prst="rect">
            <a:avLst/>
          </a:prstGeom>
          <a:ln>
            <a:noFill/>
          </a:ln>
          <a:effectLst>
            <a:softEdge rad="112500"/>
          </a:effectLst>
        </p:spPr>
      </p:pic>
      <p:sp>
        <p:nvSpPr>
          <p:cNvPr id="6" name="ענן 5">
            <a:extLst>
              <a:ext uri="{FF2B5EF4-FFF2-40B4-BE49-F238E27FC236}">
                <a16:creationId xmlns="" xmlns:a16="http://schemas.microsoft.com/office/drawing/2014/main" id="{B81E654B-422A-4DF2-9A79-3ECFB30CA531}"/>
              </a:ext>
            </a:extLst>
          </p:cNvPr>
          <p:cNvSpPr/>
          <p:nvPr/>
        </p:nvSpPr>
        <p:spPr>
          <a:xfrm>
            <a:off x="3177675" y="8691437"/>
            <a:ext cx="4699051" cy="2836526"/>
          </a:xfrm>
          <a:prstGeom prst="cloud">
            <a:avLst/>
          </a:prstGeom>
          <a:gradFill>
            <a:gsLst>
              <a:gs pos="0">
                <a:schemeClr val="accent1">
                  <a:lumMod val="5000"/>
                  <a:lumOff val="95000"/>
                </a:schemeClr>
              </a:gs>
              <a:gs pos="31000">
                <a:schemeClr val="accent1">
                  <a:lumMod val="45000"/>
                  <a:lumOff val="55000"/>
                </a:schemeClr>
              </a:gs>
              <a:gs pos="87000">
                <a:schemeClr val="accent1">
                  <a:lumMod val="45000"/>
                  <a:lumOff val="55000"/>
                </a:schemeClr>
              </a:gs>
              <a:gs pos="100000">
                <a:schemeClr val="accent1">
                  <a:lumMod val="30000"/>
                  <a:lumOff val="70000"/>
                </a:schemeClr>
              </a:gs>
            </a:gsLst>
            <a:lin ang="5400000" scaled="1"/>
          </a:gradFill>
          <a:ln cap="rnd">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In his thesis he wrote about the </a:t>
            </a:r>
            <a:r>
              <a:rPr lang="en-US" sz="1600" dirty="0" err="1">
                <a:solidFill>
                  <a:schemeClr val="tx1"/>
                </a:solidFill>
                <a:latin typeface="Segoe UI" panose="020B0502040204020203" pitchFamily="34" charset="0"/>
                <a:ea typeface="Segoe UI" panose="020B0502040204020203" pitchFamily="34" charset="0"/>
                <a:cs typeface="Segoe UI" panose="020B0502040204020203" pitchFamily="34" charset="0"/>
              </a:rPr>
              <a:t>Esh-Modi'in</a:t>
            </a: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 complex with an emphasis on the northern arena.</a:t>
            </a:r>
            <a:endParaRPr lang="he-IL" sz="1600" dirty="0">
              <a:solidFill>
                <a:schemeClr val="tx1"/>
              </a:solidFill>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325324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ענן 6">
            <a:extLst>
              <a:ext uri="{FF2B5EF4-FFF2-40B4-BE49-F238E27FC236}">
                <a16:creationId xmlns="" xmlns:a16="http://schemas.microsoft.com/office/drawing/2014/main" id="{0E8C6AEF-FC55-400F-9614-E3B142945345}"/>
              </a:ext>
            </a:extLst>
          </p:cNvPr>
          <p:cNvSpPr/>
          <p:nvPr/>
        </p:nvSpPr>
        <p:spPr>
          <a:xfrm rot="11338446">
            <a:off x="-2015288" y="3548494"/>
            <a:ext cx="6854585" cy="3938828"/>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3330020" y="4969585"/>
            <a:ext cx="3144428" cy="1631487"/>
          </a:xfrm>
        </p:spPr>
        <p:txBody>
          <a:bodyPr>
            <a:normAutofit fontScale="90000"/>
          </a:bodyPr>
          <a:lstStyle/>
          <a:p>
            <a:pPr>
              <a:lnSpc>
                <a:spcPct val="150000"/>
              </a:lnSpc>
            </a:pPr>
            <a:r>
              <a:rPr lang="en-US"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a:t>
            </a:r>
            <a:r>
              <a:rPr lang="en-US"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Shin </a:t>
            </a:r>
            <a:r>
              <a:rPr lang="en-US"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Fong </a:t>
            </a:r>
            <a:r>
              <a:rPr lang="en-US"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Teng</a:t>
            </a:r>
            <a:r>
              <a:rPr lang="he-IL" dirty="0">
                <a:ln w="0">
                  <a:solidFill>
                    <a:schemeClr val="dk1"/>
                  </a:solidFill>
                </a:ln>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
            </a:r>
            <a:br>
              <a:rPr lang="he-IL" dirty="0">
                <a:ln w="0">
                  <a:solidFill>
                    <a:schemeClr val="dk1"/>
                  </a:solidFill>
                </a:ln>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br>
            <a:r>
              <a:rPr lang="en-US" sz="1744" dirty="0" smtClean="0">
                <a:latin typeface="Segoe UI" panose="020B0502040204020203" pitchFamily="34" charset="0"/>
                <a:cs typeface="Segoe UI" panose="020B0502040204020203" pitchFamily="34" charset="0"/>
              </a:rPr>
              <a:t>Wrote </a:t>
            </a:r>
            <a:r>
              <a:rPr lang="en-US" sz="1744" dirty="0">
                <a:latin typeface="Segoe UI" panose="020B0502040204020203" pitchFamily="34" charset="0"/>
                <a:cs typeface="Segoe UI" panose="020B0502040204020203" pitchFamily="34" charset="0"/>
              </a:rPr>
              <a:t>his thesis on social resilience in Israel compared to Singapore. Head of the Operations Department of the Singapore Army Ground Force. At home a little girl is waiting for him, whom he has not seen in almost a </a:t>
            </a:r>
            <a:r>
              <a:rPr lang="en-US" sz="1744" dirty="0" smtClean="0">
                <a:latin typeface="Segoe UI" panose="020B0502040204020203" pitchFamily="34" charset="0"/>
                <a:cs typeface="Segoe UI" panose="020B0502040204020203" pitchFamily="34" charset="0"/>
              </a:rPr>
              <a:t>year.</a:t>
            </a:r>
            <a:endParaRPr lang="he-IL" sz="1744"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435"/>
          <a:stretch/>
        </p:blipFill>
        <p:spPr>
          <a:xfrm>
            <a:off x="279145" y="4154698"/>
            <a:ext cx="2265718" cy="2726423"/>
          </a:xfrm>
          <a:prstGeom prst="rect">
            <a:avLst/>
          </a:prstGeom>
          <a:ln>
            <a:noFill/>
          </a:ln>
          <a:effectLst>
            <a:softEdge rad="292100"/>
          </a:effectLst>
        </p:spPr>
      </p:pic>
    </p:spTree>
    <p:extLst>
      <p:ext uri="{BB962C8B-B14F-4D97-AF65-F5344CB8AC3E}">
        <p14:creationId xmlns:p14="http://schemas.microsoft.com/office/powerpoint/2010/main" val="212543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ענן 5">
            <a:extLst>
              <a:ext uri="{FF2B5EF4-FFF2-40B4-BE49-F238E27FC236}">
                <a16:creationId xmlns="" xmlns:a16="http://schemas.microsoft.com/office/drawing/2014/main" id="{B81E654B-422A-4DF2-9A79-3ECFB30CA531}"/>
              </a:ext>
            </a:extLst>
          </p:cNvPr>
          <p:cNvSpPr/>
          <p:nvPr/>
        </p:nvSpPr>
        <p:spPr>
          <a:xfrm>
            <a:off x="4223658" y="1470421"/>
            <a:ext cx="3525908" cy="1945284"/>
          </a:xfrm>
          <a:prstGeom prst="cloud">
            <a:avLst/>
          </a:prstGeom>
          <a:gradFill>
            <a:gsLst>
              <a:gs pos="0">
                <a:schemeClr val="accent1">
                  <a:lumMod val="5000"/>
                  <a:lumOff val="95000"/>
                </a:schemeClr>
              </a:gs>
              <a:gs pos="31000">
                <a:schemeClr val="accent1">
                  <a:lumMod val="45000"/>
                  <a:lumOff val="55000"/>
                </a:schemeClr>
              </a:gs>
              <a:gs pos="87000">
                <a:schemeClr val="accent1">
                  <a:lumMod val="45000"/>
                  <a:lumOff val="55000"/>
                </a:schemeClr>
              </a:gs>
              <a:gs pos="100000">
                <a:schemeClr val="accent1">
                  <a:lumMod val="30000"/>
                  <a:lumOff val="70000"/>
                </a:schemeClr>
              </a:gs>
            </a:gsLst>
            <a:lin ang="5400000" scaled="1"/>
          </a:gradFill>
          <a:ln cap="rnd">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ענן 6">
            <a:extLst>
              <a:ext uri="{FF2B5EF4-FFF2-40B4-BE49-F238E27FC236}">
                <a16:creationId xmlns="" xmlns:a16="http://schemas.microsoft.com/office/drawing/2014/main" id="{0E8C6AEF-FC55-400F-9614-E3B142945345}"/>
              </a:ext>
            </a:extLst>
          </p:cNvPr>
          <p:cNvSpPr/>
          <p:nvPr/>
        </p:nvSpPr>
        <p:spPr>
          <a:xfrm rot="537802">
            <a:off x="-23790" y="4122596"/>
            <a:ext cx="6374086" cy="3998145"/>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3163253" y="5361121"/>
            <a:ext cx="3210833" cy="1469759"/>
          </a:xfrm>
        </p:spPr>
        <p:txBody>
          <a:bodyPr>
            <a:normAutofit fontScale="90000"/>
          </a:bodyPr>
          <a:lstStyle/>
          <a:p>
            <a:pPr algn="l" rtl="0">
              <a:lnSpc>
                <a:spcPct val="150000"/>
              </a:lnSpc>
              <a:spcBef>
                <a:spcPts val="563"/>
              </a:spcBef>
            </a:pP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Samuel </a:t>
            </a:r>
            <a:r>
              <a:rPr lang="en-US" sz="4000" dirty="0" err="1"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Boumendil</a:t>
            </a:r>
            <a:r>
              <a:rPr lang="en-US" sz="2756" dirty="0" smtClean="0">
                <a:solidFill>
                  <a:schemeClr val="dk1"/>
                </a:solidFill>
                <a:latin typeface="Segoe UI" panose="020B0502040204020203" pitchFamily="34" charset="0"/>
                <a:ea typeface="+mn-ea"/>
                <a:cs typeface="Segoe UI" panose="020B0502040204020203" pitchFamily="34" charset="0"/>
              </a:rPr>
              <a:t/>
            </a:r>
            <a:br>
              <a:rPr lang="en-US" sz="2756" dirty="0" smtClean="0">
                <a:solidFill>
                  <a:schemeClr val="dk1"/>
                </a:solidFill>
                <a:latin typeface="Segoe UI" panose="020B0502040204020203" pitchFamily="34" charset="0"/>
                <a:ea typeface="+mn-ea"/>
                <a:cs typeface="Segoe UI" panose="020B0502040204020203" pitchFamily="34" charset="0"/>
              </a:rPr>
            </a:br>
            <a:r>
              <a:rPr lang="en-US" sz="2200" dirty="0" smtClean="0">
                <a:solidFill>
                  <a:schemeClr val="dk1"/>
                </a:solidFill>
                <a:latin typeface="Segoe UI" panose="020B0502040204020203" pitchFamily="34" charset="0"/>
                <a:ea typeface="+mn-ea"/>
                <a:cs typeface="Segoe UI" panose="020B0502040204020203" pitchFamily="34" charset="0"/>
              </a:rPr>
              <a:t>Recipient of the Award for Excellency. Commander </a:t>
            </a:r>
            <a:r>
              <a:rPr lang="en-US" sz="2200" dirty="0">
                <a:solidFill>
                  <a:schemeClr val="dk1"/>
                </a:solidFill>
                <a:latin typeface="Segoe UI" panose="020B0502040204020203" pitchFamily="34" charset="0"/>
                <a:ea typeface="+mn-ea"/>
                <a:cs typeface="Segoe UI" panose="020B0502040204020203" pitchFamily="34" charset="0"/>
              </a:rPr>
              <a:t>of the Education </a:t>
            </a:r>
            <a:r>
              <a:rPr lang="en-US" sz="2200" dirty="0" smtClean="0">
                <a:solidFill>
                  <a:schemeClr val="dk1"/>
                </a:solidFill>
                <a:latin typeface="Segoe UI" panose="020B0502040204020203" pitchFamily="34" charset="0"/>
                <a:ea typeface="+mn-ea"/>
                <a:cs typeface="Segoe UI" panose="020B0502040204020203" pitchFamily="34" charset="0"/>
              </a:rPr>
              <a:t>Corps. </a:t>
            </a:r>
            <a:r>
              <a:rPr lang="en-US" sz="2200" dirty="0">
                <a:solidFill>
                  <a:schemeClr val="dk1"/>
                </a:solidFill>
                <a:latin typeface="Segoe UI" panose="020B0502040204020203" pitchFamily="34" charset="0"/>
                <a:ea typeface="+mn-ea"/>
                <a:cs typeface="Segoe UI" panose="020B0502040204020203" pitchFamily="34" charset="0"/>
              </a:rPr>
              <a:t>In </a:t>
            </a:r>
            <a:r>
              <a:rPr lang="en-US" sz="2200" dirty="0" smtClean="0">
                <a:solidFill>
                  <a:schemeClr val="dk1"/>
                </a:solidFill>
                <a:latin typeface="Segoe UI" panose="020B0502040204020203" pitchFamily="34" charset="0"/>
                <a:ea typeface="+mn-ea"/>
                <a:cs typeface="Segoe UI" panose="020B0502040204020203" pitchFamily="34" charset="0"/>
              </a:rPr>
              <a:t>his t</a:t>
            </a:r>
            <a:r>
              <a:rPr lang="en-US" sz="2200" dirty="0" smtClean="0">
                <a:solidFill>
                  <a:schemeClr val="dk1"/>
                </a:solidFill>
                <a:latin typeface="Segoe UI" panose="020B0502040204020203" pitchFamily="34" charset="0"/>
                <a:ea typeface="+mn-ea"/>
                <a:cs typeface="Segoe UI" panose="020B0502040204020203" pitchFamily="34" charset="0"/>
              </a:rPr>
              <a:t>hesis</a:t>
            </a:r>
            <a:r>
              <a:rPr lang="en-US" sz="2200" dirty="0">
                <a:solidFill>
                  <a:schemeClr val="dk1"/>
                </a:solidFill>
                <a:latin typeface="Segoe UI" panose="020B0502040204020203" pitchFamily="34" charset="0"/>
                <a:ea typeface="+mn-ea"/>
                <a:cs typeface="Segoe UI" panose="020B0502040204020203" pitchFamily="34" charset="0"/>
              </a:rPr>
              <a:t>, he studied the moral behavior of soldiers and commanders in the IDF. Member of the Presidium of the 46th Class.</a:t>
            </a:r>
            <a:br>
              <a:rPr lang="en-US" sz="2200" dirty="0">
                <a:solidFill>
                  <a:schemeClr val="dk1"/>
                </a:solidFill>
                <a:latin typeface="Segoe UI" panose="020B0502040204020203" pitchFamily="34" charset="0"/>
                <a:ea typeface="+mn-ea"/>
                <a:cs typeface="Segoe UI" panose="020B0502040204020203" pitchFamily="34" charset="0"/>
              </a:rPr>
            </a:br>
            <a:r>
              <a:rPr lang="en-US" sz="2200" dirty="0">
                <a:solidFill>
                  <a:schemeClr val="dk1"/>
                </a:solidFill>
                <a:latin typeface="Segoe UI" panose="020B0502040204020203" pitchFamily="34" charset="0"/>
                <a:ea typeface="+mn-ea"/>
                <a:cs typeface="Segoe UI" panose="020B0502040204020203" pitchFamily="34" charset="0"/>
              </a:rPr>
              <a:t>During the tour in the </a:t>
            </a:r>
            <a:r>
              <a:rPr lang="en-US" sz="2200" dirty="0" smtClean="0">
                <a:solidFill>
                  <a:schemeClr val="dk1"/>
                </a:solidFill>
                <a:latin typeface="Segoe UI" panose="020B0502040204020203" pitchFamily="34" charset="0"/>
                <a:ea typeface="+mn-ea"/>
                <a:cs typeface="Segoe UI" panose="020B0502040204020203" pitchFamily="34" charset="0"/>
              </a:rPr>
              <a:t>US </a:t>
            </a:r>
            <a:r>
              <a:rPr lang="en-US" sz="2200" dirty="0">
                <a:solidFill>
                  <a:schemeClr val="dk1"/>
                </a:solidFill>
                <a:latin typeface="Segoe UI" panose="020B0502040204020203" pitchFamily="34" charset="0"/>
                <a:ea typeface="+mn-ea"/>
                <a:cs typeface="Segoe UI" panose="020B0502040204020203" pitchFamily="34" charset="0"/>
              </a:rPr>
              <a:t>he made a moving speech at the synagogue in New York.</a:t>
            </a:r>
            <a:endParaRPr lang="he-IL" sz="2200" dirty="0">
              <a:solidFill>
                <a:schemeClr val="dk1"/>
              </a:solidFill>
              <a:latin typeface="Segoe UI" panose="020B0502040204020203" pitchFamily="34" charset="0"/>
              <a:ea typeface="+mn-ea"/>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410"/>
          <a:stretch/>
        </p:blipFill>
        <p:spPr>
          <a:xfrm>
            <a:off x="810341" y="4549271"/>
            <a:ext cx="2352912" cy="2832206"/>
          </a:xfrm>
          <a:prstGeom prst="rect">
            <a:avLst/>
          </a:prstGeom>
          <a:ln>
            <a:noFill/>
          </a:ln>
          <a:effectLst>
            <a:softEdge rad="419100"/>
          </a:effectLst>
        </p:spPr>
      </p:pic>
    </p:spTree>
    <p:extLst>
      <p:ext uri="{BB962C8B-B14F-4D97-AF65-F5344CB8AC3E}">
        <p14:creationId xmlns:p14="http://schemas.microsoft.com/office/powerpoint/2010/main" val="3803774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ענן 4">
            <a:extLst>
              <a:ext uri="{FF2B5EF4-FFF2-40B4-BE49-F238E27FC236}">
                <a16:creationId xmlns="" xmlns:a16="http://schemas.microsoft.com/office/drawing/2014/main" id="{AE06764D-01DD-4379-A7BA-6F3F42C5545D}"/>
              </a:ext>
            </a:extLst>
          </p:cNvPr>
          <p:cNvSpPr/>
          <p:nvPr/>
        </p:nvSpPr>
        <p:spPr>
          <a:xfrm>
            <a:off x="0" y="3918858"/>
            <a:ext cx="6793161" cy="4412240"/>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3047525" y="5068627"/>
            <a:ext cx="3417060" cy="1712732"/>
          </a:xfrm>
        </p:spPr>
        <p:txBody>
          <a:bodyPr>
            <a:normAutofit fontScale="90000"/>
          </a:bodyPr>
          <a:lstStyle/>
          <a:p>
            <a:pPr>
              <a:lnSpc>
                <a:spcPct val="150000"/>
              </a:lnSpc>
            </a:pPr>
            <a:r>
              <a:rPr lang="en-US" sz="40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a:t>
            </a:r>
            <a:r>
              <a:rPr lang="en-US" sz="4000" dirty="0" err="1"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Itzik</a:t>
            </a:r>
            <a:r>
              <a:rPr lang="en-US" sz="40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t>
            </a: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Cohen</a:t>
            </a:r>
            <a:r>
              <a:rPr lang="he-IL" sz="4000" dirty="0">
                <a:latin typeface="Segoe UI" panose="020B0502040204020203" pitchFamily="34" charset="0"/>
                <a:cs typeface="Segoe UI" panose="020B0502040204020203" pitchFamily="34" charset="0"/>
              </a:rPr>
              <a:t/>
            </a:r>
            <a:br>
              <a:rPr lang="he-IL" sz="4000" dirty="0">
                <a:latin typeface="Segoe UI" panose="020B0502040204020203" pitchFamily="34" charset="0"/>
                <a:cs typeface="Segoe UI" panose="020B0502040204020203" pitchFamily="34" charset="0"/>
              </a:rPr>
            </a:br>
            <a:r>
              <a:rPr lang="en-US" sz="2200" dirty="0">
                <a:latin typeface="Segoe UI" panose="020B0502040204020203" pitchFamily="34" charset="0"/>
                <a:cs typeface="Segoe UI" panose="020B0502040204020203" pitchFamily="34" charset="0"/>
              </a:rPr>
              <a:t>In his previous position he was the Hebron brigade commander</a:t>
            </a:r>
            <a:r>
              <a:rPr lang="en-US" sz="2200" dirty="0" smtClean="0">
                <a:latin typeface="Segoe UI" panose="020B0502040204020203" pitchFamily="34" charset="0"/>
                <a:cs typeface="Segoe UI" panose="020B0502040204020203" pitchFamily="34" charset="0"/>
              </a:rPr>
              <a:t>. </a:t>
            </a:r>
            <a:r>
              <a:rPr lang="en-US" sz="2200" dirty="0" smtClean="0">
                <a:latin typeface="Segoe UI" panose="020B0502040204020203" pitchFamily="34" charset="0"/>
                <a:cs typeface="Segoe UI" panose="020B0502040204020203" pitchFamily="34" charset="0"/>
              </a:rPr>
              <a:t>He has now begun his position as </a:t>
            </a:r>
            <a:r>
              <a:rPr lang="en-US" sz="2200" dirty="0" smtClean="0">
                <a:latin typeface="Segoe UI" panose="020B0502040204020203" pitchFamily="34" charset="0"/>
                <a:cs typeface="Segoe UI" panose="020B0502040204020203" pitchFamily="34" charset="0"/>
              </a:rPr>
              <a:t>the </a:t>
            </a:r>
            <a:r>
              <a:rPr lang="en-US" sz="2200" dirty="0">
                <a:latin typeface="Segoe UI" panose="020B0502040204020203" pitchFamily="34" charset="0"/>
                <a:cs typeface="Segoe UI" panose="020B0502040204020203" pitchFamily="34" charset="0"/>
              </a:rPr>
              <a:t>c</a:t>
            </a:r>
            <a:r>
              <a:rPr lang="en-US" sz="2200" dirty="0" smtClean="0">
                <a:latin typeface="Segoe UI" panose="020B0502040204020203" pitchFamily="34" charset="0"/>
                <a:cs typeface="Segoe UI" panose="020B0502040204020203" pitchFamily="34" charset="0"/>
              </a:rPr>
              <a:t>ommander </a:t>
            </a:r>
            <a:r>
              <a:rPr lang="en-US" sz="2200" dirty="0">
                <a:latin typeface="Segoe UI" panose="020B0502040204020203" pitchFamily="34" charset="0"/>
                <a:cs typeface="Segoe UI" panose="020B0502040204020203" pitchFamily="34" charset="0"/>
              </a:rPr>
              <a:t>of the </a:t>
            </a:r>
            <a:r>
              <a:rPr lang="en-US" sz="2200" dirty="0" err="1">
                <a:latin typeface="Segoe UI" panose="020B0502040204020203" pitchFamily="34" charset="0"/>
                <a:cs typeface="Segoe UI" panose="020B0502040204020203" pitchFamily="34" charset="0"/>
              </a:rPr>
              <a:t>Givati</a:t>
            </a:r>
            <a:r>
              <a:rPr lang="en-US" sz="2200" dirty="0">
                <a:latin typeface="Segoe UI" panose="020B0502040204020203" pitchFamily="34" charset="0"/>
                <a:cs typeface="Segoe UI" panose="020B0502040204020203" pitchFamily="34" charset="0"/>
              </a:rPr>
              <a:t> Brigade. </a:t>
            </a:r>
            <a:br>
              <a:rPr lang="en-US" sz="2200" dirty="0">
                <a:latin typeface="Segoe UI" panose="020B0502040204020203" pitchFamily="34" charset="0"/>
                <a:cs typeface="Segoe UI" panose="020B0502040204020203" pitchFamily="34" charset="0"/>
              </a:rPr>
            </a:br>
            <a:r>
              <a:rPr lang="en-US" sz="2200" dirty="0">
                <a:latin typeface="Segoe UI" panose="020B0502040204020203" pitchFamily="34" charset="0"/>
                <a:cs typeface="Segoe UI" panose="020B0502040204020203" pitchFamily="34" charset="0"/>
              </a:rPr>
              <a:t>In his thesis he wrote about possible scenarios in the Jordanian arena.</a:t>
            </a:r>
            <a:endParaRPr lang="he-IL" sz="2200" dirty="0">
              <a:latin typeface="Segoe UI" panose="020B0502040204020203" pitchFamily="34" charset="0"/>
              <a:cs typeface="Segoe UI" panose="020B0502040204020203" pitchFamily="34" charset="0"/>
            </a:endParaRPr>
          </a:p>
        </p:txBody>
      </p:sp>
      <p:pic>
        <p:nvPicPr>
          <p:cNvPr id="4" name="תמונה 3">
            <a:extLst>
              <a:ext uri="{FF2B5EF4-FFF2-40B4-BE49-F238E27FC236}">
                <a16:creationId xmlns="" xmlns:a16="http://schemas.microsoft.com/office/drawing/2014/main" id="{C4835804-BC0E-4087-B683-69A62DA7A3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314" y="4551184"/>
            <a:ext cx="2297888" cy="2747617"/>
          </a:xfrm>
          <a:prstGeom prst="rect">
            <a:avLst/>
          </a:prstGeom>
          <a:effectLst>
            <a:softEdge rad="317500"/>
          </a:effectLst>
        </p:spPr>
      </p:pic>
    </p:spTree>
    <p:extLst>
      <p:ext uri="{BB962C8B-B14F-4D97-AF65-F5344CB8AC3E}">
        <p14:creationId xmlns:p14="http://schemas.microsoft.com/office/powerpoint/2010/main" val="1163477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ענן 6">
            <a:extLst>
              <a:ext uri="{FF2B5EF4-FFF2-40B4-BE49-F238E27FC236}">
                <a16:creationId xmlns="" xmlns:a16="http://schemas.microsoft.com/office/drawing/2014/main" id="{0E8C6AEF-FC55-400F-9614-E3B142945345}"/>
              </a:ext>
            </a:extLst>
          </p:cNvPr>
          <p:cNvSpPr/>
          <p:nvPr/>
        </p:nvSpPr>
        <p:spPr>
          <a:xfrm rot="11644791">
            <a:off x="-2854208" y="3433301"/>
            <a:ext cx="8187607" cy="4734162"/>
          </a:xfrm>
          <a:prstGeom prst="cloud">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glow rad="228600">
              <a:schemeClr val="accent5">
                <a:satMod val="175000"/>
                <a:alpha val="40000"/>
              </a:schemeClr>
            </a:glow>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2" name="כותרת 1"/>
          <p:cNvSpPr>
            <a:spLocks noGrp="1"/>
          </p:cNvSpPr>
          <p:nvPr>
            <p:ph type="title"/>
          </p:nvPr>
        </p:nvSpPr>
        <p:spPr>
          <a:xfrm>
            <a:off x="3382683" y="5800382"/>
            <a:ext cx="3475318" cy="447737"/>
          </a:xfrm>
        </p:spPr>
        <p:txBody>
          <a:bodyPr>
            <a:normAutofit fontScale="90000"/>
          </a:bodyPr>
          <a:lstStyle/>
          <a:p>
            <a:pPr>
              <a:lnSpc>
                <a:spcPct val="150000"/>
              </a:lnSpc>
            </a:pPr>
            <a:r>
              <a:rPr lang="en-US" sz="40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Junior Commissioner</a:t>
            </a:r>
            <a:r>
              <a:rPr lang="he-IL" sz="40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t>
            </a:r>
            <a:r>
              <a:rPr lang="en-US" sz="40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Levana Levy </a:t>
            </a:r>
            <a:r>
              <a:rPr lang="en-US" sz="40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Shay</a:t>
            </a: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r>
            <a:b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br>
            <a:r>
              <a:rPr lang="en-US" sz="2200" dirty="0" smtClean="0">
                <a:latin typeface="Segoe UI" panose="020B0502040204020203" pitchFamily="34" charset="0"/>
                <a:cs typeface="Segoe UI" panose="020B0502040204020203" pitchFamily="34" charset="0"/>
              </a:rPr>
              <a:t>Her last </a:t>
            </a:r>
            <a:r>
              <a:rPr lang="en-US" sz="2200" dirty="0" smtClean="0">
                <a:latin typeface="Segoe UI" panose="020B0502040204020203" pitchFamily="34" charset="0"/>
                <a:cs typeface="Segoe UI" panose="020B0502040204020203" pitchFamily="34" charset="0"/>
              </a:rPr>
              <a:t>position was as </a:t>
            </a:r>
            <a:r>
              <a:rPr lang="en-US" sz="2200" dirty="0">
                <a:latin typeface="Segoe UI" panose="020B0502040204020203" pitchFamily="34" charset="0"/>
                <a:cs typeface="Segoe UI" panose="020B0502040204020203" pitchFamily="34" charset="0"/>
              </a:rPr>
              <a:t>the </a:t>
            </a:r>
            <a:r>
              <a:rPr lang="en-US" sz="2200" dirty="0" smtClean="0">
                <a:latin typeface="Segoe UI" panose="020B0502040204020203" pitchFamily="34" charset="0"/>
                <a:cs typeface="Segoe UI" panose="020B0502040204020203" pitchFamily="34" charset="0"/>
              </a:rPr>
              <a:t>Commander of </a:t>
            </a:r>
            <a:r>
              <a:rPr lang="en-US" sz="2200" dirty="0">
                <a:latin typeface="Segoe UI" panose="020B0502040204020203" pitchFamily="34" charset="0"/>
                <a:cs typeface="Segoe UI" panose="020B0502040204020203" pitchFamily="34" charset="0"/>
              </a:rPr>
              <a:t>the Hermon </a:t>
            </a:r>
            <a:r>
              <a:rPr lang="en-US" sz="2200" dirty="0" smtClean="0">
                <a:latin typeface="Segoe UI" panose="020B0502040204020203" pitchFamily="34" charset="0"/>
                <a:cs typeface="Segoe UI" panose="020B0502040204020203" pitchFamily="34" charset="0"/>
              </a:rPr>
              <a:t>prison</a:t>
            </a:r>
            <a:r>
              <a:rPr lang="en-US" sz="2200" dirty="0">
                <a:latin typeface="Segoe UI" panose="020B0502040204020203" pitchFamily="34" charset="0"/>
                <a:cs typeface="Segoe UI" panose="020B0502040204020203" pitchFamily="34" charset="0"/>
              </a:rPr>
              <a:t>. </a:t>
            </a:r>
            <a:r>
              <a:rPr lang="en-US" sz="2200" dirty="0" smtClean="0">
                <a:latin typeface="Segoe UI" panose="020B0502040204020203" pitchFamily="34" charset="0"/>
                <a:cs typeface="Segoe UI" panose="020B0502040204020203" pitchFamily="34" charset="0"/>
              </a:rPr>
              <a:t>One of the leaders of the society tour </a:t>
            </a:r>
            <a:r>
              <a:rPr lang="en-US" sz="2200" dirty="0">
                <a:latin typeface="Segoe UI" panose="020B0502040204020203" pitchFamily="34" charset="0"/>
                <a:cs typeface="Segoe UI" panose="020B0502040204020203" pitchFamily="34" charset="0"/>
              </a:rPr>
              <a:t>and </a:t>
            </a:r>
            <a:r>
              <a:rPr lang="en-US" sz="2200" dirty="0" smtClean="0">
                <a:latin typeface="Segoe UI" panose="020B0502040204020203" pitchFamily="34" charset="0"/>
                <a:cs typeface="Segoe UI" panose="020B0502040204020203" pitchFamily="34" charset="0"/>
              </a:rPr>
              <a:t>the visit to the </a:t>
            </a:r>
            <a:r>
              <a:rPr lang="en-US" sz="2200" dirty="0" err="1">
                <a:latin typeface="Segoe UI" panose="020B0502040204020203" pitchFamily="34" charset="0"/>
                <a:cs typeface="Segoe UI" panose="020B0502040204020203" pitchFamily="34" charset="0"/>
              </a:rPr>
              <a:t>Ayalon</a:t>
            </a:r>
            <a:r>
              <a:rPr lang="en-US" sz="2200" dirty="0">
                <a:latin typeface="Segoe UI" panose="020B0502040204020203" pitchFamily="34" charset="0"/>
                <a:cs typeface="Segoe UI" panose="020B0502040204020203" pitchFamily="34" charset="0"/>
              </a:rPr>
              <a:t> prison and Neve </a:t>
            </a:r>
            <a:r>
              <a:rPr lang="en-US" sz="2200" dirty="0" err="1">
                <a:latin typeface="Segoe UI" panose="020B0502040204020203" pitchFamily="34" charset="0"/>
                <a:cs typeface="Segoe UI" panose="020B0502040204020203" pitchFamily="34" charset="0"/>
              </a:rPr>
              <a:t>Tirza</a:t>
            </a:r>
            <a:r>
              <a:rPr lang="en-US" sz="2200" dirty="0">
                <a:latin typeface="Segoe UI" panose="020B0502040204020203" pitchFamily="34" charset="0"/>
                <a:cs typeface="Segoe UI" panose="020B0502040204020203" pitchFamily="34" charset="0"/>
              </a:rPr>
              <a:t> prison</a:t>
            </a:r>
            <a:r>
              <a:rPr lang="en-US" sz="2200" dirty="0" smtClean="0">
                <a:latin typeface="Segoe UI" panose="020B0502040204020203" pitchFamily="34" charset="0"/>
                <a:cs typeface="Segoe UI" panose="020B0502040204020203" pitchFamily="34" charset="0"/>
              </a:rPr>
              <a:t>. She </a:t>
            </a:r>
            <a:r>
              <a:rPr lang="en-US" sz="2200" dirty="0">
                <a:latin typeface="Segoe UI" panose="020B0502040204020203" pitchFamily="34" charset="0"/>
                <a:cs typeface="Segoe UI" panose="020B0502040204020203" pitchFamily="34" charset="0"/>
              </a:rPr>
              <a:t>wrote her annual work on the living space of prisoners.</a:t>
            </a:r>
            <a:endParaRPr lang="he-IL" sz="2200"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9056"/>
          <a:stretch/>
        </p:blipFill>
        <p:spPr>
          <a:xfrm>
            <a:off x="956387" y="4647287"/>
            <a:ext cx="2426295" cy="2897428"/>
          </a:xfrm>
          <a:prstGeom prst="rect">
            <a:avLst/>
          </a:prstGeom>
          <a:ln>
            <a:noFill/>
          </a:ln>
          <a:effectLst>
            <a:softEdge rad="112500"/>
          </a:effectLst>
        </p:spPr>
      </p:pic>
    </p:spTree>
    <p:extLst>
      <p:ext uri="{BB962C8B-B14F-4D97-AF65-F5344CB8AC3E}">
        <p14:creationId xmlns:p14="http://schemas.microsoft.com/office/powerpoint/2010/main" val="37818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ענן 6">
            <a:extLst>
              <a:ext uri="{FF2B5EF4-FFF2-40B4-BE49-F238E27FC236}">
                <a16:creationId xmlns="" xmlns:a16="http://schemas.microsoft.com/office/drawing/2014/main" id="{0E8C6AEF-FC55-400F-9614-E3B142945345}"/>
              </a:ext>
            </a:extLst>
          </p:cNvPr>
          <p:cNvSpPr/>
          <p:nvPr/>
        </p:nvSpPr>
        <p:spPr>
          <a:xfrm>
            <a:off x="137518" y="3459375"/>
            <a:ext cx="9184464" cy="5344643"/>
          </a:xfrm>
          <a:prstGeom prst="cloud">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glow rad="228600">
              <a:schemeClr val="accent5">
                <a:satMod val="175000"/>
                <a:alpha val="40000"/>
              </a:schemeClr>
            </a:glow>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2" name="כותרת 1"/>
          <p:cNvSpPr>
            <a:spLocks noGrp="1"/>
          </p:cNvSpPr>
          <p:nvPr>
            <p:ph type="title"/>
          </p:nvPr>
        </p:nvSpPr>
        <p:spPr>
          <a:xfrm>
            <a:off x="3642190" y="4938713"/>
            <a:ext cx="3044361" cy="1683569"/>
          </a:xfrm>
        </p:spPr>
        <p:txBody>
          <a:bodyPr>
            <a:normAutofit fontScale="90000"/>
          </a:bodyPr>
          <a:lstStyle/>
          <a:p>
            <a:pPr>
              <a:lnSpc>
                <a:spcPct val="150000"/>
              </a:lnSpc>
            </a:pPr>
            <a:r>
              <a:rPr lang="en-US" sz="2250" dirty="0"/>
              <a:t/>
            </a:r>
            <a:br>
              <a:rPr lang="en-US" sz="2250" dirty="0"/>
            </a:br>
            <a:r>
              <a:rPr lang="en-US"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Lt. Col </a:t>
            </a:r>
            <a:r>
              <a:rPr lang="en-US"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Seth </a:t>
            </a:r>
            <a:r>
              <a:rPr lang="en-US" dirty="0" err="1"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MacCutcheon</a:t>
            </a:r>
            <a:r>
              <a:rPr lang="he-IL"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r>
            <a:br>
              <a:rPr lang="he-IL"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br>
            <a:r>
              <a:rPr lang="en-US" sz="1744" dirty="0">
                <a:latin typeface="Segoe UI" panose="020B0502040204020203" pitchFamily="34" charset="0"/>
                <a:cs typeface="Segoe UI" panose="020B0502040204020203" pitchFamily="34" charset="0"/>
              </a:rPr>
              <a:t>Commander of the Eastern Mediterranean Division, US Army Planning </a:t>
            </a:r>
            <a:r>
              <a:rPr lang="en-US" sz="1744" dirty="0" smtClean="0">
                <a:latin typeface="Segoe UI" panose="020B0502040204020203" pitchFamily="34" charset="0"/>
                <a:cs typeface="Segoe UI" panose="020B0502040204020203" pitchFamily="34" charset="0"/>
              </a:rPr>
              <a:t>Division. Wrote </a:t>
            </a:r>
            <a:r>
              <a:rPr lang="en-US" sz="1744" dirty="0">
                <a:latin typeface="Segoe UI" panose="020B0502040204020203" pitchFamily="34" charset="0"/>
                <a:cs typeface="Segoe UI" panose="020B0502040204020203" pitchFamily="34" charset="0"/>
              </a:rPr>
              <a:t>his thesis on the US attitude towards Russia's actions in the Middle East. Has contributed greatly to the success of the United States tour including a lecture on baseball.</a:t>
            </a:r>
            <a:r>
              <a:rPr lang="he-IL" sz="1744" dirty="0">
                <a:latin typeface="Segoe UI" panose="020B0502040204020203" pitchFamily="34" charset="0"/>
                <a:cs typeface="Segoe UI" panose="020B0502040204020203" pitchFamily="34" charset="0"/>
              </a:rPr>
              <a:t> </a:t>
            </a: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779"/>
          <a:stretch/>
        </p:blipFill>
        <p:spPr>
          <a:xfrm>
            <a:off x="1205359" y="4592977"/>
            <a:ext cx="2386554" cy="2859730"/>
          </a:xfrm>
          <a:prstGeom prst="rect">
            <a:avLst/>
          </a:prstGeom>
          <a:ln>
            <a:noFill/>
          </a:ln>
          <a:effectLst>
            <a:softEdge rad="254000"/>
          </a:effectLst>
        </p:spPr>
      </p:pic>
    </p:spTree>
    <p:extLst>
      <p:ext uri="{BB962C8B-B14F-4D97-AF65-F5344CB8AC3E}">
        <p14:creationId xmlns:p14="http://schemas.microsoft.com/office/powerpoint/2010/main" val="1753707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ענן 6">
            <a:extLst>
              <a:ext uri="{FF2B5EF4-FFF2-40B4-BE49-F238E27FC236}">
                <a16:creationId xmlns="" xmlns:a16="http://schemas.microsoft.com/office/drawing/2014/main" id="{0E8C6AEF-FC55-400F-9614-E3B142945345}"/>
              </a:ext>
            </a:extLst>
          </p:cNvPr>
          <p:cNvSpPr/>
          <p:nvPr/>
        </p:nvSpPr>
        <p:spPr>
          <a:xfrm rot="11477425">
            <a:off x="-2427133" y="3279110"/>
            <a:ext cx="8869613" cy="5219156"/>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prstDash val="lgDashDot"/>
            <a:tailEnd w="lg" len="lg"/>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2793278" y="5186096"/>
            <a:ext cx="2923235" cy="1405183"/>
          </a:xfrm>
        </p:spPr>
        <p:txBody>
          <a:bodyPr>
            <a:normAutofit fontScale="90000"/>
          </a:bodyPr>
          <a:lstStyle/>
          <a:p>
            <a:pPr>
              <a:lnSpc>
                <a:spcPct val="150000"/>
              </a:lnSpc>
            </a:pP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James </a:t>
            </a:r>
            <a:r>
              <a:rPr lang="en-US" sz="40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Priest</a:t>
            </a:r>
            <a:r>
              <a:rPr lang="he-IL"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r>
            <a:br>
              <a:rPr lang="he-IL"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br>
            <a:r>
              <a:rPr lang="en-US" sz="2200" dirty="0">
                <a:latin typeface="Segoe UI" panose="020B0502040204020203" pitchFamily="34" charset="0"/>
                <a:cs typeface="Segoe UI" panose="020B0502040204020203" pitchFamily="34" charset="0"/>
              </a:rPr>
              <a:t>Defense </a:t>
            </a:r>
            <a:r>
              <a:rPr lang="en-US" sz="2200" dirty="0" smtClean="0">
                <a:latin typeface="Segoe UI" panose="020B0502040204020203" pitchFamily="34" charset="0"/>
                <a:cs typeface="Segoe UI" panose="020B0502040204020203" pitchFamily="34" charset="0"/>
              </a:rPr>
              <a:t>Attaché </a:t>
            </a:r>
            <a:r>
              <a:rPr lang="en-US" sz="2200" dirty="0">
                <a:latin typeface="Segoe UI" panose="020B0502040204020203" pitchFamily="34" charset="0"/>
                <a:cs typeface="Segoe UI" panose="020B0502040204020203" pitchFamily="34" charset="0"/>
              </a:rPr>
              <a:t>of the British Army in </a:t>
            </a:r>
            <a:r>
              <a:rPr lang="en-US" sz="2200" dirty="0" smtClean="0">
                <a:latin typeface="Segoe UI" panose="020B0502040204020203" pitchFamily="34" charset="0"/>
                <a:cs typeface="Segoe UI" panose="020B0502040204020203" pitchFamily="34" charset="0"/>
              </a:rPr>
              <a:t>Israel. Contributed </a:t>
            </a:r>
            <a:r>
              <a:rPr lang="en-US" sz="2200" dirty="0">
                <a:latin typeface="Segoe UI" panose="020B0502040204020203" pitchFamily="34" charset="0"/>
                <a:cs typeface="Segoe UI" panose="020B0502040204020203" pitchFamily="34" charset="0"/>
              </a:rPr>
              <a:t>greatly to the success of the tour in </a:t>
            </a:r>
            <a:r>
              <a:rPr lang="en-US" sz="2200" dirty="0" smtClean="0">
                <a:latin typeface="Segoe UI" panose="020B0502040204020203" pitchFamily="34" charset="0"/>
                <a:cs typeface="Segoe UI" panose="020B0502040204020203" pitchFamily="34" charset="0"/>
              </a:rPr>
              <a:t>England and to the understanding of Brexit</a:t>
            </a:r>
            <a:r>
              <a:rPr lang="he-IL" sz="2200" dirty="0" smtClean="0">
                <a:latin typeface="Segoe UI" panose="020B0502040204020203" pitchFamily="34" charset="0"/>
                <a:cs typeface="Segoe UI" panose="020B0502040204020203" pitchFamily="34" charset="0"/>
              </a:rPr>
              <a:t>.</a:t>
            </a:r>
            <a:r>
              <a:rPr lang="en-US" sz="2200" dirty="0" smtClean="0">
                <a:latin typeface="Segoe UI" panose="020B0502040204020203" pitchFamily="34" charset="0"/>
                <a:cs typeface="Segoe UI" panose="020B0502040204020203" pitchFamily="34" charset="0"/>
              </a:rPr>
              <a:t> </a:t>
            </a:r>
            <a:endParaRPr lang="he-IL" sz="22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988"/>
          <a:stretch/>
        </p:blipFill>
        <p:spPr>
          <a:xfrm>
            <a:off x="206874" y="4424249"/>
            <a:ext cx="2450548" cy="2928878"/>
          </a:xfrm>
          <a:prstGeom prst="rect">
            <a:avLst/>
          </a:prstGeom>
          <a:ln>
            <a:noFill/>
          </a:ln>
          <a:effectLst>
            <a:softEdge rad="228600"/>
          </a:effectLst>
        </p:spPr>
      </p:pic>
      <p:sp>
        <p:nvSpPr>
          <p:cNvPr id="6" name="ענן 8">
            <a:extLst>
              <a:ext uri="{FF2B5EF4-FFF2-40B4-BE49-F238E27FC236}">
                <a16:creationId xmlns="" xmlns:a16="http://schemas.microsoft.com/office/drawing/2014/main" id="{477B37F1-8865-43C6-A147-BA9B7AC12ED7}"/>
              </a:ext>
            </a:extLst>
          </p:cNvPr>
          <p:cNvSpPr/>
          <p:nvPr/>
        </p:nvSpPr>
        <p:spPr>
          <a:xfrm>
            <a:off x="2657422" y="9073040"/>
            <a:ext cx="3929503" cy="2181950"/>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prstDash val="lgDashDot"/>
            <a:tailEnd w="lg" len="lg"/>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Wrote </a:t>
            </a:r>
            <a:r>
              <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rPr>
              <a:t>his thesis on anti-Semitism in England today.</a:t>
            </a:r>
            <a:endParaRPr lang="he-IL" sz="2000" dirty="0">
              <a:solidFill>
                <a:schemeClr val="tx1"/>
              </a:solidFill>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686761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ענן 5">
            <a:extLst>
              <a:ext uri="{FF2B5EF4-FFF2-40B4-BE49-F238E27FC236}">
                <a16:creationId xmlns="" xmlns:a16="http://schemas.microsoft.com/office/drawing/2014/main" id="{B81E654B-422A-4DF2-9A79-3ECFB30CA531}"/>
              </a:ext>
            </a:extLst>
          </p:cNvPr>
          <p:cNvSpPr/>
          <p:nvPr/>
        </p:nvSpPr>
        <p:spPr>
          <a:xfrm rot="165639">
            <a:off x="3525199" y="7391841"/>
            <a:ext cx="4699051" cy="2836526"/>
          </a:xfrm>
          <a:prstGeom prst="cloud">
            <a:avLst/>
          </a:prstGeom>
          <a:gradFill>
            <a:gsLst>
              <a:gs pos="0">
                <a:schemeClr val="accent1">
                  <a:lumMod val="5000"/>
                  <a:lumOff val="95000"/>
                </a:schemeClr>
              </a:gs>
              <a:gs pos="31000">
                <a:schemeClr val="accent1">
                  <a:lumMod val="45000"/>
                  <a:lumOff val="55000"/>
                </a:schemeClr>
              </a:gs>
              <a:gs pos="87000">
                <a:schemeClr val="accent1">
                  <a:lumMod val="45000"/>
                  <a:lumOff val="55000"/>
                </a:schemeClr>
              </a:gs>
              <a:gs pos="100000">
                <a:schemeClr val="accent1">
                  <a:lumMod val="30000"/>
                  <a:lumOff val="70000"/>
                </a:schemeClr>
              </a:gs>
            </a:gsLst>
            <a:lin ang="5400000" scaled="1"/>
          </a:gradFill>
          <a:ln cap="rnd">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ענן 6">
            <a:extLst>
              <a:ext uri="{FF2B5EF4-FFF2-40B4-BE49-F238E27FC236}">
                <a16:creationId xmlns="" xmlns:a16="http://schemas.microsoft.com/office/drawing/2014/main" id="{0E8C6AEF-FC55-400F-9614-E3B142945345}"/>
              </a:ext>
            </a:extLst>
          </p:cNvPr>
          <p:cNvSpPr/>
          <p:nvPr/>
        </p:nvSpPr>
        <p:spPr>
          <a:xfrm>
            <a:off x="-788431" y="2661215"/>
            <a:ext cx="7646431" cy="4992484"/>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3459617" y="4753790"/>
            <a:ext cx="2764670" cy="1933063"/>
          </a:xfrm>
        </p:spPr>
        <p:txBody>
          <a:bodyPr>
            <a:normAutofit fontScale="90000"/>
          </a:bodyPr>
          <a:lstStyle/>
          <a:p>
            <a:pPr>
              <a:lnSpc>
                <a:spcPct val="150000"/>
              </a:lnSpc>
            </a:pP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Haim </a:t>
            </a:r>
            <a:r>
              <a:rPr lang="en-US" sz="40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Raban</a:t>
            </a: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t>
            </a:r>
            <a:b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br>
            <a:r>
              <a:rPr lang="en-US" sz="2200" dirty="0">
                <a:latin typeface="Segoe UI" panose="020B0502040204020203" pitchFamily="34" charset="0"/>
                <a:cs typeface="Segoe UI" panose="020B0502040204020203" pitchFamily="34" charset="0"/>
              </a:rPr>
              <a:t>I</a:t>
            </a:r>
            <a:r>
              <a:rPr lang="en-US" sz="2200" dirty="0" smtClean="0">
                <a:latin typeface="Segoe UI" panose="020B0502040204020203" pitchFamily="34" charset="0"/>
                <a:cs typeface="Segoe UI" panose="020B0502040204020203" pitchFamily="34" charset="0"/>
              </a:rPr>
              <a:t>n </a:t>
            </a:r>
            <a:r>
              <a:rPr lang="en-US" sz="2200" dirty="0">
                <a:latin typeface="Segoe UI" panose="020B0502040204020203" pitchFamily="34" charset="0"/>
                <a:cs typeface="Segoe UI" panose="020B0502040204020203" pitchFamily="34" charset="0"/>
              </a:rPr>
              <a:t>his next position </a:t>
            </a:r>
            <a:r>
              <a:rPr lang="en-US" sz="2200" dirty="0" smtClean="0">
                <a:latin typeface="Segoe UI" panose="020B0502040204020203" pitchFamily="34" charset="0"/>
                <a:cs typeface="Segoe UI" panose="020B0502040204020203" pitchFamily="34" charset="0"/>
              </a:rPr>
              <a:t>he will be the </a:t>
            </a:r>
            <a:r>
              <a:rPr lang="en-US" sz="2200" dirty="0">
                <a:latin typeface="Segoe UI" panose="020B0502040204020203" pitchFamily="34" charset="0"/>
                <a:cs typeface="Segoe UI" panose="020B0502040204020203" pitchFamily="34" charset="0"/>
              </a:rPr>
              <a:t>Commander of the Training Base in the </a:t>
            </a:r>
            <a:r>
              <a:rPr lang="en-US" sz="2200" dirty="0">
                <a:latin typeface="Segoe UI" panose="020B0502040204020203" pitchFamily="34" charset="0"/>
                <a:cs typeface="Segoe UI" panose="020B0502040204020203" pitchFamily="34" charset="0"/>
              </a:rPr>
              <a:t>s</a:t>
            </a:r>
            <a:r>
              <a:rPr lang="en-US" sz="2200" dirty="0" smtClean="0">
                <a:latin typeface="Segoe UI" panose="020B0502040204020203" pitchFamily="34" charset="0"/>
                <a:cs typeface="Segoe UI" panose="020B0502040204020203" pitchFamily="34" charset="0"/>
              </a:rPr>
              <a:t>outh</a:t>
            </a:r>
            <a:r>
              <a:rPr lang="en-US" sz="2200" dirty="0" smtClean="0">
                <a:latin typeface="Segoe UI" panose="020B0502040204020203" pitchFamily="34" charset="0"/>
                <a:cs typeface="Segoe UI" panose="020B0502040204020203" pitchFamily="34" charset="0"/>
              </a:rPr>
              <a:t>. Wrote his </a:t>
            </a:r>
            <a:r>
              <a:rPr lang="en-US" sz="2200" dirty="0">
                <a:latin typeface="Segoe UI" panose="020B0502040204020203" pitchFamily="34" charset="0"/>
                <a:cs typeface="Segoe UI" panose="020B0502040204020203" pitchFamily="34" charset="0"/>
              </a:rPr>
              <a:t>annual work on the "Profession for Life" project, which trains </a:t>
            </a:r>
            <a:r>
              <a:rPr lang="en-US" sz="2200" dirty="0" smtClean="0">
                <a:latin typeface="Segoe UI" panose="020B0502040204020203" pitchFamily="34" charset="0"/>
                <a:cs typeface="Segoe UI" panose="020B0502040204020203" pitchFamily="34" charset="0"/>
              </a:rPr>
              <a:t>soldiers on how </a:t>
            </a:r>
            <a:r>
              <a:rPr lang="en-US" sz="2200" dirty="0">
                <a:latin typeface="Segoe UI" panose="020B0502040204020203" pitchFamily="34" charset="0"/>
                <a:cs typeface="Segoe UI" panose="020B0502040204020203" pitchFamily="34" charset="0"/>
              </a:rPr>
              <a:t>to work in the Israeli </a:t>
            </a:r>
            <a:r>
              <a:rPr lang="en-US" sz="2200" dirty="0" smtClean="0">
                <a:latin typeface="Segoe UI" panose="020B0502040204020203" pitchFamily="34" charset="0"/>
                <a:cs typeface="Segoe UI" panose="020B0502040204020203" pitchFamily="34" charset="0"/>
              </a:rPr>
              <a:t>economy. </a:t>
            </a:r>
            <a:r>
              <a:rPr lang="en-US" sz="2200" dirty="0">
                <a:latin typeface="Segoe UI" panose="020B0502040204020203" pitchFamily="34" charset="0"/>
                <a:cs typeface="Segoe UI" panose="020B0502040204020203" pitchFamily="34" charset="0"/>
              </a:rPr>
              <a:t>Also known as the "Master Chef" of the </a:t>
            </a:r>
            <a:r>
              <a:rPr lang="en-US" sz="2200" dirty="0" smtClean="0">
                <a:latin typeface="Segoe UI" panose="020B0502040204020203" pitchFamily="34" charset="0"/>
                <a:cs typeface="Segoe UI" panose="020B0502040204020203" pitchFamily="34" charset="0"/>
              </a:rPr>
              <a:t>46</a:t>
            </a:r>
            <a:r>
              <a:rPr lang="en-US" sz="2200" baseline="30000" dirty="0" smtClean="0">
                <a:latin typeface="Segoe UI" panose="020B0502040204020203" pitchFamily="34" charset="0"/>
                <a:cs typeface="Segoe UI" panose="020B0502040204020203" pitchFamily="34" charset="0"/>
              </a:rPr>
              <a:t>th</a:t>
            </a:r>
            <a:r>
              <a:rPr lang="en-US" sz="2200" dirty="0" smtClean="0">
                <a:latin typeface="Segoe UI" panose="020B0502040204020203" pitchFamily="34" charset="0"/>
                <a:cs typeface="Segoe UI" panose="020B0502040204020203" pitchFamily="34" charset="0"/>
              </a:rPr>
              <a:t> class. </a:t>
            </a:r>
            <a:endParaRPr lang="he-IL" sz="2200"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179"/>
          <a:stretch/>
        </p:blipFill>
        <p:spPr>
          <a:xfrm>
            <a:off x="440255" y="3591508"/>
            <a:ext cx="2594529" cy="3131897"/>
          </a:xfrm>
          <a:prstGeom prst="rect">
            <a:avLst/>
          </a:prstGeom>
          <a:ln>
            <a:noFill/>
          </a:ln>
          <a:effectLst>
            <a:softEdge rad="368300"/>
          </a:effectLst>
        </p:spPr>
      </p:pic>
    </p:spTree>
    <p:extLst>
      <p:ext uri="{BB962C8B-B14F-4D97-AF65-F5344CB8AC3E}">
        <p14:creationId xmlns:p14="http://schemas.microsoft.com/office/powerpoint/2010/main" val="1509025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ענן 6">
            <a:extLst>
              <a:ext uri="{FF2B5EF4-FFF2-40B4-BE49-F238E27FC236}">
                <a16:creationId xmlns="" xmlns:a16="http://schemas.microsoft.com/office/drawing/2014/main" id="{0E8C6AEF-FC55-400F-9614-E3B142945345}"/>
              </a:ext>
            </a:extLst>
          </p:cNvPr>
          <p:cNvSpPr/>
          <p:nvPr/>
        </p:nvSpPr>
        <p:spPr>
          <a:xfrm rot="800984">
            <a:off x="-1950358" y="2434862"/>
            <a:ext cx="7849494" cy="4623557"/>
          </a:xfrm>
          <a:prstGeom prst="cloud">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glow rad="228600">
              <a:schemeClr val="accent5">
                <a:satMod val="175000"/>
                <a:alpha val="40000"/>
              </a:schemeClr>
            </a:glow>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2" name="כותרת 1"/>
          <p:cNvSpPr>
            <a:spLocks noGrp="1"/>
          </p:cNvSpPr>
          <p:nvPr>
            <p:ph type="title"/>
          </p:nvPr>
        </p:nvSpPr>
        <p:spPr>
          <a:xfrm>
            <a:off x="3274389" y="4767518"/>
            <a:ext cx="3052472" cy="1881276"/>
          </a:xfrm>
        </p:spPr>
        <p:txBody>
          <a:bodyPr>
            <a:normAutofit fontScale="90000"/>
          </a:bodyPr>
          <a:lstStyle/>
          <a:p>
            <a:pPr>
              <a:lnSpc>
                <a:spcPct val="150000"/>
              </a:lnSpc>
            </a:pPr>
            <a:r>
              <a:rPr lang="en-US" sz="4000" dirty="0" err="1"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Dganit</a:t>
            </a:r>
            <a:r>
              <a:rPr lang="en-US" sz="40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Shai</a:t>
            </a:r>
            <a:r>
              <a:rPr lang="he-IL" sz="1575" dirty="0">
                <a:latin typeface="Segoe UI" panose="020B0502040204020203" pitchFamily="34" charset="0"/>
                <a:cs typeface="Segoe UI" panose="020B0502040204020203" pitchFamily="34" charset="0"/>
              </a:rPr>
              <a:t/>
            </a:r>
            <a:br>
              <a:rPr lang="he-IL" sz="1575" dirty="0">
                <a:latin typeface="Segoe UI" panose="020B0502040204020203" pitchFamily="34" charset="0"/>
                <a:cs typeface="Segoe UI" panose="020B0502040204020203" pitchFamily="34" charset="0"/>
              </a:rPr>
            </a:br>
            <a:r>
              <a:rPr lang="en-US" sz="2200" dirty="0">
                <a:latin typeface="Segoe UI" panose="020B0502040204020203" pitchFamily="34" charset="0"/>
                <a:cs typeface="Segoe UI" panose="020B0502040204020203" pitchFamily="34" charset="0"/>
              </a:rPr>
              <a:t>Director of the Audit Department of Government Ministries and Government Institutions in the State Comptroller's Office. One of the leaders of the Ben-Gurion seminar. Contributed to the </a:t>
            </a:r>
            <a:r>
              <a:rPr lang="en-US" sz="2200" dirty="0" smtClean="0">
                <a:latin typeface="Segoe UI" panose="020B0502040204020203" pitchFamily="34" charset="0"/>
                <a:cs typeface="Segoe UI" panose="020B0502040204020203" pitchFamily="34" charset="0"/>
              </a:rPr>
              <a:t>deliberations in </a:t>
            </a:r>
            <a:r>
              <a:rPr lang="en-US" sz="2200" dirty="0">
                <a:latin typeface="Segoe UI" panose="020B0502040204020203" pitchFamily="34" charset="0"/>
                <a:cs typeface="Segoe UI" panose="020B0502040204020203" pitchFamily="34" charset="0"/>
              </a:rPr>
              <a:t>the </a:t>
            </a:r>
            <a:r>
              <a:rPr lang="en-US" sz="2200" dirty="0" smtClean="0">
                <a:latin typeface="Segoe UI" panose="020B0502040204020203" pitchFamily="34" charset="0"/>
                <a:cs typeface="Segoe UI" panose="020B0502040204020203" pitchFamily="34" charset="0"/>
              </a:rPr>
              <a:t>plenum with information </a:t>
            </a:r>
            <a:r>
              <a:rPr lang="en-US" sz="2200" dirty="0">
                <a:latin typeface="Segoe UI" panose="020B0502040204020203" pitchFamily="34" charset="0"/>
                <a:cs typeface="Segoe UI" panose="020B0502040204020203" pitchFamily="34" charset="0"/>
              </a:rPr>
              <a:t>on government and state control. </a:t>
            </a:r>
            <a:r>
              <a:rPr lang="he-IL" sz="2200" dirty="0">
                <a:latin typeface="Segoe UI" panose="020B0502040204020203" pitchFamily="34" charset="0"/>
                <a:cs typeface="Segoe UI" panose="020B0502040204020203" pitchFamily="34" charset="0"/>
              </a:rPr>
              <a:t/>
            </a:r>
            <a:br>
              <a:rPr lang="he-IL" sz="2200" dirty="0">
                <a:latin typeface="Segoe UI" panose="020B0502040204020203" pitchFamily="34" charset="0"/>
                <a:cs typeface="Segoe UI" panose="020B0502040204020203" pitchFamily="34" charset="0"/>
              </a:rPr>
            </a:br>
            <a:r>
              <a:rPr lang="en-US" sz="2200" dirty="0" smtClean="0">
                <a:latin typeface="Segoe UI" panose="020B0502040204020203" pitchFamily="34" charset="0"/>
                <a:cs typeface="Segoe UI" panose="020B0502040204020203" pitchFamily="34" charset="0"/>
              </a:rPr>
              <a:t>She </a:t>
            </a:r>
            <a:r>
              <a:rPr lang="en-US" sz="2200" dirty="0" smtClean="0">
                <a:latin typeface="Segoe UI" panose="020B0502040204020203" pitchFamily="34" charset="0"/>
                <a:cs typeface="Segoe UI" panose="020B0502040204020203" pitchFamily="34" charset="0"/>
              </a:rPr>
              <a:t>wrote her annual </a:t>
            </a:r>
            <a:r>
              <a:rPr lang="en-US" sz="2200" dirty="0">
                <a:latin typeface="Segoe UI" panose="020B0502040204020203" pitchFamily="34" charset="0"/>
                <a:cs typeface="Segoe UI" panose="020B0502040204020203" pitchFamily="34" charset="0"/>
              </a:rPr>
              <a:t>work on political appointments </a:t>
            </a:r>
            <a:r>
              <a:rPr lang="en-US" sz="2200" dirty="0" smtClean="0">
                <a:latin typeface="Segoe UI" panose="020B0502040204020203" pitchFamily="34" charset="0"/>
                <a:cs typeface="Segoe UI" panose="020B0502040204020203" pitchFamily="34" charset="0"/>
              </a:rPr>
              <a:t>of legal advisors</a:t>
            </a:r>
            <a:r>
              <a:rPr lang="he-IL" sz="2200" dirty="0" smtClean="0">
                <a:latin typeface="Segoe UI" panose="020B0502040204020203" pitchFamily="34" charset="0"/>
                <a:cs typeface="Segoe UI" panose="020B0502040204020203" pitchFamily="34" charset="0"/>
              </a:rPr>
              <a:t>.</a:t>
            </a:r>
            <a:r>
              <a:rPr lang="en-US" sz="2200" dirty="0" smtClean="0">
                <a:latin typeface="Segoe UI" panose="020B0502040204020203" pitchFamily="34" charset="0"/>
                <a:cs typeface="Segoe UI" panose="020B0502040204020203" pitchFamily="34" charset="0"/>
              </a:rPr>
              <a:t> </a:t>
            </a:r>
            <a:r>
              <a:rPr lang="he-IL" sz="2200" dirty="0">
                <a:latin typeface="Segoe UI" panose="020B0502040204020203" pitchFamily="34" charset="0"/>
                <a:cs typeface="Segoe UI" panose="020B0502040204020203" pitchFamily="34" charset="0"/>
              </a:rPr>
              <a:t/>
            </a:r>
            <a:br>
              <a:rPr lang="he-IL" sz="2200" dirty="0">
                <a:latin typeface="Segoe UI" panose="020B0502040204020203" pitchFamily="34" charset="0"/>
                <a:cs typeface="Segoe UI" panose="020B0502040204020203" pitchFamily="34" charset="0"/>
              </a:rPr>
            </a:br>
            <a:r>
              <a:rPr lang="he-IL" sz="2200" dirty="0">
                <a:latin typeface="Segoe UI" panose="020B0502040204020203" pitchFamily="34" charset="0"/>
                <a:cs typeface="Segoe UI" panose="020B0502040204020203" pitchFamily="34" charset="0"/>
              </a:rPr>
              <a:t> </a:t>
            </a: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7661"/>
          <a:stretch/>
        </p:blipFill>
        <p:spPr>
          <a:xfrm>
            <a:off x="356969" y="3157394"/>
            <a:ext cx="2616560" cy="3178494"/>
          </a:xfrm>
          <a:prstGeom prst="rect">
            <a:avLst/>
          </a:prstGeom>
          <a:ln>
            <a:noFill/>
          </a:ln>
          <a:effectLst>
            <a:softEdge rad="330200"/>
          </a:effectLst>
        </p:spPr>
      </p:pic>
    </p:spTree>
    <p:extLst>
      <p:ext uri="{BB962C8B-B14F-4D97-AF65-F5344CB8AC3E}">
        <p14:creationId xmlns:p14="http://schemas.microsoft.com/office/powerpoint/2010/main" val="19072854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ענן 8">
            <a:extLst>
              <a:ext uri="{FF2B5EF4-FFF2-40B4-BE49-F238E27FC236}">
                <a16:creationId xmlns="" xmlns:a16="http://schemas.microsoft.com/office/drawing/2014/main" id="{477B37F1-8865-43C6-A147-BA9B7AC12ED7}"/>
              </a:ext>
            </a:extLst>
          </p:cNvPr>
          <p:cNvSpPr/>
          <p:nvPr/>
        </p:nvSpPr>
        <p:spPr>
          <a:xfrm rot="371451">
            <a:off x="3143022" y="8807539"/>
            <a:ext cx="5144020" cy="2631231"/>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prstDash val="lgDashDot"/>
            <a:tailEnd w="lg" len="lg"/>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ענן 6">
            <a:extLst>
              <a:ext uri="{FF2B5EF4-FFF2-40B4-BE49-F238E27FC236}">
                <a16:creationId xmlns="" xmlns:a16="http://schemas.microsoft.com/office/drawing/2014/main" id="{0E8C6AEF-FC55-400F-9614-E3B142945345}"/>
              </a:ext>
            </a:extLst>
          </p:cNvPr>
          <p:cNvSpPr/>
          <p:nvPr/>
        </p:nvSpPr>
        <p:spPr>
          <a:xfrm rot="11397398">
            <a:off x="-2334094" y="3299894"/>
            <a:ext cx="9224497" cy="5000974"/>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prstDash val="lgDashDot"/>
            <a:tailEnd w="lg" len="lg"/>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3016145" y="5195888"/>
            <a:ext cx="3635027" cy="1208987"/>
          </a:xfrm>
        </p:spPr>
        <p:txBody>
          <a:bodyPr>
            <a:normAutofit fontScale="90000"/>
          </a:bodyPr>
          <a:lstStyle/>
          <a:p>
            <a:pPr>
              <a:lnSpc>
                <a:spcPct val="150000"/>
              </a:lnSpc>
            </a:pPr>
            <a:r>
              <a:rPr lang="he-IL" sz="2025" dirty="0">
                <a:cs typeface="+mn-cs"/>
              </a:rPr>
              <a:t/>
            </a:r>
            <a:br>
              <a:rPr lang="he-IL" sz="2025" dirty="0">
                <a:cs typeface="+mn-cs"/>
              </a:rPr>
            </a:br>
            <a:r>
              <a:rPr lang="en-US" sz="40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Assistant Commissioner Michael </a:t>
            </a:r>
            <a:r>
              <a:rPr lang="en-US" sz="40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Shafshak</a:t>
            </a:r>
            <a:r>
              <a:rPr lang="he-IL" sz="4000" dirty="0">
                <a:latin typeface="Segoe UI" panose="020B0502040204020203" pitchFamily="34" charset="0"/>
                <a:cs typeface="Segoe UI" panose="020B0502040204020203" pitchFamily="34" charset="0"/>
              </a:rPr>
              <a:t/>
            </a:r>
            <a:br>
              <a:rPr lang="he-IL" sz="4000" dirty="0">
                <a:latin typeface="Segoe UI" panose="020B0502040204020203" pitchFamily="34" charset="0"/>
                <a:cs typeface="Segoe UI" panose="020B0502040204020203" pitchFamily="34" charset="0"/>
              </a:rPr>
            </a:br>
            <a:r>
              <a:rPr lang="he-IL" sz="1744" dirty="0">
                <a:latin typeface="Segoe UI" panose="020B0502040204020203" pitchFamily="34" charset="0"/>
                <a:cs typeface="Segoe UI" panose="020B0502040204020203" pitchFamily="34" charset="0"/>
              </a:rPr>
              <a:t/>
            </a:r>
            <a:br>
              <a:rPr lang="he-IL" sz="1744" dirty="0">
                <a:latin typeface="Segoe UI" panose="020B0502040204020203" pitchFamily="34" charset="0"/>
                <a:cs typeface="Segoe UI" panose="020B0502040204020203" pitchFamily="34" charset="0"/>
              </a:rPr>
            </a:br>
            <a:r>
              <a:rPr lang="en-US" sz="2200" dirty="0">
                <a:latin typeface="Segoe UI" panose="020B0502040204020203" pitchFamily="34" charset="0"/>
                <a:cs typeface="Segoe UI" panose="020B0502040204020203" pitchFamily="34" charset="0"/>
              </a:rPr>
              <a:t>Completed his position as Head of the Training Division and Deputy Head of the Police Training Division. </a:t>
            </a:r>
            <a:r>
              <a:rPr lang="en-US" sz="2200" dirty="0" smtClean="0">
                <a:latin typeface="Segoe UI" panose="020B0502040204020203" pitchFamily="34" charset="0"/>
                <a:cs typeface="Segoe UI" panose="020B0502040204020203" pitchFamily="34" charset="0"/>
              </a:rPr>
              <a:t>Became a </a:t>
            </a:r>
            <a:r>
              <a:rPr lang="en-US" sz="2200" dirty="0">
                <a:latin typeface="Segoe UI" panose="020B0502040204020203" pitchFamily="34" charset="0"/>
                <a:cs typeface="Segoe UI" panose="020B0502040204020203" pitchFamily="34" charset="0"/>
              </a:rPr>
              <a:t>grandfather </a:t>
            </a:r>
            <a:r>
              <a:rPr lang="en-US" sz="2200" dirty="0" smtClean="0">
                <a:latin typeface="Segoe UI" panose="020B0502040204020203" pitchFamily="34" charset="0"/>
                <a:cs typeface="Segoe UI" panose="020B0502040204020203" pitchFamily="34" charset="0"/>
              </a:rPr>
              <a:t>to his </a:t>
            </a:r>
            <a:r>
              <a:rPr lang="en-US" sz="2200" dirty="0">
                <a:latin typeface="Segoe UI" panose="020B0502040204020203" pitchFamily="34" charset="0"/>
                <a:cs typeface="Segoe UI" panose="020B0502040204020203" pitchFamily="34" charset="0"/>
              </a:rPr>
              <a:t>first grandchild this year</a:t>
            </a:r>
            <a:r>
              <a:rPr lang="en-US" sz="2200" dirty="0" smtClean="0">
                <a:latin typeface="Segoe UI" panose="020B0502040204020203" pitchFamily="34" charset="0"/>
                <a:cs typeface="Segoe UI" panose="020B0502040204020203" pitchFamily="34" charset="0"/>
              </a:rPr>
              <a:t>. In </a:t>
            </a:r>
            <a:r>
              <a:rPr lang="en-US" sz="2200" dirty="0">
                <a:latin typeface="Segoe UI" panose="020B0502040204020203" pitchFamily="34" charset="0"/>
                <a:cs typeface="Segoe UI" panose="020B0502040204020203" pitchFamily="34" charset="0"/>
              </a:rPr>
              <a:t>his thesis he wrote about the training of senior police officers. </a:t>
            </a:r>
            <a:endParaRPr lang="he-IL" sz="2200"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4" b="18302"/>
          <a:stretch/>
        </p:blipFill>
        <p:spPr>
          <a:xfrm>
            <a:off x="490147" y="4402132"/>
            <a:ext cx="2319168" cy="2796500"/>
          </a:xfrm>
          <a:prstGeom prst="rect">
            <a:avLst/>
          </a:prstGeom>
          <a:ln>
            <a:noFill/>
          </a:ln>
          <a:effectLst>
            <a:softEdge rad="112500"/>
          </a:effectLst>
        </p:spPr>
      </p:pic>
    </p:spTree>
    <p:extLst>
      <p:ext uri="{BB962C8B-B14F-4D97-AF65-F5344CB8AC3E}">
        <p14:creationId xmlns:p14="http://schemas.microsoft.com/office/powerpoint/2010/main" val="3779641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ענן 6">
            <a:extLst>
              <a:ext uri="{FF2B5EF4-FFF2-40B4-BE49-F238E27FC236}">
                <a16:creationId xmlns="" xmlns:a16="http://schemas.microsoft.com/office/drawing/2014/main" id="{0E8C6AEF-FC55-400F-9614-E3B142945345}"/>
              </a:ext>
            </a:extLst>
          </p:cNvPr>
          <p:cNvSpPr/>
          <p:nvPr/>
        </p:nvSpPr>
        <p:spPr>
          <a:xfrm rot="255886">
            <a:off x="458511" y="1701521"/>
            <a:ext cx="6382573" cy="4388119"/>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13"/>
          </a:p>
        </p:txBody>
      </p:sp>
      <p:sp>
        <p:nvSpPr>
          <p:cNvPr id="2" name="כותרת 1"/>
          <p:cNvSpPr>
            <a:spLocks noGrp="1"/>
          </p:cNvSpPr>
          <p:nvPr>
            <p:ph type="title"/>
          </p:nvPr>
        </p:nvSpPr>
        <p:spPr>
          <a:xfrm>
            <a:off x="304185" y="5614792"/>
            <a:ext cx="3752286" cy="1914230"/>
          </a:xfrm>
        </p:spPr>
        <p:txBody>
          <a:bodyPr>
            <a:normAutofit fontScale="90000"/>
          </a:bodyPr>
          <a:lstStyle/>
          <a:p>
            <a:pPr>
              <a:lnSpc>
                <a:spcPct val="150000"/>
              </a:lnSpc>
            </a:pPr>
            <a:r>
              <a:rPr lang="en-US" sz="40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Reserves Colonel Yehuda </a:t>
            </a:r>
            <a:r>
              <a:rPr lang="en-US" sz="4000" dirty="0" err="1"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Yohananoff</a:t>
            </a:r>
            <a:r>
              <a:rPr lang="en-US"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r>
            <a:br>
              <a:rPr lang="en-US"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br>
            <a:r>
              <a:rPr lang="en-US" sz="2200" dirty="0" smtClean="0">
                <a:solidFill>
                  <a:schemeClr val="dk1"/>
                </a:solidFill>
                <a:latin typeface="Segoe UI" panose="020B0502040204020203" pitchFamily="34" charset="0"/>
                <a:ea typeface="+mn-ea"/>
                <a:cs typeface="Segoe UI" panose="020B0502040204020203" pitchFamily="34" charset="0"/>
              </a:rPr>
              <a:t>Team leader </a:t>
            </a:r>
            <a:r>
              <a:rPr lang="en-US" sz="2200" dirty="0" smtClean="0">
                <a:solidFill>
                  <a:schemeClr val="dk1"/>
                </a:solidFill>
                <a:latin typeface="Segoe UI" panose="020B0502040204020203" pitchFamily="34" charset="0"/>
                <a:ea typeface="+mn-ea"/>
                <a:cs typeface="Segoe UI" panose="020B0502040204020203" pitchFamily="34" charset="0"/>
              </a:rPr>
              <a:t>of Team </a:t>
            </a:r>
            <a:r>
              <a:rPr lang="en-US" sz="2200" dirty="0" smtClean="0">
                <a:solidFill>
                  <a:schemeClr val="dk1"/>
                </a:solidFill>
                <a:latin typeface="Segoe UI" panose="020B0502040204020203" pitchFamily="34" charset="0"/>
                <a:ea typeface="+mn-ea"/>
                <a:cs typeface="Segoe UI" panose="020B0502040204020203" pitchFamily="34" charset="0"/>
              </a:rPr>
              <a:t>3</a:t>
            </a:r>
            <a:r>
              <a:rPr lang="en-US" sz="2200" dirty="0">
                <a:solidFill>
                  <a:schemeClr val="dk1"/>
                </a:solidFill>
                <a:latin typeface="Segoe UI" panose="020B0502040204020203" pitchFamily="34" charset="0"/>
                <a:ea typeface="+mn-ea"/>
                <a:cs typeface="Segoe UI" panose="020B0502040204020203" pitchFamily="34" charset="0"/>
              </a:rPr>
              <a:t>. Former Commander of the </a:t>
            </a:r>
            <a:r>
              <a:rPr lang="en-US" sz="2200" dirty="0" smtClean="0">
                <a:solidFill>
                  <a:schemeClr val="dk1"/>
                </a:solidFill>
                <a:latin typeface="Segoe UI" panose="020B0502040204020203" pitchFamily="34" charset="0"/>
                <a:ea typeface="+mn-ea"/>
                <a:cs typeface="Segoe UI" panose="020B0502040204020203" pitchFamily="34" charset="0"/>
              </a:rPr>
              <a:t>Staff and Command College. </a:t>
            </a:r>
            <a:r>
              <a:rPr lang="en-US" sz="2200" dirty="0">
                <a:solidFill>
                  <a:schemeClr val="dk1"/>
                </a:solidFill>
                <a:latin typeface="Segoe UI" panose="020B0502040204020203" pitchFamily="34" charset="0"/>
                <a:ea typeface="+mn-ea"/>
                <a:cs typeface="Segoe UI" panose="020B0502040204020203" pitchFamily="34" charset="0"/>
              </a:rPr>
              <a:t>He led the Axis Strategy Studies and was the instructor in charge of the North Tour and China Tour.</a:t>
            </a:r>
            <a:endParaRPr lang="he-IL" sz="2200" dirty="0">
              <a:solidFill>
                <a:schemeClr val="dk1"/>
              </a:solidFill>
              <a:latin typeface="Segoe UI" panose="020B0502040204020203" pitchFamily="34" charset="0"/>
              <a:ea typeface="+mn-ea"/>
              <a:cs typeface="Segoe UI" panose="020B0502040204020203" pitchFamily="34" charset="0"/>
            </a:endParaRPr>
          </a:p>
        </p:txBody>
      </p:sp>
      <p:pic>
        <p:nvPicPr>
          <p:cNvPr id="9" name="תמונה 8" descr="תמונה שמכילה אדם, מקורה, ישיבה, קיר&#10;&#10;התיאור נוצר באופן אוטומטי">
            <a:extLst>
              <a:ext uri="{FF2B5EF4-FFF2-40B4-BE49-F238E27FC236}">
                <a16:creationId xmlns="" xmlns:a16="http://schemas.microsoft.com/office/drawing/2014/main" id="{CAA9C202-ABAD-4D0E-8024-479C786A1D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382" r="28582" b="18954"/>
          <a:stretch/>
        </p:blipFill>
        <p:spPr>
          <a:xfrm>
            <a:off x="3649797" y="1986043"/>
            <a:ext cx="2664943" cy="3112981"/>
          </a:xfrm>
          <a:prstGeom prst="ellipse">
            <a:avLst/>
          </a:prstGeom>
          <a:ln>
            <a:noFill/>
          </a:ln>
          <a:effectLst>
            <a:softEdge rad="317500"/>
          </a:effectLst>
        </p:spPr>
      </p:pic>
    </p:spTree>
    <p:extLst>
      <p:ext uri="{BB962C8B-B14F-4D97-AF65-F5344CB8AC3E}">
        <p14:creationId xmlns:p14="http://schemas.microsoft.com/office/powerpoint/2010/main" val="21004644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ענן 8">
            <a:extLst>
              <a:ext uri="{FF2B5EF4-FFF2-40B4-BE49-F238E27FC236}">
                <a16:creationId xmlns="" xmlns:a16="http://schemas.microsoft.com/office/drawing/2014/main" id="{477B37F1-8865-43C6-A147-BA9B7AC12ED7}"/>
              </a:ext>
            </a:extLst>
          </p:cNvPr>
          <p:cNvSpPr/>
          <p:nvPr/>
        </p:nvSpPr>
        <p:spPr>
          <a:xfrm>
            <a:off x="2569029" y="8461314"/>
            <a:ext cx="5868830" cy="3077543"/>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prstDash val="lgDashDot"/>
            <a:tailEnd w="lg" len="lg"/>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ענן 6">
            <a:extLst>
              <a:ext uri="{FF2B5EF4-FFF2-40B4-BE49-F238E27FC236}">
                <a16:creationId xmlns="" xmlns:a16="http://schemas.microsoft.com/office/drawing/2014/main" id="{0E8C6AEF-FC55-400F-9614-E3B142945345}"/>
              </a:ext>
            </a:extLst>
          </p:cNvPr>
          <p:cNvSpPr/>
          <p:nvPr/>
        </p:nvSpPr>
        <p:spPr>
          <a:xfrm rot="937015">
            <a:off x="-2370287" y="3258506"/>
            <a:ext cx="8295193" cy="4592924"/>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prstDash val="lgDashDot"/>
            <a:tailEnd w="lg" len="lg"/>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3296984" y="5059655"/>
            <a:ext cx="3188970" cy="2072688"/>
          </a:xfrm>
        </p:spPr>
        <p:txBody>
          <a:bodyPr>
            <a:normAutofit fontScale="90000"/>
          </a:bodyPr>
          <a:lstStyle/>
          <a:p>
            <a:pPr algn="l" rtl="0">
              <a:lnSpc>
                <a:spcPct val="150000"/>
              </a:lnSpc>
            </a:pP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Gilad </a:t>
            </a:r>
            <a:r>
              <a:rPr lang="en-US" sz="40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Biran</a:t>
            </a:r>
            <a:r>
              <a:rPr lang="he-IL" sz="4000" dirty="0">
                <a:solidFill>
                  <a:schemeClr val="dk1"/>
                </a:solidFill>
                <a:latin typeface="Segoe UI" panose="020B0502040204020203" pitchFamily="34" charset="0"/>
                <a:ea typeface="+mn-ea"/>
                <a:cs typeface="Segoe UI" panose="020B0502040204020203" pitchFamily="34" charset="0"/>
              </a:rPr>
              <a:t/>
            </a:r>
            <a:br>
              <a:rPr lang="he-IL" sz="4000" dirty="0">
                <a:solidFill>
                  <a:schemeClr val="dk1"/>
                </a:solidFill>
                <a:latin typeface="Segoe UI" panose="020B0502040204020203" pitchFamily="34" charset="0"/>
                <a:ea typeface="+mn-ea"/>
                <a:cs typeface="Segoe UI" panose="020B0502040204020203" pitchFamily="34" charset="0"/>
              </a:rPr>
            </a:br>
            <a:r>
              <a:rPr lang="en-US" sz="2200" dirty="0" smtClean="0">
                <a:solidFill>
                  <a:schemeClr val="dk1"/>
                </a:solidFill>
                <a:latin typeface="Segoe UI" panose="020B0502040204020203" pitchFamily="34" charset="0"/>
                <a:ea typeface="+mn-ea"/>
                <a:cs typeface="Segoe UI" panose="020B0502040204020203" pitchFamily="34" charset="0"/>
              </a:rPr>
              <a:t>His next position will be comm</a:t>
            </a:r>
            <a:r>
              <a:rPr lang="en-US" sz="2200" dirty="0" smtClean="0">
                <a:solidFill>
                  <a:schemeClr val="dk1"/>
                </a:solidFill>
                <a:latin typeface="Segoe UI" panose="020B0502040204020203" pitchFamily="34" charset="0"/>
                <a:ea typeface="+mn-ea"/>
                <a:cs typeface="Segoe UI" panose="020B0502040204020203" pitchFamily="34" charset="0"/>
              </a:rPr>
              <a:t>ander </a:t>
            </a:r>
            <a:r>
              <a:rPr lang="en-US" sz="2200" dirty="0">
                <a:solidFill>
                  <a:schemeClr val="dk1"/>
                </a:solidFill>
                <a:latin typeface="Segoe UI" panose="020B0502040204020203" pitchFamily="34" charset="0"/>
                <a:ea typeface="+mn-ea"/>
                <a:cs typeface="Segoe UI" panose="020B0502040204020203" pitchFamily="34" charset="0"/>
              </a:rPr>
              <a:t>of the Air Defense School. In </a:t>
            </a:r>
            <a:r>
              <a:rPr lang="en-US" sz="2200" dirty="0" smtClean="0">
                <a:solidFill>
                  <a:schemeClr val="dk1"/>
                </a:solidFill>
                <a:latin typeface="Segoe UI" panose="020B0502040204020203" pitchFamily="34" charset="0"/>
                <a:ea typeface="+mn-ea"/>
                <a:cs typeface="Segoe UI" panose="020B0502040204020203" pitchFamily="34" charset="0"/>
              </a:rPr>
              <a:t>his</a:t>
            </a:r>
            <a:r>
              <a:rPr lang="en-US" sz="2200" dirty="0" smtClean="0">
                <a:solidFill>
                  <a:schemeClr val="dk1"/>
                </a:solidFill>
                <a:latin typeface="Segoe UI" panose="020B0502040204020203" pitchFamily="34" charset="0"/>
                <a:ea typeface="+mn-ea"/>
                <a:cs typeface="Segoe UI" panose="020B0502040204020203" pitchFamily="34" charset="0"/>
              </a:rPr>
              <a:t> </a:t>
            </a:r>
            <a:r>
              <a:rPr lang="en-US" sz="2200" dirty="0">
                <a:solidFill>
                  <a:schemeClr val="dk1"/>
                </a:solidFill>
                <a:latin typeface="Segoe UI" panose="020B0502040204020203" pitchFamily="34" charset="0"/>
                <a:ea typeface="+mn-ea"/>
                <a:cs typeface="Segoe UI" panose="020B0502040204020203" pitchFamily="34" charset="0"/>
              </a:rPr>
              <a:t>final paper he wrote about the Soviet missile defense system's learning. Participated in the "</a:t>
            </a:r>
            <a:r>
              <a:rPr lang="en-US" sz="2200" dirty="0" err="1">
                <a:solidFill>
                  <a:schemeClr val="dk1"/>
                </a:solidFill>
                <a:latin typeface="Segoe UI" panose="020B0502040204020203" pitchFamily="34" charset="0"/>
                <a:ea typeface="+mn-ea"/>
                <a:cs typeface="Segoe UI" panose="020B0502040204020203" pitchFamily="34" charset="0"/>
              </a:rPr>
              <a:t>Dov</a:t>
            </a:r>
            <a:r>
              <a:rPr lang="en-US" sz="2200" dirty="0">
                <a:solidFill>
                  <a:schemeClr val="dk1"/>
                </a:solidFill>
                <a:latin typeface="Segoe UI" panose="020B0502040204020203" pitchFamily="34" charset="0"/>
                <a:ea typeface="+mn-ea"/>
                <a:cs typeface="Segoe UI" panose="020B0502040204020203" pitchFamily="34" charset="0"/>
              </a:rPr>
              <a:t> </a:t>
            </a:r>
            <a:r>
              <a:rPr lang="en-US" sz="2200" dirty="0" err="1">
                <a:solidFill>
                  <a:schemeClr val="dk1"/>
                </a:solidFill>
                <a:latin typeface="Segoe UI" panose="020B0502040204020203" pitchFamily="34" charset="0"/>
                <a:ea typeface="+mn-ea"/>
                <a:cs typeface="Segoe UI" panose="020B0502040204020203" pitchFamily="34" charset="0"/>
              </a:rPr>
              <a:t>Hatzafon</a:t>
            </a:r>
            <a:r>
              <a:rPr lang="en-US" sz="2200" dirty="0">
                <a:solidFill>
                  <a:schemeClr val="dk1"/>
                </a:solidFill>
                <a:latin typeface="Segoe UI" panose="020B0502040204020203" pitchFamily="34" charset="0"/>
                <a:ea typeface="+mn-ea"/>
                <a:cs typeface="Segoe UI" panose="020B0502040204020203" pitchFamily="34" charset="0"/>
              </a:rPr>
              <a:t>" seminar. At t</a:t>
            </a:r>
            <a:r>
              <a:rPr lang="en-US" sz="2200" dirty="0" smtClean="0">
                <a:solidFill>
                  <a:schemeClr val="dk1"/>
                </a:solidFill>
                <a:latin typeface="Segoe UI" panose="020B0502040204020203" pitchFamily="34" charset="0"/>
                <a:ea typeface="+mn-ea"/>
                <a:cs typeface="Segoe UI" panose="020B0502040204020203" pitchFamily="34" charset="0"/>
              </a:rPr>
              <a:t>he </a:t>
            </a:r>
            <a:r>
              <a:rPr lang="en-US" sz="2200" dirty="0">
                <a:solidFill>
                  <a:schemeClr val="dk1"/>
                </a:solidFill>
                <a:latin typeface="Segoe UI" panose="020B0502040204020203" pitchFamily="34" charset="0"/>
                <a:ea typeface="+mn-ea"/>
                <a:cs typeface="Segoe UI" panose="020B0502040204020203" pitchFamily="34" charset="0"/>
              </a:rPr>
              <a:t>political simulation he was the only Israeli participant in the Russian delegation.</a:t>
            </a:r>
            <a:r>
              <a:rPr lang="he-IL" sz="2200" dirty="0">
                <a:cs typeface="+mn-cs"/>
              </a:rPr>
              <a:t> </a:t>
            </a:r>
            <a:r>
              <a:rPr lang="en-US" sz="2200" dirty="0">
                <a:latin typeface="Segoe UI" panose="020B0502040204020203" pitchFamily="34" charset="0"/>
                <a:ea typeface="Segoe UI" panose="020B0502040204020203" pitchFamily="34" charset="0"/>
                <a:cs typeface="Segoe UI" panose="020B0502040204020203" pitchFamily="34" charset="0"/>
              </a:rPr>
              <a:t> </a:t>
            </a:r>
            <a:r>
              <a:rPr lang="en-US" sz="2200" dirty="0" smtClean="0">
                <a:latin typeface="Segoe UI" panose="020B0502040204020203" pitchFamily="34" charset="0"/>
                <a:ea typeface="Segoe UI" panose="020B0502040204020203" pitchFamily="34" charset="0"/>
                <a:cs typeface="Segoe UI" panose="020B0502040204020203" pitchFamily="34" charset="0"/>
              </a:rPr>
              <a:t>Graduated with </a:t>
            </a:r>
            <a:r>
              <a:rPr lang="en-US" sz="2200" dirty="0" smtClean="0">
                <a:latin typeface="Segoe UI" panose="020B0502040204020203" pitchFamily="34" charset="0"/>
                <a:ea typeface="Segoe UI" panose="020B0502040204020203" pitchFamily="34" charset="0"/>
                <a:cs typeface="Segoe UI" panose="020B0502040204020203" pitchFamily="34" charset="0"/>
              </a:rPr>
              <a:t>honors.</a:t>
            </a:r>
            <a:endParaRPr lang="he-IL" sz="2200" dirty="0">
              <a:cs typeface="+mn-cs"/>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279"/>
          <a:stretch/>
        </p:blipFill>
        <p:spPr>
          <a:xfrm>
            <a:off x="485854" y="4138134"/>
            <a:ext cx="2278109" cy="2746583"/>
          </a:xfrm>
          <a:prstGeom prst="rect">
            <a:avLst/>
          </a:prstGeom>
          <a:ln>
            <a:noFill/>
          </a:ln>
          <a:effectLst>
            <a:softEdge rad="317500"/>
          </a:effectLst>
        </p:spPr>
      </p:pic>
    </p:spTree>
    <p:extLst>
      <p:ext uri="{BB962C8B-B14F-4D97-AF65-F5344CB8AC3E}">
        <p14:creationId xmlns:p14="http://schemas.microsoft.com/office/powerpoint/2010/main" val="2911669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ענן 6">
            <a:extLst>
              <a:ext uri="{FF2B5EF4-FFF2-40B4-BE49-F238E27FC236}">
                <a16:creationId xmlns="" xmlns:a16="http://schemas.microsoft.com/office/drawing/2014/main" id="{0E8C6AEF-FC55-400F-9614-E3B142945345}"/>
              </a:ext>
            </a:extLst>
          </p:cNvPr>
          <p:cNvSpPr/>
          <p:nvPr/>
        </p:nvSpPr>
        <p:spPr>
          <a:xfrm>
            <a:off x="0" y="2917372"/>
            <a:ext cx="7973626" cy="5007429"/>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3125779" y="5262831"/>
            <a:ext cx="3830805" cy="316509"/>
          </a:xfrm>
        </p:spPr>
        <p:txBody>
          <a:bodyPr>
            <a:normAutofit fontScale="90000"/>
          </a:bodyPr>
          <a:lstStyle/>
          <a:p>
            <a:pPr>
              <a:lnSpc>
                <a:spcPct val="150000"/>
              </a:lnSpc>
            </a:pPr>
            <a:r>
              <a:rPr lang="en-US" sz="2756"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Lt. Col </a:t>
            </a:r>
            <a:r>
              <a:rPr lang="en-US" sz="2756"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Maya Goldschmidt</a:t>
            </a:r>
            <a:r>
              <a:rPr lang="he-IL" dirty="0">
                <a:cs typeface="+mn-cs"/>
              </a:rPr>
              <a:t/>
            </a:r>
            <a:br>
              <a:rPr lang="he-IL" dirty="0">
                <a:cs typeface="+mn-cs"/>
              </a:rPr>
            </a:br>
            <a:r>
              <a:rPr lang="en-US" sz="1744" dirty="0" smtClean="0">
                <a:latin typeface="Segoe UI" panose="020B0502040204020203" pitchFamily="34" charset="0"/>
                <a:cs typeface="Segoe UI" panose="020B0502040204020203" pitchFamily="34" charset="0"/>
              </a:rPr>
              <a:t>Vice President of the </a:t>
            </a:r>
            <a:r>
              <a:rPr lang="en-US" sz="1744" dirty="0">
                <a:latin typeface="Segoe UI" panose="020B0502040204020203" pitchFamily="34" charset="0"/>
                <a:cs typeface="Segoe UI" panose="020B0502040204020203" pitchFamily="34" charset="0"/>
              </a:rPr>
              <a:t>military courts in the Northern and Navy jurisdictions. One of the leaders of the "Army and Law" seminar. </a:t>
            </a:r>
            <a:r>
              <a:rPr lang="en-US" sz="1744" dirty="0" smtClean="0">
                <a:latin typeface="Segoe UI" panose="020B0502040204020203" pitchFamily="34" charset="0"/>
                <a:cs typeface="Segoe UI" panose="020B0502040204020203" pitchFamily="34" charset="0"/>
              </a:rPr>
              <a:t>In </a:t>
            </a:r>
            <a:r>
              <a:rPr lang="en-US" sz="1744" dirty="0">
                <a:latin typeface="Segoe UI" panose="020B0502040204020203" pitchFamily="34" charset="0"/>
                <a:cs typeface="Segoe UI" panose="020B0502040204020203" pitchFamily="34" charset="0"/>
              </a:rPr>
              <a:t>her thesis she wrote about the legal status of career soldiers. Led the "Army and Justice" seminar.</a:t>
            </a:r>
            <a:r>
              <a:rPr lang="he-IL" sz="1575" dirty="0">
                <a:latin typeface="Segoe UI" panose="020B0502040204020203" pitchFamily="34" charset="0"/>
                <a:cs typeface="Segoe UI" panose="020B0502040204020203" pitchFamily="34" charset="0"/>
              </a:rPr>
              <a:t/>
            </a:r>
            <a:br>
              <a:rPr lang="he-IL" sz="1575" dirty="0">
                <a:latin typeface="Segoe UI" panose="020B0502040204020203" pitchFamily="34" charset="0"/>
                <a:cs typeface="Segoe UI" panose="020B0502040204020203" pitchFamily="34" charset="0"/>
              </a:rPr>
            </a:br>
            <a:r>
              <a:rPr lang="he-IL" sz="1575" dirty="0">
                <a:latin typeface="Segoe UI" panose="020B0502040204020203" pitchFamily="34" charset="0"/>
                <a:cs typeface="Segoe UI" panose="020B0502040204020203" pitchFamily="34" charset="0"/>
              </a:rPr>
              <a:t> </a:t>
            </a: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256"/>
          <a:stretch/>
        </p:blipFill>
        <p:spPr>
          <a:xfrm>
            <a:off x="665120" y="3937322"/>
            <a:ext cx="2460659" cy="2967528"/>
          </a:xfrm>
          <a:prstGeom prst="rect">
            <a:avLst/>
          </a:prstGeom>
          <a:ln>
            <a:noFill/>
          </a:ln>
          <a:effectLst>
            <a:softEdge rad="368300"/>
          </a:effectLst>
        </p:spPr>
      </p:pic>
      <p:sp>
        <p:nvSpPr>
          <p:cNvPr id="6" name="ענן 5">
            <a:extLst>
              <a:ext uri="{FF2B5EF4-FFF2-40B4-BE49-F238E27FC236}">
                <a16:creationId xmlns="" xmlns:a16="http://schemas.microsoft.com/office/drawing/2014/main" id="{5A4F2040-CA22-404E-B490-DCEDA8603B7E}"/>
              </a:ext>
            </a:extLst>
          </p:cNvPr>
          <p:cNvSpPr/>
          <p:nvPr/>
        </p:nvSpPr>
        <p:spPr>
          <a:xfrm>
            <a:off x="-849655" y="9112168"/>
            <a:ext cx="5490208" cy="2626076"/>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97563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ענן 6">
            <a:extLst>
              <a:ext uri="{FF2B5EF4-FFF2-40B4-BE49-F238E27FC236}">
                <a16:creationId xmlns="" xmlns:a16="http://schemas.microsoft.com/office/drawing/2014/main" id="{0E8C6AEF-FC55-400F-9614-E3B142945345}"/>
              </a:ext>
            </a:extLst>
          </p:cNvPr>
          <p:cNvSpPr/>
          <p:nvPr/>
        </p:nvSpPr>
        <p:spPr>
          <a:xfrm rot="755454">
            <a:off x="-970987" y="3216349"/>
            <a:ext cx="7043187" cy="4264683"/>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3359941" y="5036770"/>
            <a:ext cx="2885565" cy="2128367"/>
          </a:xfrm>
        </p:spPr>
        <p:txBody>
          <a:bodyPr>
            <a:normAutofit fontScale="90000"/>
          </a:bodyPr>
          <a:lstStyle/>
          <a:p>
            <a:pPr>
              <a:lnSpc>
                <a:spcPct val="150000"/>
              </a:lnSpc>
            </a:pPr>
            <a:r>
              <a:rPr lang="en-US" sz="40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Eyal</a:t>
            </a: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t>
            </a:r>
            <a:r>
              <a:rPr lang="en-US" sz="40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Calif</a:t>
            </a:r>
            <a:br>
              <a:rPr lang="en-US" sz="40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br>
            <a:r>
              <a:rPr lang="en-US" sz="2200" dirty="0">
                <a:solidFill>
                  <a:prstClr val="black"/>
                </a:solidFill>
                <a:latin typeface="Segoe UI" panose="020B0502040204020203" pitchFamily="34" charset="0"/>
                <a:cs typeface="Segoe UI" panose="020B0502040204020203" pitchFamily="34" charset="0"/>
              </a:rPr>
              <a:t>Exemplary Student Award recipient. </a:t>
            </a:r>
            <a:r>
              <a:rPr lang="en-US" sz="2200" dirty="0" smtClean="0">
                <a:solidFill>
                  <a:prstClr val="black"/>
                </a:solidFill>
                <a:latin typeface="Segoe UI" panose="020B0502040204020203" pitchFamily="34" charset="0"/>
                <a:cs typeface="Segoe UI" panose="020B0502040204020203" pitchFamily="34" charset="0"/>
              </a:rPr>
              <a:t>He </a:t>
            </a:r>
            <a:r>
              <a:rPr lang="en-US" sz="2200" dirty="0">
                <a:latin typeface="Segoe UI" panose="020B0502040204020203" pitchFamily="34" charset="0"/>
                <a:cs typeface="Segoe UI" panose="020B0502040204020203" pitchFamily="34" charset="0"/>
              </a:rPr>
              <a:t>w</a:t>
            </a:r>
            <a:r>
              <a:rPr lang="en-US" sz="2200" dirty="0" smtClean="0">
                <a:latin typeface="Segoe UI" panose="020B0502040204020203" pitchFamily="34" charset="0"/>
                <a:cs typeface="Segoe UI" panose="020B0502040204020203" pitchFamily="34" charset="0"/>
              </a:rPr>
              <a:t>rote </a:t>
            </a:r>
            <a:r>
              <a:rPr lang="en-US" sz="2200" dirty="0" smtClean="0">
                <a:latin typeface="Segoe UI" panose="020B0502040204020203" pitchFamily="34" charset="0"/>
                <a:cs typeface="Segoe UI" panose="020B0502040204020203" pitchFamily="34" charset="0"/>
              </a:rPr>
              <a:t>his annual </a:t>
            </a:r>
            <a:r>
              <a:rPr lang="en-US" sz="2200" dirty="0">
                <a:latin typeface="Segoe UI" panose="020B0502040204020203" pitchFamily="34" charset="0"/>
                <a:cs typeface="Segoe UI" panose="020B0502040204020203" pitchFamily="34" charset="0"/>
              </a:rPr>
              <a:t>work on defense exports</a:t>
            </a:r>
            <a:r>
              <a:rPr lang="en-US" sz="2200" dirty="0" smtClean="0">
                <a:latin typeface="Segoe UI" panose="020B0502040204020203" pitchFamily="34" charset="0"/>
                <a:cs typeface="Segoe UI" panose="020B0502040204020203" pitchFamily="34" charset="0"/>
              </a:rPr>
              <a:t>. Head of the Asia, Africa, and Pacific regions of the Department of Defense Exports. He </a:t>
            </a:r>
            <a:r>
              <a:rPr lang="en-US" sz="2200" dirty="0">
                <a:latin typeface="Segoe UI" panose="020B0502040204020203" pitchFamily="34" charset="0"/>
                <a:cs typeface="Segoe UI" panose="020B0502040204020203" pitchFamily="34" charset="0"/>
              </a:rPr>
              <a:t>has </a:t>
            </a:r>
            <a:r>
              <a:rPr lang="en-US" sz="2200" dirty="0" smtClean="0">
                <a:latin typeface="Segoe UI" panose="020B0502040204020203" pitchFamily="34" charset="0"/>
                <a:cs typeface="Segoe UI" panose="020B0502040204020203" pitchFamily="34" charset="0"/>
              </a:rPr>
              <a:t>taken </a:t>
            </a:r>
            <a:r>
              <a:rPr lang="en-US" sz="2200" dirty="0">
                <a:latin typeface="Segoe UI" panose="020B0502040204020203" pitchFamily="34" charset="0"/>
                <a:cs typeface="Segoe UI" panose="020B0502040204020203" pitchFamily="34" charset="0"/>
              </a:rPr>
              <a:t>close to 20,000 pictures documenting all the experiences of the Year in the INDC.</a:t>
            </a:r>
            <a:endParaRPr lang="he-IL" sz="2200"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88" b="18166"/>
          <a:stretch/>
        </p:blipFill>
        <p:spPr>
          <a:xfrm>
            <a:off x="565129" y="3784768"/>
            <a:ext cx="2587982" cy="3127844"/>
          </a:xfrm>
          <a:prstGeom prst="rect">
            <a:avLst/>
          </a:prstGeom>
          <a:ln>
            <a:noFill/>
          </a:ln>
          <a:effectLst>
            <a:softEdge rad="444500"/>
          </a:effectLst>
        </p:spPr>
      </p:pic>
    </p:spTree>
    <p:extLst>
      <p:ext uri="{BB962C8B-B14F-4D97-AF65-F5344CB8AC3E}">
        <p14:creationId xmlns:p14="http://schemas.microsoft.com/office/powerpoint/2010/main" val="34710825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ענן 6">
            <a:extLst>
              <a:ext uri="{FF2B5EF4-FFF2-40B4-BE49-F238E27FC236}">
                <a16:creationId xmlns="" xmlns:a16="http://schemas.microsoft.com/office/drawing/2014/main" id="{0E8C6AEF-FC55-400F-9614-E3B142945345}"/>
              </a:ext>
            </a:extLst>
          </p:cNvPr>
          <p:cNvSpPr/>
          <p:nvPr/>
        </p:nvSpPr>
        <p:spPr>
          <a:xfrm>
            <a:off x="0" y="3632979"/>
            <a:ext cx="7750629" cy="4749021"/>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prstDash val="lgDashDot"/>
            <a:tailEnd w="lg" len="lg"/>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3091403" y="5683340"/>
            <a:ext cx="3442471" cy="648296"/>
          </a:xfrm>
        </p:spPr>
        <p:txBody>
          <a:bodyPr>
            <a:normAutofit fontScale="90000"/>
          </a:bodyPr>
          <a:lstStyle/>
          <a:p>
            <a:pPr>
              <a:lnSpc>
                <a:spcPct val="150000"/>
              </a:lnSpc>
            </a:pPr>
            <a:r>
              <a:rPr lang="en-US" sz="40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Ofir</a:t>
            </a: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t>
            </a:r>
            <a:r>
              <a:rPr lang="en-US" sz="40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Dayan</a:t>
            </a:r>
            <a:r>
              <a:rPr lang="en-US" sz="4000" dirty="0">
                <a:cs typeface="+mn-cs"/>
              </a:rPr>
              <a:t/>
            </a:r>
            <a:br>
              <a:rPr lang="en-US" sz="4000" dirty="0">
                <a:cs typeface="+mn-cs"/>
              </a:rPr>
            </a:br>
            <a:r>
              <a:rPr lang="en-US" sz="2200" dirty="0" smtClean="0">
                <a:latin typeface="Segoe UI" panose="020B0502040204020203" pitchFamily="34" charset="0"/>
                <a:ea typeface="Segoe UI" panose="020B0502040204020203" pitchFamily="34" charset="0"/>
                <a:cs typeface="Segoe UI" panose="020B0502040204020203" pitchFamily="34" charset="0"/>
              </a:rPr>
              <a:t>Director of the Iron Dome program in </a:t>
            </a:r>
            <a:r>
              <a:rPr lang="en-US" sz="2200" dirty="0">
                <a:latin typeface="Segoe UI" panose="020B0502040204020203" pitchFamily="34" charset="0"/>
                <a:ea typeface="Segoe UI" panose="020B0502040204020203" pitchFamily="34" charset="0"/>
                <a:cs typeface="Segoe UI" panose="020B0502040204020203" pitchFamily="34" charset="0"/>
              </a:rPr>
              <a:t>Rafael. . In the political simulation he was the head of the Palestinian Authority. </a:t>
            </a:r>
            <a:r>
              <a:rPr lang="en-US" sz="2200" dirty="0" smtClean="0">
                <a:latin typeface="Segoe UI" panose="020B0502040204020203" pitchFamily="34" charset="0"/>
                <a:ea typeface="Segoe UI" panose="020B0502040204020203" pitchFamily="34" charset="0"/>
                <a:cs typeface="Segoe UI" panose="020B0502040204020203" pitchFamily="34" charset="0"/>
              </a:rPr>
              <a:t>Enthusiastic listener of "Shema" books during long trips. In his thesis he wrote about the Iron Dome.</a:t>
            </a:r>
            <a:r>
              <a:rPr lang="he-IL" sz="2200" dirty="0">
                <a:cs typeface="+mn-cs"/>
              </a:rPr>
              <a:t/>
            </a:r>
            <a:br>
              <a:rPr lang="he-IL" sz="2200" dirty="0">
                <a:cs typeface="+mn-cs"/>
              </a:rPr>
            </a:br>
            <a:r>
              <a:rPr lang="en-US" sz="1744" dirty="0">
                <a:cs typeface="+mn-cs"/>
              </a:rPr>
              <a:t>  </a:t>
            </a:r>
            <a:endParaRPr lang="he-IL" sz="1744" dirty="0">
              <a:cs typeface="+mn-cs"/>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202"/>
          <a:stretch/>
        </p:blipFill>
        <p:spPr>
          <a:xfrm>
            <a:off x="799214" y="4624407"/>
            <a:ext cx="2292189" cy="2766163"/>
          </a:xfrm>
          <a:prstGeom prst="rect">
            <a:avLst/>
          </a:prstGeom>
          <a:ln>
            <a:noFill/>
          </a:ln>
          <a:effectLst>
            <a:softEdge rad="241300"/>
          </a:effectLst>
        </p:spPr>
      </p:pic>
      <p:sp>
        <p:nvSpPr>
          <p:cNvPr id="6" name="ענן 8">
            <a:extLst>
              <a:ext uri="{FF2B5EF4-FFF2-40B4-BE49-F238E27FC236}">
                <a16:creationId xmlns="" xmlns:a16="http://schemas.microsoft.com/office/drawing/2014/main" id="{477B37F1-8865-43C6-A147-BA9B7AC12ED7}"/>
              </a:ext>
            </a:extLst>
          </p:cNvPr>
          <p:cNvSpPr/>
          <p:nvPr/>
        </p:nvSpPr>
        <p:spPr>
          <a:xfrm rot="21112886">
            <a:off x="-650714" y="447937"/>
            <a:ext cx="4425280" cy="1740864"/>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prstDash val="lgDashDot"/>
            <a:tailEnd w="lg" len="lg"/>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6757350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ענן 6">
            <a:extLst>
              <a:ext uri="{FF2B5EF4-FFF2-40B4-BE49-F238E27FC236}">
                <a16:creationId xmlns="" xmlns:a16="http://schemas.microsoft.com/office/drawing/2014/main" id="{0E8C6AEF-FC55-400F-9614-E3B142945345}"/>
              </a:ext>
            </a:extLst>
          </p:cNvPr>
          <p:cNvSpPr/>
          <p:nvPr/>
        </p:nvSpPr>
        <p:spPr>
          <a:xfrm rot="21112886">
            <a:off x="-18221" y="3676441"/>
            <a:ext cx="8288754" cy="4855195"/>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prstDash val="lgDashDot"/>
            <a:tailEnd w="lg" len="lg"/>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3412161" y="5169100"/>
            <a:ext cx="3445839" cy="1869877"/>
          </a:xfrm>
        </p:spPr>
        <p:txBody>
          <a:bodyPr>
            <a:normAutofit fontScale="90000"/>
          </a:bodyPr>
          <a:lstStyle/>
          <a:p>
            <a:pPr>
              <a:lnSpc>
                <a:spcPct val="150000"/>
              </a:lnSpc>
            </a:pPr>
            <a:r>
              <a:rPr lang="en-US" sz="2756"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Yehuda </a:t>
            </a:r>
            <a:r>
              <a:rPr lang="en-US" sz="2756" dirty="0" err="1"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Wach</a:t>
            </a:r>
            <a:r>
              <a:rPr lang="en-US" sz="225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r>
            <a:br>
              <a:rPr lang="en-US" sz="225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br>
            <a:r>
              <a:rPr lang="en-US" sz="1744" dirty="0">
                <a:latin typeface="Segoe UI" panose="020B0502040204020203" pitchFamily="34" charset="0"/>
                <a:cs typeface="Segoe UI" panose="020B0502040204020203" pitchFamily="34" charset="0"/>
              </a:rPr>
              <a:t>Commander of the Hiram </a:t>
            </a:r>
            <a:r>
              <a:rPr lang="en-US" sz="1744" dirty="0" smtClean="0">
                <a:latin typeface="Segoe UI" panose="020B0502040204020203" pitchFamily="34" charset="0"/>
                <a:cs typeface="Segoe UI" panose="020B0502040204020203" pitchFamily="34" charset="0"/>
              </a:rPr>
              <a:t>brigade. </a:t>
            </a:r>
            <a:r>
              <a:rPr lang="en-US" sz="1744" dirty="0">
                <a:latin typeface="Segoe UI" panose="020B0502040204020203" pitchFamily="34" charset="0"/>
                <a:cs typeface="Segoe UI" panose="020B0502040204020203" pitchFamily="34" charset="0"/>
              </a:rPr>
              <a:t>In his thesis he wrote about the security fences on the borders of Israel. When he was on a tour of the United States, </a:t>
            </a:r>
            <a:r>
              <a:rPr lang="en-US" sz="1744" dirty="0" smtClean="0">
                <a:latin typeface="Segoe UI" panose="020B0502040204020203" pitchFamily="34" charset="0"/>
                <a:cs typeface="Segoe UI" panose="020B0502040204020203" pitchFamily="34" charset="0"/>
              </a:rPr>
              <a:t>his </a:t>
            </a:r>
            <a:r>
              <a:rPr lang="en-US" sz="1744" dirty="0">
                <a:latin typeface="Segoe UI" panose="020B0502040204020203" pitchFamily="34" charset="0"/>
                <a:cs typeface="Segoe UI" panose="020B0502040204020203" pitchFamily="34" charset="0"/>
              </a:rPr>
              <a:t>son was </a:t>
            </a:r>
            <a:r>
              <a:rPr lang="en-US" sz="1744" dirty="0" smtClean="0">
                <a:latin typeface="Segoe UI" panose="020B0502040204020203" pitchFamily="34" charset="0"/>
                <a:cs typeface="Segoe UI" panose="020B0502040204020203" pitchFamily="34" charset="0"/>
              </a:rPr>
              <a:t>born, </a:t>
            </a:r>
            <a:r>
              <a:rPr lang="en-US" sz="1744" dirty="0">
                <a:latin typeface="Segoe UI" panose="020B0502040204020203" pitchFamily="34" charset="0"/>
                <a:cs typeface="Segoe UI" panose="020B0502040204020203" pitchFamily="34" charset="0"/>
              </a:rPr>
              <a:t>the sixth child in the family. In his thesis he wrote about the security fences on the borders of Israel</a:t>
            </a:r>
            <a:endParaRPr lang="he-IL" sz="1744"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247"/>
          <a:stretch/>
        </p:blipFill>
        <p:spPr>
          <a:xfrm>
            <a:off x="877916" y="4825973"/>
            <a:ext cx="2309984" cy="2786121"/>
          </a:xfrm>
          <a:prstGeom prst="rect">
            <a:avLst/>
          </a:prstGeom>
          <a:ln>
            <a:noFill/>
          </a:ln>
          <a:effectLst>
            <a:softEdge rad="254000"/>
          </a:effectLst>
        </p:spPr>
      </p:pic>
      <p:pic>
        <p:nvPicPr>
          <p:cNvPr id="6" name="תמונה 9">
            <a:extLst>
              <a:ext uri="{FF2B5EF4-FFF2-40B4-BE49-F238E27FC236}">
                <a16:creationId xmlns="" xmlns:a16="http://schemas.microsoft.com/office/drawing/2014/main" id="{BE5C28AC-76B2-4A0E-985C-6640E4E42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2161" y="8559218"/>
            <a:ext cx="3180568" cy="2302288"/>
          </a:xfrm>
          <a:prstGeom prst="rect">
            <a:avLst/>
          </a:prstGeom>
          <a:effectLst>
            <a:softEdge rad="317500"/>
          </a:effectLst>
        </p:spPr>
      </p:pic>
    </p:spTree>
    <p:extLst>
      <p:ext uri="{BB962C8B-B14F-4D97-AF65-F5344CB8AC3E}">
        <p14:creationId xmlns:p14="http://schemas.microsoft.com/office/powerpoint/2010/main" val="29198078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ענן 6">
            <a:extLst>
              <a:ext uri="{FF2B5EF4-FFF2-40B4-BE49-F238E27FC236}">
                <a16:creationId xmlns="" xmlns:a16="http://schemas.microsoft.com/office/drawing/2014/main" id="{0E8C6AEF-FC55-400F-9614-E3B142945345}"/>
              </a:ext>
            </a:extLst>
          </p:cNvPr>
          <p:cNvSpPr/>
          <p:nvPr/>
        </p:nvSpPr>
        <p:spPr>
          <a:xfrm>
            <a:off x="217714" y="3477131"/>
            <a:ext cx="9013317" cy="5195899"/>
          </a:xfrm>
          <a:prstGeom prst="cloud">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glow rad="228600">
              <a:schemeClr val="accent5">
                <a:satMod val="175000"/>
                <a:alpha val="40000"/>
              </a:schemeClr>
            </a:glow>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2" name="כותרת 1"/>
          <p:cNvSpPr>
            <a:spLocks noGrp="1"/>
          </p:cNvSpPr>
          <p:nvPr>
            <p:ph type="title"/>
          </p:nvPr>
        </p:nvSpPr>
        <p:spPr>
          <a:xfrm>
            <a:off x="3117328" y="4810126"/>
            <a:ext cx="3637802" cy="2095976"/>
          </a:xfrm>
        </p:spPr>
        <p:txBody>
          <a:bodyPr>
            <a:normAutofit fontScale="90000"/>
          </a:bodyPr>
          <a:lstStyle/>
          <a:p>
            <a:pPr>
              <a:lnSpc>
                <a:spcPct val="150000"/>
              </a:lnSpc>
            </a:pP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Commander </a:t>
            </a:r>
            <a:r>
              <a:rPr lang="en-US" sz="4000" dirty="0" err="1"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Igal</a:t>
            </a:r>
            <a:r>
              <a:rPr lang="en-US" sz="40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t>
            </a:r>
            <a:r>
              <a:rPr lang="en-US" sz="40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Hadad</a:t>
            </a:r>
            <a:r>
              <a:rPr lang="he-IL" sz="4000" dirty="0">
                <a:cs typeface="+mn-cs"/>
              </a:rPr>
              <a:t/>
            </a:r>
            <a:br>
              <a:rPr lang="he-IL" sz="4000" dirty="0">
                <a:cs typeface="+mn-cs"/>
              </a:rPr>
            </a:br>
            <a:r>
              <a:rPr lang="en-US" sz="2200" dirty="0" smtClean="0">
                <a:latin typeface="Segoe UI" panose="020B0502040204020203" pitchFamily="34" charset="0"/>
                <a:cs typeface="Segoe UI" panose="020B0502040204020203" pitchFamily="34" charset="0"/>
              </a:rPr>
              <a:t>He </a:t>
            </a:r>
            <a:r>
              <a:rPr lang="en-US" sz="2200" dirty="0">
                <a:latin typeface="Segoe UI" panose="020B0502040204020203" pitchFamily="34" charset="0"/>
                <a:cs typeface="Segoe UI" panose="020B0502040204020203" pitchFamily="34" charset="0"/>
              </a:rPr>
              <a:t>completed his position as commander of the </a:t>
            </a:r>
            <a:r>
              <a:rPr lang="en-US" sz="2200" dirty="0" err="1">
                <a:latin typeface="Segoe UI" panose="020B0502040204020203" pitchFamily="34" charset="0"/>
                <a:cs typeface="Segoe UI" panose="020B0502040204020203" pitchFamily="34" charset="0"/>
              </a:rPr>
              <a:t>Kinneret</a:t>
            </a:r>
            <a:r>
              <a:rPr lang="en-US" sz="2200" dirty="0">
                <a:latin typeface="Segoe UI" panose="020B0502040204020203" pitchFamily="34" charset="0"/>
                <a:cs typeface="Segoe UI" panose="020B0502040204020203" pitchFamily="34" charset="0"/>
              </a:rPr>
              <a:t> region of the Israel </a:t>
            </a:r>
            <a:r>
              <a:rPr lang="en-US" sz="2200" dirty="0" smtClean="0">
                <a:latin typeface="Segoe UI" panose="020B0502040204020203" pitchFamily="34" charset="0"/>
                <a:cs typeface="Segoe UI" panose="020B0502040204020203" pitchFamily="34" charset="0"/>
              </a:rPr>
              <a:t>Police. Lead the police tour. </a:t>
            </a:r>
            <a:br>
              <a:rPr lang="en-US" sz="2200" dirty="0" smtClean="0">
                <a:latin typeface="Segoe UI" panose="020B0502040204020203" pitchFamily="34" charset="0"/>
                <a:cs typeface="Segoe UI" panose="020B0502040204020203" pitchFamily="34" charset="0"/>
              </a:rPr>
            </a:br>
            <a:r>
              <a:rPr lang="en-US" sz="2200" dirty="0">
                <a:latin typeface="Segoe UI" panose="020B0502040204020203" pitchFamily="34" charset="0"/>
                <a:cs typeface="Segoe UI" panose="020B0502040204020203" pitchFamily="34" charset="0"/>
              </a:rPr>
              <a:t>Wrote a thesis on illegal possession of weapons in the Arab sector.</a:t>
            </a:r>
            <a:endParaRPr lang="he-IL" sz="2200" dirty="0">
              <a:cs typeface="+mn-cs"/>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718"/>
          <a:stretch/>
        </p:blipFill>
        <p:spPr>
          <a:xfrm>
            <a:off x="1007613" y="4810126"/>
            <a:ext cx="2109715" cy="2529911"/>
          </a:xfrm>
          <a:prstGeom prst="rect">
            <a:avLst/>
          </a:prstGeom>
          <a:ln>
            <a:noFill/>
          </a:ln>
          <a:effectLst>
            <a:softEdge rad="190500"/>
          </a:effectLst>
        </p:spPr>
      </p:pic>
    </p:spTree>
    <p:extLst>
      <p:ext uri="{BB962C8B-B14F-4D97-AF65-F5344CB8AC3E}">
        <p14:creationId xmlns:p14="http://schemas.microsoft.com/office/powerpoint/2010/main" val="40084481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3087546" y="6261707"/>
            <a:ext cx="3264943" cy="933253"/>
          </a:xfrm>
        </p:spPr>
        <p:txBody>
          <a:bodyPr>
            <a:normAutofit fontScale="90000"/>
          </a:bodyPr>
          <a:lstStyle/>
          <a:p>
            <a:pPr algn="l" rtl="0">
              <a:lnSpc>
                <a:spcPct val="150000"/>
              </a:lnSpc>
            </a:pP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a:t>
            </a:r>
            <a:r>
              <a:rPr lang="en-US" sz="40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Shai </a:t>
            </a:r>
            <a:r>
              <a:rPr lang="en-US" sz="4000" dirty="0" err="1"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Taieb</a:t>
            </a:r>
            <a:r>
              <a:rPr lang="he-IL" sz="4000" dirty="0">
                <a:cs typeface="+mn-cs"/>
              </a:rPr>
              <a:t/>
            </a:r>
            <a:br>
              <a:rPr lang="he-IL" sz="4000" dirty="0">
                <a:cs typeface="+mn-cs"/>
              </a:rPr>
            </a:br>
            <a:r>
              <a:rPr lang="en-US" sz="2200" dirty="0">
                <a:latin typeface="Segoe UI" panose="020B0502040204020203" pitchFamily="34" charset="0"/>
                <a:cs typeface="Segoe UI" panose="020B0502040204020203" pitchFamily="34" charset="0"/>
              </a:rPr>
              <a:t>Head of the </a:t>
            </a:r>
            <a:r>
              <a:rPr lang="en-US" sz="2200" dirty="0" smtClean="0">
                <a:latin typeface="Segoe UI" panose="020B0502040204020203" pitchFamily="34" charset="0"/>
                <a:cs typeface="Segoe UI" panose="020B0502040204020203" pitchFamily="34" charset="0"/>
              </a:rPr>
              <a:t>Manpower Directorate of the Ground Forces</a:t>
            </a:r>
            <a:r>
              <a:rPr lang="he-IL" sz="2200" dirty="0" smtClean="0">
                <a:latin typeface="Segoe UI" panose="020B0502040204020203" pitchFamily="34" charset="0"/>
                <a:cs typeface="Segoe UI" panose="020B0502040204020203" pitchFamily="34" charset="0"/>
              </a:rPr>
              <a:t>.</a:t>
            </a:r>
            <a:r>
              <a:rPr lang="he-IL" sz="2200" dirty="0">
                <a:latin typeface="Segoe UI" panose="020B0502040204020203" pitchFamily="34" charset="0"/>
                <a:cs typeface="Segoe UI" panose="020B0502040204020203" pitchFamily="34" charset="0"/>
              </a:rPr>
              <a:t/>
            </a:r>
            <a:br>
              <a:rPr lang="he-IL" sz="2200" dirty="0">
                <a:latin typeface="Segoe UI" panose="020B0502040204020203" pitchFamily="34" charset="0"/>
                <a:cs typeface="Segoe UI" panose="020B0502040204020203" pitchFamily="34" charset="0"/>
              </a:rPr>
            </a:br>
            <a:r>
              <a:rPr lang="en-US" sz="2200" dirty="0">
                <a:latin typeface="Segoe UI" panose="020B0502040204020203" pitchFamily="34" charset="0"/>
                <a:cs typeface="Segoe UI" panose="020B0502040204020203" pitchFamily="34" charset="0"/>
              </a:rPr>
              <a:t>In his thesis he wrote about "The Ethos of the Warrior" in the context of military revolutions. </a:t>
            </a:r>
            <a:r>
              <a:rPr lang="en-US" sz="2200" dirty="0" smtClean="0">
                <a:latin typeface="Segoe UI" panose="020B0502040204020203" pitchFamily="34" charset="0"/>
                <a:cs typeface="Segoe UI" panose="020B0502040204020203" pitchFamily="34" charset="0"/>
              </a:rPr>
              <a:t>When </a:t>
            </a:r>
            <a:r>
              <a:rPr lang="en-US" sz="2200" dirty="0">
                <a:latin typeface="Segoe UI" panose="020B0502040204020203" pitchFamily="34" charset="0"/>
                <a:cs typeface="Segoe UI" panose="020B0502040204020203" pitchFamily="34" charset="0"/>
              </a:rPr>
              <a:t>h</a:t>
            </a:r>
            <a:r>
              <a:rPr lang="en-US" sz="2200" dirty="0" smtClean="0">
                <a:latin typeface="Segoe UI" panose="020B0502040204020203" pitchFamily="34" charset="0"/>
                <a:cs typeface="Segoe UI" panose="020B0502040204020203" pitchFamily="34" charset="0"/>
              </a:rPr>
              <a:t>e </a:t>
            </a:r>
            <a:r>
              <a:rPr lang="en-US" sz="2200" dirty="0">
                <a:latin typeface="Segoe UI" panose="020B0502040204020203" pitchFamily="34" charset="0"/>
                <a:cs typeface="Segoe UI" panose="020B0502040204020203" pitchFamily="34" charset="0"/>
              </a:rPr>
              <a:t>entered the plenum always at the beginning of the lesson.</a:t>
            </a:r>
            <a:r>
              <a:rPr lang="he-IL" sz="2200" dirty="0">
                <a:latin typeface="Segoe UI" panose="020B0502040204020203" pitchFamily="34" charset="0"/>
                <a:cs typeface="Segoe UI" panose="020B0502040204020203" pitchFamily="34" charset="0"/>
              </a:rPr>
              <a:t/>
            </a:r>
            <a:br>
              <a:rPr lang="he-IL" sz="2200" dirty="0">
                <a:latin typeface="Segoe UI" panose="020B0502040204020203" pitchFamily="34" charset="0"/>
                <a:cs typeface="Segoe UI" panose="020B0502040204020203" pitchFamily="34" charset="0"/>
              </a:rPr>
            </a:br>
            <a:r>
              <a:rPr lang="he-IL" sz="2200" dirty="0">
                <a:latin typeface="Segoe UI" panose="020B0502040204020203" pitchFamily="34" charset="0"/>
                <a:cs typeface="Segoe UI" panose="020B0502040204020203" pitchFamily="34" charset="0"/>
              </a:rPr>
              <a:t> </a:t>
            </a:r>
            <a:br>
              <a:rPr lang="he-IL" sz="2200" dirty="0">
                <a:latin typeface="Segoe UI" panose="020B0502040204020203" pitchFamily="34" charset="0"/>
                <a:cs typeface="Segoe UI" panose="020B0502040204020203" pitchFamily="34" charset="0"/>
              </a:rPr>
            </a:br>
            <a:r>
              <a:rPr lang="he-IL" sz="1744" dirty="0">
                <a:latin typeface="Segoe UI" panose="020B0502040204020203" pitchFamily="34" charset="0"/>
                <a:cs typeface="Segoe UI" panose="020B0502040204020203" pitchFamily="34" charset="0"/>
              </a:rPr>
              <a:t/>
            </a:r>
            <a:br>
              <a:rPr lang="he-IL" sz="1744" dirty="0">
                <a:latin typeface="Segoe UI" panose="020B0502040204020203" pitchFamily="34" charset="0"/>
                <a:cs typeface="Segoe UI" panose="020B0502040204020203" pitchFamily="34" charset="0"/>
              </a:rPr>
            </a:br>
            <a:r>
              <a:rPr lang="he-IL" sz="1575" dirty="0">
                <a:cs typeface="+mn-cs"/>
              </a:rPr>
              <a:t/>
            </a:r>
            <a:br>
              <a:rPr lang="he-IL" sz="1575" dirty="0">
                <a:cs typeface="+mn-cs"/>
              </a:rPr>
            </a:br>
            <a:endParaRPr lang="he-IL" sz="1575" dirty="0">
              <a:cs typeface="+mn-cs"/>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640"/>
          <a:stretch/>
        </p:blipFill>
        <p:spPr>
          <a:xfrm>
            <a:off x="680647" y="4863164"/>
            <a:ext cx="2214561" cy="2658170"/>
          </a:xfrm>
          <a:prstGeom prst="rect">
            <a:avLst/>
          </a:prstGeom>
          <a:ln>
            <a:noFill/>
          </a:ln>
          <a:effectLst>
            <a:softEdge rad="112500"/>
          </a:effectLst>
        </p:spPr>
      </p:pic>
    </p:spTree>
    <p:extLst>
      <p:ext uri="{BB962C8B-B14F-4D97-AF65-F5344CB8AC3E}">
        <p14:creationId xmlns:p14="http://schemas.microsoft.com/office/powerpoint/2010/main" val="5733009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ענן 6">
            <a:extLst>
              <a:ext uri="{FF2B5EF4-FFF2-40B4-BE49-F238E27FC236}">
                <a16:creationId xmlns="" xmlns:a16="http://schemas.microsoft.com/office/drawing/2014/main" id="{0E8C6AEF-FC55-400F-9614-E3B142945345}"/>
              </a:ext>
            </a:extLst>
          </p:cNvPr>
          <p:cNvSpPr/>
          <p:nvPr/>
        </p:nvSpPr>
        <p:spPr>
          <a:xfrm rot="757146">
            <a:off x="-620024" y="3075113"/>
            <a:ext cx="8288754" cy="4855195"/>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prstDash val="lgDashDot"/>
            <a:tailEnd w="lg" len="lg"/>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3298103" y="4925155"/>
            <a:ext cx="2573786" cy="1981931"/>
          </a:xfrm>
        </p:spPr>
        <p:txBody>
          <a:bodyPr>
            <a:normAutofit fontScale="90000"/>
          </a:bodyPr>
          <a:lstStyle/>
          <a:p>
            <a:pPr>
              <a:lnSpc>
                <a:spcPct val="150000"/>
              </a:lnSpc>
            </a:pP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Manor </a:t>
            </a:r>
            <a:r>
              <a:rPr lang="en-US" sz="4000" dirty="0" err="1"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Yanay</a:t>
            </a:r>
            <a:r>
              <a:rPr lang="he-IL" sz="4000" dirty="0">
                <a:latin typeface="Guttman Kav" panose="02010401010101010101" pitchFamily="2" charset="-79"/>
                <a:cs typeface="+mn-cs"/>
              </a:rPr>
              <a:t/>
            </a:r>
            <a:br>
              <a:rPr lang="he-IL" sz="4000" dirty="0">
                <a:latin typeface="Guttman Kav" panose="02010401010101010101" pitchFamily="2" charset="-79"/>
                <a:cs typeface="+mn-cs"/>
              </a:rPr>
            </a:br>
            <a:r>
              <a:rPr lang="en-US" sz="2200" dirty="0" smtClean="0">
                <a:latin typeface="Segoe UI" panose="020B0502040204020203" pitchFamily="34" charset="0"/>
                <a:cs typeface="Segoe UI" panose="020B0502040204020203" pitchFamily="34" charset="0"/>
              </a:rPr>
              <a:t>He will be the Commander of </a:t>
            </a:r>
            <a:r>
              <a:rPr lang="en-US" sz="2200" dirty="0" err="1" smtClean="0">
                <a:latin typeface="Segoe UI" panose="020B0502040204020203" pitchFamily="34" charset="0"/>
                <a:cs typeface="Segoe UI" panose="020B0502040204020203" pitchFamily="34" charset="0"/>
              </a:rPr>
              <a:t>Yahalom</a:t>
            </a:r>
            <a:r>
              <a:rPr lang="en-US" sz="2200" dirty="0" smtClean="0">
                <a:latin typeface="Segoe UI" panose="020B0502040204020203" pitchFamily="34" charset="0"/>
                <a:cs typeface="Segoe UI" panose="020B0502040204020203" pitchFamily="34" charset="0"/>
              </a:rPr>
              <a:t> the Combat Engineering for Special Forces Unit. In the simulation, he </a:t>
            </a:r>
            <a:r>
              <a:rPr lang="en-US" sz="2200" dirty="0">
                <a:latin typeface="Segoe UI" panose="020B0502040204020203" pitchFamily="34" charset="0"/>
                <a:cs typeface="Segoe UI" panose="020B0502040204020203" pitchFamily="34" charset="0"/>
              </a:rPr>
              <a:t>was the president of Egypt.</a:t>
            </a:r>
            <a:br>
              <a:rPr lang="en-US" sz="2200" dirty="0">
                <a:latin typeface="Segoe UI" panose="020B0502040204020203" pitchFamily="34" charset="0"/>
                <a:cs typeface="Segoe UI" panose="020B0502040204020203" pitchFamily="34" charset="0"/>
              </a:rPr>
            </a:br>
            <a:r>
              <a:rPr lang="he-IL" sz="2200" dirty="0">
                <a:latin typeface="Segoe UI" panose="020B0502040204020203" pitchFamily="34" charset="0"/>
                <a:cs typeface="Segoe UI" panose="020B0502040204020203" pitchFamily="34" charset="0"/>
              </a:rPr>
              <a:t/>
            </a:r>
            <a:br>
              <a:rPr lang="he-IL" sz="2200" dirty="0">
                <a:latin typeface="Segoe UI" panose="020B0502040204020203" pitchFamily="34" charset="0"/>
                <a:cs typeface="Segoe UI" panose="020B0502040204020203" pitchFamily="34" charset="0"/>
              </a:rPr>
            </a:br>
            <a:r>
              <a:rPr lang="he-IL" sz="2200" dirty="0">
                <a:cs typeface="+mn-cs"/>
              </a:rPr>
              <a:t/>
            </a:r>
            <a:br>
              <a:rPr lang="he-IL" sz="2200" dirty="0">
                <a:cs typeface="+mn-cs"/>
              </a:rPr>
            </a:br>
            <a:endParaRPr lang="he-IL" sz="2200" dirty="0">
              <a:cs typeface="+mn-cs"/>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47" t="-17984" r="-847" b="18968"/>
          <a:stretch/>
        </p:blipFill>
        <p:spPr>
          <a:xfrm>
            <a:off x="742934" y="3069772"/>
            <a:ext cx="2555169" cy="3732575"/>
          </a:xfrm>
          <a:prstGeom prst="rect">
            <a:avLst/>
          </a:prstGeom>
          <a:ln>
            <a:noFill/>
          </a:ln>
          <a:effectLst>
            <a:softEdge rad="228600"/>
          </a:effectLst>
        </p:spPr>
      </p:pic>
      <p:sp>
        <p:nvSpPr>
          <p:cNvPr id="6" name="ענן 8">
            <a:extLst>
              <a:ext uri="{FF2B5EF4-FFF2-40B4-BE49-F238E27FC236}">
                <a16:creationId xmlns="" xmlns:a16="http://schemas.microsoft.com/office/drawing/2014/main" id="{477B37F1-8865-43C6-A147-BA9B7AC12ED7}"/>
              </a:ext>
            </a:extLst>
          </p:cNvPr>
          <p:cNvSpPr/>
          <p:nvPr/>
        </p:nvSpPr>
        <p:spPr>
          <a:xfrm>
            <a:off x="2457437" y="8986561"/>
            <a:ext cx="5641536" cy="2835928"/>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prstDash val="lgDashDot"/>
            <a:tailEnd w="lg" len="lg"/>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His thesis was written on </a:t>
            </a:r>
            <a:r>
              <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rPr>
              <a:t>the </a:t>
            </a:r>
            <a:r>
              <a:rPr lang="en-US" sz="20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civil war </a:t>
            </a:r>
            <a:r>
              <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rPr>
              <a:t>in </a:t>
            </a:r>
            <a:r>
              <a:rPr lang="en-US" sz="20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Syria</a:t>
            </a:r>
            <a:r>
              <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he-IL" sz="2000" dirty="0">
                <a:solidFill>
                  <a:schemeClr val="tx1"/>
                </a:solidFill>
                <a:latin typeface="Segoe UI" panose="020B0502040204020203" pitchFamily="34" charset="0"/>
                <a:ea typeface="Segoe UI" panose="020B0502040204020203" pitchFamily="34" charset="0"/>
                <a:cs typeface="Segoe UI" panose="020B0502040204020203" pitchFamily="34" charset="0"/>
              </a:rPr>
              <a:t/>
            </a:r>
            <a:br>
              <a:rPr lang="he-IL" sz="2000"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he-IL" sz="2000" dirty="0">
                <a:solidFill>
                  <a:schemeClr val="tx1"/>
                </a:solidFill>
                <a:latin typeface="Segoe UI" panose="020B0502040204020203" pitchFamily="34" charset="0"/>
                <a:ea typeface="Segoe UI" panose="020B0502040204020203" pitchFamily="34" charset="0"/>
                <a:cs typeface="Segoe UI" panose="020B0502040204020203" pitchFamily="34" charset="0"/>
              </a:rPr>
              <a:t/>
            </a:r>
            <a:br>
              <a:rPr lang="he-IL" sz="2000" dirty="0">
                <a:solidFill>
                  <a:schemeClr val="tx1"/>
                </a:solidFill>
                <a:latin typeface="Segoe UI" panose="020B0502040204020203" pitchFamily="34" charset="0"/>
                <a:ea typeface="Segoe UI" panose="020B0502040204020203" pitchFamily="34" charset="0"/>
                <a:cs typeface="Segoe UI" panose="020B0502040204020203" pitchFamily="34" charset="0"/>
              </a:rPr>
            </a:br>
            <a:endParaRPr lang="he-IL" sz="2000" dirty="0">
              <a:solidFill>
                <a:schemeClr val="tx1"/>
              </a:solidFill>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16331798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ענן 6">
            <a:extLst>
              <a:ext uri="{FF2B5EF4-FFF2-40B4-BE49-F238E27FC236}">
                <a16:creationId xmlns="" xmlns:a16="http://schemas.microsoft.com/office/drawing/2014/main" id="{0E8C6AEF-FC55-400F-9614-E3B142945345}"/>
              </a:ext>
            </a:extLst>
          </p:cNvPr>
          <p:cNvSpPr/>
          <p:nvPr/>
        </p:nvSpPr>
        <p:spPr>
          <a:xfrm rot="11457789">
            <a:off x="135303" y="2538438"/>
            <a:ext cx="9978564" cy="5609631"/>
          </a:xfrm>
          <a:prstGeom prst="cloud">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glow rad="228600">
              <a:schemeClr val="accent5">
                <a:satMod val="175000"/>
                <a:alpha val="40000"/>
              </a:schemeClr>
            </a:glow>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7851"/>
          <a:stretch/>
        </p:blipFill>
        <p:spPr>
          <a:xfrm>
            <a:off x="605376" y="3836579"/>
            <a:ext cx="2486363" cy="3013348"/>
          </a:xfrm>
          <a:prstGeom prst="rect">
            <a:avLst/>
          </a:prstGeom>
          <a:ln>
            <a:noFill/>
          </a:ln>
          <a:effectLst>
            <a:softEdge rad="419100"/>
          </a:effectLst>
        </p:spPr>
      </p:pic>
      <p:sp>
        <p:nvSpPr>
          <p:cNvPr id="2" name="כותרת 1"/>
          <p:cNvSpPr>
            <a:spLocks noGrp="1"/>
          </p:cNvSpPr>
          <p:nvPr>
            <p:ph type="title"/>
          </p:nvPr>
        </p:nvSpPr>
        <p:spPr>
          <a:xfrm>
            <a:off x="3317559" y="4775042"/>
            <a:ext cx="3003131" cy="2478245"/>
          </a:xfrm>
        </p:spPr>
        <p:txBody>
          <a:bodyPr>
            <a:normAutofit fontScale="90000"/>
          </a:bodyPr>
          <a:lstStyle/>
          <a:p>
            <a:pPr algn="l" rtl="0">
              <a:lnSpc>
                <a:spcPct val="150000"/>
              </a:lnSpc>
            </a:pPr>
            <a:r>
              <a:rPr lang="en-US" sz="4000" dirty="0" err="1"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Tz</a:t>
            </a:r>
            <a:r>
              <a:rPr lang="en-US" sz="4000" dirty="0" err="1"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vika</a:t>
            </a:r>
            <a:r>
              <a:rPr lang="en-US" sz="40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t>
            </a: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Israeli</a:t>
            </a:r>
            <a:r>
              <a:rPr lang="en-US" sz="4000" dirty="0">
                <a:cs typeface="+mn-cs"/>
              </a:rPr>
              <a:t/>
            </a:r>
            <a:br>
              <a:rPr lang="en-US" sz="4000" dirty="0">
                <a:cs typeface="+mn-cs"/>
              </a:rPr>
            </a:br>
            <a:r>
              <a:rPr lang="en-US" sz="2200" dirty="0" smtClean="0">
                <a:latin typeface="Segoe UI" panose="020B0502040204020203" pitchFamily="34" charset="0"/>
                <a:cs typeface="Segoe UI" panose="020B0502040204020203" pitchFamily="34" charset="0"/>
              </a:rPr>
              <a:t>From the P</a:t>
            </a:r>
            <a:r>
              <a:rPr lang="en-US" sz="2200" dirty="0" smtClean="0">
                <a:latin typeface="Segoe UI" panose="020B0502040204020203" pitchFamily="34" charset="0"/>
                <a:cs typeface="Segoe UI" panose="020B0502040204020203" pitchFamily="34" charset="0"/>
              </a:rPr>
              <a:t>rime </a:t>
            </a:r>
            <a:r>
              <a:rPr lang="en-US" sz="2200" dirty="0">
                <a:latin typeface="Segoe UI" panose="020B0502040204020203" pitchFamily="34" charset="0"/>
                <a:cs typeface="Segoe UI" panose="020B0502040204020203" pitchFamily="34" charset="0"/>
              </a:rPr>
              <a:t>Minister's Office. </a:t>
            </a:r>
            <a:br>
              <a:rPr lang="en-US" sz="2200" dirty="0">
                <a:latin typeface="Segoe UI" panose="020B0502040204020203" pitchFamily="34" charset="0"/>
                <a:cs typeface="Segoe UI" panose="020B0502040204020203" pitchFamily="34" charset="0"/>
              </a:rPr>
            </a:br>
            <a:r>
              <a:rPr lang="en-US" sz="2200" dirty="0">
                <a:latin typeface="Segoe UI" panose="020B0502040204020203" pitchFamily="34" charset="0"/>
                <a:cs typeface="Segoe UI" panose="020B0502040204020203" pitchFamily="34" charset="0"/>
              </a:rPr>
              <a:t>Wrote annual work on Russian influence. Participated in "</a:t>
            </a:r>
            <a:r>
              <a:rPr lang="en-US" sz="2200" dirty="0" err="1">
                <a:latin typeface="Segoe UI" panose="020B0502040204020203" pitchFamily="34" charset="0"/>
                <a:cs typeface="Segoe UI" panose="020B0502040204020203" pitchFamily="34" charset="0"/>
              </a:rPr>
              <a:t>Dov</a:t>
            </a:r>
            <a:r>
              <a:rPr lang="en-US" sz="2200" dirty="0">
                <a:latin typeface="Segoe UI" panose="020B0502040204020203" pitchFamily="34" charset="0"/>
                <a:cs typeface="Segoe UI" panose="020B0502040204020203" pitchFamily="34" charset="0"/>
              </a:rPr>
              <a:t> </a:t>
            </a:r>
            <a:r>
              <a:rPr lang="en-US" sz="2200" dirty="0" err="1">
                <a:latin typeface="Segoe UI" panose="020B0502040204020203" pitchFamily="34" charset="0"/>
                <a:cs typeface="Segoe UI" panose="020B0502040204020203" pitchFamily="34" charset="0"/>
              </a:rPr>
              <a:t>Hatzafon</a:t>
            </a:r>
            <a:r>
              <a:rPr lang="en-US" sz="2200" dirty="0">
                <a:latin typeface="Segoe UI" panose="020B0502040204020203" pitchFamily="34" charset="0"/>
                <a:cs typeface="Segoe UI" panose="020B0502040204020203" pitchFamily="34" charset="0"/>
              </a:rPr>
              <a:t>" seminar. Led the tour to India. Won first place in the costume competition at </a:t>
            </a:r>
            <a:r>
              <a:rPr lang="en-US" sz="2200" dirty="0" smtClean="0">
                <a:latin typeface="Segoe UI" panose="020B0502040204020203" pitchFamily="34" charset="0"/>
                <a:cs typeface="Segoe UI" panose="020B0502040204020203" pitchFamily="34" charset="0"/>
              </a:rPr>
              <a:t>the </a:t>
            </a:r>
            <a:r>
              <a:rPr lang="en-US" sz="2200" dirty="0">
                <a:latin typeface="Segoe UI" panose="020B0502040204020203" pitchFamily="34" charset="0"/>
                <a:cs typeface="Segoe UI" panose="020B0502040204020203" pitchFamily="34" charset="0"/>
              </a:rPr>
              <a:t>Purim party.</a:t>
            </a:r>
            <a:endParaRPr lang="he-IL" sz="2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385425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ענן 6">
            <a:extLst>
              <a:ext uri="{FF2B5EF4-FFF2-40B4-BE49-F238E27FC236}">
                <a16:creationId xmlns="" xmlns:a16="http://schemas.microsoft.com/office/drawing/2014/main" id="{0E8C6AEF-FC55-400F-9614-E3B142945345}"/>
              </a:ext>
            </a:extLst>
          </p:cNvPr>
          <p:cNvSpPr/>
          <p:nvPr/>
        </p:nvSpPr>
        <p:spPr>
          <a:xfrm rot="21199403">
            <a:off x="430912" y="3434758"/>
            <a:ext cx="7803259" cy="4871612"/>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3001259" y="4657523"/>
            <a:ext cx="3285769" cy="2426084"/>
          </a:xfrm>
        </p:spPr>
        <p:txBody>
          <a:bodyPr>
            <a:normAutofit fontScale="90000"/>
          </a:bodyPr>
          <a:lstStyle/>
          <a:p>
            <a:pPr>
              <a:lnSpc>
                <a:spcPct val="150000"/>
              </a:lnSpc>
            </a:pPr>
            <a:r>
              <a:rPr lang="en-US" sz="2756"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Nathans </a:t>
            </a:r>
            <a:r>
              <a:rPr lang="en-US" sz="2756"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Yair</a:t>
            </a:r>
            <a:r>
              <a:rPr lang="he-IL" sz="225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r>
            <a:br>
              <a:rPr lang="he-IL" sz="225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br>
            <a:r>
              <a:rPr lang="en-US" sz="1744" dirty="0" smtClean="0">
                <a:latin typeface="Segoe UI" panose="020B0502040204020203" pitchFamily="34" charset="0"/>
                <a:cs typeface="Segoe UI" panose="020B0502040204020203" pitchFamily="34" charset="0"/>
              </a:rPr>
              <a:t>During his studies at </a:t>
            </a:r>
            <a:r>
              <a:rPr lang="en-US" sz="1744" dirty="0" smtClean="0">
                <a:latin typeface="Segoe UI" panose="020B0502040204020203" pitchFamily="34" charset="0"/>
                <a:cs typeface="Segoe UI" panose="020B0502040204020203" pitchFamily="34" charset="0"/>
              </a:rPr>
              <a:t>the INDC</a:t>
            </a:r>
            <a:r>
              <a:rPr lang="en-US" sz="1744" dirty="0" smtClean="0">
                <a:latin typeface="Segoe UI" panose="020B0502040204020203" pitchFamily="34" charset="0"/>
                <a:cs typeface="Segoe UI" panose="020B0502040204020203" pitchFamily="34" charset="0"/>
              </a:rPr>
              <a:t>, he served as an Artillery Reserves </a:t>
            </a:r>
            <a:r>
              <a:rPr lang="en-US" sz="1744" dirty="0" smtClean="0">
                <a:latin typeface="Segoe UI" panose="020B0502040204020203" pitchFamily="34" charset="0"/>
                <a:cs typeface="Segoe UI" panose="020B0502040204020203" pitchFamily="34" charset="0"/>
              </a:rPr>
              <a:t>Commander. Now </a:t>
            </a:r>
            <a:r>
              <a:rPr lang="en-US" sz="1744" dirty="0" smtClean="0">
                <a:latin typeface="Segoe UI" panose="020B0502040204020203" pitchFamily="34" charset="0"/>
                <a:cs typeface="Segoe UI" panose="020B0502040204020203" pitchFamily="34" charset="0"/>
              </a:rPr>
              <a:t>he will </a:t>
            </a:r>
            <a:r>
              <a:rPr lang="en-US" sz="1744" dirty="0" smtClean="0">
                <a:latin typeface="Segoe UI" panose="020B0502040204020203" pitchFamily="34" charset="0"/>
                <a:cs typeface="Segoe UI" panose="020B0502040204020203" pitchFamily="34" charset="0"/>
              </a:rPr>
              <a:t>be </a:t>
            </a:r>
            <a:r>
              <a:rPr lang="en-US" sz="1744" dirty="0" smtClean="0">
                <a:latin typeface="Segoe UI" panose="020B0502040204020203" pitchFamily="34" charset="0"/>
                <a:cs typeface="Segoe UI" panose="020B0502040204020203" pitchFamily="34" charset="0"/>
              </a:rPr>
              <a:t>serving </a:t>
            </a:r>
            <a:r>
              <a:rPr lang="en-US" sz="1744" dirty="0" smtClean="0">
                <a:latin typeface="Segoe UI" panose="020B0502040204020203" pitchFamily="34" charset="0"/>
                <a:cs typeface="Segoe UI" panose="020B0502040204020203" pitchFamily="34" charset="0"/>
              </a:rPr>
              <a:t>as Commander of the 282 Brigade. Despite being on </a:t>
            </a:r>
            <a:r>
              <a:rPr lang="en-US" sz="1744" dirty="0">
                <a:latin typeface="Segoe UI" panose="020B0502040204020203" pitchFamily="34" charset="0"/>
                <a:cs typeface="Segoe UI" panose="020B0502040204020203" pitchFamily="34" charset="0"/>
              </a:rPr>
              <a:t>reserve duty in the IDF </a:t>
            </a:r>
            <a:r>
              <a:rPr lang="en-US" sz="1744" dirty="0" smtClean="0">
                <a:latin typeface="Segoe UI" panose="020B0502040204020203" pitchFamily="34" charset="0"/>
                <a:cs typeface="Segoe UI" panose="020B0502040204020203" pitchFamily="34" charset="0"/>
              </a:rPr>
              <a:t>he was always the </a:t>
            </a:r>
            <a:r>
              <a:rPr lang="en-US" sz="1744" dirty="0">
                <a:latin typeface="Segoe UI" panose="020B0502040204020203" pitchFamily="34" charset="0"/>
                <a:cs typeface="Segoe UI" panose="020B0502040204020203" pitchFamily="34" charset="0"/>
              </a:rPr>
              <a:t>first to submit the annual </a:t>
            </a:r>
            <a:r>
              <a:rPr lang="en-US" sz="1744" dirty="0" smtClean="0">
                <a:latin typeface="Segoe UI" panose="020B0502040204020203" pitchFamily="34" charset="0"/>
                <a:cs typeface="Segoe UI" panose="020B0502040204020203" pitchFamily="34" charset="0"/>
              </a:rPr>
              <a:t>work and </a:t>
            </a:r>
            <a:r>
              <a:rPr lang="en-US" sz="1744" dirty="0">
                <a:latin typeface="Segoe UI" panose="020B0502040204020203" pitchFamily="34" charset="0"/>
                <a:cs typeface="Segoe UI" panose="020B0502040204020203" pitchFamily="34" charset="0"/>
              </a:rPr>
              <a:t>the first </a:t>
            </a:r>
            <a:r>
              <a:rPr lang="en-US" sz="1744" dirty="0" smtClean="0">
                <a:latin typeface="Segoe UI" panose="020B0502040204020203" pitchFamily="34" charset="0"/>
                <a:cs typeface="Segoe UI" panose="020B0502040204020203" pitchFamily="34" charset="0"/>
              </a:rPr>
              <a:t>to complete his studies in the INDC </a:t>
            </a:r>
            <a:r>
              <a:rPr lang="en-US" sz="1744" dirty="0">
                <a:latin typeface="Segoe UI" panose="020B0502040204020203" pitchFamily="34" charset="0"/>
                <a:cs typeface="Segoe UI" panose="020B0502040204020203" pitchFamily="34" charset="0"/>
              </a:rPr>
              <a:t>46</a:t>
            </a:r>
            <a:r>
              <a:rPr lang="en-US" sz="1744" baseline="30000" dirty="0">
                <a:latin typeface="Segoe UI" panose="020B0502040204020203" pitchFamily="34" charset="0"/>
                <a:cs typeface="Segoe UI" panose="020B0502040204020203" pitchFamily="34" charset="0"/>
              </a:rPr>
              <a:t>th</a:t>
            </a:r>
            <a:r>
              <a:rPr lang="en-US" sz="1744" dirty="0">
                <a:latin typeface="Segoe UI" panose="020B0502040204020203" pitchFamily="34" charset="0"/>
                <a:cs typeface="Segoe UI" panose="020B0502040204020203" pitchFamily="34" charset="0"/>
              </a:rPr>
              <a:t> </a:t>
            </a:r>
            <a:r>
              <a:rPr lang="en-US" sz="1744" dirty="0">
                <a:latin typeface="Segoe UI" panose="020B0502040204020203" pitchFamily="34" charset="0"/>
                <a:cs typeface="Segoe UI" panose="020B0502040204020203" pitchFamily="34" charset="0"/>
              </a:rPr>
              <a:t>class.</a:t>
            </a:r>
            <a:br>
              <a:rPr lang="en-US" sz="1744" dirty="0">
                <a:latin typeface="Segoe UI" panose="020B0502040204020203" pitchFamily="34" charset="0"/>
                <a:cs typeface="Segoe UI" panose="020B0502040204020203" pitchFamily="34" charset="0"/>
              </a:rPr>
            </a:br>
            <a:r>
              <a:rPr lang="en-US" sz="1744" dirty="0">
                <a:latin typeface="Segoe UI" panose="020B0502040204020203" pitchFamily="34" charset="0"/>
                <a:cs typeface="Segoe UI" panose="020B0502040204020203" pitchFamily="34" charset="0"/>
              </a:rPr>
              <a:t>He wrote a thesis on reserve duty in light of the challenges of the hour.</a:t>
            </a:r>
            <a:endParaRPr lang="he-IL" sz="1744"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461"/>
          <a:stretch/>
        </p:blipFill>
        <p:spPr>
          <a:xfrm>
            <a:off x="857313" y="4736887"/>
            <a:ext cx="2143946" cy="2579101"/>
          </a:xfrm>
          <a:prstGeom prst="rect">
            <a:avLst/>
          </a:prstGeom>
          <a:ln>
            <a:noFill/>
          </a:ln>
          <a:effectLst>
            <a:softEdge rad="215900"/>
          </a:effectLst>
        </p:spPr>
      </p:pic>
    </p:spTree>
    <p:extLst>
      <p:ext uri="{BB962C8B-B14F-4D97-AF65-F5344CB8AC3E}">
        <p14:creationId xmlns:p14="http://schemas.microsoft.com/office/powerpoint/2010/main" val="17705333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ענן 6">
            <a:extLst>
              <a:ext uri="{FF2B5EF4-FFF2-40B4-BE49-F238E27FC236}">
                <a16:creationId xmlns="" xmlns:a16="http://schemas.microsoft.com/office/drawing/2014/main" id="{0E8C6AEF-FC55-400F-9614-E3B142945345}"/>
              </a:ext>
            </a:extLst>
          </p:cNvPr>
          <p:cNvSpPr/>
          <p:nvPr/>
        </p:nvSpPr>
        <p:spPr>
          <a:xfrm rot="21112886">
            <a:off x="125253" y="2787038"/>
            <a:ext cx="8436679" cy="5764182"/>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prstDash val="lgDashDot"/>
            <a:tailEnd w="lg" len="lg"/>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3160337" y="5084533"/>
            <a:ext cx="3335321" cy="1802876"/>
          </a:xfrm>
        </p:spPr>
        <p:txBody>
          <a:bodyPr>
            <a:normAutofit fontScale="90000"/>
          </a:bodyPr>
          <a:lstStyle/>
          <a:p>
            <a:pPr>
              <a:lnSpc>
                <a:spcPct val="150000"/>
              </a:lnSpc>
            </a:pP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Rachel </a:t>
            </a:r>
            <a:r>
              <a:rPr lang="en-US" sz="40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Shani</a:t>
            </a:r>
            <a:r>
              <a:rPr lang="en-US" sz="4000" dirty="0">
                <a:latin typeface="Segoe UI" panose="020B0502040204020203" pitchFamily="34" charset="0"/>
                <a:cs typeface="Segoe UI" panose="020B0502040204020203" pitchFamily="34" charset="0"/>
              </a:rPr>
              <a:t/>
            </a:r>
            <a:br>
              <a:rPr lang="en-US" sz="4000" dirty="0">
                <a:latin typeface="Segoe UI" panose="020B0502040204020203" pitchFamily="34" charset="0"/>
                <a:cs typeface="Segoe UI" panose="020B0502040204020203" pitchFamily="34" charset="0"/>
              </a:rPr>
            </a:br>
            <a:r>
              <a:rPr lang="en-US" sz="2200" dirty="0">
                <a:latin typeface="Segoe UI" panose="020B0502040204020203" pitchFamily="34" charset="0"/>
                <a:cs typeface="Segoe UI" panose="020B0502040204020203" pitchFamily="34" charset="0"/>
              </a:rPr>
              <a:t>In her previous </a:t>
            </a:r>
            <a:r>
              <a:rPr lang="en-US" sz="2200" dirty="0" smtClean="0">
                <a:latin typeface="Segoe UI" panose="020B0502040204020203" pitchFamily="34" charset="0"/>
                <a:cs typeface="Segoe UI" panose="020B0502040204020203" pitchFamily="34" charset="0"/>
              </a:rPr>
              <a:t>role, she was a consul </a:t>
            </a:r>
            <a:r>
              <a:rPr lang="en-US" sz="2200" dirty="0">
                <a:latin typeface="Segoe UI" panose="020B0502040204020203" pitchFamily="34" charset="0"/>
                <a:cs typeface="Segoe UI" panose="020B0502040204020203" pitchFamily="34" charset="0"/>
              </a:rPr>
              <a:t>in London. In the next position she is director of the Foreign Ministry's Situation Room. </a:t>
            </a:r>
            <a:r>
              <a:rPr lang="en-US" sz="2200" dirty="0" smtClean="0">
                <a:latin typeface="Segoe UI" panose="020B0502040204020203" pitchFamily="34" charset="0"/>
                <a:cs typeface="Segoe UI" panose="020B0502040204020203" pitchFamily="34" charset="0"/>
              </a:rPr>
              <a:t>Member of the 46</a:t>
            </a:r>
            <a:r>
              <a:rPr lang="en-US" sz="2200" baseline="30000" dirty="0" smtClean="0">
                <a:latin typeface="Segoe UI" panose="020B0502040204020203" pitchFamily="34" charset="0"/>
                <a:cs typeface="Segoe UI" panose="020B0502040204020203" pitchFamily="34" charset="0"/>
              </a:rPr>
              <a:t>th</a:t>
            </a:r>
            <a:r>
              <a:rPr lang="en-US" sz="2200" dirty="0" smtClean="0">
                <a:latin typeface="Segoe UI" panose="020B0502040204020203" pitchFamily="34" charset="0"/>
                <a:cs typeface="Segoe UI" panose="020B0502040204020203" pitchFamily="34" charset="0"/>
              </a:rPr>
              <a:t> clas</a:t>
            </a:r>
            <a:r>
              <a:rPr lang="en-US" sz="2200" dirty="0" smtClean="0">
                <a:latin typeface="Segoe UI" panose="020B0502040204020203" pitchFamily="34" charset="0"/>
                <a:cs typeface="Segoe UI" panose="020B0502040204020203" pitchFamily="34" charset="0"/>
              </a:rPr>
              <a:t>s presidium </a:t>
            </a:r>
            <a:r>
              <a:rPr lang="en-US" sz="2200" dirty="0">
                <a:latin typeface="Segoe UI" panose="020B0502040204020203" pitchFamily="34" charset="0"/>
                <a:cs typeface="Segoe UI" panose="020B0502040204020203" pitchFamily="34" charset="0"/>
              </a:rPr>
              <a:t>a</a:t>
            </a:r>
            <a:r>
              <a:rPr lang="en-US" sz="2200" dirty="0" smtClean="0">
                <a:latin typeface="Segoe UI" panose="020B0502040204020203" pitchFamily="34" charset="0"/>
                <a:cs typeface="Segoe UI" panose="020B0502040204020203" pitchFamily="34" charset="0"/>
              </a:rPr>
              <a:t>nd </a:t>
            </a:r>
            <a:r>
              <a:rPr lang="en-US" sz="2200" dirty="0">
                <a:latin typeface="Segoe UI" panose="020B0502040204020203" pitchFamily="34" charset="0"/>
                <a:cs typeface="Segoe UI" panose="020B0502040204020203" pitchFamily="34" charset="0"/>
              </a:rPr>
              <a:t>the adoptive mother of the international participants.</a:t>
            </a:r>
            <a:br>
              <a:rPr lang="en-US" sz="2200" dirty="0">
                <a:latin typeface="Segoe UI" panose="020B0502040204020203" pitchFamily="34" charset="0"/>
                <a:cs typeface="Segoe UI" panose="020B0502040204020203" pitchFamily="34" charset="0"/>
              </a:rPr>
            </a:br>
            <a:r>
              <a:rPr lang="en-US" sz="2200" dirty="0" smtClean="0">
                <a:latin typeface="Segoe UI" panose="020B0502040204020203" pitchFamily="34" charset="0"/>
                <a:cs typeface="Segoe UI" panose="020B0502040204020203" pitchFamily="34" charset="0"/>
              </a:rPr>
              <a:t>In her annual </a:t>
            </a:r>
            <a:r>
              <a:rPr lang="en-US" sz="2200" dirty="0">
                <a:latin typeface="Segoe UI" panose="020B0502040204020203" pitchFamily="34" charset="0"/>
                <a:cs typeface="Segoe UI" panose="020B0502040204020203" pitchFamily="34" charset="0"/>
              </a:rPr>
              <a:t>work </a:t>
            </a:r>
            <a:r>
              <a:rPr lang="en-US" sz="2200" dirty="0" smtClean="0">
                <a:latin typeface="Segoe UI" panose="020B0502040204020203" pitchFamily="34" charset="0"/>
                <a:cs typeface="Segoe UI" panose="020B0502040204020203" pitchFamily="34" charset="0"/>
              </a:rPr>
              <a:t>she wrote about the </a:t>
            </a:r>
            <a:r>
              <a:rPr lang="en-US" sz="2200" dirty="0">
                <a:latin typeface="Segoe UI" panose="020B0502040204020203" pitchFamily="34" charset="0"/>
                <a:cs typeface="Segoe UI" panose="020B0502040204020203" pitchFamily="34" charset="0"/>
              </a:rPr>
              <a:t>responsibility of the state towards its citizens living outside its borders. </a:t>
            </a:r>
            <a:br>
              <a:rPr lang="en-US" sz="2200" dirty="0">
                <a:latin typeface="Segoe UI" panose="020B0502040204020203" pitchFamily="34" charset="0"/>
                <a:cs typeface="Segoe UI" panose="020B0502040204020203" pitchFamily="34" charset="0"/>
              </a:rPr>
            </a:br>
            <a:endParaRPr lang="he-IL" sz="2200"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7695"/>
          <a:stretch/>
        </p:blipFill>
        <p:spPr>
          <a:xfrm>
            <a:off x="729324" y="4448756"/>
            <a:ext cx="2531949" cy="3074429"/>
          </a:xfrm>
          <a:prstGeom prst="rect">
            <a:avLst/>
          </a:prstGeom>
          <a:ln>
            <a:noFill/>
          </a:ln>
          <a:effectLst>
            <a:softEdge rad="317500"/>
          </a:effectLst>
        </p:spPr>
      </p:pic>
    </p:spTree>
    <p:extLst>
      <p:ext uri="{BB962C8B-B14F-4D97-AF65-F5344CB8AC3E}">
        <p14:creationId xmlns:p14="http://schemas.microsoft.com/office/powerpoint/2010/main" val="23156094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ענן 6">
            <a:extLst>
              <a:ext uri="{FF2B5EF4-FFF2-40B4-BE49-F238E27FC236}">
                <a16:creationId xmlns="" xmlns:a16="http://schemas.microsoft.com/office/drawing/2014/main" id="{0E8C6AEF-FC55-400F-9614-E3B142945345}"/>
              </a:ext>
            </a:extLst>
          </p:cNvPr>
          <p:cNvSpPr/>
          <p:nvPr/>
        </p:nvSpPr>
        <p:spPr>
          <a:xfrm rot="401071">
            <a:off x="-68012" y="2252329"/>
            <a:ext cx="7997560" cy="4059650"/>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13"/>
          </a:p>
        </p:txBody>
      </p:sp>
      <p:sp>
        <p:nvSpPr>
          <p:cNvPr id="2" name="כותרת 1"/>
          <p:cNvSpPr>
            <a:spLocks noGrp="1"/>
          </p:cNvSpPr>
          <p:nvPr>
            <p:ph type="title"/>
          </p:nvPr>
        </p:nvSpPr>
        <p:spPr>
          <a:xfrm>
            <a:off x="304185" y="4941364"/>
            <a:ext cx="3752286" cy="2251544"/>
          </a:xfrm>
        </p:spPr>
        <p:txBody>
          <a:bodyPr>
            <a:normAutofit fontScale="90000"/>
          </a:bodyPr>
          <a:lstStyle/>
          <a:p>
            <a:pPr>
              <a:lnSpc>
                <a:spcPct val="150000"/>
              </a:lnSpc>
            </a:pPr>
            <a:r>
              <a:rPr lang="en-US" sz="40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Shay </a:t>
            </a:r>
            <a:r>
              <a:rPr lang="en-US" sz="4000" dirty="0" err="1"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Fireaizen</a:t>
            </a:r>
            <a:r>
              <a:rPr lang="he-IL" sz="4000" dirty="0">
                <a:solidFill>
                  <a:schemeClr val="dk1"/>
                </a:solidFill>
                <a:latin typeface="Segoe UI" panose="020B0502040204020203" pitchFamily="34" charset="0"/>
                <a:ea typeface="+mn-ea"/>
                <a:cs typeface="Segoe UI" panose="020B0502040204020203" pitchFamily="34" charset="0"/>
              </a:rPr>
              <a:t/>
            </a:r>
            <a:br>
              <a:rPr lang="he-IL" sz="4000" dirty="0">
                <a:solidFill>
                  <a:schemeClr val="dk1"/>
                </a:solidFill>
                <a:latin typeface="Segoe UI" panose="020B0502040204020203" pitchFamily="34" charset="0"/>
                <a:ea typeface="+mn-ea"/>
                <a:cs typeface="Segoe UI" panose="020B0502040204020203" pitchFamily="34" charset="0"/>
              </a:rPr>
            </a:br>
            <a:r>
              <a:rPr lang="en-US" sz="2200" dirty="0" smtClean="0">
                <a:solidFill>
                  <a:schemeClr val="dk1"/>
                </a:solidFill>
                <a:latin typeface="Segoe UI" panose="020B0502040204020203" pitchFamily="34" charset="0"/>
                <a:ea typeface="+mn-ea"/>
                <a:cs typeface="Segoe UI" panose="020B0502040204020203" pitchFamily="34" charset="0"/>
              </a:rPr>
              <a:t>Team </a:t>
            </a:r>
            <a:r>
              <a:rPr lang="en-US" sz="2200" dirty="0" smtClean="0">
                <a:solidFill>
                  <a:schemeClr val="dk1"/>
                </a:solidFill>
                <a:latin typeface="Segoe UI" panose="020B0502040204020203" pitchFamily="34" charset="0"/>
                <a:ea typeface="+mn-ea"/>
                <a:cs typeface="Segoe UI" panose="020B0502040204020203" pitchFamily="34" charset="0"/>
              </a:rPr>
              <a:t>leader of Team </a:t>
            </a:r>
            <a:r>
              <a:rPr lang="en-US" sz="2200" dirty="0" smtClean="0">
                <a:solidFill>
                  <a:schemeClr val="dk1"/>
                </a:solidFill>
                <a:latin typeface="Segoe UI" panose="020B0502040204020203" pitchFamily="34" charset="0"/>
                <a:ea typeface="+mn-ea"/>
                <a:cs typeface="Segoe UI" panose="020B0502040204020203" pitchFamily="34" charset="0"/>
              </a:rPr>
              <a:t>4. </a:t>
            </a:r>
            <a:r>
              <a:rPr lang="en-US" sz="2200" dirty="0" smtClean="0">
                <a:solidFill>
                  <a:schemeClr val="dk1"/>
                </a:solidFill>
                <a:latin typeface="Segoe UI" panose="020B0502040204020203" pitchFamily="34" charset="0"/>
                <a:ea typeface="+mn-ea"/>
                <a:cs typeface="Segoe UI" panose="020B0502040204020203" pitchFamily="34" charset="0"/>
              </a:rPr>
              <a:t>From the Prime </a:t>
            </a:r>
            <a:r>
              <a:rPr lang="en-US" sz="2200" dirty="0" smtClean="0">
                <a:solidFill>
                  <a:schemeClr val="dk1"/>
                </a:solidFill>
                <a:latin typeface="Segoe UI" panose="020B0502040204020203" pitchFamily="34" charset="0"/>
                <a:ea typeface="+mn-ea"/>
                <a:cs typeface="Segoe UI" panose="020B0502040204020203" pitchFamily="34" charset="0"/>
              </a:rPr>
              <a:t>Minister’s Office.</a:t>
            </a:r>
            <a:r>
              <a:rPr lang="he-IL" sz="2200" dirty="0">
                <a:solidFill>
                  <a:schemeClr val="dk1"/>
                </a:solidFill>
                <a:latin typeface="Segoe UI" panose="020B0502040204020203" pitchFamily="34" charset="0"/>
                <a:ea typeface="+mn-ea"/>
                <a:cs typeface="Segoe UI" panose="020B0502040204020203" pitchFamily="34" charset="0"/>
              </a:rPr>
              <a:t/>
            </a:r>
            <a:br>
              <a:rPr lang="he-IL" sz="2200" dirty="0">
                <a:solidFill>
                  <a:schemeClr val="dk1"/>
                </a:solidFill>
                <a:latin typeface="Segoe UI" panose="020B0502040204020203" pitchFamily="34" charset="0"/>
                <a:ea typeface="+mn-ea"/>
                <a:cs typeface="Segoe UI" panose="020B0502040204020203" pitchFamily="34" charset="0"/>
              </a:rPr>
            </a:br>
            <a:r>
              <a:rPr lang="en-US" sz="2200" dirty="0">
                <a:latin typeface="Segoe UI" panose="020B0502040204020203" pitchFamily="34" charset="0"/>
                <a:cs typeface="Segoe UI" panose="020B0502040204020203" pitchFamily="34" charset="0"/>
              </a:rPr>
              <a:t>He is a graduate of the </a:t>
            </a:r>
            <a:r>
              <a:rPr lang="en-US" sz="2200" dirty="0" smtClean="0">
                <a:latin typeface="Segoe UI" panose="020B0502040204020203" pitchFamily="34" charset="0"/>
                <a:cs typeface="Segoe UI" panose="020B0502040204020203" pitchFamily="34" charset="0"/>
              </a:rPr>
              <a:t>45</a:t>
            </a:r>
            <a:r>
              <a:rPr lang="en-US" sz="2200" baseline="30000" dirty="0" smtClean="0">
                <a:latin typeface="Segoe UI" panose="020B0502040204020203" pitchFamily="34" charset="0"/>
                <a:cs typeface="Segoe UI" panose="020B0502040204020203" pitchFamily="34" charset="0"/>
              </a:rPr>
              <a:t>th</a:t>
            </a:r>
            <a:r>
              <a:rPr lang="en-US" sz="2200" dirty="0" smtClean="0">
                <a:latin typeface="Segoe UI" panose="020B0502040204020203" pitchFamily="34" charset="0"/>
                <a:cs typeface="Segoe UI" panose="020B0502040204020203" pitchFamily="34" charset="0"/>
              </a:rPr>
              <a:t> class. </a:t>
            </a:r>
            <a:r>
              <a:rPr lang="en-US" sz="2200" dirty="0">
                <a:latin typeface="Segoe UI" panose="020B0502040204020203" pitchFamily="34" charset="0"/>
                <a:cs typeface="Segoe UI" panose="020B0502040204020203" pitchFamily="34" charset="0"/>
              </a:rPr>
              <a:t>He is writing a doctorate on the Temple Mount. He led the National Defense Axis and was the tour guide responsible for the Jerusalem tour and the Jordan tour.</a:t>
            </a:r>
            <a:endParaRPr lang="he-IL" sz="2200" dirty="0">
              <a:solidFill>
                <a:schemeClr val="dk1"/>
              </a:solidFill>
              <a:latin typeface="Segoe UI" panose="020B0502040204020203" pitchFamily="34" charset="0"/>
              <a:ea typeface="+mn-ea"/>
              <a:cs typeface="Segoe UI" panose="020B0502040204020203" pitchFamily="34" charset="0"/>
            </a:endParaRPr>
          </a:p>
        </p:txBody>
      </p:sp>
      <p:pic>
        <p:nvPicPr>
          <p:cNvPr id="5" name="תמונה 4" descr="תמונה שמכילה מקורה, אדם, קיר, עמידה&#10;&#10;התיאור נוצר באופן אוטומטי">
            <a:extLst>
              <a:ext uri="{FF2B5EF4-FFF2-40B4-BE49-F238E27FC236}">
                <a16:creationId xmlns="" xmlns:a16="http://schemas.microsoft.com/office/drawing/2014/main" id="{4E44DEFE-1011-432B-8F71-FD6925649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36868"/>
          <a:stretch/>
        </p:blipFill>
        <p:spPr>
          <a:xfrm>
            <a:off x="3930768" y="3666486"/>
            <a:ext cx="2927232" cy="3565370"/>
          </a:xfrm>
          <a:prstGeom prst="ellipse">
            <a:avLst/>
          </a:prstGeom>
          <a:ln>
            <a:noFill/>
          </a:ln>
          <a:effectLst>
            <a:softEdge rad="127000"/>
          </a:effectLst>
        </p:spPr>
      </p:pic>
      <p:sp>
        <p:nvSpPr>
          <p:cNvPr id="6" name="ענן 5">
            <a:extLst>
              <a:ext uri="{FF2B5EF4-FFF2-40B4-BE49-F238E27FC236}">
                <a16:creationId xmlns="" xmlns:a16="http://schemas.microsoft.com/office/drawing/2014/main" id="{F78B7E4B-9FDF-4F87-8097-CD900383BB36}"/>
              </a:ext>
            </a:extLst>
          </p:cNvPr>
          <p:cNvSpPr/>
          <p:nvPr/>
        </p:nvSpPr>
        <p:spPr>
          <a:xfrm>
            <a:off x="725349" y="8612343"/>
            <a:ext cx="3331122" cy="1574006"/>
          </a:xfrm>
          <a:prstGeom prst="cloud">
            <a:avLst/>
          </a:prstGeom>
          <a:gradFill>
            <a:gsLst>
              <a:gs pos="0">
                <a:schemeClr val="accent1">
                  <a:lumMod val="5000"/>
                  <a:lumOff val="95000"/>
                </a:schemeClr>
              </a:gs>
              <a:gs pos="31000">
                <a:schemeClr val="accent1">
                  <a:lumMod val="45000"/>
                  <a:lumOff val="55000"/>
                </a:schemeClr>
              </a:gs>
              <a:gs pos="87000">
                <a:schemeClr val="accent1">
                  <a:lumMod val="45000"/>
                  <a:lumOff val="55000"/>
                </a:schemeClr>
              </a:gs>
              <a:gs pos="100000">
                <a:schemeClr val="accent1">
                  <a:lumMod val="30000"/>
                  <a:lumOff val="70000"/>
                </a:schemeClr>
              </a:gs>
            </a:gsLst>
            <a:lin ang="5400000" scaled="1"/>
          </a:gradFill>
          <a:ln cap="rnd">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250" dirty="0" smtClean="0">
                <a:latin typeface="Segoe UI" panose="020B0502040204020203" pitchFamily="34" charset="0"/>
                <a:cs typeface="Segoe UI" panose="020B0502040204020203" pitchFamily="34" charset="0"/>
              </a:rPr>
              <a:t>Good luck, Shai!</a:t>
            </a:r>
            <a:endParaRPr lang="he-IL" sz="2250" dirty="0"/>
          </a:p>
        </p:txBody>
      </p:sp>
    </p:spTree>
    <p:extLst>
      <p:ext uri="{BB962C8B-B14F-4D97-AF65-F5344CB8AC3E}">
        <p14:creationId xmlns:p14="http://schemas.microsoft.com/office/powerpoint/2010/main" val="3734423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ענן 6">
            <a:extLst>
              <a:ext uri="{FF2B5EF4-FFF2-40B4-BE49-F238E27FC236}">
                <a16:creationId xmlns="" xmlns:a16="http://schemas.microsoft.com/office/drawing/2014/main" id="{0E8C6AEF-FC55-400F-9614-E3B142945345}"/>
              </a:ext>
            </a:extLst>
          </p:cNvPr>
          <p:cNvSpPr/>
          <p:nvPr/>
        </p:nvSpPr>
        <p:spPr>
          <a:xfrm rot="21112886">
            <a:off x="-524269" y="3663179"/>
            <a:ext cx="9462780" cy="4963289"/>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prstDash val="lgDashDot"/>
            <a:tailEnd w="lg" len="lg"/>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a:extLst>
              <a:ext uri="{FF2B5EF4-FFF2-40B4-BE49-F238E27FC236}">
                <a16:creationId xmlns="" xmlns:a16="http://schemas.microsoft.com/office/drawing/2014/main" id="{8D31928B-B3AA-4D53-897D-FF3BD7D87671}"/>
              </a:ext>
            </a:extLst>
          </p:cNvPr>
          <p:cNvSpPr>
            <a:spLocks noGrp="1"/>
          </p:cNvSpPr>
          <p:nvPr>
            <p:ph type="title"/>
          </p:nvPr>
        </p:nvSpPr>
        <p:spPr>
          <a:xfrm>
            <a:off x="3172790" y="4127468"/>
            <a:ext cx="3027164" cy="798314"/>
          </a:xfrm>
          <a:noFill/>
          <a:ln>
            <a:noFill/>
          </a:ln>
        </p:spPr>
        <p:style>
          <a:lnRef idx="1">
            <a:schemeClr val="dk1"/>
          </a:lnRef>
          <a:fillRef idx="2">
            <a:schemeClr val="dk1"/>
          </a:fillRef>
          <a:effectRef idx="1">
            <a:schemeClr val="dk1"/>
          </a:effectRef>
          <a:fontRef idx="minor">
            <a:schemeClr val="dk1"/>
          </a:fontRef>
        </p:style>
        <p:txBody>
          <a:bodyPr>
            <a:noAutofit/>
          </a:bodyPr>
          <a:lstStyle/>
          <a:p>
            <a:pPr algn="l" rtl="0"/>
            <a:r>
              <a:rPr lang="en-US" sz="3600" dirty="0" smtClean="0">
                <a:ln w="0">
                  <a:solidFill>
                    <a:schemeClr val="dk1"/>
                  </a:solidFill>
                </a:ln>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Col. Hen </a:t>
            </a:r>
            <a:r>
              <a:rPr lang="en-US" sz="3600" dirty="0" err="1" smtClean="0">
                <a:ln w="0">
                  <a:solidFill>
                    <a:schemeClr val="dk1"/>
                  </a:solidFill>
                </a:ln>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Almog</a:t>
            </a:r>
            <a:endParaRPr lang="he-IL" sz="3600" dirty="0">
              <a:ln w="0">
                <a:solidFill>
                  <a:schemeClr val="dk1"/>
                </a:solidFill>
              </a:ln>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endParaRPr>
          </a:p>
        </p:txBody>
      </p:sp>
      <p:pic>
        <p:nvPicPr>
          <p:cNvPr id="5" name="מציין מיקום תוכן 3">
            <a:extLst>
              <a:ext uri="{FF2B5EF4-FFF2-40B4-BE49-F238E27FC236}">
                <a16:creationId xmlns="" xmlns:a16="http://schemas.microsoft.com/office/drawing/2014/main" id="{7AD2F639-B41E-4B5C-8D5F-680EC4EA7A40}"/>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b="19008"/>
          <a:stretch/>
        </p:blipFill>
        <p:spPr>
          <a:xfrm>
            <a:off x="313004" y="4925782"/>
            <a:ext cx="2466912" cy="2947052"/>
          </a:xfrm>
          <a:prstGeom prst="rect">
            <a:avLst/>
          </a:prstGeom>
          <a:ln>
            <a:noFill/>
          </a:ln>
          <a:effectLst>
            <a:softEdge rad="112500"/>
          </a:effectLst>
        </p:spPr>
      </p:pic>
      <p:sp>
        <p:nvSpPr>
          <p:cNvPr id="4" name="מציין מיקום תוכן 3">
            <a:extLst>
              <a:ext uri="{FF2B5EF4-FFF2-40B4-BE49-F238E27FC236}">
                <a16:creationId xmlns="" xmlns:a16="http://schemas.microsoft.com/office/drawing/2014/main" id="{247E7069-7DB5-489B-80CA-7B8056CD0D20}"/>
              </a:ext>
            </a:extLst>
          </p:cNvPr>
          <p:cNvSpPr>
            <a:spLocks noGrp="1"/>
          </p:cNvSpPr>
          <p:nvPr>
            <p:ph sz="half" idx="2"/>
          </p:nvPr>
        </p:nvSpPr>
        <p:spPr>
          <a:xfrm>
            <a:off x="3172790" y="5117531"/>
            <a:ext cx="3303842" cy="2054583"/>
          </a:xfrm>
          <a:noFill/>
          <a:ln w="76200">
            <a:noFill/>
          </a:ln>
        </p:spPr>
        <p:style>
          <a:lnRef idx="1">
            <a:schemeClr val="accent3"/>
          </a:lnRef>
          <a:fillRef idx="2">
            <a:schemeClr val="accent3"/>
          </a:fillRef>
          <a:effectRef idx="1">
            <a:schemeClr val="accent3"/>
          </a:effectRef>
          <a:fontRef idx="minor">
            <a:schemeClr val="dk1"/>
          </a:fontRef>
        </p:style>
        <p:txBody>
          <a:bodyPr>
            <a:noAutofit/>
          </a:bodyPr>
          <a:lstStyle/>
          <a:p>
            <a:pPr marL="0" indent="0">
              <a:lnSpc>
                <a:spcPct val="150000"/>
              </a:lnSpc>
              <a:buNone/>
            </a:pPr>
            <a:r>
              <a:rPr lang="en-US" sz="2000" dirty="0">
                <a:latin typeface="Segoe UI" panose="020B0502040204020203" pitchFamily="34" charset="0"/>
                <a:cs typeface="Segoe UI" panose="020B0502040204020203" pitchFamily="34" charset="0"/>
              </a:rPr>
              <a:t>In his last position he commanded the "</a:t>
            </a:r>
            <a:r>
              <a:rPr lang="en-US" sz="2000" dirty="0" err="1">
                <a:latin typeface="Segoe UI" panose="020B0502040204020203" pitchFamily="34" charset="0"/>
                <a:cs typeface="Segoe UI" panose="020B0502040204020203" pitchFamily="34" charset="0"/>
              </a:rPr>
              <a:t>Kela</a:t>
            </a:r>
            <a:r>
              <a:rPr lang="en-US" sz="2000" dirty="0">
                <a:latin typeface="Segoe UI" panose="020B0502040204020203" pitchFamily="34" charset="0"/>
                <a:cs typeface="Segoe UI" panose="020B0502040204020203" pitchFamily="34" charset="0"/>
              </a:rPr>
              <a:t> David" Artillery Regiment (UAV training unit). He left the IDF after 25 years of </a:t>
            </a:r>
            <a:r>
              <a:rPr lang="en-US" sz="2000" dirty="0" smtClean="0">
                <a:latin typeface="Segoe UI" panose="020B0502040204020203" pitchFamily="34" charset="0"/>
                <a:cs typeface="Segoe UI" panose="020B0502040204020203" pitchFamily="34" charset="0"/>
              </a:rPr>
              <a:t>service. </a:t>
            </a:r>
            <a:r>
              <a:rPr lang="he-IL" sz="2000" dirty="0">
                <a:latin typeface="Segoe UI" panose="020B0502040204020203" pitchFamily="34" charset="0"/>
                <a:cs typeface="Segoe UI" panose="020B0502040204020203" pitchFamily="34" charset="0"/>
              </a:rPr>
              <a:t/>
            </a:r>
            <a:br>
              <a:rPr lang="he-IL" sz="2000" dirty="0">
                <a:latin typeface="Segoe UI" panose="020B0502040204020203" pitchFamily="34" charset="0"/>
                <a:cs typeface="Segoe UI" panose="020B0502040204020203" pitchFamily="34" charset="0"/>
              </a:rPr>
            </a:br>
            <a:r>
              <a:rPr lang="en-US" sz="2000" dirty="0" smtClean="0">
                <a:latin typeface="Segoe UI" panose="020B0502040204020203" pitchFamily="34" charset="0"/>
                <a:cs typeface="Segoe UI" panose="020B0502040204020203" pitchFamily="34" charset="0"/>
              </a:rPr>
              <a:t>In </a:t>
            </a:r>
            <a:r>
              <a:rPr lang="en-US" sz="2000" dirty="0">
                <a:latin typeface="Segoe UI" panose="020B0502040204020203" pitchFamily="34" charset="0"/>
                <a:cs typeface="Segoe UI" panose="020B0502040204020203" pitchFamily="34" charset="0"/>
              </a:rPr>
              <a:t>his thesis he wrote about the establishment of another international airport in Israel. </a:t>
            </a:r>
            <a:r>
              <a:rPr lang="en-US" sz="2000" dirty="0" smtClean="0">
                <a:latin typeface="Segoe UI" panose="020B0502040204020203" pitchFamily="34" charset="0"/>
                <a:cs typeface="Segoe UI" panose="020B0502040204020203" pitchFamily="34" charset="0"/>
              </a:rPr>
              <a:t>He successfully </a:t>
            </a:r>
            <a:r>
              <a:rPr lang="en-US" sz="2000" dirty="0">
                <a:latin typeface="Segoe UI" panose="020B0502040204020203" pitchFamily="34" charset="0"/>
                <a:cs typeface="Segoe UI" panose="020B0502040204020203" pitchFamily="34" charset="0"/>
              </a:rPr>
              <a:t>led the East Tour to </a:t>
            </a:r>
            <a:r>
              <a:rPr lang="en-US" sz="2000" dirty="0" smtClean="0">
                <a:latin typeface="Segoe UI" panose="020B0502040204020203" pitchFamily="34" charset="0"/>
                <a:cs typeface="Segoe UI" panose="020B0502040204020203" pitchFamily="34" charset="0"/>
              </a:rPr>
              <a:t>Russia and is a well-known </a:t>
            </a:r>
            <a:r>
              <a:rPr lang="en-US" sz="2000" dirty="0">
                <a:latin typeface="Segoe UI" panose="020B0502040204020203" pitchFamily="34" charset="0"/>
                <a:cs typeface="Segoe UI" panose="020B0502040204020203" pitchFamily="34" charset="0"/>
              </a:rPr>
              <a:t>host of international wine tours in the north</a:t>
            </a:r>
            <a:r>
              <a:rPr lang="he-IL" sz="2000" dirty="0" smtClean="0">
                <a:latin typeface="Segoe UI" panose="020B0502040204020203" pitchFamily="34" charset="0"/>
                <a:cs typeface="Segoe UI" panose="020B0502040204020203" pitchFamily="34" charset="0"/>
              </a:rPr>
              <a:t>.</a:t>
            </a:r>
            <a:endParaRPr lang="he-IL" sz="2000" dirty="0">
              <a:latin typeface="Segoe UI" panose="020B0502040204020203" pitchFamily="34" charset="0"/>
              <a:cs typeface="Segoe UI" panose="020B0502040204020203" pitchFamily="34" charset="0"/>
            </a:endParaRPr>
          </a:p>
        </p:txBody>
      </p:sp>
      <p:sp>
        <p:nvSpPr>
          <p:cNvPr id="7" name="ענן 8">
            <a:extLst>
              <a:ext uri="{FF2B5EF4-FFF2-40B4-BE49-F238E27FC236}">
                <a16:creationId xmlns="" xmlns:a16="http://schemas.microsoft.com/office/drawing/2014/main" id="{477B37F1-8865-43C6-A147-BA9B7AC12ED7}"/>
              </a:ext>
            </a:extLst>
          </p:cNvPr>
          <p:cNvSpPr/>
          <p:nvPr/>
        </p:nvSpPr>
        <p:spPr>
          <a:xfrm rot="21112886">
            <a:off x="-376088" y="-334833"/>
            <a:ext cx="3845095" cy="2140973"/>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prstDash val="lgDashDot"/>
            <a:tailEnd w="lg" len="lg"/>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693149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ענן 6">
            <a:extLst>
              <a:ext uri="{FF2B5EF4-FFF2-40B4-BE49-F238E27FC236}">
                <a16:creationId xmlns="" xmlns:a16="http://schemas.microsoft.com/office/drawing/2014/main" id="{0E8C6AEF-FC55-400F-9614-E3B142945345}"/>
              </a:ext>
            </a:extLst>
          </p:cNvPr>
          <p:cNvSpPr/>
          <p:nvPr/>
        </p:nvSpPr>
        <p:spPr>
          <a:xfrm rot="854586">
            <a:off x="-570082" y="3946792"/>
            <a:ext cx="6916596" cy="4341942"/>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3623412" y="4795073"/>
            <a:ext cx="2679004" cy="1807139"/>
          </a:xfrm>
        </p:spPr>
        <p:txBody>
          <a:bodyPr>
            <a:normAutofit fontScale="90000"/>
          </a:bodyPr>
          <a:lstStyle/>
          <a:p>
            <a:pPr>
              <a:lnSpc>
                <a:spcPct val="150000"/>
              </a:lnSpc>
            </a:pPr>
            <a:r>
              <a:rPr lang="en-US" sz="2250" dirty="0"/>
              <a:t/>
            </a:r>
            <a:br>
              <a:rPr lang="en-US" sz="2250" dirty="0"/>
            </a:b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Brigadier General Raju </a:t>
            </a:r>
            <a:r>
              <a:rPr lang="en-US" sz="4000" dirty="0" err="1"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Baijal</a:t>
            </a:r>
            <a:r>
              <a:rPr lang="en-US" sz="40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r>
            <a:br>
              <a:rPr lang="en-US" sz="40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br>
            <a:r>
              <a:rPr lang="en-US" sz="1744" dirty="0">
                <a:latin typeface="Segoe UI" panose="020B0502040204020203" pitchFamily="34" charset="0"/>
                <a:cs typeface="Segoe UI" panose="020B0502040204020203" pitchFamily="34" charset="0"/>
              </a:rPr>
              <a:t> </a:t>
            </a:r>
            <a:r>
              <a:rPr lang="en-US" sz="2200" dirty="0">
                <a:latin typeface="Segoe UI" panose="020B0502040204020203" pitchFamily="34" charset="0"/>
                <a:cs typeface="Segoe UI" panose="020B0502040204020203" pitchFamily="34" charset="0"/>
              </a:rPr>
              <a:t>Recipient of the International Student Excellency Award</a:t>
            </a:r>
            <a:r>
              <a:rPr lang="en-US" sz="2200" dirty="0" smtClean="0">
                <a:latin typeface="Segoe UI" panose="020B0502040204020203" pitchFamily="34" charset="0"/>
                <a:cs typeface="Segoe UI" panose="020B0502040204020203" pitchFamily="34" charset="0"/>
              </a:rPr>
              <a:t>. Wrote </a:t>
            </a:r>
            <a:r>
              <a:rPr lang="en-US" sz="2200" dirty="0">
                <a:latin typeface="Segoe UI" panose="020B0502040204020203" pitchFamily="34" charset="0"/>
                <a:cs typeface="Segoe UI" panose="020B0502040204020203" pitchFamily="34" charset="0"/>
              </a:rPr>
              <a:t>the longest thesis </a:t>
            </a:r>
            <a:r>
              <a:rPr lang="en-US" sz="2200" dirty="0" smtClean="0">
                <a:latin typeface="Segoe UI" panose="020B0502040204020203" pitchFamily="34" charset="0"/>
                <a:cs typeface="Segoe UI" panose="020B0502040204020203" pitchFamily="34" charset="0"/>
              </a:rPr>
              <a:t>of</a:t>
            </a:r>
            <a:r>
              <a:rPr lang="en-US" sz="2200" dirty="0" smtClean="0">
                <a:latin typeface="Segoe UI" panose="020B0502040204020203" pitchFamily="34" charset="0"/>
                <a:cs typeface="Segoe UI" panose="020B0502040204020203" pitchFamily="34" charset="0"/>
              </a:rPr>
              <a:t> </a:t>
            </a:r>
            <a:r>
              <a:rPr lang="en-US" sz="2200" dirty="0">
                <a:latin typeface="Segoe UI" panose="020B0502040204020203" pitchFamily="34" charset="0"/>
                <a:cs typeface="Segoe UI" panose="020B0502040204020203" pitchFamily="34" charset="0"/>
              </a:rPr>
              <a:t>the 46</a:t>
            </a:r>
            <a:r>
              <a:rPr lang="en-US" sz="2200" baseline="30000" dirty="0">
                <a:latin typeface="Segoe UI" panose="020B0502040204020203" pitchFamily="34" charset="0"/>
                <a:cs typeface="Segoe UI" panose="020B0502040204020203" pitchFamily="34" charset="0"/>
              </a:rPr>
              <a:t>th</a:t>
            </a:r>
            <a:r>
              <a:rPr lang="en-US" sz="2200" dirty="0">
                <a:latin typeface="Segoe UI" panose="020B0502040204020203" pitchFamily="34" charset="0"/>
                <a:cs typeface="Segoe UI" panose="020B0502040204020203" pitchFamily="34" charset="0"/>
              </a:rPr>
              <a:t> class. </a:t>
            </a:r>
            <a:br>
              <a:rPr lang="en-US" sz="2200" dirty="0">
                <a:latin typeface="Segoe UI" panose="020B0502040204020203" pitchFamily="34" charset="0"/>
                <a:cs typeface="Segoe UI" panose="020B0502040204020203" pitchFamily="34" charset="0"/>
              </a:rPr>
            </a:br>
            <a:r>
              <a:rPr lang="en-US" sz="2200" dirty="0">
                <a:latin typeface="Segoe UI" panose="020B0502040204020203" pitchFamily="34" charset="0"/>
                <a:cs typeface="Segoe UI" panose="020B0502040204020203" pitchFamily="34" charset="0"/>
              </a:rPr>
              <a:t>Studied the persecution of the </a:t>
            </a:r>
            <a:r>
              <a:rPr lang="en-US" sz="2200" dirty="0" err="1">
                <a:latin typeface="Segoe UI" panose="020B0502040204020203" pitchFamily="34" charset="0"/>
                <a:cs typeface="Segoe UI" panose="020B0502040204020203" pitchFamily="34" charset="0"/>
              </a:rPr>
              <a:t>Rohingya</a:t>
            </a:r>
            <a:r>
              <a:rPr lang="en-US" sz="2200" dirty="0">
                <a:latin typeface="Segoe UI" panose="020B0502040204020203" pitchFamily="34" charset="0"/>
                <a:cs typeface="Segoe UI" panose="020B0502040204020203" pitchFamily="34" charset="0"/>
              </a:rPr>
              <a:t> in Myanmar and contributed greatly to the success of the India Tour.</a:t>
            </a:r>
            <a:endParaRPr lang="he-IL"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7866"/>
          <a:stretch/>
        </p:blipFill>
        <p:spPr>
          <a:xfrm>
            <a:off x="935648" y="4508857"/>
            <a:ext cx="2332130" cy="2825927"/>
          </a:xfrm>
          <a:prstGeom prst="rect">
            <a:avLst/>
          </a:prstGeom>
          <a:ln>
            <a:noFill/>
          </a:ln>
          <a:effectLst>
            <a:softEdge rad="596900"/>
          </a:effectLst>
        </p:spPr>
      </p:pic>
    </p:spTree>
    <p:extLst>
      <p:ext uri="{BB962C8B-B14F-4D97-AF65-F5344CB8AC3E}">
        <p14:creationId xmlns:p14="http://schemas.microsoft.com/office/powerpoint/2010/main" val="40503141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ענן 6">
            <a:extLst>
              <a:ext uri="{FF2B5EF4-FFF2-40B4-BE49-F238E27FC236}">
                <a16:creationId xmlns="" xmlns:a16="http://schemas.microsoft.com/office/drawing/2014/main" id="{0E8C6AEF-FC55-400F-9614-E3B142945345}"/>
              </a:ext>
            </a:extLst>
          </p:cNvPr>
          <p:cNvSpPr/>
          <p:nvPr/>
        </p:nvSpPr>
        <p:spPr>
          <a:xfrm rot="401071">
            <a:off x="283598" y="2188693"/>
            <a:ext cx="7957138" cy="5337404"/>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3237100" y="5846805"/>
            <a:ext cx="3125411" cy="2124266"/>
          </a:xfrm>
          <a:noFill/>
          <a:ln>
            <a:noFill/>
          </a:ln>
        </p:spPr>
        <p:style>
          <a:lnRef idx="1">
            <a:schemeClr val="dk1"/>
          </a:lnRef>
          <a:fillRef idx="2">
            <a:schemeClr val="dk1"/>
          </a:fillRef>
          <a:effectRef idx="1">
            <a:schemeClr val="dk1"/>
          </a:effectRef>
          <a:fontRef idx="minor">
            <a:schemeClr val="dk1"/>
          </a:fontRef>
        </p:style>
        <p:txBody>
          <a:bodyPr vert="horz" lIns="51435" tIns="25718" rIns="51435" bIns="25718" rtlCol="1" anchor="ctr">
            <a:normAutofit fontScale="90000"/>
          </a:bodyPr>
          <a:lstStyle/>
          <a:p>
            <a:pPr>
              <a:lnSpc>
                <a:spcPct val="150000"/>
              </a:lnSpc>
            </a:pPr>
            <a:r>
              <a:rPr lang="en-US" sz="4000" dirty="0">
                <a:ln w="0">
                  <a:solidFill>
                    <a:schemeClr val="dk1"/>
                  </a:solidFill>
                </a:ln>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Col. Yehuda </a:t>
            </a:r>
            <a:r>
              <a:rPr lang="en-US" sz="4000" dirty="0" err="1" smtClean="0">
                <a:ln w="0">
                  <a:solidFill>
                    <a:schemeClr val="dk1"/>
                  </a:solidFill>
                </a:ln>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Elmakias</a:t>
            </a:r>
            <a:r>
              <a:rPr lang="he-IL" sz="4000" dirty="0">
                <a:latin typeface="Segoe UI" panose="020B0502040204020203" pitchFamily="34" charset="0"/>
                <a:cs typeface="Segoe UI" panose="020B0502040204020203" pitchFamily="34" charset="0"/>
              </a:rPr>
              <a:t/>
            </a:r>
            <a:br>
              <a:rPr lang="he-IL" sz="4000" dirty="0">
                <a:latin typeface="Segoe UI" panose="020B0502040204020203" pitchFamily="34" charset="0"/>
                <a:cs typeface="Segoe UI" panose="020B0502040204020203" pitchFamily="34" charset="0"/>
              </a:rPr>
            </a:br>
            <a:r>
              <a:rPr lang="en-US" sz="2200" dirty="0" smtClean="0">
                <a:latin typeface="Segoe UI" panose="020B0502040204020203" pitchFamily="34" charset="0"/>
                <a:cs typeface="Segoe UI" panose="020B0502040204020203" pitchFamily="34" charset="0"/>
              </a:rPr>
              <a:t>I</a:t>
            </a:r>
            <a:r>
              <a:rPr lang="en-US" sz="2200" dirty="0" smtClean="0">
                <a:latin typeface="Segoe UI" panose="020B0502040204020203" pitchFamily="34" charset="0"/>
                <a:ea typeface="Segoe UI" panose="020B0502040204020203" pitchFamily="34" charset="0"/>
                <a:cs typeface="Segoe UI" panose="020B0502040204020203" pitchFamily="34" charset="0"/>
              </a:rPr>
              <a:t>n </a:t>
            </a:r>
            <a:r>
              <a:rPr lang="en-US" sz="2200" dirty="0">
                <a:latin typeface="Segoe UI" panose="020B0502040204020203" pitchFamily="34" charset="0"/>
                <a:ea typeface="Segoe UI" panose="020B0502040204020203" pitchFamily="34" charset="0"/>
                <a:cs typeface="Segoe UI" panose="020B0502040204020203" pitchFamily="34" charset="0"/>
              </a:rPr>
              <a:t>his next position he will be the head of the IT and cyber network </a:t>
            </a:r>
            <a:r>
              <a:rPr lang="en-US" sz="2200" dirty="0" smtClean="0">
                <a:latin typeface="Segoe UI" panose="020B0502040204020203" pitchFamily="34" charset="0"/>
                <a:ea typeface="Segoe UI" panose="020B0502040204020203" pitchFamily="34" charset="0"/>
                <a:cs typeface="Segoe UI" panose="020B0502040204020203" pitchFamily="34" charset="0"/>
              </a:rPr>
              <a:t>at the Administration </a:t>
            </a:r>
            <a:r>
              <a:rPr lang="en-US" sz="2200" dirty="0">
                <a:latin typeface="Segoe UI" panose="020B0502040204020203" pitchFamily="34" charset="0"/>
                <a:ea typeface="Segoe UI" panose="020B0502040204020203" pitchFamily="34" charset="0"/>
                <a:cs typeface="Segoe UI" panose="020B0502040204020203" pitchFamily="34" charset="0"/>
              </a:rPr>
              <a:t>for the Development of Weapons and Technological </a:t>
            </a:r>
            <a:r>
              <a:rPr lang="en-US" sz="2200" dirty="0" smtClean="0">
                <a:latin typeface="Segoe UI" panose="020B0502040204020203" pitchFamily="34" charset="0"/>
                <a:ea typeface="Segoe UI" panose="020B0502040204020203" pitchFamily="34" charset="0"/>
                <a:cs typeface="Segoe UI" panose="020B0502040204020203" pitchFamily="34" charset="0"/>
              </a:rPr>
              <a:t>Infrastructure. He lead </a:t>
            </a:r>
            <a:r>
              <a:rPr lang="en-US" sz="2200" dirty="0">
                <a:latin typeface="Segoe UI" panose="020B0502040204020203" pitchFamily="34" charset="0"/>
                <a:ea typeface="Segoe UI" panose="020B0502040204020203" pitchFamily="34" charset="0"/>
                <a:cs typeface="Segoe UI" panose="020B0502040204020203" pitchFamily="34" charset="0"/>
              </a:rPr>
              <a:t>the infrastructure </a:t>
            </a:r>
            <a:r>
              <a:rPr lang="en-US" sz="2200" dirty="0" smtClean="0">
                <a:latin typeface="Segoe UI" panose="020B0502040204020203" pitchFamily="34" charset="0"/>
                <a:ea typeface="Segoe UI" panose="020B0502040204020203" pitchFamily="34" charset="0"/>
                <a:cs typeface="Segoe UI" panose="020B0502040204020203" pitchFamily="34" charset="0"/>
              </a:rPr>
              <a:t>tour. </a:t>
            </a:r>
            <a:r>
              <a:rPr lang="he-IL" sz="2200" dirty="0">
                <a:latin typeface="Segoe UI" panose="020B0502040204020203" pitchFamily="34" charset="0"/>
                <a:cs typeface="Segoe UI" panose="020B0502040204020203" pitchFamily="34" charset="0"/>
              </a:rPr>
              <a:t/>
            </a:r>
            <a:br>
              <a:rPr lang="he-IL" sz="2200" dirty="0">
                <a:latin typeface="Segoe UI" panose="020B0502040204020203" pitchFamily="34" charset="0"/>
                <a:cs typeface="Segoe UI" panose="020B0502040204020203" pitchFamily="34" charset="0"/>
              </a:rPr>
            </a:br>
            <a:r>
              <a:rPr lang="he-IL" sz="2200" dirty="0">
                <a:latin typeface="Segoe UI" panose="020B0502040204020203" pitchFamily="34" charset="0"/>
                <a:cs typeface="Segoe UI" panose="020B0502040204020203" pitchFamily="34" charset="0"/>
              </a:rPr>
              <a:t/>
            </a:r>
            <a:br>
              <a:rPr lang="he-IL" sz="2200" dirty="0">
                <a:latin typeface="Segoe UI" panose="020B0502040204020203" pitchFamily="34" charset="0"/>
                <a:cs typeface="Segoe UI" panose="020B0502040204020203" pitchFamily="34" charset="0"/>
              </a:rPr>
            </a:br>
            <a:r>
              <a:rPr lang="he-IL" sz="1744" dirty="0">
                <a:latin typeface="Segoe UI" panose="020B0502040204020203" pitchFamily="34" charset="0"/>
                <a:cs typeface="Segoe UI" panose="020B0502040204020203" pitchFamily="34" charset="0"/>
              </a:rPr>
              <a:t/>
            </a:r>
            <a:br>
              <a:rPr lang="he-IL" sz="1744" dirty="0">
                <a:latin typeface="Segoe UI" panose="020B0502040204020203" pitchFamily="34" charset="0"/>
                <a:cs typeface="Segoe UI" panose="020B0502040204020203" pitchFamily="34" charset="0"/>
              </a:rPr>
            </a:br>
            <a:r>
              <a:rPr lang="he-IL" dirty="0">
                <a:solidFill>
                  <a:schemeClr val="dk1"/>
                </a:solidFill>
                <a:latin typeface="Segoe UI" panose="020B0502040204020203" pitchFamily="34" charset="0"/>
                <a:ea typeface="+mn-ea"/>
                <a:cs typeface="Segoe UI" panose="020B0502040204020203" pitchFamily="34" charset="0"/>
              </a:rPr>
              <a:t/>
            </a:r>
            <a:br>
              <a:rPr lang="he-IL" dirty="0">
                <a:solidFill>
                  <a:schemeClr val="dk1"/>
                </a:solidFill>
                <a:latin typeface="Segoe UI" panose="020B0502040204020203" pitchFamily="34" charset="0"/>
                <a:ea typeface="+mn-ea"/>
                <a:cs typeface="Segoe UI" panose="020B0502040204020203" pitchFamily="34" charset="0"/>
              </a:rPr>
            </a:br>
            <a:endParaRPr lang="he-IL" dirty="0">
              <a:solidFill>
                <a:schemeClr val="dk1"/>
              </a:solidFill>
              <a:latin typeface="Segoe UI" panose="020B0502040204020203" pitchFamily="34" charset="0"/>
              <a:ea typeface="+mn-ea"/>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689"/>
          <a:stretch/>
        </p:blipFill>
        <p:spPr>
          <a:xfrm>
            <a:off x="714921" y="4876603"/>
            <a:ext cx="2307337" cy="2767895"/>
          </a:xfrm>
          <a:prstGeom prst="rect">
            <a:avLst/>
          </a:prstGeom>
          <a:ln>
            <a:noFill/>
          </a:ln>
          <a:effectLst>
            <a:softEdge rad="112500"/>
          </a:effectLst>
        </p:spPr>
      </p:pic>
      <p:sp>
        <p:nvSpPr>
          <p:cNvPr id="6" name="ענן 5">
            <a:extLst>
              <a:ext uri="{FF2B5EF4-FFF2-40B4-BE49-F238E27FC236}">
                <a16:creationId xmlns="" xmlns:a16="http://schemas.microsoft.com/office/drawing/2014/main" id="{B81E654B-422A-4DF2-9A79-3ECFB30CA531}"/>
              </a:ext>
            </a:extLst>
          </p:cNvPr>
          <p:cNvSpPr/>
          <p:nvPr/>
        </p:nvSpPr>
        <p:spPr>
          <a:xfrm>
            <a:off x="-149130" y="8901269"/>
            <a:ext cx="5820697" cy="3752226"/>
          </a:xfrm>
          <a:prstGeom prst="cloud">
            <a:avLst/>
          </a:prstGeom>
          <a:gradFill>
            <a:gsLst>
              <a:gs pos="0">
                <a:schemeClr val="accent1">
                  <a:lumMod val="5000"/>
                  <a:lumOff val="95000"/>
                </a:schemeClr>
              </a:gs>
              <a:gs pos="31000">
                <a:schemeClr val="accent1">
                  <a:lumMod val="45000"/>
                  <a:lumOff val="55000"/>
                </a:schemeClr>
              </a:gs>
              <a:gs pos="87000">
                <a:schemeClr val="accent1">
                  <a:lumMod val="45000"/>
                  <a:lumOff val="55000"/>
                </a:schemeClr>
              </a:gs>
              <a:gs pos="100000">
                <a:schemeClr val="accent1">
                  <a:lumMod val="30000"/>
                  <a:lumOff val="70000"/>
                </a:schemeClr>
              </a:gs>
            </a:gsLst>
            <a:lin ang="5400000" scaled="1"/>
          </a:gradFill>
          <a:ln cap="rnd">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In his thesis he wrote about the use of artificial intelligence in the IDF.</a:t>
            </a:r>
            <a:r>
              <a:rPr lang="he-IL" dirty="0">
                <a:solidFill>
                  <a:schemeClr val="tx1"/>
                </a:solidFill>
                <a:latin typeface="Segoe UI" panose="020B0502040204020203" pitchFamily="34" charset="0"/>
                <a:ea typeface="Segoe UI" panose="020B0502040204020203" pitchFamily="34" charset="0"/>
                <a:cs typeface="Segoe UI" panose="020B0502040204020203" pitchFamily="34" charset="0"/>
              </a:rPr>
              <a:t/>
            </a:r>
            <a:br>
              <a:rPr lang="he-IL"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he-IL" dirty="0">
                <a:solidFill>
                  <a:schemeClr val="tx1"/>
                </a:solidFill>
                <a:latin typeface="Segoe UI" panose="020B0502040204020203" pitchFamily="34" charset="0"/>
                <a:ea typeface="Segoe UI" panose="020B0502040204020203" pitchFamily="34" charset="0"/>
                <a:cs typeface="Segoe UI" panose="020B0502040204020203" pitchFamily="34" charset="0"/>
              </a:rPr>
              <a:t/>
            </a:r>
            <a:br>
              <a:rPr lang="he-IL" dirty="0">
                <a:solidFill>
                  <a:schemeClr val="tx1"/>
                </a:solidFill>
                <a:latin typeface="Segoe UI" panose="020B0502040204020203" pitchFamily="34" charset="0"/>
                <a:ea typeface="Segoe UI" panose="020B0502040204020203" pitchFamily="34" charset="0"/>
                <a:cs typeface="Segoe UI" panose="020B0502040204020203" pitchFamily="34" charset="0"/>
              </a:rPr>
            </a:br>
            <a:endParaRPr lang="he-IL" dirty="0">
              <a:solidFill>
                <a:schemeClr val="tx1"/>
              </a:solidFill>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26233311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ענן 6">
            <a:extLst>
              <a:ext uri="{FF2B5EF4-FFF2-40B4-BE49-F238E27FC236}">
                <a16:creationId xmlns="" xmlns:a16="http://schemas.microsoft.com/office/drawing/2014/main" id="{0E8C6AEF-FC55-400F-9614-E3B142945345}"/>
              </a:ext>
            </a:extLst>
          </p:cNvPr>
          <p:cNvSpPr/>
          <p:nvPr/>
        </p:nvSpPr>
        <p:spPr>
          <a:xfrm>
            <a:off x="195943" y="3309258"/>
            <a:ext cx="7444023" cy="4652566"/>
          </a:xfrm>
          <a:prstGeom prst="cloud">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glow rad="228600">
              <a:schemeClr val="accent5">
                <a:satMod val="175000"/>
                <a:alpha val="40000"/>
              </a:schemeClr>
            </a:glow>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2" name="כותרת 1"/>
          <p:cNvSpPr>
            <a:spLocks noGrp="1"/>
          </p:cNvSpPr>
          <p:nvPr>
            <p:ph type="title"/>
          </p:nvPr>
        </p:nvSpPr>
        <p:spPr>
          <a:xfrm>
            <a:off x="3143816" y="4774121"/>
            <a:ext cx="3161362" cy="2484311"/>
          </a:xfrm>
        </p:spPr>
        <p:txBody>
          <a:bodyPr>
            <a:normAutofit fontScale="90000"/>
          </a:bodyPr>
          <a:lstStyle/>
          <a:p>
            <a:pPr>
              <a:lnSpc>
                <a:spcPct val="150000"/>
              </a:lnSpc>
            </a:pPr>
            <a:r>
              <a:rPr lang="en-US" sz="44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a:t>
            </a:r>
            <a:r>
              <a:rPr lang="en-US" sz="44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Yariv</a:t>
            </a:r>
            <a:r>
              <a:rPr lang="en-US" sz="44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Ben Ezra</a:t>
            </a:r>
            <a:r>
              <a:rPr lang="he-IL" sz="4000" dirty="0">
                <a:cs typeface="+mn-cs"/>
              </a:rPr>
              <a:t/>
            </a:r>
            <a:br>
              <a:rPr lang="he-IL" sz="4000" dirty="0">
                <a:cs typeface="+mn-cs"/>
              </a:rPr>
            </a:br>
            <a:r>
              <a:rPr lang="en-US" sz="2200" dirty="0">
                <a:latin typeface="Segoe UI" panose="020B0502040204020203" pitchFamily="34" charset="0"/>
                <a:cs typeface="Segoe UI" panose="020B0502040204020203" pitchFamily="34" charset="0"/>
              </a:rPr>
              <a:t>In the past he was the commander of the Judea Brigade and from now on he </a:t>
            </a:r>
            <a:r>
              <a:rPr lang="en-US" sz="2200" dirty="0" smtClean="0">
                <a:latin typeface="Segoe UI" panose="020B0502040204020203" pitchFamily="34" charset="0"/>
                <a:cs typeface="Segoe UI" panose="020B0502040204020203" pitchFamily="34" charset="0"/>
              </a:rPr>
              <a:t>will be a team commander at the Staff and Command College. </a:t>
            </a:r>
            <a:r>
              <a:rPr lang="en-US" sz="2200" dirty="0">
                <a:latin typeface="Segoe UI" panose="020B0502040204020203" pitchFamily="34" charset="0"/>
                <a:cs typeface="Segoe UI" panose="020B0502040204020203" pitchFamily="34" charset="0"/>
              </a:rPr>
              <a:t>Was one of the leaders of the Jerusalem tour.</a:t>
            </a:r>
            <a:br>
              <a:rPr lang="en-US" sz="2200" dirty="0">
                <a:latin typeface="Segoe UI" panose="020B0502040204020203" pitchFamily="34" charset="0"/>
                <a:cs typeface="Segoe UI" panose="020B0502040204020203" pitchFamily="34" charset="0"/>
              </a:rPr>
            </a:br>
            <a:r>
              <a:rPr lang="en-US" sz="2200" dirty="0" smtClean="0">
                <a:latin typeface="Segoe UI" panose="020B0502040204020203" pitchFamily="34" charset="0"/>
                <a:cs typeface="Segoe UI" panose="020B0502040204020203" pitchFamily="34" charset="0"/>
              </a:rPr>
              <a:t>Wrote his thesis on </a:t>
            </a:r>
            <a:r>
              <a:rPr lang="en-US" sz="2200" dirty="0">
                <a:latin typeface="Segoe UI" panose="020B0502040204020203" pitchFamily="34" charset="0"/>
                <a:cs typeface="Segoe UI" panose="020B0502040204020203" pitchFamily="34" charset="0"/>
              </a:rPr>
              <a:t>the impact of the economic situation in the territories on terror activity and was among the tour guides to Jerusalem.</a:t>
            </a:r>
            <a:endParaRPr lang="he-IL" sz="2000"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70" t="-193" r="570" b="18599"/>
          <a:stretch/>
        </p:blipFill>
        <p:spPr>
          <a:xfrm>
            <a:off x="802975" y="4226625"/>
            <a:ext cx="2340841" cy="2817831"/>
          </a:xfrm>
          <a:prstGeom prst="rect">
            <a:avLst/>
          </a:prstGeom>
          <a:ln>
            <a:noFill/>
          </a:ln>
          <a:effectLst>
            <a:softEdge rad="317500"/>
          </a:effectLst>
        </p:spPr>
      </p:pic>
    </p:spTree>
    <p:extLst>
      <p:ext uri="{BB962C8B-B14F-4D97-AF65-F5344CB8AC3E}">
        <p14:creationId xmlns:p14="http://schemas.microsoft.com/office/powerpoint/2010/main" val="36512216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ענן 6">
            <a:extLst>
              <a:ext uri="{FF2B5EF4-FFF2-40B4-BE49-F238E27FC236}">
                <a16:creationId xmlns="" xmlns:a16="http://schemas.microsoft.com/office/drawing/2014/main" id="{0E8C6AEF-FC55-400F-9614-E3B142945345}"/>
              </a:ext>
            </a:extLst>
          </p:cNvPr>
          <p:cNvSpPr/>
          <p:nvPr/>
        </p:nvSpPr>
        <p:spPr>
          <a:xfrm rot="20811402">
            <a:off x="1831" y="3281075"/>
            <a:ext cx="7315418" cy="5303028"/>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3389566" y="5483925"/>
            <a:ext cx="3019235" cy="897329"/>
          </a:xfrm>
        </p:spPr>
        <p:txBody>
          <a:bodyPr>
            <a:normAutofit fontScale="90000"/>
          </a:bodyPr>
          <a:lstStyle/>
          <a:p>
            <a:pPr>
              <a:lnSpc>
                <a:spcPct val="150000"/>
              </a:lnSpc>
            </a:pP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Brigadier General </a:t>
            </a:r>
            <a:r>
              <a:rPr lang="en-US" sz="40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Meirav</a:t>
            </a: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t>
            </a:r>
            <a:r>
              <a:rPr lang="en-US" sz="4000" dirty="0" err="1"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Brikman</a:t>
            </a: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mn-cs"/>
              </a:rPr>
              <a:t/>
            </a:r>
            <a:b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mn-cs"/>
              </a:rPr>
            </a:br>
            <a:r>
              <a:rPr lang="en-US" sz="2200" dirty="0">
                <a:latin typeface="Segoe UI" panose="020B0502040204020203" pitchFamily="34" charset="0"/>
                <a:cs typeface="Segoe UI" panose="020B0502040204020203" pitchFamily="34" charset="0"/>
              </a:rPr>
              <a:t>In her next position, she </a:t>
            </a:r>
            <a:r>
              <a:rPr lang="en-US" sz="2200" dirty="0" smtClean="0">
                <a:latin typeface="Segoe UI" panose="020B0502040204020203" pitchFamily="34" charset="0"/>
                <a:cs typeface="Segoe UI" panose="020B0502040204020203" pitchFamily="34" charset="0"/>
              </a:rPr>
              <a:t>will serve </a:t>
            </a:r>
            <a:r>
              <a:rPr lang="en-US" sz="2200" dirty="0">
                <a:latin typeface="Segoe UI" panose="020B0502040204020203" pitchFamily="34" charset="0"/>
                <a:cs typeface="Segoe UI" panose="020B0502040204020203" pitchFamily="34" charset="0"/>
              </a:rPr>
              <a:t>as commander of the IDF's Supply </a:t>
            </a:r>
            <a:r>
              <a:rPr lang="en-US" sz="2200" dirty="0" smtClean="0">
                <a:latin typeface="Segoe UI" panose="020B0502040204020203" pitchFamily="34" charset="0"/>
                <a:cs typeface="Segoe UI" panose="020B0502040204020203" pitchFamily="34" charset="0"/>
              </a:rPr>
              <a:t>Center</a:t>
            </a:r>
            <a:r>
              <a:rPr lang="en-US" sz="2200" dirty="0" smtClean="0">
                <a:latin typeface="Segoe UI" panose="020B0502040204020203" pitchFamily="34" charset="0"/>
                <a:cs typeface="Segoe UI" panose="020B0502040204020203" pitchFamily="34" charset="0"/>
              </a:rPr>
              <a:t>. She</a:t>
            </a:r>
            <a:r>
              <a:rPr lang="en-US" sz="2200" dirty="0" smtClean="0">
                <a:latin typeface="Segoe UI" panose="020B0502040204020203" pitchFamily="34" charset="0"/>
                <a:cs typeface="Segoe UI" panose="020B0502040204020203" pitchFamily="34" charset="0"/>
              </a:rPr>
              <a:t> graduated </a:t>
            </a:r>
            <a:r>
              <a:rPr lang="en-US" sz="2200" dirty="0">
                <a:latin typeface="Segoe UI" panose="020B0502040204020203" pitchFamily="34" charset="0"/>
                <a:cs typeface="Segoe UI" panose="020B0502040204020203" pitchFamily="34" charset="0"/>
              </a:rPr>
              <a:t>with honors</a:t>
            </a:r>
            <a:r>
              <a:rPr lang="en-US" sz="2200" dirty="0" smtClean="0">
                <a:latin typeface="Segoe UI" panose="020B0502040204020203" pitchFamily="34" charset="0"/>
                <a:cs typeface="Segoe UI" panose="020B0502040204020203" pitchFamily="34" charset="0"/>
              </a:rPr>
              <a:t>. In </a:t>
            </a:r>
            <a:r>
              <a:rPr lang="en-US" sz="2200" dirty="0">
                <a:latin typeface="Segoe UI" panose="020B0502040204020203" pitchFamily="34" charset="0"/>
                <a:cs typeface="Segoe UI" panose="020B0502040204020203" pitchFamily="34" charset="0"/>
              </a:rPr>
              <a:t>her thesis she wrote about cooperative economics and its application in the IDF. Member of the Presidium of the 46th </a:t>
            </a:r>
            <a:r>
              <a:rPr lang="en-US" sz="2200" dirty="0" smtClean="0">
                <a:latin typeface="Segoe UI" panose="020B0502040204020203" pitchFamily="34" charset="0"/>
                <a:cs typeface="Segoe UI" panose="020B0502040204020203" pitchFamily="34" charset="0"/>
              </a:rPr>
              <a:t>Class and lead the </a:t>
            </a:r>
            <a:r>
              <a:rPr lang="en-US" sz="2200" dirty="0" smtClean="0">
                <a:latin typeface="Segoe UI" panose="020B0502040204020203" pitchFamily="34" charset="0"/>
                <a:cs typeface="Segoe UI" panose="020B0502040204020203" pitchFamily="34" charset="0"/>
              </a:rPr>
              <a:t>Infrastructure tour.</a:t>
            </a:r>
            <a:endParaRPr lang="he-IL" sz="2200"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34" t="849" r="906" b="19216"/>
          <a:stretch/>
        </p:blipFill>
        <p:spPr>
          <a:xfrm>
            <a:off x="779038" y="4773593"/>
            <a:ext cx="2389949" cy="2862529"/>
          </a:xfrm>
          <a:prstGeom prst="rect">
            <a:avLst/>
          </a:prstGeom>
          <a:ln>
            <a:noFill/>
          </a:ln>
          <a:effectLst>
            <a:softEdge rad="152400"/>
          </a:effectLst>
        </p:spPr>
      </p:pic>
    </p:spTree>
    <p:extLst>
      <p:ext uri="{BB962C8B-B14F-4D97-AF65-F5344CB8AC3E}">
        <p14:creationId xmlns:p14="http://schemas.microsoft.com/office/powerpoint/2010/main" val="10262491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ענן 6">
            <a:extLst>
              <a:ext uri="{FF2B5EF4-FFF2-40B4-BE49-F238E27FC236}">
                <a16:creationId xmlns="" xmlns:a16="http://schemas.microsoft.com/office/drawing/2014/main" id="{0E8C6AEF-FC55-400F-9614-E3B142945345}"/>
              </a:ext>
            </a:extLst>
          </p:cNvPr>
          <p:cNvSpPr/>
          <p:nvPr/>
        </p:nvSpPr>
        <p:spPr>
          <a:xfrm>
            <a:off x="-1133213" y="3173785"/>
            <a:ext cx="8085981" cy="6062142"/>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3390424" y="5311617"/>
            <a:ext cx="3257550" cy="1375886"/>
          </a:xfrm>
        </p:spPr>
        <p:txBody>
          <a:bodyPr>
            <a:normAutofit fontScale="90000"/>
          </a:bodyPr>
          <a:lstStyle/>
          <a:p>
            <a:pPr>
              <a:lnSpc>
                <a:spcPct val="150000"/>
              </a:lnSpc>
            </a:pP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Dr. Ronen Harari</a:t>
            </a:r>
            <a:r>
              <a:rPr lang="he-IL" sz="4000" dirty="0">
                <a:cs typeface="+mn-cs"/>
              </a:rPr>
              <a:t/>
            </a:r>
            <a:br>
              <a:rPr lang="he-IL" sz="4000" dirty="0">
                <a:cs typeface="+mn-cs"/>
              </a:rPr>
            </a:br>
            <a:r>
              <a:rPr lang="en-US" sz="2200" dirty="0">
                <a:latin typeface="Segoe UI" panose="020B0502040204020203" pitchFamily="34" charset="0"/>
                <a:cs typeface="Segoe UI" panose="020B0502040204020203" pitchFamily="34" charset="0"/>
              </a:rPr>
              <a:t>Senior project manager at the Nuclear Research </a:t>
            </a:r>
            <a:r>
              <a:rPr lang="en-US" sz="2200" dirty="0" smtClean="0">
                <a:latin typeface="Segoe UI" panose="020B0502040204020203" pitchFamily="34" charset="0"/>
                <a:cs typeface="Segoe UI" panose="020B0502040204020203" pitchFamily="34" charset="0"/>
              </a:rPr>
              <a:t>Institute</a:t>
            </a:r>
            <a:r>
              <a:rPr lang="en-US" sz="2200" dirty="0" smtClean="0">
                <a:latin typeface="Segoe UI" panose="020B0502040204020203" pitchFamily="34" charset="0"/>
                <a:cs typeface="Segoe UI" panose="020B0502040204020203" pitchFamily="34" charset="0"/>
              </a:rPr>
              <a:t>. </a:t>
            </a:r>
            <a:r>
              <a:rPr lang="en-US" sz="2200" dirty="0" smtClean="0">
                <a:latin typeface="Segoe UI" panose="020B0502040204020203" pitchFamily="34" charset="0"/>
                <a:cs typeface="Segoe UI" panose="020B0502040204020203" pitchFamily="34" charset="0"/>
              </a:rPr>
              <a:t>In </a:t>
            </a:r>
            <a:r>
              <a:rPr lang="en-US" sz="2200" dirty="0">
                <a:latin typeface="Segoe UI" panose="020B0502040204020203" pitchFamily="34" charset="0"/>
                <a:cs typeface="Segoe UI" panose="020B0502040204020203" pitchFamily="34" charset="0"/>
              </a:rPr>
              <a:t>his thesis he wrote about </a:t>
            </a:r>
            <a:r>
              <a:rPr lang="en-US" sz="2200" dirty="0" smtClean="0">
                <a:latin typeface="Segoe UI" panose="020B0502040204020203" pitchFamily="34" charset="0"/>
                <a:cs typeface="Segoe UI" panose="020B0502040204020203" pitchFamily="34" charset="0"/>
              </a:rPr>
              <a:t>the party interested in </a:t>
            </a:r>
            <a:r>
              <a:rPr lang="en-US" sz="2200" dirty="0">
                <a:latin typeface="Segoe UI" panose="020B0502040204020203" pitchFamily="34" charset="0"/>
                <a:cs typeface="Segoe UI" panose="020B0502040204020203" pitchFamily="34" charset="0"/>
              </a:rPr>
              <a:t>building a nuclear power plant in Israel.</a:t>
            </a:r>
            <a:endParaRPr lang="he-IL" sz="2200"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983"/>
          <a:stretch/>
        </p:blipFill>
        <p:spPr>
          <a:xfrm>
            <a:off x="644979" y="4630948"/>
            <a:ext cx="2290083" cy="2737223"/>
          </a:xfrm>
          <a:prstGeom prst="rect">
            <a:avLst/>
          </a:prstGeom>
          <a:ln>
            <a:noFill/>
          </a:ln>
          <a:effectLst>
            <a:softEdge rad="165100"/>
          </a:effectLst>
        </p:spPr>
      </p:pic>
    </p:spTree>
    <p:extLst>
      <p:ext uri="{BB962C8B-B14F-4D97-AF65-F5344CB8AC3E}">
        <p14:creationId xmlns:p14="http://schemas.microsoft.com/office/powerpoint/2010/main" val="31912304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ענן 6">
            <a:extLst>
              <a:ext uri="{FF2B5EF4-FFF2-40B4-BE49-F238E27FC236}">
                <a16:creationId xmlns="" xmlns:a16="http://schemas.microsoft.com/office/drawing/2014/main" id="{0E8C6AEF-FC55-400F-9614-E3B142945345}"/>
              </a:ext>
            </a:extLst>
          </p:cNvPr>
          <p:cNvSpPr/>
          <p:nvPr/>
        </p:nvSpPr>
        <p:spPr>
          <a:xfrm rot="11328704">
            <a:off x="-1945369" y="3006604"/>
            <a:ext cx="8869613" cy="5219156"/>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prstDash val="lgDashDot"/>
            <a:tailEnd w="lg" len="lg"/>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2895728" y="4822237"/>
            <a:ext cx="3015841" cy="2147543"/>
          </a:xfrm>
        </p:spPr>
        <p:txBody>
          <a:bodyPr>
            <a:normAutofit fontScale="90000"/>
          </a:bodyPr>
          <a:lstStyle/>
          <a:p>
            <a:pPr algn="l" rtl="0">
              <a:lnSpc>
                <a:spcPct val="150000"/>
              </a:lnSpc>
            </a:pP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Guy </a:t>
            </a:r>
            <a:r>
              <a:rPr lang="en-US" sz="40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Levy</a:t>
            </a:r>
            <a:r>
              <a:rPr lang="he-IL" sz="4000" dirty="0">
                <a:cs typeface="+mn-cs"/>
              </a:rPr>
              <a:t/>
            </a:r>
            <a:br>
              <a:rPr lang="he-IL" sz="4000" dirty="0">
                <a:cs typeface="+mn-cs"/>
              </a:rPr>
            </a:br>
            <a:r>
              <a:rPr lang="en-US" sz="2200" dirty="0" smtClean="0">
                <a:latin typeface="Segoe UI" panose="020B0502040204020203" pitchFamily="34" charset="0"/>
                <a:ea typeface="Segoe UI" panose="020B0502040204020203" pitchFamily="34" charset="0"/>
                <a:cs typeface="Segoe UI" panose="020B0502040204020203" pitchFamily="34" charset="0"/>
              </a:rPr>
              <a:t>Completed his studies early at </a:t>
            </a:r>
            <a:r>
              <a:rPr lang="en-US" sz="2200" dirty="0" smtClean="0">
                <a:latin typeface="Segoe UI" panose="020B0502040204020203" pitchFamily="34" charset="0"/>
                <a:ea typeface="Segoe UI" panose="020B0502040204020203" pitchFamily="34" charset="0"/>
                <a:cs typeface="Segoe UI" panose="020B0502040204020203" pitchFamily="34" charset="0"/>
              </a:rPr>
              <a:t>the INDC in </a:t>
            </a:r>
            <a:r>
              <a:rPr lang="en-US" sz="2200" dirty="0" smtClean="0">
                <a:latin typeface="Segoe UI" panose="020B0502040204020203" pitchFamily="34" charset="0"/>
                <a:ea typeface="Segoe UI" panose="020B0502040204020203" pitchFamily="34" charset="0"/>
                <a:cs typeface="Segoe UI" panose="020B0502040204020203" pitchFamily="34" charset="0"/>
              </a:rPr>
              <a:t>order to </a:t>
            </a:r>
            <a:r>
              <a:rPr lang="en-US" sz="2200" dirty="0" smtClean="0">
                <a:latin typeface="Segoe UI" panose="020B0502040204020203" pitchFamily="34" charset="0"/>
                <a:ea typeface="Segoe UI" panose="020B0502040204020203" pitchFamily="34" charset="0"/>
                <a:cs typeface="Segoe UI" panose="020B0502040204020203" pitchFamily="34" charset="0"/>
              </a:rPr>
              <a:t>begin </a:t>
            </a:r>
            <a:r>
              <a:rPr lang="en-US" sz="2200" dirty="0" smtClean="0">
                <a:latin typeface="Segoe UI" panose="020B0502040204020203" pitchFamily="34" charset="0"/>
                <a:ea typeface="Segoe UI" panose="020B0502040204020203" pitchFamily="34" charset="0"/>
                <a:cs typeface="Segoe UI" panose="020B0502040204020203" pitchFamily="34" charset="0"/>
              </a:rPr>
              <a:t>his new position as </a:t>
            </a:r>
            <a:r>
              <a:rPr lang="en-US" sz="2200" dirty="0" smtClean="0">
                <a:latin typeface="Segoe UI" panose="020B0502040204020203" pitchFamily="34" charset="0"/>
                <a:cs typeface="Segoe UI" panose="020B0502040204020203" pitchFamily="34" charset="0"/>
              </a:rPr>
              <a:t>Commander </a:t>
            </a:r>
            <a:r>
              <a:rPr lang="en-US" sz="2200" dirty="0">
                <a:latin typeface="Segoe UI" panose="020B0502040204020203" pitchFamily="34" charset="0"/>
                <a:cs typeface="Segoe UI" panose="020B0502040204020203" pitchFamily="34" charset="0"/>
              </a:rPr>
              <a:t>of the </a:t>
            </a:r>
            <a:r>
              <a:rPr lang="en-US" sz="2200" dirty="0" smtClean="0">
                <a:latin typeface="Segoe UI" panose="020B0502040204020203" pitchFamily="34" charset="0"/>
                <a:cs typeface="Segoe UI" panose="020B0502040204020203" pitchFamily="34" charset="0"/>
              </a:rPr>
              <a:t>Officer Training Base. </a:t>
            </a:r>
            <a:r>
              <a:rPr lang="en-US" sz="2200" dirty="0">
                <a:latin typeface="Segoe UI" panose="020B0502040204020203" pitchFamily="34" charset="0"/>
                <a:cs typeface="Segoe UI" panose="020B0502040204020203" pitchFamily="34" charset="0"/>
              </a:rPr>
              <a:t/>
            </a:r>
            <a:br>
              <a:rPr lang="en-US" sz="2200" dirty="0">
                <a:latin typeface="Segoe UI" panose="020B0502040204020203" pitchFamily="34" charset="0"/>
                <a:cs typeface="Segoe UI" panose="020B0502040204020203" pitchFamily="34" charset="0"/>
              </a:rPr>
            </a:br>
            <a:endParaRPr lang="he-IL" sz="2200"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568"/>
          <a:stretch/>
        </p:blipFill>
        <p:spPr>
          <a:xfrm>
            <a:off x="739486" y="4810640"/>
            <a:ext cx="2139815" cy="2570721"/>
          </a:xfrm>
          <a:prstGeom prst="rect">
            <a:avLst/>
          </a:prstGeom>
          <a:ln>
            <a:noFill/>
          </a:ln>
          <a:effectLst>
            <a:softEdge rad="112500"/>
          </a:effectLst>
        </p:spPr>
      </p:pic>
      <p:sp>
        <p:nvSpPr>
          <p:cNvPr id="6" name="ענן 8">
            <a:extLst>
              <a:ext uri="{FF2B5EF4-FFF2-40B4-BE49-F238E27FC236}">
                <a16:creationId xmlns="" xmlns:a16="http://schemas.microsoft.com/office/drawing/2014/main" id="{477B37F1-8865-43C6-A147-BA9B7AC12ED7}"/>
              </a:ext>
            </a:extLst>
          </p:cNvPr>
          <p:cNvSpPr/>
          <p:nvPr/>
        </p:nvSpPr>
        <p:spPr>
          <a:xfrm rot="21112886">
            <a:off x="2523263" y="8905392"/>
            <a:ext cx="4659946" cy="2343711"/>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prstDash val="lgDashDot"/>
            <a:tailEnd w="lg" len="lg"/>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5426590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ענן 6">
            <a:extLst>
              <a:ext uri="{FF2B5EF4-FFF2-40B4-BE49-F238E27FC236}">
                <a16:creationId xmlns="" xmlns:a16="http://schemas.microsoft.com/office/drawing/2014/main" id="{0E8C6AEF-FC55-400F-9614-E3B142945345}"/>
              </a:ext>
            </a:extLst>
          </p:cNvPr>
          <p:cNvSpPr/>
          <p:nvPr/>
        </p:nvSpPr>
        <p:spPr>
          <a:xfrm rot="21112886">
            <a:off x="-2525338" y="3854105"/>
            <a:ext cx="8446113" cy="5570402"/>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prstDash val="lgDashDot"/>
            <a:tailEnd w="lg" len="lg"/>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3164976" y="5086494"/>
            <a:ext cx="3495857" cy="2022034"/>
          </a:xfrm>
        </p:spPr>
        <p:txBody>
          <a:bodyPr>
            <a:normAutofit fontScale="90000"/>
          </a:bodyPr>
          <a:lstStyle/>
          <a:p>
            <a:pPr algn="l" rtl="0">
              <a:lnSpc>
                <a:spcPct val="150000"/>
              </a:lnSpc>
            </a:pP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Commander </a:t>
            </a:r>
            <a:r>
              <a:rPr lang="en-US" sz="40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Hadas</a:t>
            </a: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t>
            </a:r>
            <a:r>
              <a:rPr lang="en-US" sz="40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Madmoni</a:t>
            </a:r>
            <a:r>
              <a:rPr lang="he-IL" sz="1800" dirty="0">
                <a:cs typeface="+mn-cs"/>
              </a:rPr>
              <a:t/>
            </a:r>
            <a:br>
              <a:rPr lang="he-IL" sz="1800" dirty="0">
                <a:cs typeface="+mn-cs"/>
              </a:rPr>
            </a:br>
            <a:r>
              <a:rPr lang="en-US" sz="2200" dirty="0" smtClean="0">
                <a:latin typeface="Segoe UI" panose="020B0502040204020203" pitchFamily="34" charset="0"/>
                <a:ea typeface="Segoe UI" panose="020B0502040204020203" pitchFamily="34" charset="0"/>
                <a:cs typeface="Segoe UI" panose="020B0502040204020203" pitchFamily="34" charset="0"/>
              </a:rPr>
              <a:t>Graduated with honors. Israel </a:t>
            </a:r>
            <a:r>
              <a:rPr lang="en-US" sz="2200" dirty="0" smtClean="0">
                <a:latin typeface="Segoe UI" panose="020B0502040204020203" pitchFamily="34" charset="0"/>
                <a:ea typeface="Segoe UI" panose="020B0502040204020203" pitchFamily="34" charset="0"/>
                <a:cs typeface="Segoe UI" panose="020B0502040204020203" pitchFamily="34" charset="0"/>
              </a:rPr>
              <a:t>Police </a:t>
            </a:r>
            <a:r>
              <a:rPr lang="en-US" sz="2200" dirty="0" smtClean="0">
                <a:latin typeface="Segoe UI" panose="020B0502040204020203" pitchFamily="34" charset="0"/>
                <a:ea typeface="Segoe UI" panose="020B0502040204020203" pitchFamily="34" charset="0"/>
                <a:cs typeface="Segoe UI" panose="020B0502040204020203" pitchFamily="34" charset="0"/>
              </a:rPr>
              <a:t>Force, she </a:t>
            </a:r>
            <a:r>
              <a:rPr lang="en-US" sz="2200" dirty="0">
                <a:latin typeface="Segoe UI" panose="020B0502040204020203" pitchFamily="34" charset="0"/>
                <a:ea typeface="Segoe UI" panose="020B0502040204020203" pitchFamily="34" charset="0"/>
                <a:cs typeface="Segoe UI" panose="020B0502040204020203" pitchFamily="34" charset="0"/>
              </a:rPr>
              <a:t>wrote </a:t>
            </a:r>
            <a:r>
              <a:rPr lang="en-US" sz="2200" dirty="0" smtClean="0">
                <a:latin typeface="Segoe UI" panose="020B0502040204020203" pitchFamily="34" charset="0"/>
                <a:ea typeface="Segoe UI" panose="020B0502040204020203" pitchFamily="34" charset="0"/>
                <a:cs typeface="Segoe UI" panose="020B0502040204020203" pitchFamily="34" charset="0"/>
              </a:rPr>
              <a:t>her </a:t>
            </a:r>
            <a:r>
              <a:rPr lang="en-US" sz="2200" dirty="0">
                <a:latin typeface="Segoe UI" panose="020B0502040204020203" pitchFamily="34" charset="0"/>
                <a:ea typeface="Segoe UI" panose="020B0502040204020203" pitchFamily="34" charset="0"/>
                <a:cs typeface="Segoe UI" panose="020B0502040204020203" pitchFamily="34" charset="0"/>
              </a:rPr>
              <a:t>annual work on public trust in the Israel Police. She was one of the leaders of the Jerusalem tour </a:t>
            </a:r>
            <a:r>
              <a:rPr lang="en-US" sz="2200" dirty="0" smtClean="0">
                <a:latin typeface="Segoe UI" panose="020B0502040204020203" pitchFamily="34" charset="0"/>
                <a:ea typeface="Segoe UI" panose="020B0502040204020203" pitchFamily="34" charset="0"/>
                <a:cs typeface="Segoe UI" panose="020B0502040204020203" pitchFamily="34" charset="0"/>
              </a:rPr>
              <a:t>and the police and society tour. </a:t>
            </a:r>
            <a:r>
              <a:rPr lang="en-US" sz="2200" dirty="0" smtClean="0">
                <a:latin typeface="Segoe UI" panose="020B0502040204020203" pitchFamily="34" charset="0"/>
                <a:ea typeface="Segoe UI" panose="020B0502040204020203" pitchFamily="34" charset="0"/>
                <a:cs typeface="Segoe UI" panose="020B0502040204020203" pitchFamily="34" charset="0"/>
              </a:rPr>
              <a:t>Her personally written birthday blessings are always invested in</a:t>
            </a:r>
            <a:r>
              <a:rPr lang="en-US" sz="2200" dirty="0" smtClean="0">
                <a:latin typeface="Segoe UI" panose="020B0502040204020203" pitchFamily="34" charset="0"/>
                <a:ea typeface="Segoe UI" panose="020B0502040204020203" pitchFamily="34" charset="0"/>
                <a:cs typeface="Segoe UI" panose="020B0502040204020203" pitchFamily="34" charset="0"/>
              </a:rPr>
              <a:t>. </a:t>
            </a:r>
            <a:endParaRPr lang="he-IL" sz="2200" dirty="0">
              <a:latin typeface="Segoe UI" panose="020B0502040204020203" pitchFamily="34" charset="0"/>
              <a:ea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604"/>
          <a:stretch/>
        </p:blipFill>
        <p:spPr>
          <a:xfrm>
            <a:off x="404633" y="5086494"/>
            <a:ext cx="2586170" cy="3105624"/>
          </a:xfrm>
          <a:prstGeom prst="rect">
            <a:avLst/>
          </a:prstGeom>
          <a:ln>
            <a:noFill/>
          </a:ln>
          <a:effectLst>
            <a:softEdge rad="342900"/>
          </a:effectLst>
        </p:spPr>
      </p:pic>
    </p:spTree>
    <p:extLst>
      <p:ext uri="{BB962C8B-B14F-4D97-AF65-F5344CB8AC3E}">
        <p14:creationId xmlns:p14="http://schemas.microsoft.com/office/powerpoint/2010/main" val="2592724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ענן 6">
            <a:extLst>
              <a:ext uri="{FF2B5EF4-FFF2-40B4-BE49-F238E27FC236}">
                <a16:creationId xmlns="" xmlns:a16="http://schemas.microsoft.com/office/drawing/2014/main" id="{0E8C6AEF-FC55-400F-9614-E3B142945345}"/>
              </a:ext>
            </a:extLst>
          </p:cNvPr>
          <p:cNvSpPr/>
          <p:nvPr/>
        </p:nvSpPr>
        <p:spPr>
          <a:xfrm rot="21112886">
            <a:off x="-1846147" y="3516653"/>
            <a:ext cx="8610816" cy="5158695"/>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prstDash val="lgDashDot"/>
            <a:tailEnd w="lg" len="lg"/>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3315721" y="4818265"/>
            <a:ext cx="3155974" cy="1098824"/>
          </a:xfrm>
        </p:spPr>
        <p:txBody>
          <a:bodyPr>
            <a:normAutofit fontScale="90000"/>
          </a:bodyPr>
          <a:lstStyle/>
          <a:p>
            <a:pPr>
              <a:lnSpc>
                <a:spcPct val="150000"/>
              </a:lnSpc>
            </a:pPr>
            <a:r>
              <a:rPr lang="en-US" sz="40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Dror</a:t>
            </a: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t>
            </a:r>
            <a:r>
              <a:rPr lang="en-US" sz="40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Friedler</a:t>
            </a:r>
            <a:r>
              <a:rPr lang="he-IL" sz="1800" dirty="0">
                <a:cs typeface="+mn-cs"/>
              </a:rPr>
              <a:t/>
            </a:r>
            <a:br>
              <a:rPr lang="he-IL" sz="1800" dirty="0">
                <a:cs typeface="+mn-cs"/>
              </a:rPr>
            </a:br>
            <a:r>
              <a:rPr lang="en-US" sz="2200" dirty="0" smtClean="0">
                <a:latin typeface="Segoe UI" panose="020B0502040204020203" pitchFamily="34" charset="0"/>
                <a:cs typeface="Segoe UI" panose="020B0502040204020203" pitchFamily="34" charset="0"/>
              </a:rPr>
              <a:t>Civil Service Commission.</a:t>
            </a:r>
            <a:r>
              <a:rPr lang="en-US" sz="2200" dirty="0">
                <a:latin typeface="Segoe UI" panose="020B0502040204020203" pitchFamily="34" charset="0"/>
                <a:cs typeface="Segoe UI" panose="020B0502040204020203" pitchFamily="34" charset="0"/>
              </a:rPr>
              <a:t/>
            </a:r>
            <a:br>
              <a:rPr lang="en-US" sz="2200" dirty="0">
                <a:latin typeface="Segoe UI" panose="020B0502040204020203" pitchFamily="34" charset="0"/>
                <a:cs typeface="Segoe UI" panose="020B0502040204020203" pitchFamily="34" charset="0"/>
              </a:rPr>
            </a:br>
            <a:r>
              <a:rPr lang="en-US" sz="2200" dirty="0">
                <a:latin typeface="Segoe UI" panose="020B0502040204020203" pitchFamily="34" charset="0"/>
                <a:cs typeface="Segoe UI" panose="020B0502040204020203" pitchFamily="34" charset="0"/>
              </a:rPr>
              <a:t> In </a:t>
            </a:r>
            <a:r>
              <a:rPr lang="en-US" sz="2200" dirty="0" smtClean="0">
                <a:latin typeface="Segoe UI" panose="020B0502040204020203" pitchFamily="34" charset="0"/>
                <a:cs typeface="Segoe UI" panose="020B0502040204020203" pitchFamily="34" charset="0"/>
              </a:rPr>
              <a:t>his thesis he </a:t>
            </a:r>
            <a:r>
              <a:rPr lang="en-US" sz="2200" dirty="0">
                <a:latin typeface="Segoe UI" panose="020B0502040204020203" pitchFamily="34" charset="0"/>
                <a:cs typeface="Segoe UI" panose="020B0502040204020203" pitchFamily="34" charset="0"/>
              </a:rPr>
              <a:t>wrote about the strategic applications of artificial intelligence in decision-making </a:t>
            </a:r>
            <a:r>
              <a:rPr lang="en-US" sz="2200" dirty="0" smtClean="0">
                <a:latin typeface="Segoe UI" panose="020B0502040204020203" pitchFamily="34" charset="0"/>
                <a:cs typeface="Segoe UI" panose="020B0502040204020203" pitchFamily="34" charset="0"/>
              </a:rPr>
              <a:t>processes.</a:t>
            </a:r>
            <a:endParaRPr lang="he-IL" sz="2200"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7409"/>
          <a:stretch/>
        </p:blipFill>
        <p:spPr>
          <a:xfrm>
            <a:off x="559950" y="4593156"/>
            <a:ext cx="2466740" cy="3005687"/>
          </a:xfrm>
          <a:prstGeom prst="rect">
            <a:avLst/>
          </a:prstGeom>
          <a:ln>
            <a:noFill/>
          </a:ln>
          <a:effectLst>
            <a:softEdge rad="266700"/>
          </a:effectLst>
        </p:spPr>
      </p:pic>
      <p:sp>
        <p:nvSpPr>
          <p:cNvPr id="6" name="ענן 8">
            <a:extLst>
              <a:ext uri="{FF2B5EF4-FFF2-40B4-BE49-F238E27FC236}">
                <a16:creationId xmlns="" xmlns:a16="http://schemas.microsoft.com/office/drawing/2014/main" id="{477B37F1-8865-43C6-A147-BA9B7AC12ED7}"/>
              </a:ext>
            </a:extLst>
          </p:cNvPr>
          <p:cNvSpPr/>
          <p:nvPr/>
        </p:nvSpPr>
        <p:spPr>
          <a:xfrm>
            <a:off x="2613033" y="478306"/>
            <a:ext cx="4244967" cy="1999063"/>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prstDash val="lgDashDot"/>
            <a:tailEnd w="lg" len="lg"/>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2339868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ענן 6">
            <a:extLst>
              <a:ext uri="{FF2B5EF4-FFF2-40B4-BE49-F238E27FC236}">
                <a16:creationId xmlns="" xmlns:a16="http://schemas.microsoft.com/office/drawing/2014/main" id="{0E8C6AEF-FC55-400F-9614-E3B142945345}"/>
              </a:ext>
            </a:extLst>
          </p:cNvPr>
          <p:cNvSpPr/>
          <p:nvPr/>
        </p:nvSpPr>
        <p:spPr>
          <a:xfrm>
            <a:off x="-1997220" y="3440117"/>
            <a:ext cx="8855220" cy="5558672"/>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3140357" y="5285168"/>
            <a:ext cx="3140357" cy="1108457"/>
          </a:xfrm>
        </p:spPr>
        <p:txBody>
          <a:bodyPr>
            <a:normAutofit fontScale="90000"/>
          </a:bodyPr>
          <a:lstStyle/>
          <a:p>
            <a:pPr>
              <a:lnSpc>
                <a:spcPct val="150000"/>
              </a:lnSpc>
            </a:pPr>
            <a:r>
              <a:rPr lang="en-US" sz="40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Assaf</a:t>
            </a: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t>
            </a:r>
            <a:r>
              <a:rPr lang="en-US" sz="4000" dirty="0" err="1"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Raffeld</a:t>
            </a:r>
            <a:r>
              <a:rPr lang="he-IL" sz="40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r>
            <a:br>
              <a:rPr lang="he-IL" sz="40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br>
            <a:r>
              <a:rPr lang="en-US" sz="2200" dirty="0" smtClean="0">
                <a:latin typeface="Segoe UI" panose="020B0502040204020203" pitchFamily="34" charset="0"/>
                <a:cs typeface="Segoe UI" panose="020B0502040204020203" pitchFamily="34" charset="0"/>
              </a:rPr>
              <a:t>Head of </a:t>
            </a:r>
            <a:r>
              <a:rPr lang="en-US" sz="2200" dirty="0">
                <a:latin typeface="Segoe UI" panose="020B0502040204020203" pitchFamily="34" charset="0"/>
                <a:cs typeface="Segoe UI" panose="020B0502040204020203" pitchFamily="34" charset="0"/>
              </a:rPr>
              <a:t>the Jerusalem Region in the Israel Lands Authority. </a:t>
            </a:r>
            <a:r>
              <a:rPr lang="en-US" sz="2200" dirty="0" smtClean="0">
                <a:latin typeface="Segoe UI" panose="020B0502040204020203" pitchFamily="34" charset="0"/>
                <a:cs typeface="Segoe UI" panose="020B0502040204020203" pitchFamily="34" charset="0"/>
              </a:rPr>
              <a:t>In the political simulation, he was </a:t>
            </a:r>
            <a:r>
              <a:rPr lang="en-US" sz="2200" dirty="0">
                <a:latin typeface="Segoe UI" panose="020B0502040204020203" pitchFamily="34" charset="0"/>
                <a:cs typeface="Segoe UI" panose="020B0502040204020203" pitchFamily="34" charset="0"/>
              </a:rPr>
              <a:t>"King of Jordan". </a:t>
            </a:r>
            <a:r>
              <a:rPr lang="en-US" sz="2200" dirty="0">
                <a:latin typeface="Segoe UI" panose="020B0502040204020203" pitchFamily="34" charset="0"/>
                <a:cs typeface="Segoe UI" panose="020B0502040204020203" pitchFamily="34" charset="0"/>
              </a:rPr>
              <a:t>In his thesis he wrote about the housing crisis as an opportunity for change. </a:t>
            </a:r>
            <a:r>
              <a:rPr lang="en-US" sz="2200" dirty="0">
                <a:latin typeface="Segoe UI" panose="020B0502040204020203" pitchFamily="34" charset="0"/>
                <a:cs typeface="Segoe UI" panose="020B0502040204020203" pitchFamily="34" charset="0"/>
              </a:rPr>
              <a:t>Was a </a:t>
            </a:r>
            <a:r>
              <a:rPr lang="en-US" sz="2200" dirty="0" smtClean="0">
                <a:latin typeface="Segoe UI" panose="020B0502040204020203" pitchFamily="34" charset="0"/>
                <a:cs typeface="Segoe UI" panose="020B0502040204020203" pitchFamily="34" charset="0"/>
              </a:rPr>
              <a:t>initiator and lead </a:t>
            </a:r>
            <a:r>
              <a:rPr lang="en-US" sz="2200" dirty="0">
                <a:latin typeface="Segoe UI" panose="020B0502040204020203" pitchFamily="34" charset="0"/>
                <a:cs typeface="Segoe UI" panose="020B0502040204020203" pitchFamily="34" charset="0"/>
              </a:rPr>
              <a:t>player in the basketball team.</a:t>
            </a:r>
            <a:br>
              <a:rPr lang="en-US" sz="2200" dirty="0">
                <a:latin typeface="Segoe UI" panose="020B0502040204020203" pitchFamily="34" charset="0"/>
                <a:cs typeface="Segoe UI" panose="020B0502040204020203" pitchFamily="34" charset="0"/>
              </a:rPr>
            </a:br>
            <a:endParaRPr lang="he-IL" sz="2200"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734"/>
          <a:stretch/>
        </p:blipFill>
        <p:spPr>
          <a:xfrm>
            <a:off x="357440" y="4484913"/>
            <a:ext cx="2543432" cy="3054775"/>
          </a:xfrm>
          <a:prstGeom prst="rect">
            <a:avLst/>
          </a:prstGeom>
          <a:ln>
            <a:noFill/>
          </a:ln>
          <a:effectLst>
            <a:softEdge rad="304800"/>
          </a:effectLst>
        </p:spPr>
      </p:pic>
    </p:spTree>
    <p:extLst>
      <p:ext uri="{BB962C8B-B14F-4D97-AF65-F5344CB8AC3E}">
        <p14:creationId xmlns:p14="http://schemas.microsoft.com/office/powerpoint/2010/main" val="1922713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ענן 5">
            <a:extLst>
              <a:ext uri="{FF2B5EF4-FFF2-40B4-BE49-F238E27FC236}">
                <a16:creationId xmlns="" xmlns:a16="http://schemas.microsoft.com/office/drawing/2014/main" id="{B81E654B-422A-4DF2-9A79-3ECFB30CA531}"/>
              </a:ext>
            </a:extLst>
          </p:cNvPr>
          <p:cNvSpPr/>
          <p:nvPr/>
        </p:nvSpPr>
        <p:spPr>
          <a:xfrm>
            <a:off x="945720" y="8585834"/>
            <a:ext cx="3713366" cy="1890252"/>
          </a:xfrm>
          <a:prstGeom prst="cloud">
            <a:avLst/>
          </a:prstGeom>
          <a:gradFill>
            <a:gsLst>
              <a:gs pos="0">
                <a:schemeClr val="accent1">
                  <a:lumMod val="5000"/>
                  <a:lumOff val="95000"/>
                </a:schemeClr>
              </a:gs>
              <a:gs pos="31000">
                <a:schemeClr val="accent1">
                  <a:lumMod val="45000"/>
                  <a:lumOff val="55000"/>
                </a:schemeClr>
              </a:gs>
              <a:gs pos="87000">
                <a:schemeClr val="accent1">
                  <a:lumMod val="45000"/>
                  <a:lumOff val="55000"/>
                </a:schemeClr>
              </a:gs>
              <a:gs pos="100000">
                <a:schemeClr val="accent1">
                  <a:lumMod val="30000"/>
                  <a:lumOff val="70000"/>
                </a:schemeClr>
              </a:gs>
            </a:gsLst>
            <a:lin ang="5400000" scaled="1"/>
          </a:gradFill>
          <a:ln cap="rnd">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250" dirty="0" smtClean="0">
                <a:latin typeface="Segoe UI" panose="020B0502040204020203" pitchFamily="34" charset="0"/>
                <a:cs typeface="Segoe UI" panose="020B0502040204020203" pitchFamily="34" charset="0"/>
              </a:rPr>
              <a:t>Good luck, </a:t>
            </a:r>
            <a:r>
              <a:rPr lang="en-US" sz="2250" dirty="0" err="1" smtClean="0">
                <a:latin typeface="Segoe UI" panose="020B0502040204020203" pitchFamily="34" charset="0"/>
                <a:cs typeface="Segoe UI" panose="020B0502040204020203" pitchFamily="34" charset="0"/>
              </a:rPr>
              <a:t>Eran</a:t>
            </a:r>
            <a:r>
              <a:rPr lang="en-US" sz="2250" dirty="0" smtClean="0">
                <a:latin typeface="Segoe UI" panose="020B0502040204020203" pitchFamily="34" charset="0"/>
                <a:cs typeface="Segoe UI" panose="020B0502040204020203" pitchFamily="34" charset="0"/>
              </a:rPr>
              <a:t>!</a:t>
            </a:r>
            <a:endParaRPr lang="he-IL" sz="2250" dirty="0"/>
          </a:p>
        </p:txBody>
      </p:sp>
      <p:sp>
        <p:nvSpPr>
          <p:cNvPr id="7" name="ענן 6">
            <a:extLst>
              <a:ext uri="{FF2B5EF4-FFF2-40B4-BE49-F238E27FC236}">
                <a16:creationId xmlns="" xmlns:a16="http://schemas.microsoft.com/office/drawing/2014/main" id="{0E8C6AEF-FC55-400F-9614-E3B142945345}"/>
              </a:ext>
            </a:extLst>
          </p:cNvPr>
          <p:cNvSpPr/>
          <p:nvPr/>
        </p:nvSpPr>
        <p:spPr>
          <a:xfrm rot="247993">
            <a:off x="2390200" y="1947407"/>
            <a:ext cx="5353817" cy="3760843"/>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13"/>
          </a:p>
        </p:txBody>
      </p:sp>
      <p:sp>
        <p:nvSpPr>
          <p:cNvPr id="2" name="כותרת 1"/>
          <p:cNvSpPr>
            <a:spLocks noGrp="1"/>
          </p:cNvSpPr>
          <p:nvPr>
            <p:ph type="title"/>
          </p:nvPr>
        </p:nvSpPr>
        <p:spPr>
          <a:xfrm>
            <a:off x="304185" y="4898943"/>
            <a:ext cx="3914889" cy="1882828"/>
          </a:xfrm>
        </p:spPr>
        <p:txBody>
          <a:bodyPr>
            <a:normAutofit fontScale="90000"/>
          </a:bodyPr>
          <a:lstStyle/>
          <a:p>
            <a:pPr>
              <a:lnSpc>
                <a:spcPct val="150000"/>
              </a:lnSpc>
            </a:pPr>
            <a:r>
              <a:rPr lang="en-US" sz="40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Assistant Commissioner </a:t>
            </a:r>
            <a:r>
              <a:rPr lang="en-US" sz="4000" dirty="0" err="1"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Eran</a:t>
            </a:r>
            <a:r>
              <a:rPr lang="en-US" sz="40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t>
            </a:r>
            <a:r>
              <a:rPr lang="en-US" sz="4000" dirty="0" err="1"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Kamin</a:t>
            </a:r>
            <a:r>
              <a:rPr lang="en-US" sz="40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r>
            <a:br>
              <a:rPr lang="en-US" sz="40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br>
            <a:r>
              <a:rPr lang="en-US" sz="2200" dirty="0" smtClean="0">
                <a:solidFill>
                  <a:schemeClr val="dk1"/>
                </a:solidFill>
                <a:latin typeface="Segoe UI" panose="020B0502040204020203" pitchFamily="34" charset="0"/>
                <a:ea typeface="+mn-ea"/>
                <a:cs typeface="Segoe UI" panose="020B0502040204020203" pitchFamily="34" charset="0"/>
              </a:rPr>
              <a:t>Group Leader </a:t>
            </a:r>
            <a:r>
              <a:rPr lang="en-US" sz="2200" dirty="0" smtClean="0">
                <a:solidFill>
                  <a:schemeClr val="dk1"/>
                </a:solidFill>
                <a:latin typeface="Segoe UI" panose="020B0502040204020203" pitchFamily="34" charset="0"/>
                <a:ea typeface="+mn-ea"/>
                <a:cs typeface="Segoe UI" panose="020B0502040204020203" pitchFamily="34" charset="0"/>
              </a:rPr>
              <a:t>of Team 1.</a:t>
            </a:r>
            <a:r>
              <a:rPr lang="he-IL" sz="2200" dirty="0">
                <a:solidFill>
                  <a:schemeClr val="dk1"/>
                </a:solidFill>
                <a:latin typeface="Segoe UI" panose="020B0502040204020203" pitchFamily="34" charset="0"/>
                <a:ea typeface="+mn-ea"/>
                <a:cs typeface="Segoe UI" panose="020B0502040204020203" pitchFamily="34" charset="0"/>
              </a:rPr>
              <a:t/>
            </a:r>
            <a:br>
              <a:rPr lang="he-IL" sz="2200" dirty="0">
                <a:solidFill>
                  <a:schemeClr val="dk1"/>
                </a:solidFill>
                <a:latin typeface="Segoe UI" panose="020B0502040204020203" pitchFamily="34" charset="0"/>
                <a:ea typeface="+mn-ea"/>
                <a:cs typeface="Segoe UI" panose="020B0502040204020203" pitchFamily="34" charset="0"/>
              </a:rPr>
            </a:br>
            <a:r>
              <a:rPr lang="en-US" sz="2200" dirty="0">
                <a:latin typeface="Segoe UI" panose="020B0502040204020203" pitchFamily="34" charset="0"/>
                <a:cs typeface="Segoe UI" panose="020B0502040204020203" pitchFamily="34" charset="0"/>
              </a:rPr>
              <a:t>In his previous position, </a:t>
            </a:r>
            <a:r>
              <a:rPr lang="en-US" sz="2200" dirty="0" smtClean="0">
                <a:latin typeface="Segoe UI" panose="020B0502040204020203" pitchFamily="34" charset="0"/>
                <a:cs typeface="Segoe UI" panose="020B0502040204020203" pitchFamily="34" charset="0"/>
              </a:rPr>
              <a:t>he was head of </a:t>
            </a:r>
            <a:r>
              <a:rPr lang="en-US" sz="2200" dirty="0">
                <a:latin typeface="Segoe UI" panose="020B0502040204020203" pitchFamily="34" charset="0"/>
                <a:cs typeface="Segoe UI" panose="020B0502040204020203" pitchFamily="34" charset="0"/>
              </a:rPr>
              <a:t>the Police Investigations Division. He led the economic </a:t>
            </a:r>
            <a:r>
              <a:rPr lang="en-US" sz="2200" dirty="0" smtClean="0">
                <a:latin typeface="Segoe UI" panose="020B0502040204020203" pitchFamily="34" charset="0"/>
                <a:cs typeface="Segoe UI" panose="020B0502040204020203" pitchFamily="34" charset="0"/>
              </a:rPr>
              <a:t>axis</a:t>
            </a:r>
            <a:r>
              <a:rPr lang="en-US" sz="2200" dirty="0" smtClean="0">
                <a:latin typeface="Segoe UI" panose="020B0502040204020203" pitchFamily="34" charset="0"/>
                <a:cs typeface="Segoe UI" panose="020B0502040204020203" pitchFamily="34" charset="0"/>
              </a:rPr>
              <a:t> </a:t>
            </a:r>
            <a:r>
              <a:rPr lang="en-US" sz="2200" dirty="0">
                <a:latin typeface="Segoe UI" panose="020B0502040204020203" pitchFamily="34" charset="0"/>
                <a:cs typeface="Segoe UI" panose="020B0502040204020203" pitchFamily="34" charset="0"/>
              </a:rPr>
              <a:t>and was the tour guide responsible for the tour of Judea and </a:t>
            </a:r>
            <a:r>
              <a:rPr lang="en-US" sz="2200" dirty="0" smtClean="0">
                <a:latin typeface="Segoe UI" panose="020B0502040204020203" pitchFamily="34" charset="0"/>
                <a:cs typeface="Segoe UI" panose="020B0502040204020203" pitchFamily="34" charset="0"/>
              </a:rPr>
              <a:t>Samaria and the tour </a:t>
            </a:r>
            <a:r>
              <a:rPr lang="en-US" sz="2200" dirty="0">
                <a:latin typeface="Segoe UI" panose="020B0502040204020203" pitchFamily="34" charset="0"/>
                <a:cs typeface="Segoe UI" panose="020B0502040204020203" pitchFamily="34" charset="0"/>
              </a:rPr>
              <a:t>of </a:t>
            </a:r>
            <a:r>
              <a:rPr lang="en-US" sz="2200" dirty="0" smtClean="0">
                <a:latin typeface="Segoe UI" panose="020B0502040204020203" pitchFamily="34" charset="0"/>
                <a:cs typeface="Segoe UI" panose="020B0502040204020203" pitchFamily="34" charset="0"/>
              </a:rPr>
              <a:t>India</a:t>
            </a:r>
            <a:r>
              <a:rPr lang="en-US" sz="2200" dirty="0">
                <a:latin typeface="Segoe UI" panose="020B0502040204020203" pitchFamily="34" charset="0"/>
                <a:cs typeface="Segoe UI" panose="020B0502040204020203" pitchFamily="34" charset="0"/>
              </a:rPr>
              <a:t>.</a:t>
            </a:r>
            <a:r>
              <a:rPr lang="he-IL" sz="2200" dirty="0" smtClean="0">
                <a:latin typeface="Segoe UI" panose="020B0502040204020203" pitchFamily="34" charset="0"/>
                <a:cs typeface="Segoe UI" panose="020B0502040204020203" pitchFamily="34" charset="0"/>
              </a:rPr>
              <a:t> </a:t>
            </a:r>
            <a:r>
              <a:rPr lang="he-IL" sz="2200" dirty="0">
                <a:solidFill>
                  <a:schemeClr val="dk1"/>
                </a:solidFill>
                <a:latin typeface="Segoe UI" panose="020B0502040204020203" pitchFamily="34" charset="0"/>
                <a:ea typeface="+mn-ea"/>
                <a:cs typeface="Segoe UI" panose="020B0502040204020203" pitchFamily="34" charset="0"/>
              </a:rPr>
              <a:t/>
            </a:r>
            <a:br>
              <a:rPr lang="he-IL" sz="2200" dirty="0">
                <a:solidFill>
                  <a:schemeClr val="dk1"/>
                </a:solidFill>
                <a:latin typeface="Segoe UI" panose="020B0502040204020203" pitchFamily="34" charset="0"/>
                <a:ea typeface="+mn-ea"/>
                <a:cs typeface="Segoe UI" panose="020B0502040204020203" pitchFamily="34" charset="0"/>
              </a:rPr>
            </a:br>
            <a:endParaRPr lang="he-IL" sz="2200" dirty="0">
              <a:solidFill>
                <a:schemeClr val="dk1"/>
              </a:solidFill>
              <a:latin typeface="Segoe UI" panose="020B0502040204020203" pitchFamily="34" charset="0"/>
              <a:ea typeface="+mn-ea"/>
              <a:cs typeface="Segoe UI" panose="020B0502040204020203" pitchFamily="34" charset="0"/>
            </a:endParaRPr>
          </a:p>
        </p:txBody>
      </p:sp>
      <p:pic>
        <p:nvPicPr>
          <p:cNvPr id="10" name="תמונה 9" descr="תמונה שמכילה אדם, מקורה, קיר, שולחן&#10;&#10;התיאור נוצר באופן אוטומטי">
            <a:extLst>
              <a:ext uri="{FF2B5EF4-FFF2-40B4-BE49-F238E27FC236}">
                <a16:creationId xmlns="" xmlns:a16="http://schemas.microsoft.com/office/drawing/2014/main" id="{411A1DDA-9DD5-4B59-8F81-C7C4C147E7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367" t="-1250" r="25306" b="26000"/>
          <a:stretch/>
        </p:blipFill>
        <p:spPr>
          <a:xfrm>
            <a:off x="3306817" y="2209409"/>
            <a:ext cx="3725354" cy="3122813"/>
          </a:xfrm>
          <a:prstGeom prst="ellipse">
            <a:avLst/>
          </a:prstGeom>
          <a:ln>
            <a:noFill/>
          </a:ln>
          <a:effectLst>
            <a:softEdge rad="112500"/>
          </a:effectLst>
        </p:spPr>
      </p:pic>
    </p:spTree>
    <p:extLst>
      <p:ext uri="{BB962C8B-B14F-4D97-AF65-F5344CB8AC3E}">
        <p14:creationId xmlns:p14="http://schemas.microsoft.com/office/powerpoint/2010/main" val="4016903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ענן 6">
            <a:extLst>
              <a:ext uri="{FF2B5EF4-FFF2-40B4-BE49-F238E27FC236}">
                <a16:creationId xmlns="" xmlns:a16="http://schemas.microsoft.com/office/drawing/2014/main" id="{0E8C6AEF-FC55-400F-9614-E3B142945345}"/>
              </a:ext>
            </a:extLst>
          </p:cNvPr>
          <p:cNvSpPr/>
          <p:nvPr/>
        </p:nvSpPr>
        <p:spPr>
          <a:xfrm rot="1139085">
            <a:off x="-2241540" y="3310369"/>
            <a:ext cx="6606151" cy="4781993"/>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3516250" y="6049709"/>
            <a:ext cx="2952369" cy="401193"/>
          </a:xfrm>
        </p:spPr>
        <p:txBody>
          <a:bodyPr>
            <a:normAutofit fontScale="90000"/>
          </a:bodyPr>
          <a:lstStyle/>
          <a:p>
            <a:pPr>
              <a:lnSpc>
                <a:spcPct val="150000"/>
              </a:lnSpc>
              <a:spcBef>
                <a:spcPts val="563"/>
              </a:spcBef>
            </a:pP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Dr. </a:t>
            </a:r>
            <a:r>
              <a:rPr lang="en-US" sz="40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Eyal</a:t>
            </a: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t>
            </a:r>
            <a:r>
              <a:rPr lang="en-US" sz="40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Argov</a:t>
            </a:r>
            <a:r>
              <a:rPr lang="he-IL"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r>
            <a:br>
              <a:rPr lang="he-IL"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br>
            <a:r>
              <a:rPr lang="en-US" sz="2200" dirty="0" smtClean="0">
                <a:solidFill>
                  <a:schemeClr val="dk1"/>
                </a:solidFill>
                <a:latin typeface="Segoe UI" panose="020B0502040204020203" pitchFamily="34" charset="0"/>
                <a:ea typeface="+mn-ea"/>
                <a:cs typeface="Segoe UI" panose="020B0502040204020203" pitchFamily="34" charset="0"/>
              </a:rPr>
              <a:t>He is returning to be the Head </a:t>
            </a:r>
            <a:r>
              <a:rPr lang="en-US" sz="2200" dirty="0">
                <a:solidFill>
                  <a:schemeClr val="dk1"/>
                </a:solidFill>
                <a:latin typeface="Segoe UI" panose="020B0502040204020203" pitchFamily="34" charset="0"/>
                <a:ea typeface="+mn-ea"/>
                <a:cs typeface="Segoe UI" panose="020B0502040204020203" pitchFamily="34" charset="0"/>
              </a:rPr>
              <a:t>of </a:t>
            </a:r>
            <a:r>
              <a:rPr lang="en-US" sz="2200" dirty="0">
                <a:solidFill>
                  <a:schemeClr val="dk1"/>
                </a:solidFill>
                <a:latin typeface="Segoe UI" panose="020B0502040204020203" pitchFamily="34" charset="0"/>
                <a:ea typeface="+mn-ea"/>
                <a:cs typeface="Segoe UI" panose="020B0502040204020203" pitchFamily="34" charset="0"/>
              </a:rPr>
              <a:t>S</a:t>
            </a:r>
            <a:r>
              <a:rPr lang="en-US" sz="2200" dirty="0" smtClean="0">
                <a:solidFill>
                  <a:schemeClr val="dk1"/>
                </a:solidFill>
                <a:latin typeface="Segoe UI" panose="020B0502040204020203" pitchFamily="34" charset="0"/>
                <a:ea typeface="+mn-ea"/>
                <a:cs typeface="Segoe UI" panose="020B0502040204020203" pitchFamily="34" charset="0"/>
              </a:rPr>
              <a:t>ector </a:t>
            </a:r>
            <a:r>
              <a:rPr lang="en-US" sz="2200" dirty="0">
                <a:solidFill>
                  <a:schemeClr val="dk1"/>
                </a:solidFill>
                <a:latin typeface="Segoe UI" panose="020B0502040204020203" pitchFamily="34" charset="0"/>
                <a:ea typeface="+mn-ea"/>
                <a:cs typeface="Segoe UI" panose="020B0502040204020203" pitchFamily="34" charset="0"/>
              </a:rPr>
              <a:t>at the Bank of Israel. </a:t>
            </a:r>
            <a:r>
              <a:rPr lang="en-US" sz="2200" dirty="0">
                <a:solidFill>
                  <a:schemeClr val="dk1"/>
                </a:solidFill>
                <a:latin typeface="Segoe UI" panose="020B0502040204020203" pitchFamily="34" charset="0"/>
                <a:ea typeface="+mn-ea"/>
                <a:cs typeface="Segoe UI" panose="020B0502040204020203" pitchFamily="34" charset="0"/>
              </a:rPr>
              <a:t>He helped lead the economic </a:t>
            </a:r>
            <a:r>
              <a:rPr lang="en-US" sz="2200" dirty="0" smtClean="0">
                <a:solidFill>
                  <a:schemeClr val="dk1"/>
                </a:solidFill>
                <a:latin typeface="Segoe UI" panose="020B0502040204020203" pitchFamily="34" charset="0"/>
                <a:ea typeface="+mn-ea"/>
                <a:cs typeface="Segoe UI" panose="020B0502040204020203" pitchFamily="34" charset="0"/>
              </a:rPr>
              <a:t>axis. Graduated with honors. In </a:t>
            </a:r>
            <a:r>
              <a:rPr lang="en-US" sz="2200" dirty="0">
                <a:solidFill>
                  <a:schemeClr val="dk1"/>
                </a:solidFill>
                <a:latin typeface="Segoe UI" panose="020B0502040204020203" pitchFamily="34" charset="0"/>
                <a:ea typeface="+mn-ea"/>
                <a:cs typeface="Segoe UI" panose="020B0502040204020203" pitchFamily="34" charset="0"/>
              </a:rPr>
              <a:t>his thesis he wrote about the employment of </a:t>
            </a:r>
            <a:r>
              <a:rPr lang="en-US" sz="2200" dirty="0" smtClean="0">
                <a:solidFill>
                  <a:schemeClr val="dk1"/>
                </a:solidFill>
                <a:latin typeface="Segoe UI" panose="020B0502040204020203" pitchFamily="34" charset="0"/>
                <a:ea typeface="+mn-ea"/>
                <a:cs typeface="Segoe UI" panose="020B0502040204020203" pitchFamily="34" charset="0"/>
              </a:rPr>
              <a:t>Orthodox </a:t>
            </a:r>
            <a:r>
              <a:rPr lang="en-US" sz="2200" dirty="0">
                <a:solidFill>
                  <a:schemeClr val="dk1"/>
                </a:solidFill>
                <a:latin typeface="Segoe UI" panose="020B0502040204020203" pitchFamily="34" charset="0"/>
                <a:ea typeface="+mn-ea"/>
                <a:cs typeface="Segoe UI" panose="020B0502040204020203" pitchFamily="34" charset="0"/>
              </a:rPr>
              <a:t>men in the Israeli economy</a:t>
            </a:r>
            <a:r>
              <a:rPr lang="en-US" sz="2200" dirty="0" smtClean="0">
                <a:solidFill>
                  <a:schemeClr val="dk1"/>
                </a:solidFill>
                <a:latin typeface="Segoe UI" panose="020B0502040204020203" pitchFamily="34" charset="0"/>
                <a:ea typeface="+mn-ea"/>
                <a:cs typeface="Segoe UI" panose="020B0502040204020203" pitchFamily="34" charset="0"/>
              </a:rPr>
              <a:t>. </a:t>
            </a:r>
            <a:endParaRPr lang="he-IL" sz="2200" dirty="0">
              <a:solidFill>
                <a:schemeClr val="dk1"/>
              </a:solidFill>
              <a:latin typeface="Segoe UI" panose="020B0502040204020203" pitchFamily="34" charset="0"/>
              <a:ea typeface="+mn-ea"/>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651"/>
          <a:stretch/>
        </p:blipFill>
        <p:spPr>
          <a:xfrm>
            <a:off x="820755" y="4273597"/>
            <a:ext cx="2379296" cy="2855535"/>
          </a:xfrm>
          <a:prstGeom prst="rect">
            <a:avLst/>
          </a:prstGeom>
          <a:ln>
            <a:noFill/>
          </a:ln>
          <a:effectLst>
            <a:softEdge rad="330200"/>
          </a:effectLst>
        </p:spPr>
      </p:pic>
    </p:spTree>
    <p:extLst>
      <p:ext uri="{BB962C8B-B14F-4D97-AF65-F5344CB8AC3E}">
        <p14:creationId xmlns:p14="http://schemas.microsoft.com/office/powerpoint/2010/main" val="1746608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ענן 6">
            <a:extLst>
              <a:ext uri="{FF2B5EF4-FFF2-40B4-BE49-F238E27FC236}">
                <a16:creationId xmlns="" xmlns:a16="http://schemas.microsoft.com/office/drawing/2014/main" id="{0E8C6AEF-FC55-400F-9614-E3B142945345}"/>
              </a:ext>
            </a:extLst>
          </p:cNvPr>
          <p:cNvSpPr/>
          <p:nvPr/>
        </p:nvSpPr>
        <p:spPr>
          <a:xfrm rot="1591261">
            <a:off x="-829131" y="3613379"/>
            <a:ext cx="6447124" cy="4611890"/>
          </a:xfrm>
          <a:prstGeom prst="cloud">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glow rad="228600">
              <a:schemeClr val="accent5">
                <a:satMod val="175000"/>
                <a:alpha val="40000"/>
              </a:schemeClr>
            </a:glow>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2" name="כותרת 1"/>
          <p:cNvSpPr>
            <a:spLocks noGrp="1"/>
          </p:cNvSpPr>
          <p:nvPr>
            <p:ph type="title"/>
          </p:nvPr>
        </p:nvSpPr>
        <p:spPr>
          <a:xfrm>
            <a:off x="3266736" y="5474495"/>
            <a:ext cx="3041708" cy="1249901"/>
          </a:xfrm>
        </p:spPr>
        <p:txBody>
          <a:bodyPr>
            <a:normAutofit fontScale="90000"/>
          </a:bodyPr>
          <a:lstStyle/>
          <a:p>
            <a:pPr>
              <a:lnSpc>
                <a:spcPct val="150000"/>
              </a:lnSpc>
            </a:pP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a:t>
            </a:r>
            <a:r>
              <a:rPr lang="en-US" sz="4000" dirty="0" err="1">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Inbal</a:t>
            </a: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t>
            </a:r>
            <a:r>
              <a:rPr lang="en-US" sz="40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De-Paz </a:t>
            </a:r>
            <a:r>
              <a:rPr lang="en-US" sz="2250" dirty="0">
                <a:cs typeface="+mn-cs"/>
              </a:rPr>
              <a:t/>
            </a:r>
            <a:br>
              <a:rPr lang="en-US" sz="2250" dirty="0">
                <a:cs typeface="+mn-cs"/>
              </a:rPr>
            </a:br>
            <a:r>
              <a:rPr lang="en-US" sz="2200" dirty="0">
                <a:latin typeface="Segoe UI" panose="020B0502040204020203" pitchFamily="34" charset="0"/>
                <a:ea typeface="Segoe UI" panose="020B0502040204020203" pitchFamily="34" charset="0"/>
                <a:cs typeface="Segoe UI" panose="020B0502040204020203" pitchFamily="34" charset="0"/>
              </a:rPr>
              <a:t>In her next position she </a:t>
            </a:r>
            <a:r>
              <a:rPr lang="en-US" sz="2200" dirty="0" smtClean="0">
                <a:latin typeface="Segoe UI" panose="020B0502040204020203" pitchFamily="34" charset="0"/>
                <a:ea typeface="Segoe UI" panose="020B0502040204020203" pitchFamily="34" charset="0"/>
                <a:cs typeface="Segoe UI" panose="020B0502040204020203" pitchFamily="34" charset="0"/>
              </a:rPr>
              <a:t>will be </a:t>
            </a:r>
            <a:r>
              <a:rPr lang="en-US" sz="2200" dirty="0">
                <a:latin typeface="Segoe UI" panose="020B0502040204020203" pitchFamily="34" charset="0"/>
                <a:ea typeface="Segoe UI" panose="020B0502040204020203" pitchFamily="34" charset="0"/>
                <a:cs typeface="Segoe UI" panose="020B0502040204020203" pitchFamily="34" charset="0"/>
              </a:rPr>
              <a:t>the chief military </a:t>
            </a:r>
            <a:r>
              <a:rPr lang="en-US" sz="2200" dirty="0" smtClean="0">
                <a:latin typeface="Segoe UI" panose="020B0502040204020203" pitchFamily="34" charset="0"/>
                <a:ea typeface="Segoe UI" panose="020B0502040204020203" pitchFamily="34" charset="0"/>
                <a:cs typeface="Segoe UI" panose="020B0502040204020203" pitchFamily="34" charset="0"/>
              </a:rPr>
              <a:t>advocate. </a:t>
            </a:r>
            <a:r>
              <a:rPr lang="en-US" sz="2200" dirty="0" smtClean="0">
                <a:latin typeface="Segoe UI" panose="020B0502040204020203" pitchFamily="34" charset="0"/>
                <a:cs typeface="Segoe UI" panose="020B0502040204020203" pitchFamily="34" charset="0"/>
              </a:rPr>
              <a:t>Led </a:t>
            </a:r>
            <a:r>
              <a:rPr lang="en-US" sz="2200" dirty="0">
                <a:latin typeface="Segoe UI" panose="020B0502040204020203" pitchFamily="34" charset="0"/>
                <a:cs typeface="Segoe UI" panose="020B0502040204020203" pitchFamily="34" charset="0"/>
              </a:rPr>
              <a:t>the "Army and Justice" seminar. Was the prime minister of Israel in the political simulation. </a:t>
            </a:r>
            <a:endParaRPr lang="he-IL" sz="2200" dirty="0">
              <a:cs typeface="+mn-cs"/>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402"/>
          <a:stretch/>
        </p:blipFill>
        <p:spPr>
          <a:xfrm>
            <a:off x="583797" y="4458938"/>
            <a:ext cx="2426222" cy="2920774"/>
          </a:xfrm>
          <a:prstGeom prst="rect">
            <a:avLst/>
          </a:prstGeom>
          <a:ln>
            <a:noFill/>
          </a:ln>
          <a:effectLst>
            <a:softEdge rad="419100"/>
          </a:effectLst>
        </p:spPr>
      </p:pic>
    </p:spTree>
    <p:extLst>
      <p:ext uri="{BB962C8B-B14F-4D97-AF65-F5344CB8AC3E}">
        <p14:creationId xmlns:p14="http://schemas.microsoft.com/office/powerpoint/2010/main" val="3411130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ענן 6">
            <a:extLst>
              <a:ext uri="{FF2B5EF4-FFF2-40B4-BE49-F238E27FC236}">
                <a16:creationId xmlns="" xmlns:a16="http://schemas.microsoft.com/office/drawing/2014/main" id="{0E8C6AEF-FC55-400F-9614-E3B142945345}"/>
              </a:ext>
            </a:extLst>
          </p:cNvPr>
          <p:cNvSpPr/>
          <p:nvPr/>
        </p:nvSpPr>
        <p:spPr>
          <a:xfrm rot="803667">
            <a:off x="-455207" y="3431841"/>
            <a:ext cx="6814524" cy="5105610"/>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3582387" y="5075611"/>
            <a:ext cx="3039870" cy="1818071"/>
          </a:xfrm>
        </p:spPr>
        <p:txBody>
          <a:bodyPr>
            <a:normAutofit fontScale="90000"/>
          </a:bodyPr>
          <a:lstStyle/>
          <a:p>
            <a:pPr>
              <a:lnSpc>
                <a:spcPct val="150000"/>
              </a:lnSpc>
            </a:pPr>
            <a:r>
              <a:rPr lang="en-US" sz="2250" dirty="0"/>
              <a:t/>
            </a:r>
            <a:br>
              <a:rPr lang="en-US" sz="2250" dirty="0"/>
            </a:b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Klaus </a:t>
            </a:r>
            <a:r>
              <a:rPr lang="en-US" sz="4000" dirty="0" err="1"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Harrer</a:t>
            </a:r>
            <a:r>
              <a:rPr lang="he-IL"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
            </a:r>
            <a:br>
              <a:rPr lang="he-IL"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br>
            <a:r>
              <a:rPr lang="en-US" sz="2200" dirty="0" smtClean="0">
                <a:latin typeface="Segoe UI" panose="020B0502040204020203" pitchFamily="34" charset="0"/>
                <a:cs typeface="Segoe UI" panose="020B0502040204020203" pitchFamily="34" charset="0"/>
              </a:rPr>
              <a:t>Head </a:t>
            </a:r>
            <a:r>
              <a:rPr lang="en-US" sz="2200" dirty="0">
                <a:latin typeface="Segoe UI" panose="020B0502040204020203" pitchFamily="34" charset="0"/>
                <a:cs typeface="Segoe UI" panose="020B0502040204020203" pitchFamily="34" charset="0"/>
              </a:rPr>
              <a:t>of the International Cooperation Department, Information and Cyber Service Division in the German Army. In the political simulation </a:t>
            </a:r>
            <a:r>
              <a:rPr lang="en-US" sz="2200" dirty="0" smtClean="0">
                <a:latin typeface="Segoe UI" panose="020B0502040204020203" pitchFamily="34" charset="0"/>
                <a:cs typeface="Segoe UI" panose="020B0502040204020203" pitchFamily="34" charset="0"/>
              </a:rPr>
              <a:t>he played the role of the prime minister of Russia- Vladimir </a:t>
            </a:r>
            <a:r>
              <a:rPr lang="en-US" sz="2200" dirty="0">
                <a:latin typeface="Segoe UI" panose="020B0502040204020203" pitchFamily="34" charset="0"/>
                <a:cs typeface="Segoe UI" panose="020B0502040204020203" pitchFamily="34" charset="0"/>
              </a:rPr>
              <a:t>Putin</a:t>
            </a:r>
            <a:r>
              <a:rPr lang="en-US" sz="2200" dirty="0" smtClean="0">
                <a:latin typeface="Segoe UI" panose="020B0502040204020203" pitchFamily="34" charset="0"/>
                <a:cs typeface="Segoe UI" panose="020B0502040204020203" pitchFamily="34" charset="0"/>
              </a:rPr>
              <a:t>.</a:t>
            </a:r>
            <a:r>
              <a:rPr lang="en-US" sz="2200" dirty="0">
                <a:latin typeface="Segoe UI" panose="020B0502040204020203" pitchFamily="34" charset="0"/>
                <a:cs typeface="Segoe UI" panose="020B0502040204020203" pitchFamily="34" charset="0"/>
              </a:rPr>
              <a:t> Wrote his thesis on Israel-NATO relations</a:t>
            </a:r>
            <a:endParaRPr lang="he-IL" sz="22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7648"/>
          <a:stretch/>
        </p:blipFill>
        <p:spPr>
          <a:xfrm>
            <a:off x="821467" y="4543236"/>
            <a:ext cx="2372776" cy="2882820"/>
          </a:xfrm>
          <a:prstGeom prst="rect">
            <a:avLst/>
          </a:prstGeom>
          <a:ln>
            <a:noFill/>
          </a:ln>
          <a:effectLst>
            <a:softEdge rad="112500"/>
          </a:effectLst>
        </p:spPr>
      </p:pic>
    </p:spTree>
    <p:extLst>
      <p:ext uri="{BB962C8B-B14F-4D97-AF65-F5344CB8AC3E}">
        <p14:creationId xmlns:p14="http://schemas.microsoft.com/office/powerpoint/2010/main" val="3288593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ענן 6">
            <a:extLst>
              <a:ext uri="{FF2B5EF4-FFF2-40B4-BE49-F238E27FC236}">
                <a16:creationId xmlns="" xmlns:a16="http://schemas.microsoft.com/office/drawing/2014/main" id="{0E8C6AEF-FC55-400F-9614-E3B142945345}"/>
              </a:ext>
            </a:extLst>
          </p:cNvPr>
          <p:cNvSpPr/>
          <p:nvPr/>
        </p:nvSpPr>
        <p:spPr>
          <a:xfrm rot="11506945">
            <a:off x="-1348856" y="3188936"/>
            <a:ext cx="6252851" cy="3585191"/>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prstDash val="lgDashDot"/>
            <a:tailEnd w="lg" len="lg"/>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3318893" y="4805535"/>
            <a:ext cx="3060108" cy="2394728"/>
          </a:xfrm>
        </p:spPr>
        <p:txBody>
          <a:bodyPr>
            <a:normAutofit fontScale="90000"/>
          </a:bodyPr>
          <a:lstStyle/>
          <a:p>
            <a:pPr algn="l" rtl="0">
              <a:lnSpc>
                <a:spcPct val="150000"/>
              </a:lnSpc>
            </a:pPr>
            <a:r>
              <a:rPr lang="en-US" sz="4000" dirty="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Col. Guy </a:t>
            </a:r>
            <a:r>
              <a:rPr lang="en-US" sz="4000" dirty="0" smtClean="0">
                <a:ln w="0">
                  <a:solidFill>
                    <a:schemeClr val="dk1"/>
                  </a:solidFill>
                </a:ln>
                <a:effectLst>
                  <a:outerShdw blurRad="38100" dist="19050" dir="2700000" algn="tl" rotWithShape="0">
                    <a:schemeClr val="dk1">
                      <a:alpha val="40000"/>
                    </a:schemeClr>
                  </a:outerShdw>
                </a:effectLst>
                <a:latin typeface="Segoe UI" panose="020B0502040204020203" pitchFamily="34" charset="0"/>
                <a:ea typeface="+mn-ea"/>
                <a:cs typeface="Segoe UI" panose="020B0502040204020203" pitchFamily="34" charset="0"/>
              </a:rPr>
              <a:t>Levy</a:t>
            </a:r>
            <a:r>
              <a:rPr lang="en-US" sz="4000" dirty="0">
                <a:latin typeface="Arial Unicode MS" panose="020B0604020202020204" pitchFamily="34" charset="-128"/>
                <a:ea typeface="Arial Unicode MS" panose="020B0604020202020204" pitchFamily="34" charset="-128"/>
                <a:cs typeface="Arial Unicode MS" panose="020B0604020202020204" pitchFamily="34" charset="-128"/>
              </a:rPr>
              <a:t/>
            </a:r>
            <a:br>
              <a:rPr lang="en-US" sz="40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200" dirty="0" smtClean="0">
                <a:latin typeface="Segoe UI" panose="020B0502040204020203" pitchFamily="34" charset="0"/>
                <a:cs typeface="Segoe UI" panose="020B0502040204020203" pitchFamily="34" charset="0"/>
              </a:rPr>
              <a:t>In his next position he will be Commander of Submarine </a:t>
            </a:r>
            <a:r>
              <a:rPr lang="en-US" sz="2200" dirty="0" smtClean="0">
                <a:latin typeface="Segoe UI" panose="020B0502040204020203" pitchFamily="34" charset="0"/>
                <a:cs typeface="Segoe UI" panose="020B0502040204020203" pitchFamily="34" charset="0"/>
              </a:rPr>
              <a:t>Special Forces. </a:t>
            </a:r>
            <a:r>
              <a:rPr lang="en-US" sz="2200" dirty="0">
                <a:latin typeface="Segoe UI" panose="020B0502040204020203" pitchFamily="34" charset="0"/>
                <a:cs typeface="Segoe UI" panose="020B0502040204020203" pitchFamily="34" charset="0"/>
              </a:rPr>
              <a:t>In his thesis he wrote about the Chinese involvement in the Haifa </a:t>
            </a:r>
            <a:r>
              <a:rPr lang="en-US" sz="2200" dirty="0" smtClean="0">
                <a:latin typeface="Segoe UI" panose="020B0502040204020203" pitchFamily="34" charset="0"/>
                <a:cs typeface="Segoe UI" panose="020B0502040204020203" pitchFamily="34" charset="0"/>
              </a:rPr>
              <a:t>port. Successfully </a:t>
            </a:r>
            <a:r>
              <a:rPr lang="en-US" sz="2200" dirty="0">
                <a:latin typeface="Segoe UI" panose="020B0502040204020203" pitchFamily="34" charset="0"/>
                <a:cs typeface="Segoe UI" panose="020B0502040204020203" pitchFamily="34" charset="0"/>
              </a:rPr>
              <a:t>led the East China tour.</a:t>
            </a:r>
            <a:r>
              <a:rPr lang="he-IL" sz="2200" dirty="0">
                <a:latin typeface="Segoe UI" panose="020B0502040204020203" pitchFamily="34" charset="0"/>
                <a:cs typeface="Segoe UI" panose="020B0502040204020203" pitchFamily="34" charset="0"/>
              </a:rPr>
              <a:t/>
            </a:r>
            <a:br>
              <a:rPr lang="he-IL" sz="2200" dirty="0">
                <a:latin typeface="Segoe UI" panose="020B0502040204020203" pitchFamily="34" charset="0"/>
                <a:cs typeface="Segoe UI" panose="020B0502040204020203" pitchFamily="34" charset="0"/>
              </a:rPr>
            </a:br>
            <a:endParaRPr lang="he-IL" sz="2200" dirty="0">
              <a:latin typeface="Segoe UI" panose="020B0502040204020203" pitchFamily="34" charset="0"/>
              <a:cs typeface="Segoe UI" panose="020B0502040204020203" pitchFamily="34" charset="0"/>
            </a:endParaRPr>
          </a:p>
        </p:txBody>
      </p:sp>
      <p:pic>
        <p:nvPicPr>
          <p:cNvPr id="4" name="מציין מיקום תוכן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662"/>
          <a:stretch/>
        </p:blipFill>
        <p:spPr>
          <a:xfrm>
            <a:off x="638199" y="3609666"/>
            <a:ext cx="2278739" cy="2743729"/>
          </a:xfrm>
          <a:prstGeom prst="rect">
            <a:avLst/>
          </a:prstGeom>
          <a:ln>
            <a:noFill/>
          </a:ln>
          <a:effectLst>
            <a:softEdge rad="355600"/>
          </a:effectLst>
        </p:spPr>
      </p:pic>
      <p:sp>
        <p:nvSpPr>
          <p:cNvPr id="6" name="ענן 8">
            <a:extLst>
              <a:ext uri="{FF2B5EF4-FFF2-40B4-BE49-F238E27FC236}">
                <a16:creationId xmlns="" xmlns:a16="http://schemas.microsoft.com/office/drawing/2014/main" id="{477B37F1-8865-43C6-A147-BA9B7AC12ED7}"/>
              </a:ext>
            </a:extLst>
          </p:cNvPr>
          <p:cNvSpPr/>
          <p:nvPr/>
        </p:nvSpPr>
        <p:spPr>
          <a:xfrm>
            <a:off x="2562887" y="8256286"/>
            <a:ext cx="4295113" cy="2071594"/>
          </a:xfrm>
          <a:prstGeom prst="cloud">
            <a:avLst/>
          </a:prstGeom>
          <a:gradFill>
            <a:gsLst>
              <a:gs pos="0">
                <a:schemeClr val="accent1">
                  <a:lumMod val="5000"/>
                  <a:lumOff val="95000"/>
                </a:schemeClr>
              </a:gs>
              <a:gs pos="1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prstDash val="lgDashDot"/>
            <a:tailEnd w="lg" len="lg"/>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147393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3170</TotalTime>
  <Words>243</Words>
  <Application>Microsoft Office PowerPoint</Application>
  <PresentationFormat>Widescreen</PresentationFormat>
  <Paragraphs>55</Paragraphs>
  <Slides>47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 Unicode MS</vt:lpstr>
      <vt:lpstr>Arial</vt:lpstr>
      <vt:lpstr>Calibri</vt:lpstr>
      <vt:lpstr>Calibri Light</vt:lpstr>
      <vt:lpstr>Guttman Kav</vt:lpstr>
      <vt:lpstr>Segoe UI</vt:lpstr>
      <vt:lpstr>ערכת נושא Office</vt:lpstr>
      <vt:lpstr>46th Class Graduation Ceremony Presentation</vt:lpstr>
      <vt:lpstr>Col. Samuel Boumendil Recipient of the Award for Excellency. Commander of the Education Corps. In his thesis, he studied the moral behavior of soldiers and commanders in the IDF. Member of the Presidium of the 46th Class. During the tour in the US he made a moving speech at the synagogue in New York.</vt:lpstr>
      <vt:lpstr>Eyal Calif Exemplary Student Award recipient. He wrote his annual work on defense exports. Head of the Asia, Africa, and Pacific regions of the Department of Defense Exports. He has taken close to 20,000 pictures documenting all the experiences of the Year in the INDC.</vt:lpstr>
      <vt:lpstr> Brigadier General Raju Baijal  Recipient of the International Student Excellency Award. Wrote the longest thesis of the 46th class.  Studied the persecution of the Rohingya in Myanmar and contributed greatly to the success of the India Tour.</vt:lpstr>
      <vt:lpstr>Assistant Commissioner Eran Kamin Group Leader of Team 1. In his previous position, he was head of the Police Investigations Division. He led the economic axis and was the tour guide responsible for the tour of Judea and Samaria and the tour of India.  </vt:lpstr>
      <vt:lpstr>Dr. Eyal Argov He is returning to be the Head of Sector at the Bank of Israel. He helped lead the economic axis. Graduated with honors. In his thesis he wrote about the employment of Orthodox men in the Israeli economy. </vt:lpstr>
      <vt:lpstr>Col. Inbal De-Paz  In her next position she will be the chief military advocate. Led the "Army and Justice" seminar. Was the prime minister of Israel in the political simulation. </vt:lpstr>
      <vt:lpstr> Col. Klaus Harrer Head of the International Cooperation Department, Information and Cyber Service Division in the German Army. In the political simulation he played the role of the prime minister of Russia- Vladimir Putin. Wrote his thesis on Israel-NATO relations</vt:lpstr>
      <vt:lpstr>Col. Guy Levy In his next position he will be Commander of Submarine Special Forces. In his thesis he wrote about the Chinese involvement in the Haifa port. Successfully led the East China tour. </vt:lpstr>
      <vt:lpstr>Eliaz Luf He completed his position as director of defense export supervision and was appointed to the position of the economic department of the Foreign Ministry. A well-known amateur of Israeli music and film.. He is writing a research thesis on the supervision of trade in arms and defense equipment</vt:lpstr>
      <vt:lpstr> Col. Patrick Lemyre Commander of the Logistics Division of the Canadian Army. Moved the plenary with his personal and family story. Wrote his thesis on immigration policy of Canada. </vt:lpstr>
      <vt:lpstr>Col. Alon Madanes He completed his academic studies as an outstanding student. In his next post, he was appointed the Defense Attache in the United States. Wrote a thesis paper, in record time of three months, on the Palestinian demographic campaign. Has successfully led the United States tour.  </vt:lpstr>
      <vt:lpstr>Kobi Peer In his previous position, he served as Deputy Director of Human Resources and Nanagement, and now as  the legal adviser of the Atomic Energy Commission.Wrote annual work on the preservation of technological personnel in security organizations. In the plenum it is customary to say: "When Kobi says Kobi knows." Kobi is the first person to text everyone on their birthday.</vt:lpstr>
      <vt:lpstr>Lt. Col Dr. Shahar Shapira Begins his duties as a medical officer in the Air Force. He managed to heal most of the back pain of the staff and participants. Wrote annual work on a program to promote health in the IDF.  </vt:lpstr>
      <vt:lpstr>Rafi Schutz Team Leader of Team 2. From the Ministry of Foreign Affairs. Served as Israel's ambassador to Spain and Norway. He led the South and Russia tour.</vt:lpstr>
      <vt:lpstr> Col. Eros Zaniboni Staff Officer, Italian Air Force Department, Rome. He runs every day and trains on the beach in Tel Aviv. He wrote his thesis on an F-35 plane.</vt:lpstr>
      <vt:lpstr>Col. Shay Hannuna In his upcoming position, he will be an intelligence officer in the Northern Command. In his thesis he wrote about the information revolution in the civil service. This year his princess daughter was born. Outstanding athlete.</vt:lpstr>
      <vt:lpstr>Brigadier General Omer Tishler Commander of the Nevatim Base. Member of the Presidium of the 46th Class. Lead the South Tour and played the American president in the political-security simulation. </vt:lpstr>
      <vt:lpstr>Col. Shin Fong Teng Wrote his thesis on social resilience in Israel compared to Singapore. Head of the Operations Department of the Singapore Army Ground Force. At home a little girl is waiting for him, whom he has not seen in almost a year.</vt:lpstr>
      <vt:lpstr>Col. Itzik Cohen In his previous position he was the Hebron brigade commander. He has now begun his position as the commander of the Givati Brigade.  In his thesis he wrote about possible scenarios in the Jordanian arena.</vt:lpstr>
      <vt:lpstr>Junior Commissioner Levana Levy Shay Her last position was as the Commander of the Hermon prison. One of the leaders of the society tour and the visit to the Ayalon prison and Neve Tirza prison. She wrote her annual work on the living space of prisoners.</vt:lpstr>
      <vt:lpstr> Lt. Col Seth MacCutcheon Commander of the Eastern Mediterranean Division, US Army Planning Division. Wrote his thesis on the US attitude towards Russia's actions in the Middle East. Has contributed greatly to the success of the United States tour including a lecture on baseball. </vt:lpstr>
      <vt:lpstr>Col. James Priest Defense Attaché of the British Army in Israel. Contributed greatly to the success of the tour in England and to the understanding of Brexit. </vt:lpstr>
      <vt:lpstr>Col. Haim Raban  In his next position he will be the Commander of the Training Base in the south. Wrote his annual work on the "Profession for Life" project, which trains soldiers on how to work in the Israeli economy. Also known as the "Master Chef" of the 46th class. </vt:lpstr>
      <vt:lpstr>Dganit Shai Director of the Audit Department of Government Ministries and Government Institutions in the State Comptroller's Office. One of the leaders of the Ben-Gurion seminar. Contributed to the deliberations in the plenum with information on government and state control.  She wrote her annual work on political appointments of legal advisors.   </vt:lpstr>
      <vt:lpstr> Assistant Commissioner Michael Shafshak  Completed his position as Head of the Training Division and Deputy Head of the Police Training Division. Became a grandfather to his first grandchild this year. In his thesis he wrote about the training of senior police officers. </vt:lpstr>
      <vt:lpstr>Reserves Colonel Yehuda Yohananoff Team leader of Team 3. Former Commander of the Staff and Command College. He led the Axis Strategy Studies and was the instructor in charge of the North Tour and China Tour.</vt:lpstr>
      <vt:lpstr>Col. Gilad Biran His next position will be commander of the Air Defense School. In his final paper he wrote about the Soviet missile defense system's learning. Participated in the "Dov Hatzafon" seminar. At the political simulation he was the only Israeli participant in the Russian delegation.  Graduated with honors.</vt:lpstr>
      <vt:lpstr>Lt. Col Maya Goldschmidt Vice President of the military courts in the Northern and Navy jurisdictions. One of the leaders of the "Army and Law" seminar. In her thesis she wrote about the legal status of career soldiers. Led the "Army and Justice" seminar.  </vt:lpstr>
      <vt:lpstr>Ofir Dayan Director of the Iron Dome program in Rafael. . In the political simulation he was the head of the Palestinian Authority. Enthusiastic listener of "Shema" books during long trips. In his thesis he wrote about the Iron Dome.   </vt:lpstr>
      <vt:lpstr>Col. Yehuda Wach Commander of the Hiram brigade. In his thesis he wrote about the security fences on the borders of Israel. When he was on a tour of the United States, his son was born, the sixth child in the family. In his thesis he wrote about the security fences on the borders of Israel</vt:lpstr>
      <vt:lpstr>Commander Igal Hadad He completed his position as commander of the Kinneret region of the Israel Police. Lead the police tour.  Wrote a thesis on illegal possession of weapons in the Arab sector.</vt:lpstr>
      <vt:lpstr>Col. Shai Taieb Head of the Manpower Directorate of the Ground Forces. In his thesis he wrote about "The Ethos of the Warrior" in the context of military revolutions. When he entered the plenum always at the beginning of the lesson.     </vt:lpstr>
      <vt:lpstr>Col. Manor Yanay He will be the Commander of Yahalom the Combat Engineering for Special Forces Unit. In the simulation, he was the president of Egypt.   </vt:lpstr>
      <vt:lpstr>Tzvika Israeli From the Prime Minister's Office.  Wrote annual work on Russian influence. Participated in "Dov Hatzafon" seminar. Led the tour to India. Won first place in the costume competition at the Purim party.</vt:lpstr>
      <vt:lpstr>Col. Nathans Yair During his studies at the INDC, he served as an Artillery Reserves Commander. Now he will be serving as Commander of the 282 Brigade. Despite being on reserve duty in the IDF he was always the first to submit the annual work and the first to complete his studies in the INDC 46th class. He wrote a thesis on reserve duty in light of the challenges of the hour.</vt:lpstr>
      <vt:lpstr>Rachel Shani In her previous role, she was a consul in London. In the next position she is director of the Foreign Ministry's Situation Room. Member of the 46th class presidium and the adoptive mother of the international participants. In her annual work she wrote about the responsibility of the state towards its citizens living outside its borders.  </vt:lpstr>
      <vt:lpstr>Shay Fireaizen Team leader of Team 4. From the Prime Minister’s Office. He is a graduate of the 45th class. He is writing a doctorate on the Temple Mount. He led the National Defense Axis and was the tour guide responsible for the Jerusalem tour and the Jordan tour.</vt:lpstr>
      <vt:lpstr>Col. Hen Almog</vt:lpstr>
      <vt:lpstr>Col. Yehuda Elmakias In his next position he will be the head of the IT and cyber network at the Administration for the Development of Weapons and Technological Infrastructure. He lead the infrastructure tour.     </vt:lpstr>
      <vt:lpstr>Col. Yariv Ben Ezra In the past he was the commander of the Judea Brigade and from now on he will be a team commander at the Staff and Command College. Was one of the leaders of the Jerusalem tour. Wrote his thesis on the impact of the economic situation in the territories on terror activity and was among the tour guides to Jerusalem.</vt:lpstr>
      <vt:lpstr>Brigadier General Meirav Brikman In her next position, she will serve as commander of the IDF's Supply Center. She graduated with honors. In her thesis she wrote about cooperative economics and its application in the IDF. Member of the Presidium of the 46th Class and lead the Infrastructure tour.</vt:lpstr>
      <vt:lpstr>Dr. Ronen Harari Senior project manager at the Nuclear Research Institute. In his thesis he wrote about the party interested in building a nuclear power plant in Israel.</vt:lpstr>
      <vt:lpstr>Col. Guy Levy Completed his studies early at the INDC in order to begin his new position as Commander of the Officer Training Base.  </vt:lpstr>
      <vt:lpstr>Commander Hadas Madmoni Graduated with honors. Israel Police Force, she wrote her annual work on public trust in the Israel Police. She was one of the leaders of the Jerusalem tour and the police and society tour. Her personally written birthday blessings are always invested in. </vt:lpstr>
      <vt:lpstr>Dror Friedler Civil Service Commission.  In his thesis he wrote about the strategic applications of artificial intelligence in decision-making processes.</vt:lpstr>
      <vt:lpstr>Assaf Raffeld Head of the Jerusalem Region in the Israel Lands Authority. In the political simulation, he was "King of Jordan". In his thesis he wrote about the housing crisis as an opportunity for change. Was a initiator and lead player in the basketball team. </vt:lpstr>
    </vt:vector>
  </TitlesOfParts>
  <Company>IDF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Mamram</dc:creator>
  <cp:lastModifiedBy>GOI</cp:lastModifiedBy>
  <cp:revision>165</cp:revision>
  <cp:lastPrinted>2019-07-04T10:38:12Z</cp:lastPrinted>
  <dcterms:created xsi:type="dcterms:W3CDTF">2019-07-03T05:31:42Z</dcterms:created>
  <dcterms:modified xsi:type="dcterms:W3CDTF">2019-07-17T12:20:16Z</dcterms:modified>
</cp:coreProperties>
</file>