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51" r:id="rId2"/>
  </p:sldMasterIdLst>
  <p:notesMasterIdLst>
    <p:notesMasterId r:id="rId29"/>
  </p:notesMasterIdLst>
  <p:handoutMasterIdLst>
    <p:handoutMasterId r:id="rId30"/>
  </p:handoutMasterIdLst>
  <p:sldIdLst>
    <p:sldId id="271" r:id="rId3"/>
    <p:sldId id="298" r:id="rId4"/>
    <p:sldId id="261" r:id="rId5"/>
    <p:sldId id="270" r:id="rId6"/>
    <p:sldId id="272" r:id="rId7"/>
    <p:sldId id="273" r:id="rId8"/>
    <p:sldId id="275" r:id="rId9"/>
    <p:sldId id="277" r:id="rId10"/>
    <p:sldId id="276" r:id="rId11"/>
    <p:sldId id="281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7" r:id="rId22"/>
    <p:sldId id="303" r:id="rId23"/>
    <p:sldId id="296" r:id="rId24"/>
    <p:sldId id="299" r:id="rId25"/>
    <p:sldId id="300" r:id="rId26"/>
    <p:sldId id="301" r:id="rId27"/>
    <p:sldId id="302" r:id="rId28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52F61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56" autoAdjust="0"/>
    <p:restoredTop sz="94333" autoAdjust="0"/>
  </p:normalViewPr>
  <p:slideViewPr>
    <p:cSldViewPr snapToGrid="0">
      <p:cViewPr varScale="1">
        <p:scale>
          <a:sx n="43" d="100"/>
          <a:sy n="43" d="100"/>
        </p:scale>
        <p:origin x="-62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382EA3-B2B5-4AA5-9D3F-3A66C7EDACDA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D6914-9ADA-4710-BF29-D93826687D8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5029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17758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ההמלצות של השגרירות להביא את ביל ברנס וסטיבן </a:t>
            </a:r>
            <a:r>
              <a:rPr lang="he-IL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הארדלי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בנושא המאבק הבין מעצמתי </a:t>
            </a:r>
          </a:p>
          <a:p>
            <a:pPr algn="ctr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בעדיפות על אהרון דיוויד מילר ואליוט כהן</a:t>
            </a:r>
          </a:p>
          <a:p>
            <a:pPr rtl="1"/>
            <a:endParaRPr lang="he-IL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מכון וושינגטון</a:t>
            </a:r>
            <a:r>
              <a:rPr lang="en-US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(תואם ב-</a:t>
            </a:r>
            <a:r>
              <a:rPr lang="en-US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vc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מול רוברט </a:t>
            </a:r>
            <a:r>
              <a:rPr lang="he-IL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סאטלופ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מרטין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הינדיק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עבר לניו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 לכן פחות רלוונטי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הבאה מבחוץ אהרון דיוויד מילר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אליוט כהן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סמן ימני רפובליקני תומך ישראל</a:t>
            </a:r>
          </a:p>
          <a:p>
            <a:pPr marL="0" lvl="1" algn="ctr" rtl="1"/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ויקטוריה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קוטס</a:t>
            </a:r>
            <a:r>
              <a:rPr lang="he-IL" sz="2000" b="1" baseline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סגנית בכירה ליועץ לביטחון לאומי בענייני מזרח תיכון (יכולה להראות את הניואנסים בין הממשל </a:t>
            </a:r>
            <a:r>
              <a:rPr lang="he-IL" sz="2000" b="1" baseline="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למחמ"ד</a:t>
            </a:r>
            <a:r>
              <a:rPr lang="he-IL" sz="2000" b="1" baseline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נציג מקרן המטבע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חגי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השגריר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הנספח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בפנטגון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תקשורת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תומאס פרידמן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ואולי גם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AXIOS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חדשות האינטרנטיות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פגישה עם דיוויד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סטרפילד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28902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err="1" smtClean="0"/>
              <a:t>סטרפילד</a:t>
            </a:r>
            <a:r>
              <a:rPr lang="he-IL" dirty="0" smtClean="0"/>
              <a:t> יכול להיות שיתמנה לשגריר בתורכיה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94767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השיחה של הקהילות היהודיות – לחדד את הנושא ויש אופציה לשמוע גם את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Marilyn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Rosenthal</a:t>
            </a:r>
            <a:endParaRPr lang="he-IL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פוליטיקה – ממשק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אייפאק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קונגרס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Ed Miller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יהדות – הקהילות היהודיות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Mark Waldman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דעת הקהל – אתגר הקמפוסים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Adam </a:t>
            </a:r>
            <a:r>
              <a:rPr lang="en-US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Teitelbaum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ארוחת צהריים</a:t>
            </a:r>
            <a:endParaRPr lang="en-US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השליח</a:t>
            </a:r>
            <a:r>
              <a:rPr lang="he-I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הישראלי לקונגרס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המטרה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 והבנת הקוטביות בין הרפובליקאים לדמוקרטים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מה לא נקבל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לימוד על מבנה הקונגרס ותפקידו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 זה נקבל בטעינות בארץ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לבחון קיום 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להעביר שאלות בסיס מראש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ועוד שאלות תוך כדי הפאנל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999044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62292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באו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להגיע לאו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ברגל,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7:30 – יציאה מהמלון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כניסה לאו"ם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שיחת פתיחה ואוריינטציה של סגנית ראש המשלחת או של השגריר אם הוא פנוי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09:30 – הפסקה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09:45 – דובר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מזכ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סטפן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10:45 – שיחה של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Jehangir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Khan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 נושא טרור בראיית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 – 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12:00 – שיחה על התחום המדיני (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רוזרמרי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די-קרלו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 – ארוחת צהריים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13:45 – סיור באו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ותמונות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 – יציאה רגלית לקונסוליה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056422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493514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שישי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בית כנסת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08:00-10:30 – פאנלים (לסדר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11:00-14:00 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גראונד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זירו  כולל נסיעות הלוך חזור.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צהריים ארוזה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סנדביצ'ים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14:00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חזרה למלון והתארגנות לשבת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17:15-17:45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נסיעה לבית הכנסת באוטובוס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17:45-21:00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ביקור בבית הכנסת הרפורמי תפילה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שבת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ברכות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ושיחות טרקלין מספר שולחנות עם נציגות מקומית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שיחות באנגלית.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21:00-21:30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חזרה רגלית למלון אמור לקחת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616756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מסוק</a:t>
            </a:r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(מנוחה סיורים וקניות)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97803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אריזת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מזוודות</a:t>
            </a:r>
          </a:p>
          <a:p>
            <a:pPr rtl="1"/>
            <a:endParaRPr lang="he-I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בהמשך לשיחתנו,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הלו"ז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כפי שאני מבין אותו ליום ראשון: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כנסייה שחורה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בהארלם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ההיספנית עם חברת מועצה / רובן דיאז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גוניור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(מתמודד לראשות העיר)</a:t>
            </a:r>
          </a:p>
          <a:p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אולי שיחה</a:t>
            </a:r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עם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טיש שחורה אמריקאית שאולי תתמודד בעתיד. 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א.צ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בברוקלין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סיום מוקדם של היום - זמן חופשי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3748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Work (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דרום העיר), הרצאה של המנכ"ל + הרצאה של יו"ר בנק השקעות (ג'ונתן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לווין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Bain Capital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הרצאת תקשורת - התקשורת הצעירה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שני</a:t>
            </a:r>
            <a:r>
              <a:rPr lang="he-I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צ'ק-אאוט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נסיעה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09:00-11:30 – פרק כלכלי – ביקור ב-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WEWORK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סיור והרצאות נוספות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11:30-13:00 – ארוחת צהריים קלה ארוזה ועיבוד צוותי (מקום בטבע – לחפש פארק נחמד???)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13:00-15:00 – נסיעה ופרק תקשורתי.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15:00-16:00 – שיחת סיכום אלוף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16:00-16:30 – נסיעה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16:30-18:00 – ארוחת ערב חגיגית במסעדה או בקומה 16 במלון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18:00-19:00 – נסיעה לשדה התעופה/פיזור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36908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067478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89859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724064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29698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06694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911055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820559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90555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18771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3622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4727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6078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27793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190063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ראשון</a:t>
            </a:r>
            <a:r>
              <a:rPr lang="he-IL" sz="105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16/6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למלון אחרי העברות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וקבלת חדרים 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-12:00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לדרוש זאת מהמלון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לשקול ארוחת צהריים במסעדה או קייטרינג הכשרה עם ההגעה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12:30-14:30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14:30-17:30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סוף יום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ערב חופשי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תוכנית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רגלי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הליכה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נסיעה באוטובוס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ארבע תחנות בשיטה מעגלית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לינקולן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קוריאה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וושינגטון ואנדרטת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וויאטנם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לעצור למספר דקות גם באנדרטת מלחמת העולם השנייה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נקודות להחלטה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חלוקה לארבע קבוצות אינטימיות 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 צוותים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כאשר יש ארבעה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חמישה חניכים מכל צוות שיתנו סקירות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אחד על כל אנדרטה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חלוקה לשתי קבוצות ושימוש במדריכים מקומיים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משך הסיור עד שלוש שעות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 כולל הליכה ברגל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בהקשר של הביקור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ממליץ לבחון גם ביקור באנדרטת רוזוולט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86032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657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477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8735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7533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4473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673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84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0463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7937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87A3E57A-E855-47EE-9E92-654DB11E0B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xmlns="" id="{F4E4174E-5CCD-4847-B925-9E9A7E273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xmlns="" id="{1EAB9FD1-E101-4782-8CBE-F4EA5597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xmlns="" id="{06829C36-990F-463F-98CE-E7FD72B63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</p:grpSp>
      <p:pic>
        <p:nvPicPr>
          <p:cNvPr id="8" name="Picture 11" descr="מנהל חדש">
            <a:extLst>
              <a:ext uri="{FF2B5EF4-FFF2-40B4-BE49-F238E27FC236}">
                <a16:creationId xmlns:a16="http://schemas.microsoft.com/office/drawing/2014/main" xmlns="" id="{167E433F-C2C1-43A6-B4EF-1A9D97F1F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33350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סמל פיקוח עם לבן">
            <a:extLst>
              <a:ext uri="{FF2B5EF4-FFF2-40B4-BE49-F238E27FC236}">
                <a16:creationId xmlns:a16="http://schemas.microsoft.com/office/drawing/2014/main" xmlns="" id="{E008977D-5263-419F-9D86-0B8520503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168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A9F9BB3B-09AF-4D16-95CC-28E96BEC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2D7E73C3-3D8A-4A2A-AC49-927E1AACB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AF4EC244-D107-4ED0-AFE8-35EDFDA9F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701D-F8A3-404B-82AC-B4DE04C611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5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219B3E3-8CEF-4639-81E0-97BD7A366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E12D369-6E84-44D5-8913-DAD83452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728A36D-3AB0-4411-A967-A806C113D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F5D-A8F4-43EA-A036-5FB82E676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70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60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FDFDEF9-A49D-4EA0-BF2A-EC8B315DC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B37335A-D489-459E-9892-67BAD38C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E065366-D141-403B-B906-362D4220D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716C-09C9-4A02-8EF5-040AD4E43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34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F3C7BF-0970-4DF1-A1F5-EE2A9AE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154C01-66BF-49E6-ACB9-A3F5E174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78D9ACF-6623-48B6-AD0E-70DD93D0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3DC3-6DCA-4B5E-AFE4-5D3183D2D0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49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8144F2D-F274-4E25-B07B-02DCAF47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59D00F2-BF3B-4FFB-8C9B-F1FD1B7A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5C8E8661-763B-406E-A151-41C5FC65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88E8-E1C4-48DD-97E9-7C4D5118E1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24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CE1109B-562A-46C0-93D1-11930CC73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CF73B28-F88C-45C2-A847-1DBBEDA9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E7FC91C-0C52-4B19-BE01-2079238B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057-C5BF-4F38-8F0E-CBC07523F0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80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586DB24B-5999-4E7C-8DD5-DE575684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C34E4DB-793A-4A06-A773-8A7FC742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2846C08-57DE-4526-BAEA-1176B8D3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DC3-EFBA-4F98-BF7D-B978FF5586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48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BC877C-C5CA-4485-A13D-7CD183EF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15CA9A-051E-4B4F-ABA6-FFAD71AAF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2CD4F8F-8E26-49BD-AED5-28520AB5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001D-35EE-4639-9017-154ACE5600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14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CED8BA-EFDA-43DF-96F6-F8EFE576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FBCDE5-9513-4469-9913-065F144E1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ABDACC8-702D-4B5F-A9EE-BF399EAE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105-23C8-4F18-A317-A82CA895C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0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E1C22BB-77E4-431F-8670-8A39544E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7FF6EF3-B4F9-45A1-9541-F31D6771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AC5D35C-973A-40FB-9AD3-8D0AF6F6F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3E4-79B6-4BCB-9F8C-8DD7772E68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-171450"/>
            <a:ext cx="2743200" cy="6302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-171450"/>
            <a:ext cx="8026400" cy="6302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75B7478-239B-44DF-B3EA-7C462F972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60017CD-4F25-4D45-9FAB-A71171F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85297E2-F045-4AC1-BDF4-6D3B78B5D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4371-E5B0-4AB4-838B-F952C657C5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8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כותרת, 2 תכנ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-171450"/>
            <a:ext cx="9218084" cy="11525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052513"/>
            <a:ext cx="5384800" cy="2462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09600" y="3667125"/>
            <a:ext cx="5384800" cy="2463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6197600" y="1052513"/>
            <a:ext cx="5384800" cy="50784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88A7DBA7-2208-4C12-874A-67EB71FD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E20B758C-07F2-4218-BE66-9A6D08504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D3913252-1169-4417-A42B-C5CA98723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F34-8012-4A29-A728-E2016A1D08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0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3869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502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6990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9618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6518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7486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5457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7" name="מלבן מעוגל 16"/>
          <p:cNvSpPr/>
          <p:nvPr userDrawn="1"/>
        </p:nvSpPr>
        <p:spPr>
          <a:xfrm>
            <a:off x="9383095" y="6291945"/>
            <a:ext cx="27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29 בינואר 2019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 userDrawn="1"/>
        </p:nvSpPr>
        <p:spPr>
          <a:xfrm>
            <a:off x="4128418" y="6291945"/>
            <a:ext cx="3672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רעיון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מרכזי סיור ארה"ב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רע"ם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0" name="מחבר ישר 19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250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8DCA507-2078-4B09-9C6E-07088321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-171450"/>
            <a:ext cx="921808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4E272E3E-9DDB-452F-A131-93725F03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xmlns="" id="{413BEC81-CEB1-4D8A-88CC-B9D69949C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xmlns="" id="{B686E4BC-8A66-443F-B6C5-DA89CFD6B2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xmlns="" id="{E2F5A6BF-4EAA-404C-BEBF-CF779780C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/>
            </a:lvl1pPr>
          </a:lstStyle>
          <a:p>
            <a:pPr>
              <a:defRPr/>
            </a:pPr>
            <a:fld id="{08E89486-3438-4AA7-B74E-E8341899E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xmlns="" id="{599F12DF-ECED-4C15-979F-A5D3C0D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xmlns="" id="{DBA28544-493F-4BFA-BD3D-8A94E192D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1" y="981075"/>
            <a:ext cx="92180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 sz="18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xmlns="" id="{54BEC171-22F7-4A22-BBF7-8BF50BD3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xmlns="" id="{6A59296C-8B2E-43FE-ACCB-1776B1CC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סמל פיקוח עם לבן">
            <a:extLst>
              <a:ext uri="{FF2B5EF4-FFF2-40B4-BE49-F238E27FC236}">
                <a16:creationId xmlns:a16="http://schemas.microsoft.com/office/drawing/2014/main" xmlns="" id="{5F5ED23F-5272-4341-8CD2-37AD71D4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1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מנהל חדש">
            <a:extLst>
              <a:ext uri="{FF2B5EF4-FFF2-40B4-BE49-F238E27FC236}">
                <a16:creationId xmlns:a16="http://schemas.microsoft.com/office/drawing/2014/main" xmlns="" id="{914CED68-04DF-4BE0-A3BC-768DF005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15888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1857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868290" y="1705393"/>
            <a:ext cx="10367188" cy="3505199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Presenting the central ideas OF the us </a:t>
            </a:r>
            <a:r>
              <a:rPr lang="en-US" sz="6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tOUR</a:t>
            </a:r>
            <a:endParaRPr lang="he-IL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6333067" y="1081063"/>
            <a:ext cx="5554133" cy="5453552"/>
            <a:chOff x="6333067" y="1081063"/>
            <a:chExt cx="5554133" cy="4409487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6355370" y="1081063"/>
              <a:ext cx="5531830" cy="2335725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08:30-13:00 </a:t>
              </a:r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Visit the Washington Institute </a:t>
              </a:r>
              <a:r>
                <a:rPr lang="en-US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including lunch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Meetings at the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institute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- Dennis Ross and David </a:t>
              </a:r>
              <a:r>
                <a:rPr lang="en-US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Mukabsky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</a:p>
            <a:p>
              <a:pPr marL="0" lvl="1"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Visiting from outside Aaron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David Miller and / or Eliot Cohen</a:t>
              </a: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panel can be done at the Washington Institute</a:t>
              </a: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conversation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by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Lebanese researcher </a:t>
              </a:r>
              <a:r>
                <a:rPr lang="en-US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Hanin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Ghaddar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33067" y="3561050"/>
              <a:ext cx="5531830" cy="19295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>
                <a:lnSpc>
                  <a:spcPct val="150000"/>
                </a:lnSpc>
              </a:pP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13:30-16:30 </a:t>
              </a:r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visit to the embassy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talk with media -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with Thomas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Friedman 13:30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talk with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ambassador</a:t>
              </a:r>
            </a:p>
            <a:p>
              <a:pPr algn="ctr" rtl="1">
                <a:lnSpc>
                  <a:spcPct val="150000"/>
                </a:lnSpc>
              </a:pP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talk with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Victoria Coates</a:t>
              </a: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Monday, </a:t>
            </a: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70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923058"/>
            <a:ext cx="5278582" cy="2700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0136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0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Tuesday, 18/6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1800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484909" y="3011011"/>
            <a:ext cx="5278582" cy="180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84909" y="4940959"/>
            <a:ext cx="5278582" cy="1800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45382" y="915215"/>
            <a:ext cx="5531830" cy="5825744"/>
            <a:chOff x="6345382" y="915215"/>
            <a:chExt cx="5531830" cy="5825744"/>
          </a:xfrm>
        </p:grpSpPr>
        <p:sp>
          <p:nvSpPr>
            <p:cNvPr id="3" name="מלבן מעוגל 2">
              <a:hlinkClick r:id="rId6" action="ppaction://hlinksldjump"/>
            </p:cNvPr>
            <p:cNvSpPr/>
            <p:nvPr/>
          </p:nvSpPr>
          <p:spPr>
            <a:xfrm>
              <a:off x="6345382" y="915215"/>
              <a:ext cx="5531830" cy="1660836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en-US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</a:t>
              </a:r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: 00-12: 00 Army</a:t>
              </a:r>
            </a:p>
            <a:p>
              <a:pPr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talk with the attaché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(hotel)</a:t>
              </a:r>
            </a:p>
            <a:p>
              <a:pPr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talk with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J5 (hotel)</a:t>
              </a:r>
            </a:p>
            <a:p>
              <a:pPr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visit to the Marine Monument and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observing the Pentagon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45382" y="3641012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en-US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14:00-16:30 </a:t>
              </a:r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Visit to the State Department</a:t>
              </a:r>
            </a:p>
            <a:p>
              <a:pPr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talk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with two speakers: </a:t>
              </a:r>
              <a:r>
                <a:rPr lang="en-US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Streffield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Brian Hawk (on Iran), James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Jeffrey (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Streffield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last priority)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45382" y="4830986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18: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00-21:00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B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aseball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game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45382" y="5840959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More options</a:t>
              </a: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Kennedy's grave,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Air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Force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monument, or changing concept: the space museum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>
              <a:hlinkClick r:id="" action="ppaction://noaction"/>
            </p:cNvPr>
            <p:cNvSpPr/>
            <p:nvPr/>
          </p:nvSpPr>
          <p:spPr>
            <a:xfrm>
              <a:off x="6345382" y="2631038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 00-14: 00 Lunch</a:t>
              </a: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At the Pentagon City Mall (kosher catering)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469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6345382" y="1057158"/>
            <a:ext cx="5531830" cy="5761509"/>
            <a:chOff x="1242380" y="1113468"/>
            <a:chExt cx="9648000" cy="5650774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13468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08:00-09:00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critical voice of American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Jewry</a:t>
              </a: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 After check out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2380" y="2215659"/>
              <a:ext cx="9648000" cy="179859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09: 30-12: 00 A visit to AIPAC</a:t>
              </a: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lecture on AIPAC and its role, the interface between AIPAC and the Congress and other challenges that the organization faces (such as the campus challenge)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42380" y="4177866"/>
              <a:ext cx="9648000" cy="2586376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12:30-15:00</a:t>
              </a:r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Visit to </a:t>
              </a:r>
              <a:r>
                <a:rPr lang="en-US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Congress 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monumental tour</a:t>
              </a:r>
            </a:p>
            <a:p>
              <a:pPr marL="0" lvl="1"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Short talks from congressmen from both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sides of the house</a:t>
              </a: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Hearing a review by a professional assistant at one of the congressional committees</a:t>
              </a: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(Members of the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Congress participating will close only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shortly before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date of the meeting, with expectation of interferences)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Wednesday,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190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Wednesday,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3"/>
            <a:ext cx="5531830" cy="3173696"/>
            <a:chOff x="6350376" y="1081063"/>
            <a:chExt cx="5531830" cy="1784355"/>
          </a:xfrm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3"/>
              <a:ext cx="5531830" cy="577781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15:30-16:00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</a:t>
              </a:r>
            </a:p>
            <a:p>
              <a:pPr marL="0" lvl="1"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Moving to the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train and check in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1750491"/>
              <a:ext cx="5531830" cy="422459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16:00-19:30</a:t>
              </a:r>
            </a:p>
            <a:p>
              <a:pPr marL="0" lvl="1"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Train ride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2273031"/>
              <a:ext cx="5531830" cy="592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19:30-20:30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Arriving at the hotel and receiving rooms (bus / vans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for the suitcases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16163" y="4603827"/>
            <a:ext cx="5531830" cy="196492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en-US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Gaps and decisions to be made</a:t>
            </a:r>
          </a:p>
          <a:p>
            <a:pPr marL="0" lvl="1" algn="ctr" rtl="1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People with whom we’ll meet in AIPAC and congress, and dilemmas  of prestige vs. quality</a:t>
            </a:r>
          </a:p>
          <a:p>
            <a:pPr marL="0" lvl="1" algn="ctr" rtl="1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To check with the consulate about transportation for the luggage from the train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5808096" y="1038486"/>
            <a:ext cx="6113721" cy="5424928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16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08:30-15:00 </a:t>
            </a:r>
            <a:r>
              <a:rPr lang="en-US" sz="16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</a:t>
            </a:r>
            <a:r>
              <a:rPr lang="en-US" sz="16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visit to the UN </a:t>
            </a:r>
            <a:r>
              <a:rPr lang="he-IL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16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rtl="1">
              <a:lnSpc>
                <a:spcPct val="15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7:30 </a:t>
            </a: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Departure from hotel (recommended by foot)</a:t>
            </a:r>
          </a:p>
          <a:p>
            <a:pPr marL="0" lvl="1" rtl="1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08:00 - Entry to the UN (bypassing the </a:t>
            </a:r>
            <a:r>
              <a:rPr lang="en-US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traffic)</a:t>
            </a:r>
            <a:endParaRPr lang="en-US" sz="1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rtl="1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08:30 - Opening </a:t>
            </a:r>
            <a:r>
              <a:rPr lang="en-US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talk and </a:t>
            </a: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orientation Deputy / Ambassador</a:t>
            </a:r>
          </a:p>
          <a:p>
            <a:pPr marL="0" lvl="1" rtl="1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09:30 - Break</a:t>
            </a:r>
          </a:p>
          <a:p>
            <a:pPr marL="0" lvl="1" rtl="1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09:45 - Spokesperson of UN Secretary-General Stephen</a:t>
            </a:r>
          </a:p>
          <a:p>
            <a:pPr marL="0" lvl="1" rtl="1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10:30 - Break</a:t>
            </a:r>
          </a:p>
          <a:p>
            <a:pPr marL="0" lvl="1" rtl="1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10:45 </a:t>
            </a:r>
            <a:r>
              <a:rPr lang="en-US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en-US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Head of the Middle East and Western Asia Branch (</a:t>
            </a:r>
            <a:r>
              <a:rPr lang="en-US" sz="16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Suzen</a:t>
            </a:r>
            <a:r>
              <a:rPr lang="en-US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Rose)</a:t>
            </a:r>
            <a:endParaRPr lang="en-US" sz="16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rtl="1">
              <a:lnSpc>
                <a:spcPct val="15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11:45 </a:t>
            </a: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Break</a:t>
            </a:r>
          </a:p>
          <a:p>
            <a:pPr marL="0" lvl="1" rtl="1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12:00 - </a:t>
            </a:r>
            <a:r>
              <a:rPr lang="en-US" sz="16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Jehangir</a:t>
            </a:r>
            <a:r>
              <a:rPr lang="en-US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 Khan's conversation about terrorism </a:t>
            </a:r>
            <a:endParaRPr lang="en-US" sz="16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rtl="1">
              <a:lnSpc>
                <a:spcPct val="15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 </a:t>
            </a: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Lunch</a:t>
            </a:r>
          </a:p>
          <a:p>
            <a:pPr marL="0" lvl="1" rtl="1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13:45 - UN tour and pictures</a:t>
            </a:r>
          </a:p>
          <a:p>
            <a:pPr marL="0" lvl="1" rtl="1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15:00 - Departure to the AJC</a:t>
            </a: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Thursday,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06489" y="1081063"/>
            <a:ext cx="5278582" cy="527083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2673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220326" y="1015359"/>
            <a:ext cx="5666874" cy="5174426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en-US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15:30-17:30 </a:t>
            </a:r>
            <a:r>
              <a:rPr lang="en-US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Visiting </a:t>
            </a:r>
            <a:r>
              <a:rPr lang="en-US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consulate</a:t>
            </a:r>
            <a:endParaRPr lang="en-US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15:30 - A conversation with Consul General Danny Dayan</a:t>
            </a:r>
          </a:p>
          <a:p>
            <a:pPr marL="0" lvl="1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16:15 - Break</a:t>
            </a:r>
          </a:p>
          <a:p>
            <a:pPr marL="0" lvl="1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16:30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A talk to a representative of a Zionist Feminine organization (</a:t>
            </a:r>
            <a:r>
              <a:rPr lang="en-US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Zioness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Amanda Berman, and with CEO of Wider bridge Taylor Gregory</a:t>
            </a:r>
            <a:endParaRPr lang="en-US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17:30 - Return to hotel or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release consulate</a:t>
            </a:r>
          </a:p>
          <a:p>
            <a:pPr marL="0" lvl="1">
              <a:lnSpc>
                <a:spcPct val="150000"/>
              </a:lnSpc>
            </a:pPr>
            <a:endParaRPr lang="en-US" sz="17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Free Evening </a:t>
            </a:r>
          </a:p>
          <a:p>
            <a:pPr marL="0" lvl="1">
              <a:lnSpc>
                <a:spcPct val="150000"/>
              </a:lnSpc>
            </a:pPr>
            <a:endParaRPr lang="en-US" sz="17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>
              <a:lnSpc>
                <a:spcPct val="150000"/>
              </a:lnSpc>
            </a:pPr>
            <a:endParaRPr lang="en-US" sz="17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Thursday,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277248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84909" y="4033157"/>
            <a:ext cx="5278582" cy="231874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841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Friday, 21/6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5" action="ppaction://hlinksldjump"/>
          </p:cNvPr>
          <p:cNvSpPr/>
          <p:nvPr/>
        </p:nvSpPr>
        <p:spPr>
          <a:xfrm>
            <a:off x="6350376" y="1081063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/>
            <a:r>
              <a:rPr lang="en-US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Conservative </a:t>
            </a:r>
            <a:r>
              <a: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synagogue / </a:t>
            </a:r>
            <a:r>
              <a:rPr lang="en-US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hotel 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08:00-10:30</a:t>
            </a:r>
            <a:endParaRPr lang="en-US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talk with David Harris (American Jewish Committee leader) 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panel of the branches in Judaism</a:t>
            </a:r>
          </a:p>
          <a:p>
            <a:pPr marL="0" lvl="1" algn="ctr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Various political worldviews of American Jews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867892"/>
            <a:ext cx="5531830" cy="178723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11:00-14:00</a:t>
            </a:r>
            <a:r>
              <a: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visit to </a:t>
            </a:r>
            <a:r>
              <a:rPr lang="en-US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Ground-zero </a:t>
            </a:r>
            <a:endParaRPr lang="en-US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visit to the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monument and to the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tower to view Manhattan</a:t>
            </a:r>
          </a:p>
          <a:p>
            <a:pPr marL="0" lvl="1" algn="ctr" rtl="1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9/11 tribute museum (anyone who wishes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to return to the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hotel will return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independently)</a:t>
            </a:r>
          </a:p>
          <a:p>
            <a:pPr marL="0" lvl="1" algn="ctr" rtl="1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(lunch is packed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requires the expensive ticket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780800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17:15-21:00</a:t>
            </a:r>
          </a:p>
          <a:p>
            <a:pPr marL="0" lvl="1" algn="ctr" rtl="1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Traveling and visiting a reform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synagogue (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only one-way by vehicle)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Dress Code - Uniform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825190" y="289933"/>
            <a:ext cx="10549053" cy="713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150000"/>
              </a:lnSpc>
            </a:pPr>
            <a:endParaRPr lang="en-US" sz="4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>
              <a:lnSpc>
                <a:spcPct val="150000"/>
              </a:lnSpc>
            </a:pPr>
            <a:endParaRPr lang="en-US" sz="4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>
              <a:lnSpc>
                <a:spcPct val="150000"/>
              </a:lnSpc>
            </a:pPr>
            <a:endParaRPr lang="en-US" sz="4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>
              <a:lnSpc>
                <a:spcPct val="150000"/>
              </a:lnSpc>
            </a:pPr>
            <a:endParaRPr lang="en-US" sz="4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>
              <a:lnSpc>
                <a:spcPct val="150000"/>
              </a:lnSpc>
            </a:pPr>
            <a:endParaRPr lang="he-IL" sz="2800" b="1" i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Shabbat 22/6 (“RTS”) </a:t>
            </a:r>
            <a:r>
              <a:rPr lang="en-US" sz="2800" b="1" i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Resting, touring </a:t>
            </a:r>
            <a:r>
              <a:rPr lang="en-US" sz="2800" b="1" i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and </a:t>
            </a:r>
            <a:r>
              <a:rPr lang="en-US" sz="2800" b="1" i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shopping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793089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142759" y="1081063"/>
            <a:ext cx="5278582" cy="532666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4073" y="1067207"/>
            <a:ext cx="11220450" cy="5603757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278906" y="89413"/>
            <a:ext cx="4835769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endParaRPr lang="he-IL" sz="1800" b="1" i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Sunday 23/6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1"/>
            <a:ext cx="5531830" cy="5319738"/>
            <a:chOff x="6350376" y="1081061"/>
            <a:chExt cx="5531830" cy="5319738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3800">
                <a:srgbClr val="C6F0FA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7200000" scaled="0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1"/>
              <a:ext cx="5531830" cy="2614639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/>
              <a:r>
                <a:rPr lang="en-US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"</a:t>
              </a:r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Tour Outside the Walls" (New </a:t>
              </a:r>
              <a:r>
                <a:rPr lang="en-US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York City)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08:00-14:00</a:t>
              </a:r>
              <a:endParaRPr lang="en-US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Visit to the Black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Church (in Harlem)</a:t>
              </a:r>
              <a:endPara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visit to Brooklyn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and into the Orthodox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Jewish world</a:t>
              </a: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(Including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lunch in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kosher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restaurant)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786162"/>
              <a:ext cx="5531830" cy="261463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14:00-20:00</a:t>
              </a:r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Shopping (optional</a:t>
              </a:r>
              <a:r>
                <a:rPr lang="en-US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  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trip to Out-</a:t>
              </a:r>
              <a:r>
                <a:rPr lang="en-US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Latt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outside New York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713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Monday 24/6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6" action="ppaction://hlinksldjump"/>
          </p:cNvPr>
          <p:cNvSpPr/>
          <p:nvPr/>
        </p:nvSpPr>
        <p:spPr>
          <a:xfrm>
            <a:off x="6332791" y="2780308"/>
            <a:ext cx="5531830" cy="108830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11:30-15:30 </a:t>
            </a:r>
            <a:r>
              <a:rPr lang="en-US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Sightseeing</a:t>
            </a:r>
          </a:p>
          <a:p>
            <a:pPr marL="0" lvl="1" algn="ctr" rtl="1"/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visit to Hudson Yards (including a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packed lunch) </a:t>
            </a: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and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 option to </a:t>
            </a: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tour the High Line</a:t>
            </a:r>
            <a:endParaRPr lang="he-IL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1037491"/>
            <a:ext cx="5531830" cy="151227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09:00-11:30 </a:t>
            </a:r>
            <a:r>
              <a:rPr lang="en-US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At the hotel</a:t>
            </a:r>
          </a:p>
          <a:p>
            <a:pPr marL="0" lvl="1" algn="ctr" rtl="1"/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conversation with a Hispanic representative on social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matters; Media review </a:t>
            </a: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(Eli </a:t>
            </a:r>
            <a:r>
              <a:rPr lang="en-US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Wolshi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); </a:t>
            </a: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Lecture by Jonathan Levine, Chairman of the Investment Bank, and a review of the Hudson Yards project</a:t>
            </a:r>
            <a:endParaRPr lang="en-US" sz="11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>
            <a:hlinkClick r:id="" action="ppaction://noaction"/>
          </p:cNvPr>
          <p:cNvSpPr/>
          <p:nvPr/>
        </p:nvSpPr>
        <p:spPr>
          <a:xfrm>
            <a:off x="6350376" y="4099153"/>
            <a:ext cx="5531830" cy="122898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/>
            <a:r>
              <a:rPr lang="en-US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Team processing, commander’s hour and a celebratory dinner </a:t>
            </a:r>
            <a:r>
              <a:rPr lang="he-IL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15:30-19:30 </a:t>
            </a:r>
            <a:endParaRPr lang="en-US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On the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</a:t>
            </a:r>
            <a:r>
              <a:rPr lang="en-US" b="1" baseline="30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floor </a:t>
            </a: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of the hotel </a:t>
            </a:r>
            <a:endParaRPr lang="en-US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and drive to </a:t>
            </a: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airport /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scattering</a:t>
            </a:r>
            <a:endParaRPr lang="en-US" sz="11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מעוגל 7">
            <a:hlinkClick r:id="" action="ppaction://noaction"/>
          </p:cNvPr>
          <p:cNvSpPr/>
          <p:nvPr/>
        </p:nvSpPr>
        <p:spPr>
          <a:xfrm>
            <a:off x="6326929" y="5271461"/>
            <a:ext cx="5531830" cy="122898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/>
            <a:r>
              <a:rPr lang="en-US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Gaps and decisions to be made</a:t>
            </a:r>
          </a:p>
          <a:p>
            <a:pPr marL="0" lvl="1" algn="ctr"/>
            <a:r>
              <a:rPr lang="en-US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Summarizing the lecturers and considering a guide for the Hudson Yards</a:t>
            </a:r>
          </a:p>
          <a:p>
            <a:pPr marL="0" lvl="1" algn="ctr"/>
            <a:r>
              <a:rPr lang="en-US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Tickets for the Hudson Yards</a:t>
            </a:r>
            <a:endParaRPr lang="en-US" sz="1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7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Opening - </a:t>
            </a:r>
            <a:r>
              <a:rPr lang="en-US" sz="44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Rafi</a:t>
            </a:r>
            <a:r>
              <a:rPr lang="en-US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Shcutz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1065" cy="5369395"/>
            <a:chOff x="1242380" y="1136913"/>
            <a:chExt cx="9661065" cy="3360681"/>
          </a:xfr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" action="ppaction://noaction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United States and the global international community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internal arena is marked by increasing polarization - Republicans / Democrats, minorities in growth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United States Jewry</a:t>
              </a: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implications for Israel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490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Final Assignments – US Tour 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rId3" action="ppaction://hlinksldjump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קבוצה 3"/>
          <p:cNvGrpSpPr/>
          <p:nvPr/>
        </p:nvGrpSpPr>
        <p:grpSpPr>
          <a:xfrm>
            <a:off x="5453743" y="1136912"/>
            <a:ext cx="6359536" cy="5410552"/>
            <a:chOff x="5453743" y="1136912"/>
            <a:chExt cx="6359536" cy="5410552"/>
          </a:xfrm>
          <a:solidFill>
            <a:schemeClr val="bg1">
              <a:lumMod val="50000"/>
            </a:schemeClr>
          </a:soli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5453743" y="1136912"/>
              <a:ext cx="6356667" cy="10799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Team 1</a:t>
              </a: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Israel's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challenges in front of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American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Judaism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456612" y="4023947"/>
              <a:ext cx="6356667" cy="10799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Team 3</a:t>
              </a: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American interest in the Middle East and its perception of Israel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>
              <a:hlinkClick r:id="rId5" action="ppaction://hlinksldjump"/>
            </p:cNvPr>
            <p:cNvSpPr/>
            <p:nvPr/>
          </p:nvSpPr>
          <p:spPr>
            <a:xfrm>
              <a:off x="5453743" y="2580429"/>
              <a:ext cx="6356667" cy="1080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Team 2</a:t>
              </a: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American society and economy in the Trump era</a:t>
              </a: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453743" y="5467463"/>
              <a:ext cx="6356667" cy="1080001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Team 4</a:t>
              </a: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Trump's strategy in the international arena as a whole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6094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3"/>
            <a:ext cx="6368144" cy="5410551"/>
            <a:chOff x="1242380" y="1136913"/>
            <a:chExt cx="9665421" cy="521498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" name="מלבן מעוגל 2">
              <a:hlinkClick r:id="" action="ppaction://noaction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Lecturers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for the preparation phase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Administration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– Closing flights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buses, restaurants and Kosher meals</a:t>
              </a: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Sunday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and Monday in New York</a:t>
              </a: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Plan B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1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Enrichment Envelope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– Optional content (Exercises,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Shows, Shabbat Tours)</a:t>
              </a: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Tasks for participants</a:t>
              </a: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429647" y="138109"/>
            <a:ext cx="7601042" cy="7235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Main gaps and issues </a:t>
            </a:r>
            <a:r>
              <a:rPr lang="en-US" sz="3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to be dealt with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8951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2"/>
            <a:ext cx="6362406" cy="5410551"/>
            <a:chOff x="1242380" y="1136913"/>
            <a:chExt cx="9656710" cy="305749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Reviews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/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 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9/11 Memorial, the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Marines’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Memorial and the Battle of Iwo-Jima, the Pentagon, every other monument we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visit (up to 10 minutes of briefing each – will be passed on the bus)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4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Exercises 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/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 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Routes in Washington and New York (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Gilad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Biran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Enrichment programs (to order tickets for participants)</a:t>
              </a:r>
            </a:p>
            <a:p>
              <a:pPr marL="0" lvl="1" algn="ctr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play on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Broadway (Thursday evening),</a:t>
              </a:r>
            </a:p>
            <a:p>
              <a:pPr marL="0" lvl="1" algn="ctr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Trip to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Statue of Liberty (Saturday);</a:t>
              </a:r>
            </a:p>
            <a:p>
              <a:pPr marL="0" lvl="1" algn="ctr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visit to an aircraft carrier (Saturday)</a:t>
              </a:r>
            </a:p>
          </p:txBody>
        </p:sp>
      </p:grpSp>
      <p:sp>
        <p:nvSpPr>
          <p:cNvPr id="9" name="כותרת 1">
            <a:hlinkClick r:id="rId4" action="ppaction://hlinksldjump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Complimentary Activity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rId4" action="ppaction://hlinksldjump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9539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ו</a:t>
            </a:r>
            <a:endParaRPr lang="he-IL" sz="3600" dirty="0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876330" y="1556142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1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QUSTIONS ? </a:t>
            </a:r>
            <a:endParaRPr lang="he-IL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1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Decisions to be made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44929" y="1136914"/>
            <a:ext cx="4408714" cy="54105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קבוצה 6"/>
          <p:cNvGrpSpPr/>
          <p:nvPr/>
        </p:nvGrpSpPr>
        <p:grpSpPr>
          <a:xfrm>
            <a:off x="5159833" y="1136913"/>
            <a:ext cx="6374171" cy="5410551"/>
            <a:chOff x="5159833" y="1136913"/>
            <a:chExt cx="6374171" cy="5410551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grpSpPr>
        <p:sp>
          <p:nvSpPr>
            <p:cNvPr id="3" name="מלבן מעוגל 2">
              <a:hlinkClick r:id="" action="ppaction://noaction"/>
            </p:cNvPr>
            <p:cNvSpPr/>
            <p:nvPr/>
          </p:nvSpPr>
          <p:spPr>
            <a:xfrm>
              <a:off x="5159833" y="113691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Transportation between Washington and New York - train or plane?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159833" y="1930671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Uniforms? (If so, it is already necessary to begin organizing)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5159833" y="2724429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Yes / No Entry to the Pentagon? (Not a decision to be taken immediately)</a:t>
              </a: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159833" y="3518187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Conversation with JS?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5159833" y="510570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training methods in Mall and Burlington - self-teams or group-external?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" name="מלבן מעוגל 9">
              <a:hlinkClick r:id="" action="ppaction://noaction"/>
            </p:cNvPr>
            <p:cNvSpPr/>
            <p:nvPr/>
          </p:nvSpPr>
          <p:spPr>
            <a:xfrm>
              <a:off x="5159833" y="4311945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summaries of the lecturers and the format of the conversations on the tour, including the brand's quality dilemma</a:t>
              </a:r>
              <a:endParaRPr lang="en-US" sz="11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מלבן מעוגל 14">
              <a:hlinkClick r:id="" action="ppaction://noaction"/>
            </p:cNvPr>
            <p:cNvSpPr/>
            <p:nvPr/>
          </p:nvSpPr>
          <p:spPr>
            <a:xfrm>
              <a:off x="5159833" y="5899464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</a:t>
              </a:r>
              <a:r>
                <a:rPr lang="en-US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Grond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-Zero format, with an emphasis on the museum's question?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4125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79" y="1136913"/>
            <a:ext cx="9900001" cy="5422149"/>
            <a:chOff x="1242380" y="1136913"/>
            <a:chExt cx="9665420" cy="542214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" action="ppaction://noaction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Very good frame - accurate and balanced - not burdensome or soluble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lessons from the 45</a:t>
              </a:r>
              <a:r>
                <a:rPr lang="en-US" sz="2400" b="1" baseline="30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class have been learned and corrected in the 46</a:t>
              </a:r>
              <a:r>
                <a:rPr lang="en-US" sz="2400" b="1" baseline="30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class tour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After making decisions, it is necessary to be precise and punctuate the schedule and contents to a level of minutes</a:t>
              </a: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42380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We </a:t>
              </a:r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must hurry and summarize the lecturers to the recharge program.</a:t>
              </a:r>
            </a:p>
            <a:p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/>
              </a:r>
              <a:b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</a:b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110716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Given a better plan, and as a lesson from th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e 45</a:t>
              </a:r>
              <a:r>
                <a:rPr lang="en-US" sz="2400" b="1" baseline="30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class, two main focal areas: 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Administration and </a:t>
              </a:r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coordination of expectations - should be invested in both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Bottom lines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86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" action="ppaction://noaction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Approval of individual coordination documents for the Washington Institute, AJC, JS, Economics and Communication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21/2 - Summary of lecturers to the loading stage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28/1 - Summary of the structure of the travel brochure (after a discussion with all the lecturers)</a:t>
              </a: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15/3 - Lock configuration tour (after receiving answers from all host factors)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28/3 - Approval of a content booklet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Tasks and Gantt - February-March</a:t>
            </a: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6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Presentation Structure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General framework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rId5" action="ppaction://hlinksldjump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Work assumptions and planning principles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rId6" action="ppaction://hlinksldjump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Structure and preparation schedule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rId7" action="ppaction://hlinksldjump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Structure and </a:t>
              </a:r>
              <a:r>
                <a:rPr lang="en-US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tour schedule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rId8" action="ppaction://hlinksldjump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Key gaps and </a:t>
              </a:r>
              <a:r>
                <a:rPr lang="en-US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decisions to be made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" action="ppaction://noaction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Bottom lines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813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1793631" y="96543"/>
            <a:ext cx="9091246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General - Tour of the United States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275726" y="1092635"/>
            <a:ext cx="11590797" cy="5652001"/>
            <a:chOff x="275726" y="1092636"/>
            <a:chExt cx="11590797" cy="5218165"/>
          </a:xfrm>
          <a:blipFill dpi="0"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9000" b="5000"/>
            </a:stretch>
          </a:blipFill>
        </p:grpSpPr>
        <p:sp>
          <p:nvSpPr>
            <p:cNvPr id="3" name="מלבן מעוגל 2"/>
            <p:cNvSpPr/>
            <p:nvPr/>
          </p:nvSpPr>
          <p:spPr>
            <a:xfrm>
              <a:off x="5206523" y="1992269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ransition </a:t>
              </a:r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from Washington to New York</a:t>
              </a: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275726" y="3791535"/>
              <a:ext cx="11590797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Most participants and staff will remain in America for a follow-up trip (Thursday, June 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27</a:t>
              </a:r>
              <a:r>
                <a:rPr lang="en-US" sz="2400" b="1" baseline="30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or Sunday, 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June 30</a:t>
              </a:r>
              <a:r>
                <a:rPr lang="en-US" sz="2400" b="1" baseline="30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5206523" y="1092636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Tour begins in Washington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275727" y="4691168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 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preparation </a:t>
              </a:r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sessions before the tour</a:t>
              </a:r>
            </a:p>
          </p:txBody>
        </p:sp>
        <p:sp>
          <p:nvSpPr>
            <p:cNvPr id="20" name="מלבן מעוגל 19"/>
            <p:cNvSpPr/>
            <p:nvPr/>
          </p:nvSpPr>
          <p:spPr>
            <a:xfrm>
              <a:off x="275727" y="5590801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At the end of the tour there will be team work for submission in early July</a:t>
              </a: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5206523" y="2891902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End of tour in New York</a:t>
              </a:r>
            </a:p>
          </p:txBody>
        </p:sp>
        <p:grpSp>
          <p:nvGrpSpPr>
            <p:cNvPr id="2" name="קבוצה 1"/>
            <p:cNvGrpSpPr/>
            <p:nvPr/>
          </p:nvGrpSpPr>
          <p:grpSpPr>
            <a:xfrm>
              <a:off x="296660" y="1092636"/>
              <a:ext cx="4716003" cy="2561741"/>
              <a:chOff x="296660" y="1092636"/>
              <a:chExt cx="4716003" cy="2561741"/>
            </a:xfrm>
            <a:grpFill/>
            <a:effectLst>
              <a:outerShdw blurRad="50800" dist="50800" dir="5400000" algn="ctr" rotWithShape="0">
                <a:srgbClr val="000000">
                  <a:alpha val="28000"/>
                </a:srgbClr>
              </a:outerShdw>
              <a:reflection endPos="0" dist="50800" dir="5400000" sy="-100000" algn="bl" rotWithShape="0"/>
            </a:effectLst>
          </p:grpSpPr>
          <p:sp>
            <p:nvSpPr>
              <p:cNvPr id="17" name="מלבן מעוגל 16"/>
              <p:cNvSpPr/>
              <p:nvPr/>
            </p:nvSpPr>
            <p:spPr>
              <a:xfrm>
                <a:off x="296663" y="1092636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en-US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June 16</a:t>
                </a:r>
                <a:r>
                  <a:rPr lang="en-US" sz="2400" b="1" baseline="30000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th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, (Sunday)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4" name="מלבן מעוגל 13"/>
              <p:cNvSpPr/>
              <p:nvPr/>
            </p:nvSpPr>
            <p:spPr>
              <a:xfrm>
                <a:off x="296663" y="1992270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en-US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June 19</a:t>
                </a:r>
                <a:r>
                  <a:rPr lang="en-US" sz="2400" b="1" baseline="30000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th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, (Wednesday)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9" name="מלבן מעוגל 18"/>
              <p:cNvSpPr/>
              <p:nvPr/>
            </p:nvSpPr>
            <p:spPr>
              <a:xfrm>
                <a:off x="296660" y="2934377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en-US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June 24</a:t>
                </a:r>
                <a:r>
                  <a:rPr lang="en-US" sz="2400" b="1" baseline="30000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th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, (Monday)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60160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602522" y="138108"/>
            <a:ext cx="7174523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General W</a:t>
            </a: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ork Guidelines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final chord of the year (we will not use the term ASAC)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tour is not part of the individual curriculum (</a:t>
              </a:r>
              <a:r>
                <a:rPr lang="en-US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less focused)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Most of the conversations will take place in </a:t>
              </a:r>
              <a:r>
                <a:rPr lang="en-US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English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Jet-lag </a:t>
              </a:r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that could last until the end of the Washington tour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At the margins of </a:t>
              </a:r>
              <a:r>
                <a:rPr lang="en-US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learning is </a:t>
              </a:r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also tourism </a:t>
              </a:r>
              <a:r>
                <a:rPr lang="en-US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(25%-75%)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" action="ppaction://noaction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America has a lot to offer, we can not </a:t>
              </a:r>
              <a:r>
                <a:rPr lang="en-US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take in everything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743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0" y="1136913"/>
            <a:chExt cx="9665420" cy="5214989"/>
          </a:xfrm>
          <a:blipFill dpi="0" rotWithShape="1">
            <a:blip r:embed="rId3">
              <a:alphaModFix amt="21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Learning time frame </a:t>
              </a:r>
              <a:r>
                <a:rPr lang="en-US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08:00-17:00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Monumental importance to </a:t>
              </a:r>
              <a:r>
                <a:rPr lang="en-US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visit significant institutions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Change </a:t>
              </a:r>
              <a:r>
                <a:rPr lang="en-US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of locations </a:t>
              </a:r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- at least two stations a day</a:t>
              </a: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Free evenings </a:t>
              </a:r>
              <a:r>
                <a:rPr lang="en-US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except for </a:t>
              </a:r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Tuesday (baseball evening) and Friday </a:t>
              </a:r>
              <a:r>
                <a:rPr lang="en-US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(reform </a:t>
              </a:r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synagogue)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Geographical logic and consideration of traffic </a:t>
              </a:r>
              <a:r>
                <a:rPr lang="en-US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in the planning of </a:t>
              </a:r>
              <a:r>
                <a:rPr lang="en-US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tour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108200" y="138108"/>
            <a:ext cx="8382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Emphases for Planning the Schedule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5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829537" y="0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Preparation </a:t>
            </a:r>
            <a:r>
              <a:rPr lang="en-US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Schedule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2680256"/>
              </p:ext>
            </p:extLst>
          </p:nvPr>
        </p:nvGraphicFramePr>
        <p:xfrm>
          <a:off x="307070" y="885332"/>
          <a:ext cx="11518962" cy="559324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644540">
                  <a:extLst>
                    <a:ext uri="{9D8B030D-6E8A-4147-A177-3AD203B41FA5}">
                      <a16:colId xmlns:a16="http://schemas.microsoft.com/office/drawing/2014/main" xmlns="" val="1249242618"/>
                    </a:ext>
                  </a:extLst>
                </a:gridCol>
                <a:gridCol w="2373011">
                  <a:extLst>
                    <a:ext uri="{9D8B030D-6E8A-4147-A177-3AD203B41FA5}">
                      <a16:colId xmlns:a16="http://schemas.microsoft.com/office/drawing/2014/main" xmlns="" val="3137285975"/>
                    </a:ext>
                  </a:extLst>
                </a:gridCol>
                <a:gridCol w="4153411">
                  <a:extLst>
                    <a:ext uri="{9D8B030D-6E8A-4147-A177-3AD203B41FA5}">
                      <a16:colId xmlns:a16="http://schemas.microsoft.com/office/drawing/2014/main" xmlns="" val="155061326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xmlns="" val="405022553"/>
                    </a:ext>
                  </a:extLst>
                </a:gridCol>
              </a:tblGrid>
              <a:tr h="56404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Date</a:t>
                      </a:r>
                      <a:endParaRPr lang="en-US" sz="2400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</a:t>
                      </a:r>
                      <a:r>
                        <a:rPr lang="en-US" sz="2400" baseline="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s/Subject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Subject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Speaker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6416504"/>
                  </a:ext>
                </a:extLst>
              </a:tr>
              <a:tr h="626557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Wednesday</a:t>
                      </a:r>
                      <a:r>
                        <a:rPr lang="en-US" sz="2000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22/5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08:30-12:00</a:t>
                      </a:r>
                      <a:endParaRPr lang="en-US" sz="2000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Introduction - General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Presentation</a:t>
                      </a:r>
                      <a:r>
                        <a:rPr lang="en-US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of the</a:t>
                      </a: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tour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Mr. 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Rafi</a:t>
                      </a: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Shcutz</a:t>
                      </a: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/ 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Alon</a:t>
                      </a: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Madanes</a:t>
                      </a: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(hour)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1793759"/>
                  </a:ext>
                </a:extLst>
              </a:tr>
              <a:tr h="41483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Israel - US relations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Prof. 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Avi</a:t>
                      </a: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Ben-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Zvi</a:t>
                      </a: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(two hours)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295025"/>
                  </a:ext>
                </a:extLst>
              </a:tr>
              <a:tr h="1355551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Thursday</a:t>
                      </a:r>
                      <a:r>
                        <a:rPr lang="en-US" sz="2000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30/5</a:t>
                      </a:r>
                      <a:r>
                        <a:rPr lang="he-IL" sz="2000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en-US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08:30-14:30</a:t>
                      </a:r>
                      <a:endParaRPr lang="en-US" sz="2000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Foreign and diplomatic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activity of the Foreign Ministry vis-à-vis the Congress (without international cooperation)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Mr. 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Yosh</a:t>
                      </a: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Zarqa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5907234"/>
                  </a:ext>
                </a:extLst>
              </a:tr>
              <a:tr h="45185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US Ambassador (current / former)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Friedman</a:t>
                      </a:r>
                      <a:r>
                        <a:rPr lang="en-US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(current)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9282686"/>
                  </a:ext>
                </a:extLst>
              </a:tr>
              <a:tr h="280946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United Nations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499133"/>
                  </a:ext>
                </a:extLst>
              </a:tr>
              <a:tr h="45185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Tuesday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4/6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14:15-08:30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Governance and characteristics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Structure and governance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Professor 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Eitan</a:t>
                      </a: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Gilboa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8430910"/>
                  </a:ext>
                </a:extLst>
              </a:tr>
              <a:tr h="903701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</a:t>
                      </a:r>
                      <a:r>
                        <a:rPr lang="en-US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different perspective of</a:t>
                      </a: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America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Nadav</a:t>
                      </a:r>
                      <a:r>
                        <a:rPr lang="en-US" sz="2000" b="1" baseline="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Tamir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3500167"/>
                  </a:ext>
                </a:extLst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8988248"/>
              </p:ext>
            </p:extLst>
          </p:nvPr>
        </p:nvGraphicFramePr>
        <p:xfrm>
          <a:off x="306032" y="6400798"/>
          <a:ext cx="11520000" cy="457202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xmlns="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2932507869"/>
                    </a:ext>
                  </a:extLst>
                </a:gridCol>
              </a:tblGrid>
              <a:tr h="45720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Convocation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General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Political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Economic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Social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Security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195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5410" y="0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Preparation </a:t>
            </a:r>
            <a:r>
              <a:rPr lang="en-US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Schedule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8187760"/>
              </p:ext>
            </p:extLst>
          </p:nvPr>
        </p:nvGraphicFramePr>
        <p:xfrm>
          <a:off x="461905" y="790833"/>
          <a:ext cx="11520000" cy="5309662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66305">
                  <a:extLst>
                    <a:ext uri="{9D8B030D-6E8A-4147-A177-3AD203B41FA5}">
                      <a16:colId xmlns:a16="http://schemas.microsoft.com/office/drawing/2014/main" xmlns="" val="1249242618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xmlns="" val="3137285975"/>
                    </a:ext>
                  </a:extLst>
                </a:gridCol>
                <a:gridCol w="4100946">
                  <a:extLst>
                    <a:ext uri="{9D8B030D-6E8A-4147-A177-3AD203B41FA5}">
                      <a16:colId xmlns:a16="http://schemas.microsoft.com/office/drawing/2014/main" xmlns="" val="1550613264"/>
                    </a:ext>
                  </a:extLst>
                </a:gridCol>
                <a:gridCol w="3860713">
                  <a:extLst>
                    <a:ext uri="{9D8B030D-6E8A-4147-A177-3AD203B41FA5}">
                      <a16:colId xmlns:a16="http://schemas.microsoft.com/office/drawing/2014/main" xmlns="" val="405022553"/>
                    </a:ext>
                  </a:extLst>
                </a:gridCol>
              </a:tblGrid>
              <a:tr h="808026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Date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Sessions/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Subject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Subject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Lecturer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6416504"/>
                  </a:ext>
                </a:extLst>
              </a:tr>
              <a:tr h="409311"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Monday</a:t>
                      </a:r>
                      <a:r>
                        <a:rPr lang="en-US" sz="2000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10/6</a:t>
                      </a: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</a:t>
                      </a: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8:30-16:15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Society</a:t>
                      </a:r>
                      <a:r>
                        <a:rPr lang="en-US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and economy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American economy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Dr.</a:t>
                      </a:r>
                      <a:r>
                        <a:rPr lang="en-US" sz="20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Gill </a:t>
                      </a:r>
                      <a:r>
                        <a:rPr lang="en-US" sz="2000" b="1" baseline="0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Bapman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7217666"/>
                  </a:ext>
                </a:extLst>
              </a:tr>
              <a:tr h="54981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American Society and</a:t>
                      </a:r>
                      <a:r>
                        <a:rPr lang="en-US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Media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Dr</a:t>
                      </a: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. Israel 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Weissmell</a:t>
                      </a: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(2 sessions) 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1392794"/>
                  </a:ext>
                </a:extLst>
              </a:tr>
              <a:tr h="40931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 look at American Judaism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Mr. Shmuel 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Rosner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4466109"/>
                  </a:ext>
                </a:extLst>
              </a:tr>
              <a:tr h="855833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08:00-08:30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Security and communications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Baseball - Rules &amp; Culture (option at the field)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MacCutcheon</a:t>
                      </a:r>
                      <a:endParaRPr lang="en-US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2160789"/>
                  </a:ext>
                </a:extLst>
              </a:tr>
              <a:tr h="409311">
                <a:tc rowSpan="4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Wednesday</a:t>
                      </a:r>
                      <a:r>
                        <a:rPr lang="en-US" sz="2000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12/6</a:t>
                      </a: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</a:t>
                      </a:r>
                      <a:r>
                        <a:rPr lang="en-US" sz="2000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16:15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</a:t>
                      </a:r>
                      <a:r>
                        <a:rPr lang="en-US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American Ambassador to Israel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8807072"/>
                  </a:ext>
                </a:extLst>
              </a:tr>
              <a:tr h="483319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structure of the American army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MacCutcheon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1221908"/>
                  </a:ext>
                </a:extLst>
              </a:tr>
              <a:tr h="915806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intelligence system and the defense strategy of the United States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Amir Oren / former intelligence attaché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7883684"/>
                  </a:ext>
                </a:extLst>
              </a:tr>
              <a:tr h="40931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Processing teams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Team Commanders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6447350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5109491"/>
              </p:ext>
            </p:extLst>
          </p:nvPr>
        </p:nvGraphicFramePr>
        <p:xfrm>
          <a:off x="461905" y="6376086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xmlns="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2932507869"/>
                    </a:ext>
                  </a:extLst>
                </a:gridCol>
              </a:tblGrid>
              <a:tr h="38305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Convocation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General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Politica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 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Economic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Social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Security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6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7879" y="1136913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23:30-10:30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flight to Washington with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connection, arrival by noon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47879" y="2215660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12:00-13:00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Arrival at the hotel, check-in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and a short preparation before leaving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47879" y="3294407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13:30-14:00 </a:t>
            </a:r>
          </a:p>
          <a:p>
            <a:pPr marL="0" lvl="1" algn="ctr" rtl="1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Lunch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at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Hotel (arrange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place to deploy)</a:t>
            </a: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2873" y="4373153"/>
            <a:ext cx="5531830" cy="220606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14:00-17:00</a:t>
            </a: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Tour in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Mall </a:t>
            </a:r>
            <a:endParaRPr lang="en-US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(Can be extended slightly if necessary)</a:t>
            </a:r>
          </a:p>
          <a:p>
            <a:pPr marL="0" lvl="1" algn="ctr" rtl="1"/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tour will be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in teams </a:t>
            </a: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and a local guide should be organized for each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team. The </a:t>
            </a: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tour will include visits to 5 monuments: Korea, Vietnam, Washington, Lincoln and Roosevelt.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If there is enough time, </a:t>
            </a: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one can add Martin L.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King</a:t>
            </a:r>
            <a:endParaRPr lang="en-US" sz="11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Sunday, 16/6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352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21154</TotalTime>
  <Words>2092</Words>
  <Application>Microsoft Office PowerPoint</Application>
  <PresentationFormat>מותאם אישית</PresentationFormat>
  <Paragraphs>454</Paragraphs>
  <Slides>26</Slides>
  <Notes>26</Notes>
  <HiddenSlides>4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26</vt:i4>
      </vt:variant>
    </vt:vector>
  </HeadingPairs>
  <TitlesOfParts>
    <vt:vector size="28" baseType="lpstr">
      <vt:lpstr>פרוסה</vt:lpstr>
      <vt:lpstr>Level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</vt:vector>
  </TitlesOfParts>
  <Company>IDF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u45414</cp:lastModifiedBy>
  <cp:revision>442</cp:revision>
  <cp:lastPrinted>2019-01-02T06:26:42Z</cp:lastPrinted>
  <dcterms:created xsi:type="dcterms:W3CDTF">2018-10-28T14:22:41Z</dcterms:created>
  <dcterms:modified xsi:type="dcterms:W3CDTF">2019-05-21T17:27:52Z</dcterms:modified>
</cp:coreProperties>
</file>