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45210" initials="u" lastIdx="1" clrIdx="0">
    <p:extLst>
      <p:ext uri="{19B8F6BF-5375-455C-9EA6-DF929625EA0E}">
        <p15:presenceInfo xmlns:p15="http://schemas.microsoft.com/office/powerpoint/2012/main" userId="S-1-5-21-3847189713-4100841140-3674433058-257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p:scale>
          <a:sx n="50" d="100"/>
          <a:sy n="50" d="100"/>
        </p:scale>
        <p:origin x="-498" y="1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68D1F5-F48B-4A14-BA77-A09C6F562116}" type="datetimeFigureOut">
              <a:rPr lang="en-US" smtClean="0"/>
              <a:t>9/25/2019</a:t>
            </a:fld>
            <a:endParaRPr lang="en-US"/>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C68DFC-1269-4B84-AD77-3C27F1C1F8AF}" type="slidenum">
              <a:rPr lang="en-US" smtClean="0"/>
              <a:t>‹#›</a:t>
            </a:fld>
            <a:endParaRPr lang="en-US"/>
          </a:p>
        </p:txBody>
      </p:sp>
    </p:spTree>
    <p:extLst>
      <p:ext uri="{BB962C8B-B14F-4D97-AF65-F5344CB8AC3E}">
        <p14:creationId xmlns:p14="http://schemas.microsoft.com/office/powerpoint/2010/main" val="3512257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US"/>
          </a:p>
        </p:txBody>
      </p:sp>
      <p:sp>
        <p:nvSpPr>
          <p:cNvPr id="4" name="מציין מיקום של מספר שקופית 3"/>
          <p:cNvSpPr>
            <a:spLocks noGrp="1"/>
          </p:cNvSpPr>
          <p:nvPr>
            <p:ph type="sldNum" sz="quarter" idx="10"/>
          </p:nvPr>
        </p:nvSpPr>
        <p:spPr/>
        <p:txBody>
          <a:bodyPr/>
          <a:lstStyle/>
          <a:p>
            <a:fld id="{EEC68DFC-1269-4B84-AD77-3C27F1C1F8AF}" type="slidenum">
              <a:rPr lang="en-US" smtClean="0"/>
              <a:t>3</a:t>
            </a:fld>
            <a:endParaRPr lang="en-US"/>
          </a:p>
        </p:txBody>
      </p:sp>
    </p:spTree>
    <p:extLst>
      <p:ext uri="{BB962C8B-B14F-4D97-AF65-F5344CB8AC3E}">
        <p14:creationId xmlns:p14="http://schemas.microsoft.com/office/powerpoint/2010/main" val="3505169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US"/>
          </a:p>
        </p:txBody>
      </p:sp>
      <p:sp>
        <p:nvSpPr>
          <p:cNvPr id="4" name="מציין מיקום של מספר שקופית 3"/>
          <p:cNvSpPr>
            <a:spLocks noGrp="1"/>
          </p:cNvSpPr>
          <p:nvPr>
            <p:ph type="sldNum" sz="quarter" idx="10"/>
          </p:nvPr>
        </p:nvSpPr>
        <p:spPr/>
        <p:txBody>
          <a:bodyPr/>
          <a:lstStyle/>
          <a:p>
            <a:fld id="{EEC68DFC-1269-4B84-AD77-3C27F1C1F8AF}" type="slidenum">
              <a:rPr lang="en-US" smtClean="0"/>
              <a:t>7</a:t>
            </a:fld>
            <a:endParaRPr lang="en-US"/>
          </a:p>
        </p:txBody>
      </p:sp>
    </p:spTree>
    <p:extLst>
      <p:ext uri="{BB962C8B-B14F-4D97-AF65-F5344CB8AC3E}">
        <p14:creationId xmlns:p14="http://schemas.microsoft.com/office/powerpoint/2010/main" val="289343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86B782D0-0E0E-4A9B-8E0C-EA7D8E0E8157}" type="datetimeFigureOut">
              <a:rPr lang="en-US" smtClean="0"/>
              <a:t>9/25/2019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832530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86B782D0-0E0E-4A9B-8E0C-EA7D8E0E8157}" type="datetimeFigureOut">
              <a:rPr lang="en-US" smtClean="0"/>
              <a:t>9/25/2019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382894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86B782D0-0E0E-4A9B-8E0C-EA7D8E0E8157}" type="datetimeFigureOut">
              <a:rPr lang="en-US" smtClean="0"/>
              <a:t>9/25/2019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362390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86B782D0-0E0E-4A9B-8E0C-EA7D8E0E8157}" type="datetimeFigureOut">
              <a:rPr lang="en-US" smtClean="0"/>
              <a:t>9/25/2019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3109345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86B782D0-0E0E-4A9B-8E0C-EA7D8E0E8157}" type="datetimeFigureOut">
              <a:rPr lang="en-US" smtClean="0"/>
              <a:t>9/25/2019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144118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86B782D0-0E0E-4A9B-8E0C-EA7D8E0E8157}" type="datetimeFigureOut">
              <a:rPr lang="en-US" smtClean="0"/>
              <a:t>9/25/2019</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348568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86B782D0-0E0E-4A9B-8E0C-EA7D8E0E8157}" type="datetimeFigureOut">
              <a:rPr lang="en-US" smtClean="0"/>
              <a:t>9/25/2019</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162469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86B782D0-0E0E-4A9B-8E0C-EA7D8E0E8157}" type="datetimeFigureOut">
              <a:rPr lang="en-US" smtClean="0"/>
              <a:t>9/25/2019</a:t>
            </a:fld>
            <a:endParaRPr lang="en-US"/>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465329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86B782D0-0E0E-4A9B-8E0C-EA7D8E0E8157}" type="datetimeFigureOut">
              <a:rPr lang="en-US" smtClean="0"/>
              <a:t>9/25/2019</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3581644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6B782D0-0E0E-4A9B-8E0C-EA7D8E0E8157}" type="datetimeFigureOut">
              <a:rPr lang="en-US" smtClean="0"/>
              <a:t>9/25/2019</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73946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6B782D0-0E0E-4A9B-8E0C-EA7D8E0E8157}" type="datetimeFigureOut">
              <a:rPr lang="en-US" smtClean="0"/>
              <a:t>9/25/2019</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166809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B782D0-0E0E-4A9B-8E0C-EA7D8E0E8157}" type="datetimeFigureOut">
              <a:rPr lang="en-US" smtClean="0"/>
              <a:t>9/25/2019</a:t>
            </a:fld>
            <a:endParaRPr lang="en-US"/>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מציין מיקום של מספר שקופית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C44F7-4D3C-456B-B1F8-02CFCF30D0AE}" type="slidenum">
              <a:rPr lang="en-US" smtClean="0"/>
              <a:t>‹#›</a:t>
            </a:fld>
            <a:endParaRPr lang="en-US"/>
          </a:p>
        </p:txBody>
      </p:sp>
    </p:spTree>
    <p:extLst>
      <p:ext uri="{BB962C8B-B14F-4D97-AF65-F5344CB8AC3E}">
        <p14:creationId xmlns:p14="http://schemas.microsoft.com/office/powerpoint/2010/main" val="1382525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Lt</a:t>
            </a:r>
            <a:r>
              <a:rPr lang="en-US" b="1" dirty="0" smtClean="0"/>
              <a:t> COL </a:t>
            </a:r>
            <a:r>
              <a:rPr lang="en-US" b="1" dirty="0" err="1" smtClean="0"/>
              <a:t>Aviad</a:t>
            </a:r>
            <a:r>
              <a:rPr lang="en-US" b="1" dirty="0" smtClean="0"/>
              <a:t> </a:t>
            </a:r>
            <a:r>
              <a:rPr lang="en-US" b="1" dirty="0" err="1" smtClean="0"/>
              <a:t>Atia</a:t>
            </a:r>
            <a:r>
              <a:rPr lang="en-US" b="1" dirty="0" smtClean="0"/>
              <a:t> </a:t>
            </a:r>
            <a:endParaRPr lang="en-US" b="1" dirty="0"/>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7869" t="5022" r="14367"/>
          <a:stretch/>
        </p:blipFill>
        <p:spPr>
          <a:xfrm>
            <a:off x="0" y="0"/>
            <a:ext cx="2751221" cy="1690688"/>
          </a:xfrm>
          <a:prstGeom prst="rect">
            <a:avLst/>
          </a:prstGeom>
        </p:spPr>
      </p:pic>
      <p:pic>
        <p:nvPicPr>
          <p:cNvPr id="5" name="מציין מיקום תוכן 5"/>
          <p:cNvPicPr>
            <a:picLocks noChangeAspect="1"/>
          </p:cNvPicPr>
          <p:nvPr/>
        </p:nvPicPr>
        <p:blipFill>
          <a:blip r:embed="rId3"/>
          <a:stretch>
            <a:fillRect/>
          </a:stretch>
        </p:blipFill>
        <p:spPr>
          <a:xfrm>
            <a:off x="-1" y="1906087"/>
            <a:ext cx="1579669" cy="1341236"/>
          </a:xfrm>
          <a:prstGeom prst="rect">
            <a:avLst/>
          </a:prstGeom>
        </p:spPr>
      </p:pic>
      <p:sp>
        <p:nvSpPr>
          <p:cNvPr id="6" name="TextBox 5"/>
          <p:cNvSpPr txBox="1"/>
          <p:nvPr/>
        </p:nvSpPr>
        <p:spPr>
          <a:xfrm>
            <a:off x="117469" y="2253539"/>
            <a:ext cx="1344727" cy="646331"/>
          </a:xfrm>
          <a:prstGeom prst="rect">
            <a:avLst/>
          </a:prstGeom>
          <a:noFill/>
        </p:spPr>
        <p:txBody>
          <a:bodyPr wrap="none" rtlCol="0">
            <a:spAutoFit/>
          </a:bodyPr>
          <a:lstStyle/>
          <a:p>
            <a:r>
              <a:rPr lang="en-US" dirty="0" smtClean="0"/>
              <a:t>Professional</a:t>
            </a:r>
          </a:p>
          <a:p>
            <a:r>
              <a:rPr lang="en-US" dirty="0" smtClean="0"/>
              <a:t>Background </a:t>
            </a:r>
            <a:endParaRPr lang="en-US" dirty="0"/>
          </a:p>
        </p:txBody>
      </p:sp>
      <p:pic>
        <p:nvPicPr>
          <p:cNvPr id="7" name="תמונה 6"/>
          <p:cNvPicPr>
            <a:picLocks noChangeAspect="1"/>
          </p:cNvPicPr>
          <p:nvPr/>
        </p:nvPicPr>
        <p:blipFill>
          <a:blip r:embed="rId4"/>
          <a:stretch>
            <a:fillRect/>
          </a:stretch>
        </p:blipFill>
        <p:spPr>
          <a:xfrm>
            <a:off x="1682389" y="1906892"/>
            <a:ext cx="8803387" cy="396274"/>
          </a:xfrm>
          <a:prstGeom prst="rect">
            <a:avLst/>
          </a:prstGeom>
        </p:spPr>
      </p:pic>
      <p:sp>
        <p:nvSpPr>
          <p:cNvPr id="8" name="TextBox 7"/>
          <p:cNvSpPr txBox="1"/>
          <p:nvPr/>
        </p:nvSpPr>
        <p:spPr>
          <a:xfrm>
            <a:off x="1697138" y="1933834"/>
            <a:ext cx="7042634" cy="369332"/>
          </a:xfrm>
          <a:prstGeom prst="rect">
            <a:avLst/>
          </a:prstGeom>
          <a:noFill/>
        </p:spPr>
        <p:txBody>
          <a:bodyPr wrap="none" rtlCol="0">
            <a:spAutoFit/>
          </a:bodyPr>
          <a:lstStyle/>
          <a:p>
            <a:r>
              <a:rPr lang="en-US" dirty="0" smtClean="0"/>
              <a:t>Current position- </a:t>
            </a:r>
            <a:r>
              <a:rPr lang="en-US" dirty="0" smtClean="0"/>
              <a:t>Commander </a:t>
            </a:r>
            <a:r>
              <a:rPr lang="en-US" dirty="0" smtClean="0"/>
              <a:t>of the southern monitorin</a:t>
            </a:r>
            <a:r>
              <a:rPr lang="en-US" dirty="0"/>
              <a:t>g</a:t>
            </a:r>
            <a:r>
              <a:rPr lang="en-US" dirty="0" smtClean="0"/>
              <a:t> unit </a:t>
            </a:r>
            <a:r>
              <a:rPr lang="he-IL" b="1" dirty="0" smtClean="0">
                <a:latin typeface="David" panose="020E0502060401010101" pitchFamily="34" charset="-79"/>
                <a:cs typeface="David" panose="020E0502060401010101" pitchFamily="34" charset="-79"/>
              </a:rPr>
              <a:t>(</a:t>
            </a:r>
            <a:r>
              <a:rPr lang="he-IL" b="1" dirty="0" err="1" smtClean="0">
                <a:latin typeface="David" panose="020E0502060401010101" pitchFamily="34" charset="-79"/>
                <a:cs typeface="David" panose="020E0502060401010101" pitchFamily="34" charset="-79"/>
              </a:rPr>
              <a:t>יב"א</a:t>
            </a:r>
            <a:r>
              <a:rPr lang="he-IL" b="1" dirty="0" smtClean="0">
                <a:latin typeface="David" panose="020E0502060401010101" pitchFamily="34" charset="-79"/>
                <a:cs typeface="David" panose="020E0502060401010101" pitchFamily="34" charset="-79"/>
              </a:rPr>
              <a:t> 509)</a:t>
            </a:r>
            <a:r>
              <a:rPr lang="en-US" dirty="0" smtClean="0"/>
              <a:t> </a:t>
            </a:r>
            <a:endParaRPr lang="en-US" dirty="0"/>
          </a:p>
        </p:txBody>
      </p:sp>
      <p:pic>
        <p:nvPicPr>
          <p:cNvPr id="9" name="תמונה 8"/>
          <p:cNvPicPr>
            <a:picLocks noChangeAspect="1"/>
          </p:cNvPicPr>
          <p:nvPr/>
        </p:nvPicPr>
        <p:blipFill>
          <a:blip r:embed="rId4"/>
          <a:stretch>
            <a:fillRect/>
          </a:stretch>
        </p:blipFill>
        <p:spPr>
          <a:xfrm>
            <a:off x="1682389" y="2378567"/>
            <a:ext cx="8803387" cy="396274"/>
          </a:xfrm>
          <a:prstGeom prst="rect">
            <a:avLst/>
          </a:prstGeom>
        </p:spPr>
      </p:pic>
      <p:sp>
        <p:nvSpPr>
          <p:cNvPr id="10" name="TextBox 9"/>
          <p:cNvSpPr txBox="1"/>
          <p:nvPr/>
        </p:nvSpPr>
        <p:spPr>
          <a:xfrm>
            <a:off x="1697138" y="2405509"/>
            <a:ext cx="5374100" cy="369332"/>
          </a:xfrm>
          <a:prstGeom prst="rect">
            <a:avLst/>
          </a:prstGeom>
          <a:noFill/>
        </p:spPr>
        <p:txBody>
          <a:bodyPr wrap="none" rtlCol="0">
            <a:spAutoFit/>
          </a:bodyPr>
          <a:lstStyle/>
          <a:p>
            <a:r>
              <a:rPr lang="en-US" dirty="0" smtClean="0"/>
              <a:t>Previous position- Air Force flight supervisor since 2000</a:t>
            </a:r>
            <a:endParaRPr lang="en-US" dirty="0"/>
          </a:p>
        </p:txBody>
      </p:sp>
      <p:pic>
        <p:nvPicPr>
          <p:cNvPr id="11" name="תמונה 10"/>
          <p:cNvPicPr>
            <a:picLocks noChangeAspect="1"/>
          </p:cNvPicPr>
          <p:nvPr/>
        </p:nvPicPr>
        <p:blipFill>
          <a:blip r:embed="rId4"/>
          <a:stretch>
            <a:fillRect/>
          </a:stretch>
        </p:blipFill>
        <p:spPr>
          <a:xfrm>
            <a:off x="1682389" y="2878575"/>
            <a:ext cx="8803387" cy="396274"/>
          </a:xfrm>
          <a:prstGeom prst="rect">
            <a:avLst/>
          </a:prstGeom>
        </p:spPr>
      </p:pic>
      <p:sp>
        <p:nvSpPr>
          <p:cNvPr id="12" name="TextBox 11"/>
          <p:cNvSpPr txBox="1"/>
          <p:nvPr/>
        </p:nvSpPr>
        <p:spPr>
          <a:xfrm>
            <a:off x="1697138" y="2905517"/>
            <a:ext cx="5758756" cy="369332"/>
          </a:xfrm>
          <a:prstGeom prst="rect">
            <a:avLst/>
          </a:prstGeom>
          <a:noFill/>
        </p:spPr>
        <p:txBody>
          <a:bodyPr wrap="none" rtlCol="0">
            <a:spAutoFit/>
          </a:bodyPr>
          <a:lstStyle/>
          <a:p>
            <a:r>
              <a:rPr lang="en-US" dirty="0" smtClean="0"/>
              <a:t>Previous position- </a:t>
            </a:r>
            <a:r>
              <a:rPr lang="en-US" dirty="0" smtClean="0"/>
              <a:t>Commander </a:t>
            </a:r>
            <a:r>
              <a:rPr lang="en-US" dirty="0" smtClean="0"/>
              <a:t>of the Air Force control unit </a:t>
            </a:r>
            <a:endParaRPr lang="en-US" dirty="0"/>
          </a:p>
        </p:txBody>
      </p:sp>
      <p:pic>
        <p:nvPicPr>
          <p:cNvPr id="13" name="מציין מיקום תוכן 5"/>
          <p:cNvPicPr>
            <a:picLocks noChangeAspect="1"/>
          </p:cNvPicPr>
          <p:nvPr/>
        </p:nvPicPr>
        <p:blipFill>
          <a:blip r:embed="rId3"/>
          <a:stretch>
            <a:fillRect/>
          </a:stretch>
        </p:blipFill>
        <p:spPr>
          <a:xfrm>
            <a:off x="-3" y="3462722"/>
            <a:ext cx="1579669" cy="1341236"/>
          </a:xfrm>
          <a:prstGeom prst="rect">
            <a:avLst/>
          </a:prstGeom>
        </p:spPr>
      </p:pic>
      <p:sp>
        <p:nvSpPr>
          <p:cNvPr id="14" name="TextBox 13"/>
          <p:cNvSpPr txBox="1"/>
          <p:nvPr/>
        </p:nvSpPr>
        <p:spPr>
          <a:xfrm>
            <a:off x="117469" y="3747175"/>
            <a:ext cx="1344727" cy="646331"/>
          </a:xfrm>
          <a:prstGeom prst="rect">
            <a:avLst/>
          </a:prstGeom>
          <a:noFill/>
        </p:spPr>
        <p:txBody>
          <a:bodyPr wrap="none" rtlCol="0">
            <a:spAutoFit/>
          </a:bodyPr>
          <a:lstStyle/>
          <a:p>
            <a:r>
              <a:rPr lang="en-US" dirty="0" smtClean="0"/>
              <a:t>Academic </a:t>
            </a:r>
          </a:p>
          <a:p>
            <a:r>
              <a:rPr lang="en-US" dirty="0" smtClean="0"/>
              <a:t>Background </a:t>
            </a:r>
            <a:endParaRPr lang="en-US" dirty="0"/>
          </a:p>
        </p:txBody>
      </p:sp>
      <p:pic>
        <p:nvPicPr>
          <p:cNvPr id="16" name="תמונה 15"/>
          <p:cNvPicPr>
            <a:picLocks noChangeAspect="1"/>
          </p:cNvPicPr>
          <p:nvPr/>
        </p:nvPicPr>
        <p:blipFill>
          <a:blip r:embed="rId4"/>
          <a:stretch>
            <a:fillRect/>
          </a:stretch>
        </p:blipFill>
        <p:spPr>
          <a:xfrm>
            <a:off x="1694306" y="3462722"/>
            <a:ext cx="8803387" cy="396274"/>
          </a:xfrm>
          <a:prstGeom prst="rect">
            <a:avLst/>
          </a:prstGeom>
        </p:spPr>
      </p:pic>
      <p:sp>
        <p:nvSpPr>
          <p:cNvPr id="18" name="TextBox 17"/>
          <p:cNvSpPr txBox="1"/>
          <p:nvPr/>
        </p:nvSpPr>
        <p:spPr>
          <a:xfrm>
            <a:off x="1694306" y="3489664"/>
            <a:ext cx="7769819" cy="369332"/>
          </a:xfrm>
          <a:prstGeom prst="rect">
            <a:avLst/>
          </a:prstGeom>
          <a:noFill/>
        </p:spPr>
        <p:txBody>
          <a:bodyPr wrap="none" rtlCol="0">
            <a:spAutoFit/>
          </a:bodyPr>
          <a:lstStyle/>
          <a:p>
            <a:r>
              <a:rPr lang="en-US" dirty="0" smtClean="0"/>
              <a:t>BA in government, diplomacy and strategy from the I.D.C (graduated with honors)</a:t>
            </a:r>
            <a:endParaRPr lang="en-US" dirty="0"/>
          </a:p>
        </p:txBody>
      </p:sp>
      <p:pic>
        <p:nvPicPr>
          <p:cNvPr id="19" name="מציין מיקום תוכן 5"/>
          <p:cNvPicPr>
            <a:picLocks noChangeAspect="1"/>
          </p:cNvPicPr>
          <p:nvPr/>
        </p:nvPicPr>
        <p:blipFill>
          <a:blip r:embed="rId3"/>
          <a:stretch>
            <a:fillRect/>
          </a:stretch>
        </p:blipFill>
        <p:spPr>
          <a:xfrm>
            <a:off x="0" y="4970169"/>
            <a:ext cx="1579669" cy="1341236"/>
          </a:xfrm>
          <a:prstGeom prst="rect">
            <a:avLst/>
          </a:prstGeom>
        </p:spPr>
      </p:pic>
      <p:sp>
        <p:nvSpPr>
          <p:cNvPr id="20" name="TextBox 19"/>
          <p:cNvSpPr txBox="1"/>
          <p:nvPr/>
        </p:nvSpPr>
        <p:spPr>
          <a:xfrm>
            <a:off x="114263" y="5317621"/>
            <a:ext cx="1347933" cy="646331"/>
          </a:xfrm>
          <a:prstGeom prst="rect">
            <a:avLst/>
          </a:prstGeom>
          <a:noFill/>
        </p:spPr>
        <p:txBody>
          <a:bodyPr wrap="none" rtlCol="0">
            <a:spAutoFit/>
          </a:bodyPr>
          <a:lstStyle/>
          <a:p>
            <a:r>
              <a:rPr lang="en-US" dirty="0" smtClean="0"/>
              <a:t>Personal </a:t>
            </a:r>
          </a:p>
          <a:p>
            <a:r>
              <a:rPr lang="en-US" dirty="0" smtClean="0"/>
              <a:t>Background </a:t>
            </a:r>
            <a:endParaRPr lang="en-US" dirty="0"/>
          </a:p>
        </p:txBody>
      </p:sp>
      <p:pic>
        <p:nvPicPr>
          <p:cNvPr id="22" name="תמונה 21"/>
          <p:cNvPicPr>
            <a:picLocks noChangeAspect="1"/>
          </p:cNvPicPr>
          <p:nvPr/>
        </p:nvPicPr>
        <p:blipFill>
          <a:blip r:embed="rId4"/>
          <a:stretch>
            <a:fillRect/>
          </a:stretch>
        </p:blipFill>
        <p:spPr>
          <a:xfrm>
            <a:off x="1682389" y="4970169"/>
            <a:ext cx="8803387" cy="396274"/>
          </a:xfrm>
          <a:prstGeom prst="rect">
            <a:avLst/>
          </a:prstGeom>
        </p:spPr>
      </p:pic>
      <p:sp>
        <p:nvSpPr>
          <p:cNvPr id="23" name="TextBox 22"/>
          <p:cNvSpPr txBox="1"/>
          <p:nvPr/>
        </p:nvSpPr>
        <p:spPr>
          <a:xfrm>
            <a:off x="1693932" y="5018552"/>
            <a:ext cx="6098593" cy="369332"/>
          </a:xfrm>
          <a:prstGeom prst="rect">
            <a:avLst/>
          </a:prstGeom>
          <a:noFill/>
        </p:spPr>
        <p:txBody>
          <a:bodyPr wrap="none" rtlCol="0">
            <a:spAutoFit/>
          </a:bodyPr>
          <a:lstStyle/>
          <a:p>
            <a:r>
              <a:rPr lang="en-US" dirty="0" smtClean="0"/>
              <a:t>Year of birth- 1978, residence- </a:t>
            </a:r>
            <a:r>
              <a:rPr lang="en-US" dirty="0" err="1"/>
              <a:t>T</a:t>
            </a:r>
            <a:r>
              <a:rPr lang="en-US" dirty="0" err="1" smtClean="0"/>
              <a:t>ali</a:t>
            </a:r>
            <a:r>
              <a:rPr lang="en-US" dirty="0" smtClean="0"/>
              <a:t> camp, Ramon Air Force base</a:t>
            </a:r>
            <a:endParaRPr lang="en-US" dirty="0"/>
          </a:p>
        </p:txBody>
      </p:sp>
      <p:pic>
        <p:nvPicPr>
          <p:cNvPr id="24" name="תמונה 23"/>
          <p:cNvPicPr>
            <a:picLocks noChangeAspect="1"/>
          </p:cNvPicPr>
          <p:nvPr/>
        </p:nvPicPr>
        <p:blipFill>
          <a:blip r:embed="rId4"/>
          <a:stretch>
            <a:fillRect/>
          </a:stretch>
        </p:blipFill>
        <p:spPr>
          <a:xfrm>
            <a:off x="1682388" y="5431759"/>
            <a:ext cx="8803387" cy="396274"/>
          </a:xfrm>
          <a:prstGeom prst="rect">
            <a:avLst/>
          </a:prstGeom>
        </p:spPr>
      </p:pic>
      <p:sp>
        <p:nvSpPr>
          <p:cNvPr id="25" name="TextBox 24"/>
          <p:cNvSpPr txBox="1"/>
          <p:nvPr/>
        </p:nvSpPr>
        <p:spPr>
          <a:xfrm>
            <a:off x="1693932" y="5462675"/>
            <a:ext cx="5258747" cy="369332"/>
          </a:xfrm>
          <a:prstGeom prst="rect">
            <a:avLst/>
          </a:prstGeom>
          <a:noFill/>
        </p:spPr>
        <p:txBody>
          <a:bodyPr wrap="none" rtlCol="0">
            <a:spAutoFit/>
          </a:bodyPr>
          <a:lstStyle/>
          <a:p>
            <a:r>
              <a:rPr lang="en-US" dirty="0" smtClean="0"/>
              <a:t>Married to </a:t>
            </a:r>
            <a:r>
              <a:rPr lang="en-US" dirty="0"/>
              <a:t>Y</a:t>
            </a:r>
            <a:r>
              <a:rPr lang="en-US" dirty="0" smtClean="0"/>
              <a:t>ael and father to Mika, </a:t>
            </a:r>
            <a:r>
              <a:rPr lang="en-US" dirty="0" err="1" smtClean="0"/>
              <a:t>Maayan</a:t>
            </a:r>
            <a:r>
              <a:rPr lang="en-US" dirty="0" smtClean="0"/>
              <a:t> and Rona </a:t>
            </a:r>
            <a:endParaRPr lang="en-US" dirty="0"/>
          </a:p>
        </p:txBody>
      </p:sp>
      <p:pic>
        <p:nvPicPr>
          <p:cNvPr id="26" name="תמונה 25"/>
          <p:cNvPicPr>
            <a:picLocks noChangeAspect="1"/>
          </p:cNvPicPr>
          <p:nvPr/>
        </p:nvPicPr>
        <p:blipFill>
          <a:blip r:embed="rId4"/>
          <a:stretch>
            <a:fillRect/>
          </a:stretch>
        </p:blipFill>
        <p:spPr>
          <a:xfrm>
            <a:off x="1682388" y="5858949"/>
            <a:ext cx="8803387" cy="396274"/>
          </a:xfrm>
          <a:prstGeom prst="rect">
            <a:avLst/>
          </a:prstGeom>
        </p:spPr>
      </p:pic>
      <p:sp>
        <p:nvSpPr>
          <p:cNvPr id="27" name="TextBox 26"/>
          <p:cNvSpPr txBox="1"/>
          <p:nvPr/>
        </p:nvSpPr>
        <p:spPr>
          <a:xfrm>
            <a:off x="1693932" y="5879856"/>
            <a:ext cx="4340740" cy="369332"/>
          </a:xfrm>
          <a:prstGeom prst="rect">
            <a:avLst/>
          </a:prstGeom>
          <a:noFill/>
        </p:spPr>
        <p:txBody>
          <a:bodyPr wrap="none" rtlCol="0">
            <a:spAutoFit/>
          </a:bodyPr>
          <a:lstStyle/>
          <a:p>
            <a:r>
              <a:rPr lang="en-US" dirty="0" smtClean="0"/>
              <a:t>Hobbies- reading, running and photography </a:t>
            </a:r>
            <a:endParaRPr lang="en-US" dirty="0"/>
          </a:p>
        </p:txBody>
      </p:sp>
    </p:spTree>
    <p:extLst>
      <p:ext uri="{BB962C8B-B14F-4D97-AF65-F5344CB8AC3E}">
        <p14:creationId xmlns:p14="http://schemas.microsoft.com/office/powerpoint/2010/main" val="3397256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Mrs. </a:t>
            </a:r>
            <a:r>
              <a:rPr lang="en-US" b="1" dirty="0" err="1" smtClean="0"/>
              <a:t>Sima</a:t>
            </a:r>
            <a:r>
              <a:rPr lang="en-US" b="1" dirty="0" smtClean="0"/>
              <a:t> </a:t>
            </a:r>
            <a:r>
              <a:rPr lang="en-US" b="1" dirty="0" err="1" smtClean="0"/>
              <a:t>Shpitzer</a:t>
            </a:r>
            <a:r>
              <a:rPr lang="en-US" b="1" dirty="0" smtClean="0"/>
              <a:t> </a:t>
            </a:r>
            <a:endParaRPr lang="en-US" b="1" dirty="0"/>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7941" t="12814" r="24872"/>
          <a:stretch/>
        </p:blipFill>
        <p:spPr>
          <a:xfrm>
            <a:off x="0" y="-1"/>
            <a:ext cx="2775284" cy="1881467"/>
          </a:xfrm>
          <a:prstGeom prst="rect">
            <a:avLst/>
          </a:prstGeom>
        </p:spPr>
      </p:pic>
      <p:pic>
        <p:nvPicPr>
          <p:cNvPr id="5" name="מציין מיקום תוכן 5"/>
          <p:cNvPicPr>
            <a:picLocks noChangeAspect="1"/>
          </p:cNvPicPr>
          <p:nvPr/>
        </p:nvPicPr>
        <p:blipFill>
          <a:blip r:embed="rId3"/>
          <a:stretch>
            <a:fillRect/>
          </a:stretch>
        </p:blipFill>
        <p:spPr>
          <a:xfrm>
            <a:off x="0" y="1888372"/>
            <a:ext cx="1579669" cy="1341236"/>
          </a:xfrm>
          <a:prstGeom prst="rect">
            <a:avLst/>
          </a:prstGeom>
        </p:spPr>
      </p:pic>
      <p:sp>
        <p:nvSpPr>
          <p:cNvPr id="6" name="TextBox 5"/>
          <p:cNvSpPr txBox="1"/>
          <p:nvPr/>
        </p:nvSpPr>
        <p:spPr>
          <a:xfrm>
            <a:off x="127569" y="2235824"/>
            <a:ext cx="1324530" cy="646331"/>
          </a:xfrm>
          <a:prstGeom prst="rect">
            <a:avLst/>
          </a:prstGeom>
          <a:noFill/>
        </p:spPr>
        <p:txBody>
          <a:bodyPr wrap="none" rtlCol="0">
            <a:spAutoFit/>
          </a:bodyPr>
          <a:lstStyle/>
          <a:p>
            <a:r>
              <a:rPr lang="en-US" dirty="0" smtClean="0"/>
              <a:t>Professional</a:t>
            </a:r>
          </a:p>
          <a:p>
            <a:r>
              <a:rPr lang="en-US" dirty="0" smtClean="0"/>
              <a:t>background</a:t>
            </a:r>
            <a:endParaRPr lang="en-US" dirty="0"/>
          </a:p>
        </p:txBody>
      </p:sp>
      <p:pic>
        <p:nvPicPr>
          <p:cNvPr id="7" name="מציין מיקום תוכן 8"/>
          <p:cNvPicPr>
            <a:picLocks noChangeAspect="1"/>
          </p:cNvPicPr>
          <p:nvPr/>
        </p:nvPicPr>
        <p:blipFill>
          <a:blip r:embed="rId4"/>
          <a:stretch>
            <a:fillRect/>
          </a:stretch>
        </p:blipFill>
        <p:spPr>
          <a:xfrm>
            <a:off x="1667133" y="1888371"/>
            <a:ext cx="8803387" cy="622771"/>
          </a:xfrm>
          <a:prstGeom prst="rect">
            <a:avLst/>
          </a:prstGeom>
        </p:spPr>
      </p:pic>
      <p:sp>
        <p:nvSpPr>
          <p:cNvPr id="8" name="TextBox 7"/>
          <p:cNvSpPr txBox="1"/>
          <p:nvPr/>
        </p:nvSpPr>
        <p:spPr>
          <a:xfrm>
            <a:off x="1649010" y="1903278"/>
            <a:ext cx="8803386" cy="646331"/>
          </a:xfrm>
          <a:prstGeom prst="rect">
            <a:avLst/>
          </a:prstGeom>
          <a:noFill/>
        </p:spPr>
        <p:txBody>
          <a:bodyPr wrap="square" rtlCol="0">
            <a:spAutoFit/>
          </a:bodyPr>
          <a:lstStyle/>
          <a:p>
            <a:r>
              <a:rPr lang="en-US" dirty="0" smtClean="0"/>
              <a:t>Current position- Director of the Licensing and new banks unit, banks supervision, Bank of Israel </a:t>
            </a:r>
            <a:endParaRPr lang="en-US" dirty="0"/>
          </a:p>
        </p:txBody>
      </p:sp>
      <p:pic>
        <p:nvPicPr>
          <p:cNvPr id="9" name="מציין מיקום תוכן 8"/>
          <p:cNvPicPr>
            <a:picLocks noChangeAspect="1"/>
          </p:cNvPicPr>
          <p:nvPr/>
        </p:nvPicPr>
        <p:blipFill>
          <a:blip r:embed="rId4"/>
          <a:stretch>
            <a:fillRect/>
          </a:stretch>
        </p:blipFill>
        <p:spPr>
          <a:xfrm>
            <a:off x="1667131" y="2550355"/>
            <a:ext cx="8803387" cy="632138"/>
          </a:xfrm>
          <a:prstGeom prst="rect">
            <a:avLst/>
          </a:prstGeom>
        </p:spPr>
      </p:pic>
      <p:sp>
        <p:nvSpPr>
          <p:cNvPr id="10" name="TextBox 9"/>
          <p:cNvSpPr txBox="1"/>
          <p:nvPr/>
        </p:nvSpPr>
        <p:spPr>
          <a:xfrm>
            <a:off x="1652905" y="2551602"/>
            <a:ext cx="8803387" cy="646331"/>
          </a:xfrm>
          <a:prstGeom prst="rect">
            <a:avLst/>
          </a:prstGeom>
          <a:noFill/>
        </p:spPr>
        <p:txBody>
          <a:bodyPr wrap="square" rtlCol="0">
            <a:spAutoFit/>
          </a:bodyPr>
          <a:lstStyle/>
          <a:p>
            <a:r>
              <a:rPr lang="en-US" dirty="0" smtClean="0"/>
              <a:t>Previous position- Director of banks supervision- money laundering and terror financing, Bank of Israel  </a:t>
            </a:r>
            <a:endParaRPr lang="en-US" dirty="0"/>
          </a:p>
        </p:txBody>
      </p:sp>
      <p:pic>
        <p:nvPicPr>
          <p:cNvPr id="11" name="מציין מיקום תוכן 8"/>
          <p:cNvPicPr>
            <a:picLocks noChangeAspect="1"/>
          </p:cNvPicPr>
          <p:nvPr/>
        </p:nvPicPr>
        <p:blipFill>
          <a:blip r:embed="rId4"/>
          <a:stretch>
            <a:fillRect/>
          </a:stretch>
        </p:blipFill>
        <p:spPr>
          <a:xfrm>
            <a:off x="1667130" y="3212182"/>
            <a:ext cx="8803387" cy="749616"/>
          </a:xfrm>
          <a:prstGeom prst="rect">
            <a:avLst/>
          </a:prstGeom>
        </p:spPr>
      </p:pic>
      <p:sp>
        <p:nvSpPr>
          <p:cNvPr id="12" name="TextBox 11"/>
          <p:cNvSpPr txBox="1"/>
          <p:nvPr/>
        </p:nvSpPr>
        <p:spPr>
          <a:xfrm>
            <a:off x="1652905" y="3265031"/>
            <a:ext cx="8803387" cy="923330"/>
          </a:xfrm>
          <a:prstGeom prst="rect">
            <a:avLst/>
          </a:prstGeom>
          <a:noFill/>
        </p:spPr>
        <p:txBody>
          <a:bodyPr wrap="square" rtlCol="0">
            <a:spAutoFit/>
          </a:bodyPr>
          <a:lstStyle/>
          <a:p>
            <a:r>
              <a:rPr lang="en-US" dirty="0" smtClean="0"/>
              <a:t>Previous position- director of the </a:t>
            </a:r>
            <a:r>
              <a:rPr lang="en-US" dirty="0"/>
              <a:t>I</a:t>
            </a:r>
            <a:r>
              <a:rPr lang="en-US" dirty="0" smtClean="0"/>
              <a:t>nstitutional Assessment Unit,</a:t>
            </a:r>
            <a:r>
              <a:rPr lang="en-US" dirty="0"/>
              <a:t> banks supervision, Bank of Israel </a:t>
            </a:r>
          </a:p>
          <a:p>
            <a:r>
              <a:rPr lang="en-US" dirty="0" smtClean="0"/>
              <a:t>   </a:t>
            </a:r>
            <a:endParaRPr lang="en-US" dirty="0"/>
          </a:p>
        </p:txBody>
      </p:sp>
      <p:pic>
        <p:nvPicPr>
          <p:cNvPr id="13" name="מציין מיקום תוכן 5"/>
          <p:cNvPicPr>
            <a:picLocks noChangeAspect="1"/>
          </p:cNvPicPr>
          <p:nvPr/>
        </p:nvPicPr>
        <p:blipFill>
          <a:blip r:embed="rId3"/>
          <a:stretch>
            <a:fillRect/>
          </a:stretch>
        </p:blipFill>
        <p:spPr>
          <a:xfrm>
            <a:off x="-15006" y="4135836"/>
            <a:ext cx="1579669" cy="1341236"/>
          </a:xfrm>
          <a:prstGeom prst="rect">
            <a:avLst/>
          </a:prstGeom>
        </p:spPr>
      </p:pic>
      <p:sp>
        <p:nvSpPr>
          <p:cNvPr id="14" name="TextBox 13"/>
          <p:cNvSpPr txBox="1"/>
          <p:nvPr/>
        </p:nvSpPr>
        <p:spPr>
          <a:xfrm>
            <a:off x="117470" y="4380820"/>
            <a:ext cx="1344727" cy="646331"/>
          </a:xfrm>
          <a:prstGeom prst="rect">
            <a:avLst/>
          </a:prstGeom>
          <a:noFill/>
        </p:spPr>
        <p:txBody>
          <a:bodyPr wrap="none" rtlCol="0">
            <a:spAutoFit/>
          </a:bodyPr>
          <a:lstStyle/>
          <a:p>
            <a:r>
              <a:rPr lang="en-US" dirty="0" smtClean="0"/>
              <a:t>Academic</a:t>
            </a:r>
          </a:p>
          <a:p>
            <a:r>
              <a:rPr lang="en-US" dirty="0" smtClean="0"/>
              <a:t>Background </a:t>
            </a:r>
          </a:p>
        </p:txBody>
      </p:sp>
      <p:pic>
        <p:nvPicPr>
          <p:cNvPr id="16" name="מציין מיקום תוכן 8"/>
          <p:cNvPicPr>
            <a:picLocks noChangeAspect="1"/>
          </p:cNvPicPr>
          <p:nvPr/>
        </p:nvPicPr>
        <p:blipFill>
          <a:blip r:embed="rId4"/>
          <a:stretch>
            <a:fillRect/>
          </a:stretch>
        </p:blipFill>
        <p:spPr>
          <a:xfrm>
            <a:off x="1667129" y="4135836"/>
            <a:ext cx="8803387" cy="396274"/>
          </a:xfrm>
          <a:prstGeom prst="rect">
            <a:avLst/>
          </a:prstGeom>
        </p:spPr>
      </p:pic>
      <p:sp>
        <p:nvSpPr>
          <p:cNvPr id="18" name="TextBox 17"/>
          <p:cNvSpPr txBox="1"/>
          <p:nvPr/>
        </p:nvSpPr>
        <p:spPr>
          <a:xfrm>
            <a:off x="1628034" y="4189852"/>
            <a:ext cx="5032660" cy="646331"/>
          </a:xfrm>
          <a:prstGeom prst="rect">
            <a:avLst/>
          </a:prstGeom>
          <a:noFill/>
        </p:spPr>
        <p:txBody>
          <a:bodyPr wrap="none" rtlCol="0">
            <a:spAutoFit/>
          </a:bodyPr>
          <a:lstStyle/>
          <a:p>
            <a:r>
              <a:rPr lang="en-US" dirty="0" smtClean="0"/>
              <a:t>BA in Economy- Accounting (graduated with honors)</a:t>
            </a:r>
          </a:p>
          <a:p>
            <a:r>
              <a:rPr lang="en-US" dirty="0" smtClean="0"/>
              <a:t> </a:t>
            </a:r>
            <a:endParaRPr lang="en-US" dirty="0"/>
          </a:p>
        </p:txBody>
      </p:sp>
      <p:pic>
        <p:nvPicPr>
          <p:cNvPr id="19" name="מציין מיקום תוכן 8"/>
          <p:cNvPicPr>
            <a:picLocks noChangeAspect="1"/>
          </p:cNvPicPr>
          <p:nvPr/>
        </p:nvPicPr>
        <p:blipFill>
          <a:blip r:embed="rId4"/>
          <a:stretch>
            <a:fillRect/>
          </a:stretch>
        </p:blipFill>
        <p:spPr>
          <a:xfrm>
            <a:off x="1667129" y="4573391"/>
            <a:ext cx="8803387" cy="678564"/>
          </a:xfrm>
          <a:prstGeom prst="rect">
            <a:avLst/>
          </a:prstGeom>
        </p:spPr>
      </p:pic>
      <p:sp>
        <p:nvSpPr>
          <p:cNvPr id="20" name="TextBox 19"/>
          <p:cNvSpPr txBox="1"/>
          <p:nvPr/>
        </p:nvSpPr>
        <p:spPr>
          <a:xfrm>
            <a:off x="1649010" y="4605464"/>
            <a:ext cx="8734281" cy="646331"/>
          </a:xfrm>
          <a:prstGeom prst="rect">
            <a:avLst/>
          </a:prstGeom>
          <a:noFill/>
        </p:spPr>
        <p:txBody>
          <a:bodyPr wrap="square" rtlCol="0">
            <a:spAutoFit/>
          </a:bodyPr>
          <a:lstStyle/>
          <a:p>
            <a:r>
              <a:rPr lang="en-US" dirty="0" smtClean="0"/>
              <a:t>Master’s degree in Economy (specialization in Business Economics), within a</a:t>
            </a:r>
            <a:r>
              <a:rPr lang="en-US" dirty="0"/>
              <a:t> </a:t>
            </a:r>
            <a:r>
              <a:rPr lang="en-US" dirty="0" smtClean="0"/>
              <a:t>direct  economics PhD track (finished all the requirements except the PhD dissertation)  </a:t>
            </a:r>
            <a:endParaRPr lang="en-US" dirty="0"/>
          </a:p>
        </p:txBody>
      </p:sp>
      <p:pic>
        <p:nvPicPr>
          <p:cNvPr id="21" name="מציין מיקום תוכן 5"/>
          <p:cNvPicPr>
            <a:picLocks noChangeAspect="1"/>
          </p:cNvPicPr>
          <p:nvPr/>
        </p:nvPicPr>
        <p:blipFill>
          <a:blip r:embed="rId3"/>
          <a:stretch>
            <a:fillRect/>
          </a:stretch>
        </p:blipFill>
        <p:spPr>
          <a:xfrm>
            <a:off x="-15007" y="5521487"/>
            <a:ext cx="1579669" cy="1341236"/>
          </a:xfrm>
          <a:prstGeom prst="rect">
            <a:avLst/>
          </a:prstGeom>
        </p:spPr>
      </p:pic>
      <p:sp>
        <p:nvSpPr>
          <p:cNvPr id="22" name="TextBox 21"/>
          <p:cNvSpPr txBox="1"/>
          <p:nvPr/>
        </p:nvSpPr>
        <p:spPr>
          <a:xfrm>
            <a:off x="165835" y="5868940"/>
            <a:ext cx="1344727" cy="646331"/>
          </a:xfrm>
          <a:prstGeom prst="rect">
            <a:avLst/>
          </a:prstGeom>
          <a:noFill/>
        </p:spPr>
        <p:txBody>
          <a:bodyPr wrap="none" rtlCol="0">
            <a:spAutoFit/>
          </a:bodyPr>
          <a:lstStyle/>
          <a:p>
            <a:r>
              <a:rPr lang="en-US" dirty="0" smtClean="0"/>
              <a:t>Personal </a:t>
            </a:r>
          </a:p>
          <a:p>
            <a:r>
              <a:rPr lang="en-US" dirty="0" smtClean="0"/>
              <a:t>Background </a:t>
            </a:r>
            <a:endParaRPr lang="en-US" dirty="0"/>
          </a:p>
        </p:txBody>
      </p:sp>
      <p:pic>
        <p:nvPicPr>
          <p:cNvPr id="23" name="מציין מיקום תוכן 8"/>
          <p:cNvPicPr>
            <a:picLocks noChangeAspect="1"/>
          </p:cNvPicPr>
          <p:nvPr/>
        </p:nvPicPr>
        <p:blipFill>
          <a:blip r:embed="rId4"/>
          <a:stretch>
            <a:fillRect/>
          </a:stretch>
        </p:blipFill>
        <p:spPr>
          <a:xfrm>
            <a:off x="1667129" y="5547552"/>
            <a:ext cx="8803387" cy="396274"/>
          </a:xfrm>
          <a:prstGeom prst="rect">
            <a:avLst/>
          </a:prstGeom>
        </p:spPr>
      </p:pic>
      <p:sp>
        <p:nvSpPr>
          <p:cNvPr id="24" name="TextBox 23"/>
          <p:cNvSpPr txBox="1"/>
          <p:nvPr/>
        </p:nvSpPr>
        <p:spPr>
          <a:xfrm>
            <a:off x="1649010" y="5577734"/>
            <a:ext cx="5034327" cy="369332"/>
          </a:xfrm>
          <a:prstGeom prst="rect">
            <a:avLst/>
          </a:prstGeom>
          <a:noFill/>
        </p:spPr>
        <p:txBody>
          <a:bodyPr wrap="none" rtlCol="0">
            <a:spAutoFit/>
          </a:bodyPr>
          <a:lstStyle/>
          <a:p>
            <a:r>
              <a:rPr lang="en-US" dirty="0"/>
              <a:t>Y</a:t>
            </a:r>
            <a:r>
              <a:rPr lang="en-US" dirty="0" smtClean="0"/>
              <a:t>ear </a:t>
            </a:r>
            <a:r>
              <a:rPr lang="en-US" dirty="0" smtClean="0"/>
              <a:t>of </a:t>
            </a:r>
            <a:r>
              <a:rPr lang="en-US" dirty="0" smtClean="0"/>
              <a:t>birth, city of residence- 1971, </a:t>
            </a:r>
            <a:r>
              <a:rPr lang="en-US" dirty="0" err="1" smtClean="0"/>
              <a:t>Givat</a:t>
            </a:r>
            <a:r>
              <a:rPr lang="en-US" dirty="0" smtClean="0"/>
              <a:t> </a:t>
            </a:r>
            <a:r>
              <a:rPr lang="en-US" dirty="0" smtClean="0"/>
              <a:t>Shmuel  </a:t>
            </a:r>
            <a:endParaRPr lang="en-US" dirty="0"/>
          </a:p>
        </p:txBody>
      </p:sp>
      <p:pic>
        <p:nvPicPr>
          <p:cNvPr id="25" name="מציין מיקום תוכן 8"/>
          <p:cNvPicPr>
            <a:picLocks noChangeAspect="1"/>
          </p:cNvPicPr>
          <p:nvPr/>
        </p:nvPicPr>
        <p:blipFill>
          <a:blip r:embed="rId4"/>
          <a:stretch>
            <a:fillRect/>
          </a:stretch>
        </p:blipFill>
        <p:spPr>
          <a:xfrm>
            <a:off x="1667129" y="5993968"/>
            <a:ext cx="8803387" cy="396274"/>
          </a:xfrm>
          <a:prstGeom prst="rect">
            <a:avLst/>
          </a:prstGeom>
        </p:spPr>
      </p:pic>
      <p:sp>
        <p:nvSpPr>
          <p:cNvPr id="26" name="TextBox 25"/>
          <p:cNvSpPr txBox="1"/>
          <p:nvPr/>
        </p:nvSpPr>
        <p:spPr>
          <a:xfrm>
            <a:off x="1649010" y="6007439"/>
            <a:ext cx="4435894" cy="369332"/>
          </a:xfrm>
          <a:prstGeom prst="rect">
            <a:avLst/>
          </a:prstGeom>
          <a:noFill/>
        </p:spPr>
        <p:txBody>
          <a:bodyPr wrap="none" rtlCol="0">
            <a:spAutoFit/>
          </a:bodyPr>
          <a:lstStyle/>
          <a:p>
            <a:r>
              <a:rPr lang="en-US" dirty="0" smtClean="0"/>
              <a:t>Family situation- Married </a:t>
            </a:r>
            <a:r>
              <a:rPr lang="en-US" dirty="0" smtClean="0"/>
              <a:t>with three children </a:t>
            </a:r>
            <a:endParaRPr lang="en-US" dirty="0"/>
          </a:p>
        </p:txBody>
      </p:sp>
      <p:pic>
        <p:nvPicPr>
          <p:cNvPr id="27" name="מציין מיקום תוכן 8"/>
          <p:cNvPicPr>
            <a:picLocks noChangeAspect="1"/>
          </p:cNvPicPr>
          <p:nvPr/>
        </p:nvPicPr>
        <p:blipFill>
          <a:blip r:embed="rId4"/>
          <a:stretch>
            <a:fillRect/>
          </a:stretch>
        </p:blipFill>
        <p:spPr>
          <a:xfrm>
            <a:off x="1667129" y="6424089"/>
            <a:ext cx="8803387" cy="396274"/>
          </a:xfrm>
          <a:prstGeom prst="rect">
            <a:avLst/>
          </a:prstGeom>
        </p:spPr>
      </p:pic>
      <p:sp>
        <p:nvSpPr>
          <p:cNvPr id="28" name="TextBox 27"/>
          <p:cNvSpPr txBox="1"/>
          <p:nvPr/>
        </p:nvSpPr>
        <p:spPr>
          <a:xfrm>
            <a:off x="1649010" y="6457936"/>
            <a:ext cx="4716548" cy="369332"/>
          </a:xfrm>
          <a:prstGeom prst="rect">
            <a:avLst/>
          </a:prstGeom>
          <a:noFill/>
        </p:spPr>
        <p:txBody>
          <a:bodyPr wrap="none" rtlCol="0">
            <a:spAutoFit/>
          </a:bodyPr>
          <a:lstStyle/>
          <a:p>
            <a:r>
              <a:rPr lang="en-US" dirty="0" smtClean="0"/>
              <a:t>Hobbies- reading, spinning, cooking and baking  </a:t>
            </a:r>
            <a:endParaRPr lang="en-US" dirty="0"/>
          </a:p>
        </p:txBody>
      </p:sp>
    </p:spTree>
    <p:extLst>
      <p:ext uri="{BB962C8B-B14F-4D97-AF65-F5344CB8AC3E}">
        <p14:creationId xmlns:p14="http://schemas.microsoft.com/office/powerpoint/2010/main" val="1118588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COL </a:t>
            </a:r>
            <a:r>
              <a:rPr lang="en-US" b="1" dirty="0" err="1" smtClean="0"/>
              <a:t>Ofir</a:t>
            </a:r>
            <a:r>
              <a:rPr lang="en-US" b="1" dirty="0" smtClean="0"/>
              <a:t> Lewis </a:t>
            </a:r>
            <a:endParaRPr lang="en-US" b="1" dirty="0"/>
          </a:p>
        </p:txBody>
      </p:sp>
      <p:pic>
        <p:nvPicPr>
          <p:cNvPr id="4" name="תמונה 3"/>
          <p:cNvPicPr>
            <a:picLocks noChangeAspect="1"/>
          </p:cNvPicPr>
          <p:nvPr/>
        </p:nvPicPr>
        <p:blipFill rotWithShape="1">
          <a:blip r:embed="rId2" cstate="print">
            <a:extLst>
              <a:ext uri="{28A0092B-C50C-407E-A947-70E740481C1C}">
                <a14:useLocalDpi xmlns:a14="http://schemas.microsoft.com/office/drawing/2010/main" val="0"/>
              </a:ext>
            </a:extLst>
          </a:blip>
          <a:srcRect l="20062" t="17143" r="16330"/>
          <a:stretch/>
        </p:blipFill>
        <p:spPr>
          <a:xfrm>
            <a:off x="39016" y="18496"/>
            <a:ext cx="3554415" cy="1807129"/>
          </a:xfrm>
          <a:prstGeom prst="rect">
            <a:avLst/>
          </a:prstGeom>
        </p:spPr>
      </p:pic>
      <p:pic>
        <p:nvPicPr>
          <p:cNvPr id="5" name="מציין מיקום תוכן 5"/>
          <p:cNvPicPr>
            <a:picLocks noChangeAspect="1"/>
          </p:cNvPicPr>
          <p:nvPr/>
        </p:nvPicPr>
        <p:blipFill>
          <a:blip r:embed="rId3"/>
          <a:stretch>
            <a:fillRect/>
          </a:stretch>
        </p:blipFill>
        <p:spPr>
          <a:xfrm>
            <a:off x="0" y="1888372"/>
            <a:ext cx="1579669" cy="1341236"/>
          </a:xfrm>
          <a:prstGeom prst="rect">
            <a:avLst/>
          </a:prstGeom>
        </p:spPr>
      </p:pic>
      <p:sp>
        <p:nvSpPr>
          <p:cNvPr id="6" name="TextBox 5"/>
          <p:cNvSpPr txBox="1"/>
          <p:nvPr/>
        </p:nvSpPr>
        <p:spPr>
          <a:xfrm>
            <a:off x="102723" y="2172254"/>
            <a:ext cx="1374222" cy="646331"/>
          </a:xfrm>
          <a:prstGeom prst="rect">
            <a:avLst/>
          </a:prstGeom>
          <a:noFill/>
        </p:spPr>
        <p:txBody>
          <a:bodyPr wrap="none" rtlCol="0">
            <a:spAutoFit/>
          </a:bodyPr>
          <a:lstStyle/>
          <a:p>
            <a:r>
              <a:rPr lang="en-US" dirty="0" smtClean="0"/>
              <a:t>Professional </a:t>
            </a:r>
          </a:p>
          <a:p>
            <a:r>
              <a:rPr lang="en-US" dirty="0" smtClean="0"/>
              <a:t>background</a:t>
            </a:r>
            <a:endParaRPr lang="en-US" dirty="0"/>
          </a:p>
        </p:txBody>
      </p:sp>
      <p:pic>
        <p:nvPicPr>
          <p:cNvPr id="7" name="מציין מיקום תוכן 8"/>
          <p:cNvPicPr>
            <a:picLocks noChangeAspect="1"/>
          </p:cNvPicPr>
          <p:nvPr/>
        </p:nvPicPr>
        <p:blipFill>
          <a:blip r:embed="rId4"/>
          <a:stretch>
            <a:fillRect/>
          </a:stretch>
        </p:blipFill>
        <p:spPr>
          <a:xfrm>
            <a:off x="1682392" y="1888372"/>
            <a:ext cx="8803387" cy="396274"/>
          </a:xfrm>
          <a:prstGeom prst="rect">
            <a:avLst/>
          </a:prstGeom>
        </p:spPr>
      </p:pic>
      <p:sp>
        <p:nvSpPr>
          <p:cNvPr id="8" name="TextBox 7"/>
          <p:cNvSpPr txBox="1"/>
          <p:nvPr/>
        </p:nvSpPr>
        <p:spPr>
          <a:xfrm>
            <a:off x="1682392" y="1915314"/>
            <a:ext cx="6438750" cy="369332"/>
          </a:xfrm>
          <a:prstGeom prst="rect">
            <a:avLst/>
          </a:prstGeom>
          <a:noFill/>
        </p:spPr>
        <p:txBody>
          <a:bodyPr wrap="none" rtlCol="0">
            <a:spAutoFit/>
          </a:bodyPr>
          <a:lstStyle/>
          <a:p>
            <a:r>
              <a:rPr lang="en-US" dirty="0" smtClean="0"/>
              <a:t>Current position- Head of the planning department\ planning wing </a:t>
            </a:r>
            <a:endParaRPr lang="en-US" dirty="0"/>
          </a:p>
        </p:txBody>
      </p:sp>
      <p:pic>
        <p:nvPicPr>
          <p:cNvPr id="9" name="מציין מיקום תוכן 5"/>
          <p:cNvPicPr>
            <a:picLocks noChangeAspect="1"/>
          </p:cNvPicPr>
          <p:nvPr/>
        </p:nvPicPr>
        <p:blipFill>
          <a:blip r:embed="rId3"/>
          <a:stretch>
            <a:fillRect/>
          </a:stretch>
        </p:blipFill>
        <p:spPr>
          <a:xfrm>
            <a:off x="0" y="3379557"/>
            <a:ext cx="1579669" cy="1341236"/>
          </a:xfrm>
          <a:prstGeom prst="rect">
            <a:avLst/>
          </a:prstGeom>
        </p:spPr>
      </p:pic>
      <p:sp>
        <p:nvSpPr>
          <p:cNvPr id="13" name="TextBox 12"/>
          <p:cNvSpPr txBox="1"/>
          <p:nvPr/>
        </p:nvSpPr>
        <p:spPr>
          <a:xfrm>
            <a:off x="132218" y="3678128"/>
            <a:ext cx="1344727" cy="646331"/>
          </a:xfrm>
          <a:prstGeom prst="rect">
            <a:avLst/>
          </a:prstGeom>
          <a:noFill/>
        </p:spPr>
        <p:txBody>
          <a:bodyPr wrap="none" rtlCol="0">
            <a:spAutoFit/>
          </a:bodyPr>
          <a:lstStyle/>
          <a:p>
            <a:r>
              <a:rPr lang="en-US" dirty="0" smtClean="0"/>
              <a:t>Academic</a:t>
            </a:r>
          </a:p>
          <a:p>
            <a:r>
              <a:rPr lang="en-US" dirty="0" smtClean="0"/>
              <a:t>Background </a:t>
            </a:r>
            <a:endParaRPr lang="en-US" dirty="0"/>
          </a:p>
        </p:txBody>
      </p:sp>
      <p:pic>
        <p:nvPicPr>
          <p:cNvPr id="14" name="מציין מיקום תוכן 8"/>
          <p:cNvPicPr>
            <a:picLocks noChangeAspect="1"/>
          </p:cNvPicPr>
          <p:nvPr/>
        </p:nvPicPr>
        <p:blipFill>
          <a:blip r:embed="rId4"/>
          <a:stretch>
            <a:fillRect/>
          </a:stretch>
        </p:blipFill>
        <p:spPr>
          <a:xfrm>
            <a:off x="1711886" y="3396685"/>
            <a:ext cx="8803387" cy="396274"/>
          </a:xfrm>
          <a:prstGeom prst="rect">
            <a:avLst/>
          </a:prstGeom>
        </p:spPr>
      </p:pic>
      <p:sp>
        <p:nvSpPr>
          <p:cNvPr id="15" name="TextBox 14"/>
          <p:cNvSpPr txBox="1"/>
          <p:nvPr/>
        </p:nvSpPr>
        <p:spPr>
          <a:xfrm>
            <a:off x="1682392" y="3403844"/>
            <a:ext cx="6338146" cy="646331"/>
          </a:xfrm>
          <a:prstGeom prst="rect">
            <a:avLst/>
          </a:prstGeom>
          <a:noFill/>
        </p:spPr>
        <p:txBody>
          <a:bodyPr wrap="none" rtlCol="0">
            <a:spAutoFit/>
          </a:bodyPr>
          <a:lstStyle/>
          <a:p>
            <a:r>
              <a:rPr lang="en-US" dirty="0" smtClean="0"/>
              <a:t>Courses and educational programs- </a:t>
            </a:r>
            <a:r>
              <a:rPr lang="he-IL" b="1" dirty="0" err="1">
                <a:latin typeface="David" panose="020E0502060401010101" pitchFamily="34" charset="-79"/>
                <a:cs typeface="David" panose="020E0502060401010101" pitchFamily="34" charset="-79"/>
              </a:rPr>
              <a:t>דמש</a:t>
            </a:r>
            <a:r>
              <a:rPr lang="he-IL" b="1" dirty="0">
                <a:latin typeface="David" panose="020E0502060401010101" pitchFamily="34" charset="-79"/>
                <a:cs typeface="David" panose="020E0502060401010101" pitchFamily="34" charset="-79"/>
              </a:rPr>
              <a:t> ק. שיפוט בכיר, בניין הכוח.</a:t>
            </a:r>
          </a:p>
          <a:p>
            <a:endParaRPr lang="en-US" dirty="0"/>
          </a:p>
        </p:txBody>
      </p:sp>
      <p:pic>
        <p:nvPicPr>
          <p:cNvPr id="16" name="מציין מיקום תוכן 5"/>
          <p:cNvPicPr>
            <a:picLocks noChangeAspect="1"/>
          </p:cNvPicPr>
          <p:nvPr/>
        </p:nvPicPr>
        <p:blipFill>
          <a:blip r:embed="rId3"/>
          <a:stretch>
            <a:fillRect/>
          </a:stretch>
        </p:blipFill>
        <p:spPr>
          <a:xfrm>
            <a:off x="-1" y="4893194"/>
            <a:ext cx="1579669" cy="1341236"/>
          </a:xfrm>
          <a:prstGeom prst="rect">
            <a:avLst/>
          </a:prstGeom>
        </p:spPr>
      </p:pic>
      <p:sp>
        <p:nvSpPr>
          <p:cNvPr id="17" name="TextBox 16"/>
          <p:cNvSpPr txBox="1"/>
          <p:nvPr/>
        </p:nvSpPr>
        <p:spPr>
          <a:xfrm>
            <a:off x="102723" y="5236200"/>
            <a:ext cx="1291829" cy="646331"/>
          </a:xfrm>
          <a:prstGeom prst="rect">
            <a:avLst/>
          </a:prstGeom>
          <a:noFill/>
        </p:spPr>
        <p:txBody>
          <a:bodyPr wrap="none" rtlCol="0">
            <a:spAutoFit/>
          </a:bodyPr>
          <a:lstStyle/>
          <a:p>
            <a:r>
              <a:rPr lang="en-US" dirty="0" smtClean="0"/>
              <a:t>Personal </a:t>
            </a:r>
          </a:p>
          <a:p>
            <a:r>
              <a:rPr lang="en-US" dirty="0" smtClean="0"/>
              <a:t>background</a:t>
            </a:r>
            <a:endParaRPr lang="en-US" dirty="0"/>
          </a:p>
        </p:txBody>
      </p:sp>
      <p:pic>
        <p:nvPicPr>
          <p:cNvPr id="18" name="מציין מיקום תוכן 8"/>
          <p:cNvPicPr>
            <a:picLocks noChangeAspect="1"/>
          </p:cNvPicPr>
          <p:nvPr/>
        </p:nvPicPr>
        <p:blipFill>
          <a:blip r:embed="rId4"/>
          <a:stretch>
            <a:fillRect/>
          </a:stretch>
        </p:blipFill>
        <p:spPr>
          <a:xfrm>
            <a:off x="1711886" y="4904998"/>
            <a:ext cx="8803387" cy="396274"/>
          </a:xfrm>
          <a:prstGeom prst="rect">
            <a:avLst/>
          </a:prstGeom>
        </p:spPr>
      </p:pic>
      <p:sp>
        <p:nvSpPr>
          <p:cNvPr id="19" name="TextBox 18"/>
          <p:cNvSpPr txBox="1"/>
          <p:nvPr/>
        </p:nvSpPr>
        <p:spPr>
          <a:xfrm>
            <a:off x="1682392" y="4918469"/>
            <a:ext cx="5395901" cy="369332"/>
          </a:xfrm>
          <a:prstGeom prst="rect">
            <a:avLst/>
          </a:prstGeom>
          <a:noFill/>
        </p:spPr>
        <p:txBody>
          <a:bodyPr wrap="none" rtlCol="0">
            <a:spAutoFit/>
          </a:bodyPr>
          <a:lstStyle/>
          <a:p>
            <a:r>
              <a:rPr lang="en-US" dirty="0" smtClean="0"/>
              <a:t>Year of birth- 1975, residence- married with six children</a:t>
            </a:r>
            <a:endParaRPr lang="en-US" dirty="0"/>
          </a:p>
        </p:txBody>
      </p:sp>
    </p:spTree>
    <p:extLst>
      <p:ext uri="{BB962C8B-B14F-4D97-AF65-F5344CB8AC3E}">
        <p14:creationId xmlns:p14="http://schemas.microsoft.com/office/powerpoint/2010/main" val="2721730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COL </a:t>
            </a:r>
            <a:r>
              <a:rPr lang="en-US" b="1" dirty="0" smtClean="0"/>
              <a:t>Benjamin Da Levi </a:t>
            </a:r>
            <a:endParaRPr lang="en-US" b="1" dirty="0"/>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9327" t="10563" r="17484"/>
          <a:stretch/>
        </p:blipFill>
        <p:spPr>
          <a:xfrm>
            <a:off x="1" y="1"/>
            <a:ext cx="2775284" cy="1918032"/>
          </a:xfrm>
          <a:prstGeom prst="rect">
            <a:avLst/>
          </a:prstGeom>
        </p:spPr>
      </p:pic>
      <p:pic>
        <p:nvPicPr>
          <p:cNvPr id="5" name="מציין מיקום תוכן 5"/>
          <p:cNvPicPr>
            <a:picLocks noChangeAspect="1"/>
          </p:cNvPicPr>
          <p:nvPr/>
        </p:nvPicPr>
        <p:blipFill>
          <a:blip r:embed="rId3"/>
          <a:stretch>
            <a:fillRect/>
          </a:stretch>
        </p:blipFill>
        <p:spPr>
          <a:xfrm>
            <a:off x="-1" y="1906087"/>
            <a:ext cx="1579669" cy="1341236"/>
          </a:xfrm>
          <a:prstGeom prst="rect">
            <a:avLst/>
          </a:prstGeom>
        </p:spPr>
      </p:pic>
      <p:sp>
        <p:nvSpPr>
          <p:cNvPr id="7" name="TextBox 6"/>
          <p:cNvSpPr txBox="1"/>
          <p:nvPr/>
        </p:nvSpPr>
        <p:spPr>
          <a:xfrm>
            <a:off x="102722" y="2253539"/>
            <a:ext cx="1374222" cy="646331"/>
          </a:xfrm>
          <a:prstGeom prst="rect">
            <a:avLst/>
          </a:prstGeom>
          <a:noFill/>
        </p:spPr>
        <p:txBody>
          <a:bodyPr wrap="none" rtlCol="0">
            <a:spAutoFit/>
          </a:bodyPr>
          <a:lstStyle/>
          <a:p>
            <a:r>
              <a:rPr lang="en-US" dirty="0" smtClean="0"/>
              <a:t>Professional </a:t>
            </a:r>
          </a:p>
          <a:p>
            <a:r>
              <a:rPr lang="en-US" dirty="0" smtClean="0"/>
              <a:t>Background </a:t>
            </a:r>
            <a:endParaRPr lang="en-US" dirty="0"/>
          </a:p>
        </p:txBody>
      </p:sp>
      <p:pic>
        <p:nvPicPr>
          <p:cNvPr id="8" name="תמונה 7"/>
          <p:cNvPicPr>
            <a:picLocks noChangeAspect="1"/>
          </p:cNvPicPr>
          <p:nvPr/>
        </p:nvPicPr>
        <p:blipFill>
          <a:blip r:embed="rId4"/>
          <a:stretch>
            <a:fillRect/>
          </a:stretch>
        </p:blipFill>
        <p:spPr>
          <a:xfrm>
            <a:off x="1682391" y="1906087"/>
            <a:ext cx="8803387" cy="396274"/>
          </a:xfrm>
          <a:prstGeom prst="rect">
            <a:avLst/>
          </a:prstGeom>
        </p:spPr>
      </p:pic>
      <p:sp>
        <p:nvSpPr>
          <p:cNvPr id="9" name="TextBox 8"/>
          <p:cNvSpPr txBox="1"/>
          <p:nvPr/>
        </p:nvSpPr>
        <p:spPr>
          <a:xfrm>
            <a:off x="1740568" y="1933029"/>
            <a:ext cx="3526286" cy="369332"/>
          </a:xfrm>
          <a:prstGeom prst="rect">
            <a:avLst/>
          </a:prstGeom>
          <a:noFill/>
        </p:spPr>
        <p:txBody>
          <a:bodyPr wrap="none" rtlCol="0">
            <a:spAutoFit/>
          </a:bodyPr>
          <a:lstStyle/>
          <a:p>
            <a:r>
              <a:rPr lang="en-US" dirty="0" smtClean="0"/>
              <a:t>Current position- wing commander </a:t>
            </a:r>
            <a:endParaRPr lang="en-US" dirty="0"/>
          </a:p>
        </p:txBody>
      </p:sp>
      <p:pic>
        <p:nvPicPr>
          <p:cNvPr id="10" name="תמונה 9"/>
          <p:cNvPicPr>
            <a:picLocks noChangeAspect="1"/>
          </p:cNvPicPr>
          <p:nvPr/>
        </p:nvPicPr>
        <p:blipFill>
          <a:blip r:embed="rId4"/>
          <a:stretch>
            <a:fillRect/>
          </a:stretch>
        </p:blipFill>
        <p:spPr>
          <a:xfrm>
            <a:off x="1682390" y="2378567"/>
            <a:ext cx="8803387" cy="396274"/>
          </a:xfrm>
          <a:prstGeom prst="rect">
            <a:avLst/>
          </a:prstGeom>
        </p:spPr>
      </p:pic>
      <p:sp>
        <p:nvSpPr>
          <p:cNvPr id="11" name="TextBox 10"/>
          <p:cNvSpPr txBox="1"/>
          <p:nvPr/>
        </p:nvSpPr>
        <p:spPr>
          <a:xfrm>
            <a:off x="1740568" y="2405509"/>
            <a:ext cx="4065344" cy="369332"/>
          </a:xfrm>
          <a:prstGeom prst="rect">
            <a:avLst/>
          </a:prstGeom>
          <a:noFill/>
        </p:spPr>
        <p:txBody>
          <a:bodyPr wrap="none" rtlCol="0">
            <a:spAutoFit/>
          </a:bodyPr>
          <a:lstStyle/>
          <a:p>
            <a:r>
              <a:rPr lang="en-US" dirty="0" smtClean="0"/>
              <a:t>Previous position- Squadron commander </a:t>
            </a:r>
            <a:endParaRPr lang="en-US" dirty="0"/>
          </a:p>
        </p:txBody>
      </p:sp>
      <p:pic>
        <p:nvPicPr>
          <p:cNvPr id="12" name="מציין מיקום תוכן 5"/>
          <p:cNvPicPr>
            <a:picLocks noChangeAspect="1"/>
          </p:cNvPicPr>
          <p:nvPr/>
        </p:nvPicPr>
        <p:blipFill>
          <a:blip r:embed="rId3"/>
          <a:stretch>
            <a:fillRect/>
          </a:stretch>
        </p:blipFill>
        <p:spPr>
          <a:xfrm>
            <a:off x="0" y="3594775"/>
            <a:ext cx="1579669" cy="1341236"/>
          </a:xfrm>
          <a:prstGeom prst="rect">
            <a:avLst/>
          </a:prstGeom>
        </p:spPr>
      </p:pic>
      <p:sp>
        <p:nvSpPr>
          <p:cNvPr id="13" name="TextBox 12"/>
          <p:cNvSpPr txBox="1"/>
          <p:nvPr/>
        </p:nvSpPr>
        <p:spPr>
          <a:xfrm>
            <a:off x="132217" y="3942227"/>
            <a:ext cx="1344727" cy="646331"/>
          </a:xfrm>
          <a:prstGeom prst="rect">
            <a:avLst/>
          </a:prstGeom>
          <a:noFill/>
        </p:spPr>
        <p:txBody>
          <a:bodyPr wrap="none" rtlCol="0">
            <a:spAutoFit/>
          </a:bodyPr>
          <a:lstStyle/>
          <a:p>
            <a:r>
              <a:rPr lang="en-US" dirty="0" smtClean="0"/>
              <a:t>Academic </a:t>
            </a:r>
          </a:p>
          <a:p>
            <a:r>
              <a:rPr lang="en-US" dirty="0" smtClean="0"/>
              <a:t>Background </a:t>
            </a:r>
            <a:endParaRPr lang="en-US" dirty="0"/>
          </a:p>
        </p:txBody>
      </p:sp>
      <p:pic>
        <p:nvPicPr>
          <p:cNvPr id="14" name="תמונה 13"/>
          <p:cNvPicPr>
            <a:picLocks noChangeAspect="1"/>
          </p:cNvPicPr>
          <p:nvPr/>
        </p:nvPicPr>
        <p:blipFill>
          <a:blip r:embed="rId4"/>
          <a:stretch>
            <a:fillRect/>
          </a:stretch>
        </p:blipFill>
        <p:spPr>
          <a:xfrm>
            <a:off x="1682389" y="3594775"/>
            <a:ext cx="8803387" cy="396274"/>
          </a:xfrm>
          <a:prstGeom prst="rect">
            <a:avLst/>
          </a:prstGeom>
        </p:spPr>
      </p:pic>
      <p:sp>
        <p:nvSpPr>
          <p:cNvPr id="15" name="TextBox 14"/>
          <p:cNvSpPr txBox="1"/>
          <p:nvPr/>
        </p:nvSpPr>
        <p:spPr>
          <a:xfrm>
            <a:off x="1711886" y="3636713"/>
            <a:ext cx="7113294" cy="369332"/>
          </a:xfrm>
          <a:prstGeom prst="rect">
            <a:avLst/>
          </a:prstGeom>
          <a:noFill/>
        </p:spPr>
        <p:txBody>
          <a:bodyPr wrap="none" rtlCol="0">
            <a:spAutoFit/>
          </a:bodyPr>
          <a:lstStyle/>
          <a:p>
            <a:r>
              <a:rPr lang="en-US" dirty="0" smtClean="0"/>
              <a:t>BA in industrial engineering and management from Ben </a:t>
            </a:r>
            <a:r>
              <a:rPr lang="en-US" dirty="0" err="1" smtClean="0"/>
              <a:t>Gurion</a:t>
            </a:r>
            <a:r>
              <a:rPr lang="en-US" dirty="0" smtClean="0"/>
              <a:t> university  </a:t>
            </a:r>
            <a:endParaRPr lang="en-US" dirty="0"/>
          </a:p>
        </p:txBody>
      </p:sp>
      <p:pic>
        <p:nvPicPr>
          <p:cNvPr id="16" name="תמונה 15"/>
          <p:cNvPicPr>
            <a:picLocks noChangeAspect="1"/>
          </p:cNvPicPr>
          <p:nvPr/>
        </p:nvPicPr>
        <p:blipFill>
          <a:blip r:embed="rId4"/>
          <a:stretch>
            <a:fillRect/>
          </a:stretch>
        </p:blipFill>
        <p:spPr>
          <a:xfrm>
            <a:off x="1682388" y="4067255"/>
            <a:ext cx="8803387" cy="396274"/>
          </a:xfrm>
          <a:prstGeom prst="rect">
            <a:avLst/>
          </a:prstGeom>
        </p:spPr>
      </p:pic>
      <p:sp>
        <p:nvSpPr>
          <p:cNvPr id="17" name="TextBox 16"/>
          <p:cNvSpPr txBox="1"/>
          <p:nvPr/>
        </p:nvSpPr>
        <p:spPr>
          <a:xfrm>
            <a:off x="1711886" y="4106816"/>
            <a:ext cx="7646196" cy="369332"/>
          </a:xfrm>
          <a:prstGeom prst="rect">
            <a:avLst/>
          </a:prstGeom>
          <a:noFill/>
        </p:spPr>
        <p:txBody>
          <a:bodyPr wrap="none" rtlCol="0">
            <a:spAutoFit/>
          </a:bodyPr>
          <a:lstStyle/>
          <a:p>
            <a:r>
              <a:rPr lang="en-US" dirty="0" smtClean="0"/>
              <a:t>Courses and educational programs- Senior state intelligence course </a:t>
            </a:r>
            <a:r>
              <a:rPr lang="he-IL" b="1" dirty="0" smtClean="0">
                <a:latin typeface="David" panose="020E0502060401010101" pitchFamily="34" charset="-79"/>
                <a:cs typeface="David" panose="020E0502060401010101" pitchFamily="34" charset="-79"/>
              </a:rPr>
              <a:t>(בין שירותי)</a:t>
            </a:r>
            <a:endParaRPr lang="en-US" dirty="0"/>
          </a:p>
        </p:txBody>
      </p:sp>
      <p:pic>
        <p:nvPicPr>
          <p:cNvPr id="18" name="מציין מיקום תוכן 5"/>
          <p:cNvPicPr>
            <a:picLocks noChangeAspect="1"/>
          </p:cNvPicPr>
          <p:nvPr/>
        </p:nvPicPr>
        <p:blipFill>
          <a:blip r:embed="rId3"/>
          <a:stretch>
            <a:fillRect/>
          </a:stretch>
        </p:blipFill>
        <p:spPr>
          <a:xfrm>
            <a:off x="-2" y="5151409"/>
            <a:ext cx="1579669" cy="1341236"/>
          </a:xfrm>
          <a:prstGeom prst="rect">
            <a:avLst/>
          </a:prstGeom>
        </p:spPr>
      </p:pic>
      <p:sp>
        <p:nvSpPr>
          <p:cNvPr id="19" name="TextBox 18"/>
          <p:cNvSpPr txBox="1"/>
          <p:nvPr/>
        </p:nvSpPr>
        <p:spPr>
          <a:xfrm>
            <a:off x="66978" y="5498861"/>
            <a:ext cx="1344727" cy="646331"/>
          </a:xfrm>
          <a:prstGeom prst="rect">
            <a:avLst/>
          </a:prstGeom>
          <a:noFill/>
        </p:spPr>
        <p:txBody>
          <a:bodyPr wrap="none" rtlCol="0">
            <a:spAutoFit/>
          </a:bodyPr>
          <a:lstStyle/>
          <a:p>
            <a:r>
              <a:rPr lang="en-US" dirty="0" smtClean="0"/>
              <a:t>Personal </a:t>
            </a:r>
          </a:p>
          <a:p>
            <a:r>
              <a:rPr lang="en-US" dirty="0" smtClean="0"/>
              <a:t>Background </a:t>
            </a:r>
            <a:endParaRPr lang="en-US" dirty="0"/>
          </a:p>
        </p:txBody>
      </p:sp>
      <p:pic>
        <p:nvPicPr>
          <p:cNvPr id="20" name="תמונה 19"/>
          <p:cNvPicPr>
            <a:picLocks noChangeAspect="1"/>
          </p:cNvPicPr>
          <p:nvPr/>
        </p:nvPicPr>
        <p:blipFill>
          <a:blip r:embed="rId4"/>
          <a:stretch>
            <a:fillRect/>
          </a:stretch>
        </p:blipFill>
        <p:spPr>
          <a:xfrm>
            <a:off x="1694306" y="5151407"/>
            <a:ext cx="8803387" cy="396274"/>
          </a:xfrm>
          <a:prstGeom prst="rect">
            <a:avLst/>
          </a:prstGeom>
        </p:spPr>
      </p:pic>
      <p:sp>
        <p:nvSpPr>
          <p:cNvPr id="21" name="TextBox 20"/>
          <p:cNvSpPr txBox="1"/>
          <p:nvPr/>
        </p:nvSpPr>
        <p:spPr>
          <a:xfrm>
            <a:off x="1740568" y="5178349"/>
            <a:ext cx="4029949" cy="369332"/>
          </a:xfrm>
          <a:prstGeom prst="rect">
            <a:avLst/>
          </a:prstGeom>
          <a:noFill/>
        </p:spPr>
        <p:txBody>
          <a:bodyPr wrap="none" rtlCol="0">
            <a:spAutoFit/>
          </a:bodyPr>
          <a:lstStyle/>
          <a:p>
            <a:r>
              <a:rPr lang="en-US" dirty="0" smtClean="0"/>
              <a:t>Year of birth- 1974, residence- </a:t>
            </a:r>
            <a:r>
              <a:rPr lang="en-US" dirty="0" err="1" smtClean="0"/>
              <a:t>Beni</a:t>
            </a:r>
            <a:r>
              <a:rPr lang="en-US" dirty="0" smtClean="0"/>
              <a:t>-Ram </a:t>
            </a:r>
            <a:endParaRPr lang="en-US" dirty="0"/>
          </a:p>
        </p:txBody>
      </p:sp>
      <p:pic>
        <p:nvPicPr>
          <p:cNvPr id="22" name="תמונה 21"/>
          <p:cNvPicPr>
            <a:picLocks noChangeAspect="1"/>
          </p:cNvPicPr>
          <p:nvPr/>
        </p:nvPicPr>
        <p:blipFill>
          <a:blip r:embed="rId4"/>
          <a:stretch>
            <a:fillRect/>
          </a:stretch>
        </p:blipFill>
        <p:spPr>
          <a:xfrm>
            <a:off x="1694305" y="5615668"/>
            <a:ext cx="8803387" cy="396274"/>
          </a:xfrm>
          <a:prstGeom prst="rect">
            <a:avLst/>
          </a:prstGeom>
        </p:spPr>
      </p:pic>
      <p:sp>
        <p:nvSpPr>
          <p:cNvPr id="23" name="TextBox 22"/>
          <p:cNvSpPr txBox="1"/>
          <p:nvPr/>
        </p:nvSpPr>
        <p:spPr>
          <a:xfrm>
            <a:off x="1740568" y="5668841"/>
            <a:ext cx="2673681" cy="369332"/>
          </a:xfrm>
          <a:prstGeom prst="rect">
            <a:avLst/>
          </a:prstGeom>
          <a:noFill/>
        </p:spPr>
        <p:txBody>
          <a:bodyPr wrap="none" rtlCol="0">
            <a:spAutoFit/>
          </a:bodyPr>
          <a:lstStyle/>
          <a:p>
            <a:r>
              <a:rPr lang="en-US" dirty="0" smtClean="0"/>
              <a:t>Married with five children </a:t>
            </a:r>
            <a:endParaRPr lang="en-US" dirty="0"/>
          </a:p>
        </p:txBody>
      </p:sp>
    </p:spTree>
    <p:extLst>
      <p:ext uri="{BB962C8B-B14F-4D97-AF65-F5344CB8AC3E}">
        <p14:creationId xmlns:p14="http://schemas.microsoft.com/office/powerpoint/2010/main" val="4162941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Mrs. Michal </a:t>
            </a:r>
            <a:r>
              <a:rPr lang="en-US" b="1" dirty="0" err="1" smtClean="0"/>
              <a:t>Mustey</a:t>
            </a:r>
            <a:endParaRPr lang="en-US" b="1" dirty="0"/>
          </a:p>
        </p:txBody>
      </p:sp>
      <p:pic>
        <p:nvPicPr>
          <p:cNvPr id="4" name="מציין מיקום תוכן 3"/>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14983" t="18702" r="24988"/>
          <a:stretch/>
        </p:blipFill>
        <p:spPr>
          <a:xfrm>
            <a:off x="-1" y="1"/>
            <a:ext cx="2999875" cy="1920022"/>
          </a:xfrm>
          <a:prstGeom prst="rect">
            <a:avLst/>
          </a:prstGeom>
        </p:spPr>
      </p:pic>
      <p:pic>
        <p:nvPicPr>
          <p:cNvPr id="5" name="מציין מיקום תוכן 5"/>
          <p:cNvPicPr>
            <a:picLocks noChangeAspect="1"/>
          </p:cNvPicPr>
          <p:nvPr/>
        </p:nvPicPr>
        <p:blipFill>
          <a:blip r:embed="rId4"/>
          <a:stretch>
            <a:fillRect/>
          </a:stretch>
        </p:blipFill>
        <p:spPr>
          <a:xfrm>
            <a:off x="-1" y="1906087"/>
            <a:ext cx="1579669" cy="1341236"/>
          </a:xfrm>
          <a:prstGeom prst="rect">
            <a:avLst/>
          </a:prstGeom>
        </p:spPr>
      </p:pic>
      <p:sp>
        <p:nvSpPr>
          <p:cNvPr id="6" name="TextBox 5"/>
          <p:cNvSpPr txBox="1"/>
          <p:nvPr/>
        </p:nvSpPr>
        <p:spPr>
          <a:xfrm>
            <a:off x="102722" y="2253539"/>
            <a:ext cx="1374222" cy="646331"/>
          </a:xfrm>
          <a:prstGeom prst="rect">
            <a:avLst/>
          </a:prstGeom>
          <a:noFill/>
        </p:spPr>
        <p:txBody>
          <a:bodyPr wrap="none" rtlCol="0">
            <a:spAutoFit/>
          </a:bodyPr>
          <a:lstStyle/>
          <a:p>
            <a:r>
              <a:rPr lang="en-US" dirty="0" smtClean="0"/>
              <a:t>Professional </a:t>
            </a:r>
          </a:p>
          <a:p>
            <a:r>
              <a:rPr lang="en-US" dirty="0" smtClean="0"/>
              <a:t>Background </a:t>
            </a:r>
            <a:endParaRPr lang="en-US" dirty="0"/>
          </a:p>
        </p:txBody>
      </p:sp>
      <p:pic>
        <p:nvPicPr>
          <p:cNvPr id="8" name="תמונה 7"/>
          <p:cNvPicPr>
            <a:picLocks noChangeAspect="1"/>
          </p:cNvPicPr>
          <p:nvPr/>
        </p:nvPicPr>
        <p:blipFill>
          <a:blip r:embed="rId5"/>
          <a:stretch>
            <a:fillRect/>
          </a:stretch>
        </p:blipFill>
        <p:spPr>
          <a:xfrm>
            <a:off x="1682391" y="1906087"/>
            <a:ext cx="8803387" cy="396274"/>
          </a:xfrm>
          <a:prstGeom prst="rect">
            <a:avLst/>
          </a:prstGeom>
        </p:spPr>
      </p:pic>
      <p:sp>
        <p:nvSpPr>
          <p:cNvPr id="9" name="TextBox 8"/>
          <p:cNvSpPr txBox="1"/>
          <p:nvPr/>
        </p:nvSpPr>
        <p:spPr>
          <a:xfrm>
            <a:off x="1756611" y="1933029"/>
            <a:ext cx="6519349" cy="369332"/>
          </a:xfrm>
          <a:prstGeom prst="rect">
            <a:avLst/>
          </a:prstGeom>
          <a:noFill/>
        </p:spPr>
        <p:txBody>
          <a:bodyPr wrap="none" rtlCol="0">
            <a:spAutoFit/>
          </a:bodyPr>
          <a:lstStyle/>
          <a:p>
            <a:r>
              <a:rPr lang="en-US" dirty="0" smtClean="0"/>
              <a:t>Current position- legal adviser for the Ministry of Diaspora Affairs  </a:t>
            </a:r>
            <a:endParaRPr lang="en-US" dirty="0"/>
          </a:p>
        </p:txBody>
      </p:sp>
      <p:pic>
        <p:nvPicPr>
          <p:cNvPr id="10" name="תמונה 9"/>
          <p:cNvPicPr>
            <a:picLocks noChangeAspect="1"/>
          </p:cNvPicPr>
          <p:nvPr/>
        </p:nvPicPr>
        <p:blipFill>
          <a:blip r:embed="rId5"/>
          <a:stretch>
            <a:fillRect/>
          </a:stretch>
        </p:blipFill>
        <p:spPr>
          <a:xfrm>
            <a:off x="1682390" y="2378566"/>
            <a:ext cx="8803387" cy="1227272"/>
          </a:xfrm>
          <a:prstGeom prst="rect">
            <a:avLst/>
          </a:prstGeom>
        </p:spPr>
      </p:pic>
      <p:sp>
        <p:nvSpPr>
          <p:cNvPr id="11" name="TextBox 10"/>
          <p:cNvSpPr txBox="1"/>
          <p:nvPr/>
        </p:nvSpPr>
        <p:spPr>
          <a:xfrm>
            <a:off x="1731417" y="2389954"/>
            <a:ext cx="8729166" cy="1200329"/>
          </a:xfrm>
          <a:prstGeom prst="rect">
            <a:avLst/>
          </a:prstGeom>
          <a:noFill/>
        </p:spPr>
        <p:txBody>
          <a:bodyPr wrap="square" rtlCol="0">
            <a:spAutoFit/>
          </a:bodyPr>
          <a:lstStyle/>
          <a:p>
            <a:r>
              <a:rPr lang="en-US" dirty="0" smtClean="0"/>
              <a:t>Previous position- supervisor (legal consulting</a:t>
            </a:r>
            <a:r>
              <a:rPr lang="en-US" dirty="0" smtClean="0"/>
              <a:t>), of </a:t>
            </a:r>
            <a:r>
              <a:rPr lang="en-US" dirty="0" smtClean="0"/>
              <a:t>the legal bureau of the prime minister office, responsible of the legal consulting in the ministry of Jerusalem and Diaspora Affairs office including the Government Journalism Bureau and the information center on behalf of the legal bureau of the prime minister’s office </a:t>
            </a:r>
            <a:endParaRPr lang="en-US" dirty="0"/>
          </a:p>
        </p:txBody>
      </p:sp>
      <p:pic>
        <p:nvPicPr>
          <p:cNvPr id="12" name="תמונה 11"/>
          <p:cNvPicPr>
            <a:picLocks noChangeAspect="1"/>
          </p:cNvPicPr>
          <p:nvPr/>
        </p:nvPicPr>
        <p:blipFill>
          <a:blip r:embed="rId5"/>
          <a:stretch>
            <a:fillRect/>
          </a:stretch>
        </p:blipFill>
        <p:spPr>
          <a:xfrm>
            <a:off x="1682389" y="3617119"/>
            <a:ext cx="8803387" cy="396274"/>
          </a:xfrm>
          <a:prstGeom prst="rect">
            <a:avLst/>
          </a:prstGeom>
        </p:spPr>
      </p:pic>
      <p:sp>
        <p:nvSpPr>
          <p:cNvPr id="13" name="TextBox 12"/>
          <p:cNvSpPr txBox="1"/>
          <p:nvPr/>
        </p:nvSpPr>
        <p:spPr>
          <a:xfrm>
            <a:off x="1682389" y="3644630"/>
            <a:ext cx="3857403" cy="369332"/>
          </a:xfrm>
          <a:prstGeom prst="rect">
            <a:avLst/>
          </a:prstGeom>
          <a:noFill/>
        </p:spPr>
        <p:txBody>
          <a:bodyPr wrap="none" rtlCol="0">
            <a:spAutoFit/>
          </a:bodyPr>
          <a:lstStyle/>
          <a:p>
            <a:r>
              <a:rPr lang="en-US" dirty="0" smtClean="0"/>
              <a:t>Previous position- independent lawyer </a:t>
            </a:r>
            <a:endParaRPr lang="en-US" dirty="0"/>
          </a:p>
        </p:txBody>
      </p:sp>
      <p:pic>
        <p:nvPicPr>
          <p:cNvPr id="14" name="מציין מיקום תוכן 5"/>
          <p:cNvPicPr>
            <a:picLocks noChangeAspect="1"/>
          </p:cNvPicPr>
          <p:nvPr/>
        </p:nvPicPr>
        <p:blipFill>
          <a:blip r:embed="rId4"/>
          <a:stretch>
            <a:fillRect/>
          </a:stretch>
        </p:blipFill>
        <p:spPr>
          <a:xfrm>
            <a:off x="-2" y="4078318"/>
            <a:ext cx="1579669" cy="1341236"/>
          </a:xfrm>
          <a:prstGeom prst="rect">
            <a:avLst/>
          </a:prstGeom>
        </p:spPr>
      </p:pic>
      <p:sp>
        <p:nvSpPr>
          <p:cNvPr id="16" name="TextBox 15"/>
          <p:cNvSpPr txBox="1"/>
          <p:nvPr/>
        </p:nvSpPr>
        <p:spPr>
          <a:xfrm>
            <a:off x="102722" y="4308090"/>
            <a:ext cx="1344727" cy="646331"/>
          </a:xfrm>
          <a:prstGeom prst="rect">
            <a:avLst/>
          </a:prstGeom>
          <a:noFill/>
        </p:spPr>
        <p:txBody>
          <a:bodyPr wrap="none" rtlCol="0">
            <a:spAutoFit/>
          </a:bodyPr>
          <a:lstStyle/>
          <a:p>
            <a:r>
              <a:rPr lang="en-US" dirty="0" smtClean="0"/>
              <a:t>Academic</a:t>
            </a:r>
          </a:p>
          <a:p>
            <a:r>
              <a:rPr lang="en-US" dirty="0" smtClean="0"/>
              <a:t>Background </a:t>
            </a:r>
          </a:p>
        </p:txBody>
      </p:sp>
      <p:pic>
        <p:nvPicPr>
          <p:cNvPr id="17" name="תמונה 16"/>
          <p:cNvPicPr>
            <a:picLocks noChangeAspect="1"/>
          </p:cNvPicPr>
          <p:nvPr/>
        </p:nvPicPr>
        <p:blipFill>
          <a:blip r:embed="rId5"/>
          <a:stretch>
            <a:fillRect/>
          </a:stretch>
        </p:blipFill>
        <p:spPr>
          <a:xfrm>
            <a:off x="1682389" y="4078318"/>
            <a:ext cx="8803387" cy="396274"/>
          </a:xfrm>
          <a:prstGeom prst="rect">
            <a:avLst/>
          </a:prstGeom>
        </p:spPr>
      </p:pic>
      <p:sp>
        <p:nvSpPr>
          <p:cNvPr id="18" name="TextBox 17"/>
          <p:cNvSpPr txBox="1"/>
          <p:nvPr/>
        </p:nvSpPr>
        <p:spPr>
          <a:xfrm>
            <a:off x="1682389" y="4123424"/>
            <a:ext cx="5531386" cy="369332"/>
          </a:xfrm>
          <a:prstGeom prst="rect">
            <a:avLst/>
          </a:prstGeom>
          <a:noFill/>
        </p:spPr>
        <p:txBody>
          <a:bodyPr wrap="none" rtlCol="0">
            <a:spAutoFit/>
          </a:bodyPr>
          <a:lstStyle/>
          <a:p>
            <a:r>
              <a:rPr lang="en-US" dirty="0" smtClean="0"/>
              <a:t>BA in law, LL.B from the Hebrew university in Jerusalem  </a:t>
            </a:r>
            <a:endParaRPr lang="en-US" dirty="0"/>
          </a:p>
        </p:txBody>
      </p:sp>
      <p:pic>
        <p:nvPicPr>
          <p:cNvPr id="19" name="תמונה 18"/>
          <p:cNvPicPr>
            <a:picLocks noChangeAspect="1"/>
          </p:cNvPicPr>
          <p:nvPr/>
        </p:nvPicPr>
        <p:blipFill>
          <a:blip r:embed="rId5"/>
          <a:stretch>
            <a:fillRect/>
          </a:stretch>
        </p:blipFill>
        <p:spPr>
          <a:xfrm>
            <a:off x="1682388" y="4524322"/>
            <a:ext cx="8803387" cy="396274"/>
          </a:xfrm>
          <a:prstGeom prst="rect">
            <a:avLst/>
          </a:prstGeom>
        </p:spPr>
      </p:pic>
      <p:sp>
        <p:nvSpPr>
          <p:cNvPr id="20" name="TextBox 19"/>
          <p:cNvSpPr txBox="1"/>
          <p:nvPr/>
        </p:nvSpPr>
        <p:spPr>
          <a:xfrm>
            <a:off x="1682386" y="4564270"/>
            <a:ext cx="6222794" cy="369332"/>
          </a:xfrm>
          <a:prstGeom prst="rect">
            <a:avLst/>
          </a:prstGeom>
          <a:noFill/>
        </p:spPr>
        <p:txBody>
          <a:bodyPr wrap="none" rtlCol="0">
            <a:spAutoFit/>
          </a:bodyPr>
          <a:lstStyle/>
          <a:p>
            <a:r>
              <a:rPr lang="en-US" dirty="0" smtClean="0"/>
              <a:t>Master’s degree, LL.M from the Hebrew university in Jerusalem  </a:t>
            </a:r>
            <a:endParaRPr lang="en-US" dirty="0"/>
          </a:p>
        </p:txBody>
      </p:sp>
      <p:pic>
        <p:nvPicPr>
          <p:cNvPr id="21" name="תמונה 20"/>
          <p:cNvPicPr>
            <a:picLocks noChangeAspect="1"/>
          </p:cNvPicPr>
          <p:nvPr/>
        </p:nvPicPr>
        <p:blipFill>
          <a:blip r:embed="rId5"/>
          <a:stretch>
            <a:fillRect/>
          </a:stretch>
        </p:blipFill>
        <p:spPr>
          <a:xfrm>
            <a:off x="1682387" y="4970325"/>
            <a:ext cx="8803387" cy="1876701"/>
          </a:xfrm>
          <a:prstGeom prst="rect">
            <a:avLst/>
          </a:prstGeom>
        </p:spPr>
      </p:pic>
      <p:sp>
        <p:nvSpPr>
          <p:cNvPr id="22" name="TextBox 21"/>
          <p:cNvSpPr txBox="1"/>
          <p:nvPr/>
        </p:nvSpPr>
        <p:spPr>
          <a:xfrm>
            <a:off x="1682386" y="5054714"/>
            <a:ext cx="8803388" cy="1846659"/>
          </a:xfrm>
          <a:prstGeom prst="rect">
            <a:avLst/>
          </a:prstGeom>
          <a:noFill/>
        </p:spPr>
        <p:txBody>
          <a:bodyPr wrap="square" rtlCol="0">
            <a:spAutoFit/>
          </a:bodyPr>
          <a:lstStyle/>
          <a:p>
            <a:r>
              <a:rPr lang="en-US" dirty="0" smtClean="0"/>
              <a:t>Courses and educational programs- directors training and functionary course in corporations, authorization as a director, graduate of the “Vaksner” foundation program for senior officials in public service, </a:t>
            </a:r>
            <a:r>
              <a:rPr lang="en-US" dirty="0" smtClean="0"/>
              <a:t>management </a:t>
            </a:r>
            <a:r>
              <a:rPr lang="en-US" dirty="0" smtClean="0"/>
              <a:t>training course for senior lawyers in government offices</a:t>
            </a:r>
            <a:r>
              <a:rPr lang="en-US" dirty="0" smtClean="0"/>
              <a:t>,  </a:t>
            </a:r>
            <a:r>
              <a:rPr lang="he-IL" b="1" dirty="0" smtClean="0">
                <a:latin typeface="David" panose="020E0502060401010101" pitchFamily="34" charset="-79"/>
                <a:cs typeface="David" panose="020E0502060401010101" pitchFamily="34" charset="-79"/>
              </a:rPr>
              <a:t>קורס בדיני מכרזים</a:t>
            </a:r>
            <a:r>
              <a:rPr lang="en-US" b="1" dirty="0" smtClean="0">
                <a:latin typeface="David" panose="020E0502060401010101" pitchFamily="34" charset="-79"/>
                <a:cs typeface="David" panose="020E0502060401010101" pitchFamily="34" charset="-79"/>
              </a:rPr>
              <a:t>, </a:t>
            </a:r>
            <a:r>
              <a:rPr lang="en-US" dirty="0" smtClean="0">
                <a:cs typeface="David" panose="020E0502060401010101" pitchFamily="34" charset="-79"/>
              </a:rPr>
              <a:t>the academic center for law and business, </a:t>
            </a:r>
            <a:r>
              <a:rPr lang="he-IL" sz="1200" b="1" dirty="0" smtClean="0">
                <a:latin typeface="David" panose="020E0502060401010101" pitchFamily="34" charset="-79"/>
                <a:cs typeface="David" panose="020E0502060401010101" pitchFamily="34" charset="-79"/>
              </a:rPr>
              <a:t>השתלמויות במגוון תחומים של השירות הציבורי, במכון להשתלמות פרקליטים ויועצים משפטיים, משרד המשפטים, השתלמויות במכון להשתלמות עורכי דין בישראל, של לשכת עורכי הדין והפקולטה למשפטים, אוניברסיטת תל אביב וקורס גישור, האוניברסיטה העברית בירושלים.</a:t>
            </a:r>
          </a:p>
          <a:p>
            <a:r>
              <a:rPr lang="en-US" dirty="0" smtClean="0">
                <a:cs typeface="David" panose="020E0502060401010101" pitchFamily="34" charset="-79"/>
              </a:rPr>
              <a:t>   </a:t>
            </a:r>
            <a:endParaRPr lang="en-US" dirty="0"/>
          </a:p>
        </p:txBody>
      </p:sp>
    </p:spTree>
    <p:extLst>
      <p:ext uri="{BB962C8B-B14F-4D97-AF65-F5344CB8AC3E}">
        <p14:creationId xmlns:p14="http://schemas.microsoft.com/office/powerpoint/2010/main" val="494464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Mrs. Michal </a:t>
            </a:r>
            <a:r>
              <a:rPr lang="en-US" b="1" dirty="0" err="1" smtClean="0"/>
              <a:t>Mustey</a:t>
            </a:r>
            <a:r>
              <a:rPr lang="en-US" b="1" dirty="0" smtClean="0"/>
              <a:t> </a:t>
            </a:r>
            <a:endParaRPr lang="en-US" b="1" dirty="0"/>
          </a:p>
        </p:txBody>
      </p:sp>
      <p:pic>
        <p:nvPicPr>
          <p:cNvPr id="4" name="מציין מיקום תוכן 3"/>
          <p:cNvPicPr>
            <a:picLocks noChangeAspect="1"/>
          </p:cNvPicPr>
          <p:nvPr/>
        </p:nvPicPr>
        <p:blipFill rotWithShape="1">
          <a:blip r:embed="rId2" cstate="print">
            <a:extLst>
              <a:ext uri="{28A0092B-C50C-407E-A947-70E740481C1C}">
                <a14:useLocalDpi xmlns:a14="http://schemas.microsoft.com/office/drawing/2010/main" val="0"/>
              </a:ext>
            </a:extLst>
          </a:blip>
          <a:srcRect l="14983" t="18702" r="24988"/>
          <a:stretch/>
        </p:blipFill>
        <p:spPr>
          <a:xfrm>
            <a:off x="0" y="0"/>
            <a:ext cx="2887579" cy="1826151"/>
          </a:xfrm>
          <a:prstGeom prst="rect">
            <a:avLst/>
          </a:prstGeom>
        </p:spPr>
      </p:pic>
      <p:pic>
        <p:nvPicPr>
          <p:cNvPr id="5" name="מציין מיקום תוכן 5"/>
          <p:cNvPicPr>
            <a:picLocks noChangeAspect="1"/>
          </p:cNvPicPr>
          <p:nvPr/>
        </p:nvPicPr>
        <p:blipFill>
          <a:blip r:embed="rId3"/>
          <a:stretch>
            <a:fillRect/>
          </a:stretch>
        </p:blipFill>
        <p:spPr>
          <a:xfrm>
            <a:off x="0" y="1825624"/>
            <a:ext cx="1579669" cy="1341236"/>
          </a:xfrm>
          <a:prstGeom prst="rect">
            <a:avLst/>
          </a:prstGeom>
        </p:spPr>
      </p:pic>
      <p:sp>
        <p:nvSpPr>
          <p:cNvPr id="6" name="TextBox 5"/>
          <p:cNvSpPr txBox="1"/>
          <p:nvPr/>
        </p:nvSpPr>
        <p:spPr>
          <a:xfrm>
            <a:off x="117470" y="2055812"/>
            <a:ext cx="1344727" cy="646331"/>
          </a:xfrm>
          <a:prstGeom prst="rect">
            <a:avLst/>
          </a:prstGeom>
          <a:noFill/>
        </p:spPr>
        <p:txBody>
          <a:bodyPr wrap="none" rtlCol="0">
            <a:spAutoFit/>
          </a:bodyPr>
          <a:lstStyle/>
          <a:p>
            <a:r>
              <a:rPr lang="en-US" dirty="0" smtClean="0"/>
              <a:t>Personal</a:t>
            </a:r>
          </a:p>
          <a:p>
            <a:r>
              <a:rPr lang="en-US" dirty="0" smtClean="0"/>
              <a:t>Background </a:t>
            </a:r>
            <a:endParaRPr lang="en-US" dirty="0"/>
          </a:p>
        </p:txBody>
      </p:sp>
      <p:pic>
        <p:nvPicPr>
          <p:cNvPr id="7" name="תמונה 6"/>
          <p:cNvPicPr>
            <a:picLocks noChangeAspect="1"/>
          </p:cNvPicPr>
          <p:nvPr/>
        </p:nvPicPr>
        <p:blipFill>
          <a:blip r:embed="rId4"/>
          <a:stretch>
            <a:fillRect/>
          </a:stretch>
        </p:blipFill>
        <p:spPr>
          <a:xfrm>
            <a:off x="1694306" y="1825624"/>
            <a:ext cx="8803387" cy="396274"/>
          </a:xfrm>
          <a:prstGeom prst="rect">
            <a:avLst/>
          </a:prstGeom>
        </p:spPr>
      </p:pic>
      <p:sp>
        <p:nvSpPr>
          <p:cNvPr id="8" name="TextBox 7"/>
          <p:cNvSpPr txBox="1"/>
          <p:nvPr/>
        </p:nvSpPr>
        <p:spPr>
          <a:xfrm>
            <a:off x="1730626" y="1871146"/>
            <a:ext cx="3758016" cy="369332"/>
          </a:xfrm>
          <a:prstGeom prst="rect">
            <a:avLst/>
          </a:prstGeom>
          <a:noFill/>
        </p:spPr>
        <p:txBody>
          <a:bodyPr wrap="none" rtlCol="0">
            <a:spAutoFit/>
          </a:bodyPr>
          <a:lstStyle/>
          <a:p>
            <a:r>
              <a:rPr lang="en-US" dirty="0" smtClean="0"/>
              <a:t>Year of birth- 1970, residence- </a:t>
            </a:r>
            <a:r>
              <a:rPr lang="en-US" dirty="0" err="1" smtClean="0"/>
              <a:t>Adaret</a:t>
            </a:r>
            <a:r>
              <a:rPr lang="en-US" dirty="0" smtClean="0"/>
              <a:t> </a:t>
            </a:r>
            <a:endParaRPr lang="en-US" dirty="0"/>
          </a:p>
        </p:txBody>
      </p:sp>
      <p:pic>
        <p:nvPicPr>
          <p:cNvPr id="9" name="תמונה 8"/>
          <p:cNvPicPr>
            <a:picLocks noChangeAspect="1"/>
          </p:cNvPicPr>
          <p:nvPr/>
        </p:nvPicPr>
        <p:blipFill>
          <a:blip r:embed="rId4"/>
          <a:stretch>
            <a:fillRect/>
          </a:stretch>
        </p:blipFill>
        <p:spPr>
          <a:xfrm>
            <a:off x="1694306" y="2241660"/>
            <a:ext cx="8803387" cy="396274"/>
          </a:xfrm>
          <a:prstGeom prst="rect">
            <a:avLst/>
          </a:prstGeom>
        </p:spPr>
      </p:pic>
      <p:sp>
        <p:nvSpPr>
          <p:cNvPr id="10" name="TextBox 9"/>
          <p:cNvSpPr txBox="1"/>
          <p:nvPr/>
        </p:nvSpPr>
        <p:spPr>
          <a:xfrm>
            <a:off x="1736972" y="2267418"/>
            <a:ext cx="2722348" cy="369332"/>
          </a:xfrm>
          <a:prstGeom prst="rect">
            <a:avLst/>
          </a:prstGeom>
          <a:noFill/>
        </p:spPr>
        <p:txBody>
          <a:bodyPr wrap="none" rtlCol="0">
            <a:spAutoFit/>
          </a:bodyPr>
          <a:lstStyle/>
          <a:p>
            <a:r>
              <a:rPr lang="en-US" dirty="0" smtClean="0"/>
              <a:t>Married with four children </a:t>
            </a:r>
            <a:endParaRPr lang="en-US" dirty="0"/>
          </a:p>
        </p:txBody>
      </p:sp>
      <p:pic>
        <p:nvPicPr>
          <p:cNvPr id="11" name="תמונה 10"/>
          <p:cNvPicPr>
            <a:picLocks noChangeAspect="1"/>
          </p:cNvPicPr>
          <p:nvPr/>
        </p:nvPicPr>
        <p:blipFill>
          <a:blip r:embed="rId4"/>
          <a:stretch>
            <a:fillRect/>
          </a:stretch>
        </p:blipFill>
        <p:spPr>
          <a:xfrm>
            <a:off x="1694306" y="2702143"/>
            <a:ext cx="8803387" cy="396274"/>
          </a:xfrm>
          <a:prstGeom prst="rect">
            <a:avLst/>
          </a:prstGeom>
        </p:spPr>
      </p:pic>
      <p:sp>
        <p:nvSpPr>
          <p:cNvPr id="12" name="TextBox 11"/>
          <p:cNvSpPr txBox="1"/>
          <p:nvPr/>
        </p:nvSpPr>
        <p:spPr>
          <a:xfrm>
            <a:off x="1753015" y="2729085"/>
            <a:ext cx="3804183" cy="369332"/>
          </a:xfrm>
          <a:prstGeom prst="rect">
            <a:avLst/>
          </a:prstGeom>
          <a:noFill/>
        </p:spPr>
        <p:txBody>
          <a:bodyPr wrap="none" rtlCol="0">
            <a:spAutoFit/>
          </a:bodyPr>
          <a:lstStyle/>
          <a:p>
            <a:r>
              <a:rPr lang="en-US" dirty="0" smtClean="0"/>
              <a:t>Hobbies- reading, sports and traveling </a:t>
            </a:r>
            <a:endParaRPr lang="en-US" dirty="0"/>
          </a:p>
        </p:txBody>
      </p:sp>
    </p:spTree>
    <p:extLst>
      <p:ext uri="{BB962C8B-B14F-4D97-AF65-F5344CB8AC3E}">
        <p14:creationId xmlns:p14="http://schemas.microsoft.com/office/powerpoint/2010/main" val="3643674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COL </a:t>
            </a:r>
            <a:r>
              <a:rPr lang="en-US" b="1" dirty="0" smtClean="0"/>
              <a:t>Amit </a:t>
            </a:r>
            <a:r>
              <a:rPr lang="en-US" b="1" dirty="0" err="1" smtClean="0"/>
              <a:t>Yamin</a:t>
            </a:r>
            <a:r>
              <a:rPr lang="en-US" b="1" dirty="0" smtClean="0"/>
              <a:t> </a:t>
            </a:r>
            <a:endParaRPr lang="en-US" b="1" dirty="0"/>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7292" t="19567" r="18985"/>
          <a:stretch/>
        </p:blipFill>
        <p:spPr>
          <a:xfrm>
            <a:off x="0" y="0"/>
            <a:ext cx="2759242" cy="1741921"/>
          </a:xfrm>
          <a:prstGeom prst="rect">
            <a:avLst/>
          </a:prstGeom>
        </p:spPr>
      </p:pic>
      <p:pic>
        <p:nvPicPr>
          <p:cNvPr id="5" name="מציין מיקום תוכן 5"/>
          <p:cNvPicPr>
            <a:picLocks noChangeAspect="1"/>
          </p:cNvPicPr>
          <p:nvPr/>
        </p:nvPicPr>
        <p:blipFill>
          <a:blip r:embed="rId3"/>
          <a:stretch>
            <a:fillRect/>
          </a:stretch>
        </p:blipFill>
        <p:spPr>
          <a:xfrm>
            <a:off x="4011" y="1724188"/>
            <a:ext cx="1579669" cy="1341236"/>
          </a:xfrm>
          <a:prstGeom prst="rect">
            <a:avLst/>
          </a:prstGeom>
        </p:spPr>
      </p:pic>
      <p:sp>
        <p:nvSpPr>
          <p:cNvPr id="6" name="TextBox 5"/>
          <p:cNvSpPr txBox="1"/>
          <p:nvPr/>
        </p:nvSpPr>
        <p:spPr>
          <a:xfrm>
            <a:off x="117470" y="2055812"/>
            <a:ext cx="1344727" cy="646331"/>
          </a:xfrm>
          <a:prstGeom prst="rect">
            <a:avLst/>
          </a:prstGeom>
          <a:noFill/>
        </p:spPr>
        <p:txBody>
          <a:bodyPr wrap="none" rtlCol="0">
            <a:spAutoFit/>
          </a:bodyPr>
          <a:lstStyle/>
          <a:p>
            <a:r>
              <a:rPr lang="en-US" dirty="0" smtClean="0"/>
              <a:t>Professional</a:t>
            </a:r>
          </a:p>
          <a:p>
            <a:r>
              <a:rPr lang="en-US" dirty="0" smtClean="0"/>
              <a:t>Background </a:t>
            </a:r>
            <a:endParaRPr lang="en-US" dirty="0"/>
          </a:p>
        </p:txBody>
      </p:sp>
      <p:pic>
        <p:nvPicPr>
          <p:cNvPr id="7" name="תמונה 6"/>
          <p:cNvPicPr>
            <a:picLocks noChangeAspect="1"/>
          </p:cNvPicPr>
          <p:nvPr/>
        </p:nvPicPr>
        <p:blipFill>
          <a:blip r:embed="rId4"/>
          <a:stretch>
            <a:fillRect/>
          </a:stretch>
        </p:blipFill>
        <p:spPr>
          <a:xfrm>
            <a:off x="1694302" y="1733359"/>
            <a:ext cx="8803387" cy="396274"/>
          </a:xfrm>
          <a:prstGeom prst="rect">
            <a:avLst/>
          </a:prstGeom>
        </p:spPr>
      </p:pic>
      <p:sp>
        <p:nvSpPr>
          <p:cNvPr id="8" name="TextBox 7"/>
          <p:cNvSpPr txBox="1"/>
          <p:nvPr/>
        </p:nvSpPr>
        <p:spPr>
          <a:xfrm>
            <a:off x="1690763" y="1744511"/>
            <a:ext cx="6515758" cy="369332"/>
          </a:xfrm>
          <a:prstGeom prst="rect">
            <a:avLst/>
          </a:prstGeom>
          <a:noFill/>
        </p:spPr>
        <p:txBody>
          <a:bodyPr wrap="none" rtlCol="0">
            <a:spAutoFit/>
          </a:bodyPr>
          <a:lstStyle/>
          <a:p>
            <a:r>
              <a:rPr lang="en-US" dirty="0" smtClean="0"/>
              <a:t> </a:t>
            </a:r>
            <a:r>
              <a:rPr lang="en-US" dirty="0"/>
              <a:t>C</a:t>
            </a:r>
            <a:r>
              <a:rPr lang="en-US" dirty="0" smtClean="0"/>
              <a:t>urrent </a:t>
            </a:r>
            <a:r>
              <a:rPr lang="en-US" dirty="0" smtClean="0"/>
              <a:t>position- School of infantry corps professions commander  </a:t>
            </a:r>
            <a:endParaRPr lang="en-US" dirty="0"/>
          </a:p>
        </p:txBody>
      </p:sp>
      <p:pic>
        <p:nvPicPr>
          <p:cNvPr id="9" name="תמונה 8"/>
          <p:cNvPicPr>
            <a:picLocks noChangeAspect="1"/>
          </p:cNvPicPr>
          <p:nvPr/>
        </p:nvPicPr>
        <p:blipFill>
          <a:blip r:embed="rId4"/>
          <a:stretch>
            <a:fillRect/>
          </a:stretch>
        </p:blipFill>
        <p:spPr>
          <a:xfrm>
            <a:off x="1694301" y="2159726"/>
            <a:ext cx="8803387" cy="735944"/>
          </a:xfrm>
          <a:prstGeom prst="rect">
            <a:avLst/>
          </a:prstGeom>
        </p:spPr>
      </p:pic>
      <p:sp>
        <p:nvSpPr>
          <p:cNvPr id="10" name="TextBox 9"/>
          <p:cNvSpPr txBox="1"/>
          <p:nvPr/>
        </p:nvSpPr>
        <p:spPr>
          <a:xfrm>
            <a:off x="1690763" y="2214060"/>
            <a:ext cx="8803387" cy="646331"/>
          </a:xfrm>
          <a:prstGeom prst="rect">
            <a:avLst/>
          </a:prstGeom>
          <a:noFill/>
        </p:spPr>
        <p:txBody>
          <a:bodyPr wrap="square" rtlCol="0">
            <a:spAutoFit/>
          </a:bodyPr>
          <a:lstStyle/>
          <a:p>
            <a:r>
              <a:rPr lang="en-US" dirty="0" smtClean="0"/>
              <a:t>Previous position- commander of an infantry corps operational battalion, “</a:t>
            </a:r>
            <a:r>
              <a:rPr lang="en-US" dirty="0" err="1" smtClean="0"/>
              <a:t>Lavi</a:t>
            </a:r>
            <a:r>
              <a:rPr lang="en-US" dirty="0" smtClean="0"/>
              <a:t>” battalion of “</a:t>
            </a:r>
            <a:r>
              <a:rPr lang="en-US" dirty="0" err="1" smtClean="0"/>
              <a:t>kfir</a:t>
            </a:r>
            <a:r>
              <a:rPr lang="en-US" dirty="0" smtClean="0"/>
              <a:t>” brigade    </a:t>
            </a:r>
            <a:endParaRPr lang="en-US" dirty="0"/>
          </a:p>
        </p:txBody>
      </p:sp>
      <p:pic>
        <p:nvPicPr>
          <p:cNvPr id="11" name="תמונה 10"/>
          <p:cNvPicPr>
            <a:picLocks noChangeAspect="1"/>
          </p:cNvPicPr>
          <p:nvPr/>
        </p:nvPicPr>
        <p:blipFill>
          <a:blip r:embed="rId4"/>
          <a:stretch>
            <a:fillRect/>
          </a:stretch>
        </p:blipFill>
        <p:spPr>
          <a:xfrm>
            <a:off x="1694303" y="3035331"/>
            <a:ext cx="8803387" cy="1504563"/>
          </a:xfrm>
          <a:prstGeom prst="rect">
            <a:avLst/>
          </a:prstGeom>
        </p:spPr>
      </p:pic>
      <p:sp>
        <p:nvSpPr>
          <p:cNvPr id="12" name="TextBox 11"/>
          <p:cNvSpPr txBox="1"/>
          <p:nvPr/>
        </p:nvSpPr>
        <p:spPr>
          <a:xfrm>
            <a:off x="1697139" y="3199354"/>
            <a:ext cx="8723177" cy="1200329"/>
          </a:xfrm>
          <a:prstGeom prst="rect">
            <a:avLst/>
          </a:prstGeom>
          <a:noFill/>
        </p:spPr>
        <p:txBody>
          <a:bodyPr wrap="square" rtlCol="0">
            <a:spAutoFit/>
          </a:bodyPr>
          <a:lstStyle/>
          <a:p>
            <a:r>
              <a:rPr lang="en-US" dirty="0" smtClean="0"/>
              <a:t>Previous position- </a:t>
            </a:r>
            <a:r>
              <a:rPr lang="en-US" dirty="0" smtClean="0"/>
              <a:t>Battalion </a:t>
            </a:r>
            <a:r>
              <a:rPr lang="en-US" dirty="0" smtClean="0"/>
              <a:t>commander in the training base of the Paratroopers Brigade. commanding five companies in their training stage, approximately 600 soldiers and commanders. Providing a close initiation to the different commandment levels at the company level  and coordinating the activities of the companies in front of the special staff  </a:t>
            </a:r>
            <a:endParaRPr lang="en-US" dirty="0"/>
          </a:p>
        </p:txBody>
      </p:sp>
      <p:pic>
        <p:nvPicPr>
          <p:cNvPr id="13" name="מציין מיקום תוכן 5"/>
          <p:cNvPicPr>
            <a:picLocks noChangeAspect="1"/>
          </p:cNvPicPr>
          <p:nvPr/>
        </p:nvPicPr>
        <p:blipFill>
          <a:blip r:embed="rId3"/>
          <a:stretch>
            <a:fillRect/>
          </a:stretch>
        </p:blipFill>
        <p:spPr>
          <a:xfrm>
            <a:off x="23585" y="4676620"/>
            <a:ext cx="1579669" cy="1341236"/>
          </a:xfrm>
          <a:prstGeom prst="rect">
            <a:avLst/>
          </a:prstGeom>
        </p:spPr>
      </p:pic>
      <p:sp>
        <p:nvSpPr>
          <p:cNvPr id="3" name="TextBox 2"/>
          <p:cNvSpPr txBox="1"/>
          <p:nvPr/>
        </p:nvSpPr>
        <p:spPr>
          <a:xfrm>
            <a:off x="111094" y="4944946"/>
            <a:ext cx="1344727" cy="646331"/>
          </a:xfrm>
          <a:prstGeom prst="rect">
            <a:avLst/>
          </a:prstGeom>
          <a:noFill/>
        </p:spPr>
        <p:txBody>
          <a:bodyPr wrap="none" rtlCol="0">
            <a:spAutoFit/>
          </a:bodyPr>
          <a:lstStyle/>
          <a:p>
            <a:r>
              <a:rPr lang="en-US" dirty="0" smtClean="0"/>
              <a:t>Academic </a:t>
            </a:r>
          </a:p>
          <a:p>
            <a:r>
              <a:rPr lang="en-US" dirty="0" smtClean="0"/>
              <a:t>Background </a:t>
            </a:r>
            <a:endParaRPr lang="en-US" dirty="0"/>
          </a:p>
        </p:txBody>
      </p:sp>
      <p:pic>
        <p:nvPicPr>
          <p:cNvPr id="15" name="תמונה 14"/>
          <p:cNvPicPr>
            <a:picLocks noChangeAspect="1"/>
          </p:cNvPicPr>
          <p:nvPr/>
        </p:nvPicPr>
        <p:blipFill>
          <a:blip r:embed="rId4"/>
          <a:stretch>
            <a:fillRect/>
          </a:stretch>
        </p:blipFill>
        <p:spPr>
          <a:xfrm>
            <a:off x="1694301" y="4676425"/>
            <a:ext cx="8803387" cy="396274"/>
          </a:xfrm>
          <a:prstGeom prst="rect">
            <a:avLst/>
          </a:prstGeom>
        </p:spPr>
      </p:pic>
      <p:sp>
        <p:nvSpPr>
          <p:cNvPr id="16" name="TextBox 15"/>
          <p:cNvSpPr txBox="1"/>
          <p:nvPr/>
        </p:nvSpPr>
        <p:spPr>
          <a:xfrm>
            <a:off x="1690763" y="4703367"/>
            <a:ext cx="7756995" cy="369332"/>
          </a:xfrm>
          <a:prstGeom prst="rect">
            <a:avLst/>
          </a:prstGeom>
          <a:noFill/>
        </p:spPr>
        <p:txBody>
          <a:bodyPr wrap="none" rtlCol="0">
            <a:spAutoFit/>
          </a:bodyPr>
          <a:lstStyle/>
          <a:p>
            <a:r>
              <a:rPr lang="en-US" dirty="0" smtClean="0"/>
              <a:t>BA in Logistics- Economy and Educational administration from Bar </a:t>
            </a:r>
            <a:r>
              <a:rPr lang="en-US" dirty="0" err="1" smtClean="0"/>
              <a:t>Ilan</a:t>
            </a:r>
            <a:r>
              <a:rPr lang="en-US" dirty="0" smtClean="0"/>
              <a:t> </a:t>
            </a:r>
            <a:r>
              <a:rPr lang="en-US" dirty="0" smtClean="0"/>
              <a:t>university </a:t>
            </a:r>
            <a:endParaRPr lang="en-US" dirty="0"/>
          </a:p>
        </p:txBody>
      </p:sp>
    </p:spTree>
    <p:extLst>
      <p:ext uri="{BB962C8B-B14F-4D97-AF65-F5344CB8AC3E}">
        <p14:creationId xmlns:p14="http://schemas.microsoft.com/office/powerpoint/2010/main" val="1439384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COL </a:t>
            </a:r>
            <a:r>
              <a:rPr lang="en-US" b="1" dirty="0"/>
              <a:t>Amit </a:t>
            </a:r>
            <a:r>
              <a:rPr lang="en-US" b="1" dirty="0" err="1"/>
              <a:t>Yamin</a:t>
            </a:r>
            <a:r>
              <a:rPr lang="en-US" b="1" dirty="0"/>
              <a:t> </a:t>
            </a:r>
            <a:endParaRPr lang="en-US" dirty="0"/>
          </a:p>
        </p:txBody>
      </p:sp>
      <p:pic>
        <p:nvPicPr>
          <p:cNvPr id="4" name="מציין מיקום תוכן 3"/>
          <p:cNvPicPr>
            <a:picLocks noChangeAspect="1"/>
          </p:cNvPicPr>
          <p:nvPr/>
        </p:nvPicPr>
        <p:blipFill rotWithShape="1">
          <a:blip r:embed="rId2" cstate="print">
            <a:extLst>
              <a:ext uri="{28A0092B-C50C-407E-A947-70E740481C1C}">
                <a14:useLocalDpi xmlns:a14="http://schemas.microsoft.com/office/drawing/2010/main" val="0"/>
              </a:ext>
            </a:extLst>
          </a:blip>
          <a:srcRect l="17292" t="19567" r="18985"/>
          <a:stretch/>
        </p:blipFill>
        <p:spPr>
          <a:xfrm>
            <a:off x="0" y="0"/>
            <a:ext cx="2951748" cy="1825757"/>
          </a:xfrm>
          <a:prstGeom prst="rect">
            <a:avLst/>
          </a:prstGeom>
        </p:spPr>
      </p:pic>
      <p:pic>
        <p:nvPicPr>
          <p:cNvPr id="5" name="מציין מיקום תוכן 5"/>
          <p:cNvPicPr>
            <a:picLocks noChangeAspect="1"/>
          </p:cNvPicPr>
          <p:nvPr/>
        </p:nvPicPr>
        <p:blipFill>
          <a:blip r:embed="rId3"/>
          <a:stretch>
            <a:fillRect/>
          </a:stretch>
        </p:blipFill>
        <p:spPr>
          <a:xfrm>
            <a:off x="-44116" y="1825624"/>
            <a:ext cx="1579669" cy="1341236"/>
          </a:xfrm>
          <a:prstGeom prst="rect">
            <a:avLst/>
          </a:prstGeom>
        </p:spPr>
      </p:pic>
      <p:sp>
        <p:nvSpPr>
          <p:cNvPr id="7" name="TextBox 6"/>
          <p:cNvSpPr txBox="1"/>
          <p:nvPr/>
        </p:nvSpPr>
        <p:spPr>
          <a:xfrm>
            <a:off x="73354" y="2055812"/>
            <a:ext cx="1344727" cy="646331"/>
          </a:xfrm>
          <a:prstGeom prst="rect">
            <a:avLst/>
          </a:prstGeom>
          <a:noFill/>
        </p:spPr>
        <p:txBody>
          <a:bodyPr wrap="none" rtlCol="0">
            <a:spAutoFit/>
          </a:bodyPr>
          <a:lstStyle/>
          <a:p>
            <a:r>
              <a:rPr lang="en-US" dirty="0" smtClean="0"/>
              <a:t>Personal</a:t>
            </a:r>
          </a:p>
          <a:p>
            <a:r>
              <a:rPr lang="en-US" dirty="0" smtClean="0"/>
              <a:t>Background </a:t>
            </a:r>
          </a:p>
        </p:txBody>
      </p:sp>
      <p:pic>
        <p:nvPicPr>
          <p:cNvPr id="8" name="תמונה 7"/>
          <p:cNvPicPr>
            <a:picLocks noChangeAspect="1"/>
          </p:cNvPicPr>
          <p:nvPr/>
        </p:nvPicPr>
        <p:blipFill>
          <a:blip r:embed="rId4"/>
          <a:stretch>
            <a:fillRect/>
          </a:stretch>
        </p:blipFill>
        <p:spPr>
          <a:xfrm>
            <a:off x="1653023" y="1825624"/>
            <a:ext cx="8803387" cy="396274"/>
          </a:xfrm>
          <a:prstGeom prst="rect">
            <a:avLst/>
          </a:prstGeom>
        </p:spPr>
      </p:pic>
      <p:sp>
        <p:nvSpPr>
          <p:cNvPr id="9" name="TextBox 8"/>
          <p:cNvSpPr txBox="1"/>
          <p:nvPr/>
        </p:nvSpPr>
        <p:spPr>
          <a:xfrm>
            <a:off x="1653022" y="1871146"/>
            <a:ext cx="4510274" cy="369332"/>
          </a:xfrm>
          <a:prstGeom prst="rect">
            <a:avLst/>
          </a:prstGeom>
          <a:noFill/>
        </p:spPr>
        <p:txBody>
          <a:bodyPr wrap="none" rtlCol="0">
            <a:spAutoFit/>
          </a:bodyPr>
          <a:lstStyle/>
          <a:p>
            <a:r>
              <a:rPr lang="en-US" dirty="0" smtClean="0"/>
              <a:t>Year of </a:t>
            </a:r>
            <a:r>
              <a:rPr lang="en-US" dirty="0" smtClean="0"/>
              <a:t>birth, city of residence: 1974, Netanya </a:t>
            </a:r>
            <a:endParaRPr lang="en-US" dirty="0"/>
          </a:p>
        </p:txBody>
      </p:sp>
      <p:pic>
        <p:nvPicPr>
          <p:cNvPr id="11" name="תמונה 10"/>
          <p:cNvPicPr>
            <a:picLocks noChangeAspect="1"/>
          </p:cNvPicPr>
          <p:nvPr/>
        </p:nvPicPr>
        <p:blipFill>
          <a:blip r:embed="rId4"/>
          <a:stretch>
            <a:fillRect/>
          </a:stretch>
        </p:blipFill>
        <p:spPr>
          <a:xfrm>
            <a:off x="1653022" y="2240478"/>
            <a:ext cx="8803387" cy="396274"/>
          </a:xfrm>
          <a:prstGeom prst="rect">
            <a:avLst/>
          </a:prstGeom>
        </p:spPr>
      </p:pic>
      <p:sp>
        <p:nvSpPr>
          <p:cNvPr id="12" name="TextBox 11"/>
          <p:cNvSpPr txBox="1"/>
          <p:nvPr/>
        </p:nvSpPr>
        <p:spPr>
          <a:xfrm>
            <a:off x="1653022" y="2267287"/>
            <a:ext cx="7937879" cy="369332"/>
          </a:xfrm>
          <a:prstGeom prst="rect">
            <a:avLst/>
          </a:prstGeom>
          <a:noFill/>
        </p:spPr>
        <p:txBody>
          <a:bodyPr wrap="none" rtlCol="0">
            <a:spAutoFit/>
          </a:bodyPr>
          <a:lstStyle/>
          <a:p>
            <a:r>
              <a:rPr lang="en-US" dirty="0" smtClean="0"/>
              <a:t>Family situation: Married to </a:t>
            </a:r>
            <a:r>
              <a:rPr lang="en-US" dirty="0" err="1" smtClean="0"/>
              <a:t>Reut</a:t>
            </a:r>
            <a:r>
              <a:rPr lang="en-US" dirty="0" smtClean="0"/>
              <a:t>, father to Shira, Talia, </a:t>
            </a:r>
            <a:r>
              <a:rPr lang="en-US" dirty="0" err="1" smtClean="0"/>
              <a:t>Yehudah-Yair</a:t>
            </a:r>
            <a:r>
              <a:rPr lang="en-US" dirty="0" smtClean="0"/>
              <a:t> and Levi-</a:t>
            </a:r>
            <a:r>
              <a:rPr lang="en-US" dirty="0" err="1" smtClean="0"/>
              <a:t>Eliah</a:t>
            </a:r>
            <a:endParaRPr lang="en-US" dirty="0"/>
          </a:p>
        </p:txBody>
      </p:sp>
    </p:spTree>
    <p:extLst>
      <p:ext uri="{BB962C8B-B14F-4D97-AF65-F5344CB8AC3E}">
        <p14:creationId xmlns:p14="http://schemas.microsoft.com/office/powerpoint/2010/main" val="3842762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Mr. </a:t>
            </a:r>
            <a:r>
              <a:rPr lang="en-US" b="1" dirty="0" err="1" smtClean="0"/>
              <a:t>Shachar</a:t>
            </a:r>
            <a:r>
              <a:rPr lang="en-US" b="1" dirty="0" smtClean="0"/>
              <a:t> </a:t>
            </a:r>
            <a:r>
              <a:rPr lang="en-US" b="1" dirty="0" err="1" smtClean="0"/>
              <a:t>Batz</a:t>
            </a:r>
            <a:r>
              <a:rPr lang="en-US" b="1" dirty="0" smtClean="0"/>
              <a:t>  </a:t>
            </a:r>
            <a:endParaRPr lang="en-US" b="1" dirty="0"/>
          </a:p>
        </p:txBody>
      </p:sp>
      <p:pic>
        <p:nvPicPr>
          <p:cNvPr id="4" name="מציין מיקום תוכן 3"/>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10366" t="17143" r="21986"/>
          <a:stretch/>
        </p:blipFill>
        <p:spPr>
          <a:xfrm>
            <a:off x="1" y="0"/>
            <a:ext cx="2887578" cy="1827532"/>
          </a:xfrm>
          <a:prstGeom prst="rect">
            <a:avLst/>
          </a:prstGeom>
        </p:spPr>
      </p:pic>
      <p:pic>
        <p:nvPicPr>
          <p:cNvPr id="5" name="מציין מיקום תוכן 5"/>
          <p:cNvPicPr>
            <a:picLocks noChangeAspect="1"/>
          </p:cNvPicPr>
          <p:nvPr/>
        </p:nvPicPr>
        <p:blipFill>
          <a:blip r:embed="rId4"/>
          <a:stretch>
            <a:fillRect/>
          </a:stretch>
        </p:blipFill>
        <p:spPr>
          <a:xfrm>
            <a:off x="-44116" y="1825624"/>
            <a:ext cx="1579669" cy="1341236"/>
          </a:xfrm>
          <a:prstGeom prst="rect">
            <a:avLst/>
          </a:prstGeom>
        </p:spPr>
      </p:pic>
      <p:sp>
        <p:nvSpPr>
          <p:cNvPr id="6" name="TextBox 5"/>
          <p:cNvSpPr txBox="1"/>
          <p:nvPr/>
        </p:nvSpPr>
        <p:spPr>
          <a:xfrm>
            <a:off x="59055" y="2055813"/>
            <a:ext cx="1373325" cy="646331"/>
          </a:xfrm>
          <a:prstGeom prst="rect">
            <a:avLst/>
          </a:prstGeom>
          <a:noFill/>
        </p:spPr>
        <p:txBody>
          <a:bodyPr wrap="none" rtlCol="0">
            <a:spAutoFit/>
          </a:bodyPr>
          <a:lstStyle/>
          <a:p>
            <a:r>
              <a:rPr lang="en-US" dirty="0" smtClean="0"/>
              <a:t>Professional </a:t>
            </a:r>
          </a:p>
          <a:p>
            <a:r>
              <a:rPr lang="en-US" dirty="0" smtClean="0"/>
              <a:t>Background </a:t>
            </a:r>
            <a:endParaRPr lang="en-US" dirty="0"/>
          </a:p>
        </p:txBody>
      </p:sp>
      <p:pic>
        <p:nvPicPr>
          <p:cNvPr id="7" name="תמונה 6"/>
          <p:cNvPicPr>
            <a:picLocks noChangeAspect="1"/>
          </p:cNvPicPr>
          <p:nvPr/>
        </p:nvPicPr>
        <p:blipFill>
          <a:blip r:embed="rId5"/>
          <a:stretch>
            <a:fillRect/>
          </a:stretch>
        </p:blipFill>
        <p:spPr>
          <a:xfrm>
            <a:off x="1638724" y="1825624"/>
            <a:ext cx="8803387" cy="396274"/>
          </a:xfrm>
          <a:prstGeom prst="rect">
            <a:avLst/>
          </a:prstGeom>
        </p:spPr>
      </p:pic>
      <p:sp>
        <p:nvSpPr>
          <p:cNvPr id="8" name="TextBox 7"/>
          <p:cNvSpPr txBox="1"/>
          <p:nvPr/>
        </p:nvSpPr>
        <p:spPr>
          <a:xfrm>
            <a:off x="1638724" y="1871147"/>
            <a:ext cx="7073988" cy="369332"/>
          </a:xfrm>
          <a:prstGeom prst="rect">
            <a:avLst/>
          </a:prstGeom>
          <a:noFill/>
        </p:spPr>
        <p:txBody>
          <a:bodyPr wrap="none" rtlCol="0">
            <a:spAutoFit/>
          </a:bodyPr>
          <a:lstStyle/>
          <a:p>
            <a:r>
              <a:rPr lang="en-US" dirty="0" smtClean="0"/>
              <a:t>Current position- Head of the operations wing of the ministry of defense  </a:t>
            </a:r>
            <a:endParaRPr lang="en-US" dirty="0"/>
          </a:p>
        </p:txBody>
      </p:sp>
      <p:pic>
        <p:nvPicPr>
          <p:cNvPr id="9" name="תמונה 8"/>
          <p:cNvPicPr>
            <a:picLocks noChangeAspect="1"/>
          </p:cNvPicPr>
          <p:nvPr/>
        </p:nvPicPr>
        <p:blipFill>
          <a:blip r:embed="rId5"/>
          <a:stretch>
            <a:fillRect/>
          </a:stretch>
        </p:blipFill>
        <p:spPr>
          <a:xfrm>
            <a:off x="1638723" y="2240481"/>
            <a:ext cx="8803387" cy="396274"/>
          </a:xfrm>
          <a:prstGeom prst="rect">
            <a:avLst/>
          </a:prstGeom>
        </p:spPr>
      </p:pic>
      <p:sp>
        <p:nvSpPr>
          <p:cNvPr id="10" name="TextBox 9"/>
          <p:cNvSpPr txBox="1"/>
          <p:nvPr/>
        </p:nvSpPr>
        <p:spPr>
          <a:xfrm>
            <a:off x="1638722" y="2259062"/>
            <a:ext cx="5200334" cy="369332"/>
          </a:xfrm>
          <a:prstGeom prst="rect">
            <a:avLst/>
          </a:prstGeom>
          <a:noFill/>
        </p:spPr>
        <p:txBody>
          <a:bodyPr wrap="none" rtlCol="0">
            <a:spAutoFit/>
          </a:bodyPr>
          <a:lstStyle/>
          <a:p>
            <a:r>
              <a:rPr lang="en-US" dirty="0" smtClean="0"/>
              <a:t>Previous position- Commander of an operational unit </a:t>
            </a:r>
            <a:endParaRPr lang="en-US" dirty="0"/>
          </a:p>
        </p:txBody>
      </p:sp>
      <p:pic>
        <p:nvPicPr>
          <p:cNvPr id="11" name="תמונה 10"/>
          <p:cNvPicPr>
            <a:picLocks noChangeAspect="1"/>
          </p:cNvPicPr>
          <p:nvPr/>
        </p:nvPicPr>
        <p:blipFill>
          <a:blip r:embed="rId5"/>
          <a:stretch>
            <a:fillRect/>
          </a:stretch>
        </p:blipFill>
        <p:spPr>
          <a:xfrm>
            <a:off x="1638722" y="2673919"/>
            <a:ext cx="8803387" cy="396274"/>
          </a:xfrm>
          <a:prstGeom prst="rect">
            <a:avLst/>
          </a:prstGeom>
        </p:spPr>
      </p:pic>
      <p:sp>
        <p:nvSpPr>
          <p:cNvPr id="12" name="TextBox 11"/>
          <p:cNvSpPr txBox="1"/>
          <p:nvPr/>
        </p:nvSpPr>
        <p:spPr>
          <a:xfrm>
            <a:off x="1638722" y="2702144"/>
            <a:ext cx="6429902" cy="369332"/>
          </a:xfrm>
          <a:prstGeom prst="rect">
            <a:avLst/>
          </a:prstGeom>
          <a:noFill/>
        </p:spPr>
        <p:txBody>
          <a:bodyPr wrap="none" rtlCol="0">
            <a:spAutoFit/>
          </a:bodyPr>
          <a:lstStyle/>
          <a:p>
            <a:r>
              <a:rPr lang="en-US" dirty="0" smtClean="0"/>
              <a:t>Previous position- District </a:t>
            </a:r>
            <a:r>
              <a:rPr lang="en-US" dirty="0" smtClean="0"/>
              <a:t>Archaeologist, staff officer of archeology</a:t>
            </a:r>
            <a:endParaRPr lang="en-US" dirty="0"/>
          </a:p>
        </p:txBody>
      </p:sp>
      <p:pic>
        <p:nvPicPr>
          <p:cNvPr id="13" name="מציין מיקום תוכן 5"/>
          <p:cNvPicPr>
            <a:picLocks noChangeAspect="1"/>
          </p:cNvPicPr>
          <p:nvPr/>
        </p:nvPicPr>
        <p:blipFill>
          <a:blip r:embed="rId4"/>
          <a:stretch>
            <a:fillRect/>
          </a:stretch>
        </p:blipFill>
        <p:spPr>
          <a:xfrm>
            <a:off x="0" y="3329783"/>
            <a:ext cx="1579669" cy="1341236"/>
          </a:xfrm>
          <a:prstGeom prst="rect">
            <a:avLst/>
          </a:prstGeom>
        </p:spPr>
      </p:pic>
      <p:sp>
        <p:nvSpPr>
          <p:cNvPr id="14" name="TextBox 13"/>
          <p:cNvSpPr txBox="1"/>
          <p:nvPr/>
        </p:nvSpPr>
        <p:spPr>
          <a:xfrm>
            <a:off x="117470" y="3677235"/>
            <a:ext cx="1344727" cy="646331"/>
          </a:xfrm>
          <a:prstGeom prst="rect">
            <a:avLst/>
          </a:prstGeom>
          <a:noFill/>
        </p:spPr>
        <p:txBody>
          <a:bodyPr wrap="none" rtlCol="0">
            <a:spAutoFit/>
          </a:bodyPr>
          <a:lstStyle/>
          <a:p>
            <a:r>
              <a:rPr lang="en-US" dirty="0" smtClean="0"/>
              <a:t>Academic </a:t>
            </a:r>
          </a:p>
          <a:p>
            <a:r>
              <a:rPr lang="en-US" dirty="0" smtClean="0"/>
              <a:t>Background </a:t>
            </a:r>
            <a:endParaRPr lang="en-US" dirty="0"/>
          </a:p>
        </p:txBody>
      </p:sp>
      <p:pic>
        <p:nvPicPr>
          <p:cNvPr id="15" name="תמונה 14"/>
          <p:cNvPicPr>
            <a:picLocks noChangeAspect="1"/>
          </p:cNvPicPr>
          <p:nvPr/>
        </p:nvPicPr>
        <p:blipFill>
          <a:blip r:embed="rId5"/>
          <a:stretch>
            <a:fillRect/>
          </a:stretch>
        </p:blipFill>
        <p:spPr>
          <a:xfrm>
            <a:off x="1638721" y="3329783"/>
            <a:ext cx="8803387" cy="396274"/>
          </a:xfrm>
          <a:prstGeom prst="rect">
            <a:avLst/>
          </a:prstGeom>
        </p:spPr>
      </p:pic>
      <p:sp>
        <p:nvSpPr>
          <p:cNvPr id="16" name="TextBox 15"/>
          <p:cNvSpPr txBox="1"/>
          <p:nvPr/>
        </p:nvSpPr>
        <p:spPr>
          <a:xfrm>
            <a:off x="1638721" y="3356725"/>
            <a:ext cx="5328703" cy="369332"/>
          </a:xfrm>
          <a:prstGeom prst="rect">
            <a:avLst/>
          </a:prstGeom>
          <a:noFill/>
        </p:spPr>
        <p:txBody>
          <a:bodyPr wrap="none" rtlCol="0">
            <a:spAutoFit/>
          </a:bodyPr>
          <a:lstStyle/>
          <a:p>
            <a:r>
              <a:rPr lang="en-US" dirty="0" smtClean="0"/>
              <a:t>BA- </a:t>
            </a:r>
            <a:r>
              <a:rPr lang="en-US" dirty="0"/>
              <a:t>I</a:t>
            </a:r>
            <a:r>
              <a:rPr lang="en-US" dirty="0" smtClean="0"/>
              <a:t>n </a:t>
            </a:r>
            <a:r>
              <a:rPr lang="en-US" dirty="0" smtClean="0"/>
              <a:t>Archeology and Geography (Dean’s </a:t>
            </a:r>
            <a:r>
              <a:rPr lang="en-US" dirty="0" smtClean="0"/>
              <a:t>exceptional</a:t>
            </a:r>
            <a:r>
              <a:rPr lang="en-US" dirty="0" smtClean="0"/>
              <a:t>) </a:t>
            </a:r>
            <a:endParaRPr lang="en-US" dirty="0"/>
          </a:p>
        </p:txBody>
      </p:sp>
      <p:pic>
        <p:nvPicPr>
          <p:cNvPr id="17" name="תמונה 16"/>
          <p:cNvPicPr>
            <a:picLocks noChangeAspect="1"/>
          </p:cNvPicPr>
          <p:nvPr/>
        </p:nvPicPr>
        <p:blipFill>
          <a:blip r:embed="rId5"/>
          <a:stretch>
            <a:fillRect/>
          </a:stretch>
        </p:blipFill>
        <p:spPr>
          <a:xfrm>
            <a:off x="1638721" y="3802263"/>
            <a:ext cx="8803387" cy="396274"/>
          </a:xfrm>
          <a:prstGeom prst="rect">
            <a:avLst/>
          </a:prstGeom>
        </p:spPr>
      </p:pic>
      <p:sp>
        <p:nvSpPr>
          <p:cNvPr id="19" name="TextBox 18"/>
          <p:cNvSpPr txBox="1"/>
          <p:nvPr/>
        </p:nvSpPr>
        <p:spPr>
          <a:xfrm>
            <a:off x="1678826" y="3860993"/>
            <a:ext cx="3867149" cy="369332"/>
          </a:xfrm>
          <a:prstGeom prst="rect">
            <a:avLst/>
          </a:prstGeom>
          <a:noFill/>
        </p:spPr>
        <p:txBody>
          <a:bodyPr wrap="none" rtlCol="0">
            <a:spAutoFit/>
          </a:bodyPr>
          <a:lstStyle/>
          <a:p>
            <a:r>
              <a:rPr lang="en-US" dirty="0" smtClean="0"/>
              <a:t>Master’s degree in Classical Archeology</a:t>
            </a:r>
            <a:endParaRPr lang="en-US" dirty="0"/>
          </a:p>
        </p:txBody>
      </p:sp>
      <p:pic>
        <p:nvPicPr>
          <p:cNvPr id="20" name="מציין מיקום תוכן 5"/>
          <p:cNvPicPr>
            <a:picLocks noChangeAspect="1"/>
          </p:cNvPicPr>
          <p:nvPr/>
        </p:nvPicPr>
        <p:blipFill>
          <a:blip r:embed="rId4"/>
          <a:stretch>
            <a:fillRect/>
          </a:stretch>
        </p:blipFill>
        <p:spPr>
          <a:xfrm>
            <a:off x="-2" y="4833942"/>
            <a:ext cx="1579669" cy="1341236"/>
          </a:xfrm>
          <a:prstGeom prst="rect">
            <a:avLst/>
          </a:prstGeom>
        </p:spPr>
      </p:pic>
      <p:sp>
        <p:nvSpPr>
          <p:cNvPr id="21" name="TextBox 20"/>
          <p:cNvSpPr txBox="1"/>
          <p:nvPr/>
        </p:nvSpPr>
        <p:spPr>
          <a:xfrm>
            <a:off x="87653" y="5181394"/>
            <a:ext cx="1344727" cy="646331"/>
          </a:xfrm>
          <a:prstGeom prst="rect">
            <a:avLst/>
          </a:prstGeom>
          <a:noFill/>
        </p:spPr>
        <p:txBody>
          <a:bodyPr wrap="none" rtlCol="0">
            <a:spAutoFit/>
          </a:bodyPr>
          <a:lstStyle/>
          <a:p>
            <a:r>
              <a:rPr lang="en-US" dirty="0" smtClean="0"/>
              <a:t>Personal</a:t>
            </a:r>
          </a:p>
          <a:p>
            <a:r>
              <a:rPr lang="en-US" dirty="0" smtClean="0"/>
              <a:t>Background </a:t>
            </a:r>
            <a:endParaRPr lang="en-US" dirty="0"/>
          </a:p>
        </p:txBody>
      </p:sp>
      <p:pic>
        <p:nvPicPr>
          <p:cNvPr id="22" name="תמונה 21"/>
          <p:cNvPicPr>
            <a:picLocks noChangeAspect="1"/>
          </p:cNvPicPr>
          <p:nvPr/>
        </p:nvPicPr>
        <p:blipFill>
          <a:blip r:embed="rId5"/>
          <a:stretch>
            <a:fillRect/>
          </a:stretch>
        </p:blipFill>
        <p:spPr>
          <a:xfrm>
            <a:off x="1667322" y="4833942"/>
            <a:ext cx="8803387" cy="396274"/>
          </a:xfrm>
          <a:prstGeom prst="rect">
            <a:avLst/>
          </a:prstGeom>
        </p:spPr>
      </p:pic>
      <p:sp>
        <p:nvSpPr>
          <p:cNvPr id="23" name="TextBox 22"/>
          <p:cNvSpPr txBox="1"/>
          <p:nvPr/>
        </p:nvSpPr>
        <p:spPr>
          <a:xfrm>
            <a:off x="1678826" y="4854894"/>
            <a:ext cx="4388124" cy="369332"/>
          </a:xfrm>
          <a:prstGeom prst="rect">
            <a:avLst/>
          </a:prstGeom>
          <a:noFill/>
        </p:spPr>
        <p:txBody>
          <a:bodyPr wrap="none" rtlCol="0">
            <a:spAutoFit/>
          </a:bodyPr>
          <a:lstStyle/>
          <a:p>
            <a:r>
              <a:rPr lang="en-US" dirty="0" smtClean="0"/>
              <a:t>Year of </a:t>
            </a:r>
            <a:r>
              <a:rPr lang="en-US" dirty="0" smtClean="0"/>
              <a:t>birth, city of residence- </a:t>
            </a:r>
            <a:r>
              <a:rPr lang="en-US" dirty="0" err="1" smtClean="0"/>
              <a:t>Kfar</a:t>
            </a:r>
            <a:r>
              <a:rPr lang="en-US" dirty="0" smtClean="0"/>
              <a:t> </a:t>
            </a:r>
            <a:r>
              <a:rPr lang="en-US" dirty="0" err="1" smtClean="0"/>
              <a:t>Adumim</a:t>
            </a:r>
            <a:r>
              <a:rPr lang="en-US" dirty="0" smtClean="0"/>
              <a:t> </a:t>
            </a:r>
            <a:endParaRPr lang="en-US" dirty="0"/>
          </a:p>
        </p:txBody>
      </p:sp>
      <p:pic>
        <p:nvPicPr>
          <p:cNvPr id="24" name="תמונה 23"/>
          <p:cNvPicPr>
            <a:picLocks noChangeAspect="1"/>
          </p:cNvPicPr>
          <p:nvPr/>
        </p:nvPicPr>
        <p:blipFill>
          <a:blip r:embed="rId5"/>
          <a:stretch>
            <a:fillRect/>
          </a:stretch>
        </p:blipFill>
        <p:spPr>
          <a:xfrm>
            <a:off x="1667322" y="5267380"/>
            <a:ext cx="8803387" cy="396274"/>
          </a:xfrm>
          <a:prstGeom prst="rect">
            <a:avLst/>
          </a:prstGeom>
        </p:spPr>
      </p:pic>
      <p:sp>
        <p:nvSpPr>
          <p:cNvPr id="25" name="TextBox 24"/>
          <p:cNvSpPr txBox="1"/>
          <p:nvPr/>
        </p:nvSpPr>
        <p:spPr>
          <a:xfrm>
            <a:off x="1678826" y="5312905"/>
            <a:ext cx="4025269" cy="369332"/>
          </a:xfrm>
          <a:prstGeom prst="rect">
            <a:avLst/>
          </a:prstGeom>
          <a:noFill/>
        </p:spPr>
        <p:txBody>
          <a:bodyPr wrap="none" rtlCol="0">
            <a:spAutoFit/>
          </a:bodyPr>
          <a:lstStyle/>
          <a:p>
            <a:r>
              <a:rPr lang="en-US" dirty="0" smtClean="0"/>
              <a:t>Family situation- Married + four </a:t>
            </a:r>
            <a:r>
              <a:rPr lang="en-US" dirty="0" smtClean="0"/>
              <a:t>children </a:t>
            </a:r>
            <a:endParaRPr lang="en-US" dirty="0"/>
          </a:p>
        </p:txBody>
      </p:sp>
      <p:pic>
        <p:nvPicPr>
          <p:cNvPr id="26" name="תמונה 25"/>
          <p:cNvPicPr>
            <a:picLocks noChangeAspect="1"/>
          </p:cNvPicPr>
          <p:nvPr/>
        </p:nvPicPr>
        <p:blipFill>
          <a:blip r:embed="rId5"/>
          <a:stretch>
            <a:fillRect/>
          </a:stretch>
        </p:blipFill>
        <p:spPr>
          <a:xfrm>
            <a:off x="1667322" y="5700818"/>
            <a:ext cx="8803387" cy="396274"/>
          </a:xfrm>
          <a:prstGeom prst="rect">
            <a:avLst/>
          </a:prstGeom>
        </p:spPr>
      </p:pic>
      <p:sp>
        <p:nvSpPr>
          <p:cNvPr id="27" name="TextBox 26"/>
          <p:cNvSpPr txBox="1"/>
          <p:nvPr/>
        </p:nvSpPr>
        <p:spPr>
          <a:xfrm>
            <a:off x="1678826" y="5738578"/>
            <a:ext cx="4194995" cy="369332"/>
          </a:xfrm>
          <a:prstGeom prst="rect">
            <a:avLst/>
          </a:prstGeom>
          <a:noFill/>
        </p:spPr>
        <p:txBody>
          <a:bodyPr wrap="none" rtlCol="0">
            <a:spAutoFit/>
          </a:bodyPr>
          <a:lstStyle/>
          <a:p>
            <a:r>
              <a:rPr lang="en-US" dirty="0" smtClean="0"/>
              <a:t>Hobbies- Field trips, cooking (mainly meat)</a:t>
            </a:r>
            <a:endParaRPr lang="en-US" dirty="0"/>
          </a:p>
        </p:txBody>
      </p:sp>
    </p:spTree>
    <p:extLst>
      <p:ext uri="{BB962C8B-B14F-4D97-AF65-F5344CB8AC3E}">
        <p14:creationId xmlns:p14="http://schemas.microsoft.com/office/powerpoint/2010/main" val="2338709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Commander </a:t>
            </a:r>
            <a:r>
              <a:rPr lang="en-US" b="1" dirty="0" err="1" smtClean="0"/>
              <a:t>Shlomo</a:t>
            </a:r>
            <a:r>
              <a:rPr lang="en-US" b="1" dirty="0" smtClean="0"/>
              <a:t> </a:t>
            </a:r>
            <a:r>
              <a:rPr lang="en-US" b="1" dirty="0" err="1" smtClean="0"/>
              <a:t>Toledano</a:t>
            </a:r>
            <a:endParaRPr lang="en-US" b="1" dirty="0"/>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5100" t="18009" r="18291"/>
          <a:stretch/>
        </p:blipFill>
        <p:spPr>
          <a:xfrm>
            <a:off x="-1" y="0"/>
            <a:ext cx="2671011" cy="1690688"/>
          </a:xfrm>
          <a:prstGeom prst="rect">
            <a:avLst/>
          </a:prstGeom>
        </p:spPr>
      </p:pic>
      <p:pic>
        <p:nvPicPr>
          <p:cNvPr id="5" name="מציין מיקום תוכן 5"/>
          <p:cNvPicPr>
            <a:picLocks noChangeAspect="1"/>
          </p:cNvPicPr>
          <p:nvPr/>
        </p:nvPicPr>
        <p:blipFill>
          <a:blip r:embed="rId3"/>
          <a:stretch>
            <a:fillRect/>
          </a:stretch>
        </p:blipFill>
        <p:spPr>
          <a:xfrm>
            <a:off x="-1" y="1793540"/>
            <a:ext cx="1579669" cy="1341236"/>
          </a:xfrm>
          <a:prstGeom prst="rect">
            <a:avLst/>
          </a:prstGeom>
        </p:spPr>
      </p:pic>
      <p:sp>
        <p:nvSpPr>
          <p:cNvPr id="7" name="TextBox 6"/>
          <p:cNvSpPr txBox="1"/>
          <p:nvPr/>
        </p:nvSpPr>
        <p:spPr>
          <a:xfrm>
            <a:off x="117469" y="2109032"/>
            <a:ext cx="1344727" cy="646331"/>
          </a:xfrm>
          <a:prstGeom prst="rect">
            <a:avLst/>
          </a:prstGeom>
          <a:noFill/>
        </p:spPr>
        <p:txBody>
          <a:bodyPr wrap="none" rtlCol="0">
            <a:spAutoFit/>
          </a:bodyPr>
          <a:lstStyle/>
          <a:p>
            <a:r>
              <a:rPr lang="en-US" dirty="0" smtClean="0"/>
              <a:t>Professional</a:t>
            </a:r>
          </a:p>
          <a:p>
            <a:r>
              <a:rPr lang="en-US" dirty="0" smtClean="0"/>
              <a:t>Background </a:t>
            </a:r>
            <a:endParaRPr lang="en-US" dirty="0"/>
          </a:p>
        </p:txBody>
      </p:sp>
      <p:pic>
        <p:nvPicPr>
          <p:cNvPr id="8" name="תמונה 7"/>
          <p:cNvPicPr>
            <a:picLocks noChangeAspect="1"/>
          </p:cNvPicPr>
          <p:nvPr/>
        </p:nvPicPr>
        <p:blipFill>
          <a:blip r:embed="rId4"/>
          <a:stretch>
            <a:fillRect/>
          </a:stretch>
        </p:blipFill>
        <p:spPr>
          <a:xfrm>
            <a:off x="1638724" y="1825624"/>
            <a:ext cx="8803387" cy="396274"/>
          </a:xfrm>
          <a:prstGeom prst="rect">
            <a:avLst/>
          </a:prstGeom>
        </p:spPr>
      </p:pic>
      <p:sp>
        <p:nvSpPr>
          <p:cNvPr id="9" name="TextBox 8"/>
          <p:cNvSpPr txBox="1"/>
          <p:nvPr/>
        </p:nvSpPr>
        <p:spPr>
          <a:xfrm>
            <a:off x="1611069" y="1883662"/>
            <a:ext cx="6715493" cy="369332"/>
          </a:xfrm>
          <a:prstGeom prst="rect">
            <a:avLst/>
          </a:prstGeom>
          <a:noFill/>
        </p:spPr>
        <p:txBody>
          <a:bodyPr wrap="none" rtlCol="0">
            <a:spAutoFit/>
          </a:bodyPr>
          <a:lstStyle/>
          <a:p>
            <a:r>
              <a:rPr lang="en-US" dirty="0" smtClean="0"/>
              <a:t>Current position- Deputy commander of Zion area\ Jerusalem district  </a:t>
            </a:r>
            <a:endParaRPr lang="en-US" dirty="0"/>
          </a:p>
        </p:txBody>
      </p:sp>
      <p:pic>
        <p:nvPicPr>
          <p:cNvPr id="10" name="תמונה 9"/>
          <p:cNvPicPr>
            <a:picLocks noChangeAspect="1"/>
          </p:cNvPicPr>
          <p:nvPr/>
        </p:nvPicPr>
        <p:blipFill>
          <a:blip r:embed="rId4"/>
          <a:stretch>
            <a:fillRect/>
          </a:stretch>
        </p:blipFill>
        <p:spPr>
          <a:xfrm>
            <a:off x="1638724" y="2266021"/>
            <a:ext cx="8803387" cy="396274"/>
          </a:xfrm>
          <a:prstGeom prst="rect">
            <a:avLst/>
          </a:prstGeom>
        </p:spPr>
      </p:pic>
      <p:sp>
        <p:nvSpPr>
          <p:cNvPr id="11" name="TextBox 10"/>
          <p:cNvSpPr txBox="1"/>
          <p:nvPr/>
        </p:nvSpPr>
        <p:spPr>
          <a:xfrm>
            <a:off x="1627378" y="2293223"/>
            <a:ext cx="7989751" cy="369332"/>
          </a:xfrm>
          <a:prstGeom prst="rect">
            <a:avLst/>
          </a:prstGeom>
          <a:noFill/>
        </p:spPr>
        <p:txBody>
          <a:bodyPr wrap="none" rtlCol="0">
            <a:spAutoFit/>
          </a:bodyPr>
          <a:lstStyle/>
          <a:p>
            <a:r>
              <a:rPr lang="en-US" dirty="0" smtClean="0"/>
              <a:t>Previous position- </a:t>
            </a:r>
            <a:r>
              <a:rPr lang="en-US" dirty="0"/>
              <a:t>B</a:t>
            </a:r>
            <a:r>
              <a:rPr lang="en-US" dirty="0" smtClean="0"/>
              <a:t>eit </a:t>
            </a:r>
            <a:r>
              <a:rPr lang="en-US" dirty="0"/>
              <a:t>S</a:t>
            </a:r>
            <a:r>
              <a:rPr lang="en-US" dirty="0" smtClean="0"/>
              <a:t>hemesh station commander\ Zion area\</a:t>
            </a:r>
            <a:r>
              <a:rPr lang="en-US" dirty="0"/>
              <a:t> Jerusalem district</a:t>
            </a:r>
            <a:r>
              <a:rPr lang="en-US" dirty="0" smtClean="0"/>
              <a:t>  </a:t>
            </a:r>
            <a:endParaRPr lang="en-US" dirty="0"/>
          </a:p>
        </p:txBody>
      </p:sp>
      <p:pic>
        <p:nvPicPr>
          <p:cNvPr id="12" name="תמונה 11"/>
          <p:cNvPicPr>
            <a:picLocks noChangeAspect="1"/>
          </p:cNvPicPr>
          <p:nvPr/>
        </p:nvPicPr>
        <p:blipFill>
          <a:blip r:embed="rId4"/>
          <a:stretch>
            <a:fillRect/>
          </a:stretch>
        </p:blipFill>
        <p:spPr>
          <a:xfrm>
            <a:off x="1638724" y="2706418"/>
            <a:ext cx="8803387" cy="396274"/>
          </a:xfrm>
          <a:prstGeom prst="rect">
            <a:avLst/>
          </a:prstGeom>
        </p:spPr>
      </p:pic>
      <p:sp>
        <p:nvSpPr>
          <p:cNvPr id="13" name="TextBox 12"/>
          <p:cNvSpPr txBox="1"/>
          <p:nvPr/>
        </p:nvSpPr>
        <p:spPr>
          <a:xfrm>
            <a:off x="1648306" y="2716969"/>
            <a:ext cx="7060331" cy="646331"/>
          </a:xfrm>
          <a:prstGeom prst="rect">
            <a:avLst/>
          </a:prstGeom>
          <a:noFill/>
        </p:spPr>
        <p:txBody>
          <a:bodyPr wrap="none" rtlCol="0">
            <a:spAutoFit/>
          </a:bodyPr>
          <a:lstStyle/>
          <a:p>
            <a:r>
              <a:rPr lang="en-US" dirty="0" smtClean="0"/>
              <a:t>Previous position- operation wing officer </a:t>
            </a:r>
            <a:r>
              <a:rPr lang="en-US" dirty="0"/>
              <a:t>of Zion area\ Jerusalem district  </a:t>
            </a:r>
          </a:p>
          <a:p>
            <a:r>
              <a:rPr lang="en-US" dirty="0" smtClean="0"/>
              <a:t>  </a:t>
            </a:r>
            <a:endParaRPr lang="en-US" dirty="0"/>
          </a:p>
        </p:txBody>
      </p:sp>
      <p:pic>
        <p:nvPicPr>
          <p:cNvPr id="14" name="מציין מיקום תוכן 5"/>
          <p:cNvPicPr>
            <a:picLocks noChangeAspect="1"/>
          </p:cNvPicPr>
          <p:nvPr/>
        </p:nvPicPr>
        <p:blipFill>
          <a:blip r:embed="rId3"/>
          <a:stretch>
            <a:fillRect/>
          </a:stretch>
        </p:blipFill>
        <p:spPr>
          <a:xfrm>
            <a:off x="-3" y="3301498"/>
            <a:ext cx="1579669" cy="1341236"/>
          </a:xfrm>
          <a:prstGeom prst="rect">
            <a:avLst/>
          </a:prstGeom>
        </p:spPr>
      </p:pic>
      <p:sp>
        <p:nvSpPr>
          <p:cNvPr id="15" name="TextBox 14"/>
          <p:cNvSpPr txBox="1"/>
          <p:nvPr/>
        </p:nvSpPr>
        <p:spPr>
          <a:xfrm>
            <a:off x="117467" y="3578605"/>
            <a:ext cx="1344727" cy="646331"/>
          </a:xfrm>
          <a:prstGeom prst="rect">
            <a:avLst/>
          </a:prstGeom>
          <a:noFill/>
        </p:spPr>
        <p:txBody>
          <a:bodyPr wrap="none" rtlCol="0">
            <a:spAutoFit/>
          </a:bodyPr>
          <a:lstStyle/>
          <a:p>
            <a:r>
              <a:rPr lang="en-US" dirty="0" smtClean="0"/>
              <a:t>Academic </a:t>
            </a:r>
          </a:p>
          <a:p>
            <a:r>
              <a:rPr lang="en-US" dirty="0" smtClean="0"/>
              <a:t>Background </a:t>
            </a:r>
            <a:endParaRPr lang="en-US" dirty="0"/>
          </a:p>
        </p:txBody>
      </p:sp>
      <p:pic>
        <p:nvPicPr>
          <p:cNvPr id="16" name="תמונה 15"/>
          <p:cNvPicPr>
            <a:picLocks noChangeAspect="1"/>
          </p:cNvPicPr>
          <p:nvPr/>
        </p:nvPicPr>
        <p:blipFill>
          <a:blip r:embed="rId4"/>
          <a:stretch>
            <a:fillRect/>
          </a:stretch>
        </p:blipFill>
        <p:spPr>
          <a:xfrm>
            <a:off x="1638724" y="3301498"/>
            <a:ext cx="8803387" cy="396274"/>
          </a:xfrm>
          <a:prstGeom prst="rect">
            <a:avLst/>
          </a:prstGeom>
        </p:spPr>
      </p:pic>
      <p:sp>
        <p:nvSpPr>
          <p:cNvPr id="17" name="TextBox 16"/>
          <p:cNvSpPr txBox="1"/>
          <p:nvPr/>
        </p:nvSpPr>
        <p:spPr>
          <a:xfrm>
            <a:off x="1627378" y="3314969"/>
            <a:ext cx="5190523" cy="369332"/>
          </a:xfrm>
          <a:prstGeom prst="rect">
            <a:avLst/>
          </a:prstGeom>
          <a:noFill/>
        </p:spPr>
        <p:txBody>
          <a:bodyPr wrap="none" rtlCol="0">
            <a:spAutoFit/>
          </a:bodyPr>
          <a:lstStyle/>
          <a:p>
            <a:r>
              <a:rPr lang="en-US" dirty="0" smtClean="0"/>
              <a:t>BA in business administration from Derby university   </a:t>
            </a:r>
            <a:endParaRPr lang="en-US" dirty="0"/>
          </a:p>
        </p:txBody>
      </p:sp>
      <p:pic>
        <p:nvPicPr>
          <p:cNvPr id="18" name="תמונה 17"/>
          <p:cNvPicPr>
            <a:picLocks noChangeAspect="1"/>
          </p:cNvPicPr>
          <p:nvPr/>
        </p:nvPicPr>
        <p:blipFill>
          <a:blip r:embed="rId4"/>
          <a:stretch>
            <a:fillRect/>
          </a:stretch>
        </p:blipFill>
        <p:spPr>
          <a:xfrm>
            <a:off x="1638724" y="3772755"/>
            <a:ext cx="8803387" cy="396274"/>
          </a:xfrm>
          <a:prstGeom prst="rect">
            <a:avLst/>
          </a:prstGeom>
        </p:spPr>
      </p:pic>
      <p:sp>
        <p:nvSpPr>
          <p:cNvPr id="19" name="TextBox 18"/>
          <p:cNvSpPr txBox="1"/>
          <p:nvPr/>
        </p:nvSpPr>
        <p:spPr>
          <a:xfrm>
            <a:off x="1638724" y="3786226"/>
            <a:ext cx="5447517" cy="369332"/>
          </a:xfrm>
          <a:prstGeom prst="rect">
            <a:avLst/>
          </a:prstGeom>
          <a:noFill/>
        </p:spPr>
        <p:txBody>
          <a:bodyPr wrap="none" rtlCol="0">
            <a:spAutoFit/>
          </a:bodyPr>
          <a:lstStyle/>
          <a:p>
            <a:r>
              <a:rPr lang="en-US" dirty="0" smtClean="0"/>
              <a:t>MA in middle east studies from the university of Tel Aviv </a:t>
            </a:r>
            <a:endParaRPr lang="en-US" dirty="0"/>
          </a:p>
        </p:txBody>
      </p:sp>
      <p:pic>
        <p:nvPicPr>
          <p:cNvPr id="20" name="תמונה 19"/>
          <p:cNvPicPr>
            <a:picLocks noChangeAspect="1"/>
          </p:cNvPicPr>
          <p:nvPr/>
        </p:nvPicPr>
        <p:blipFill>
          <a:blip r:embed="rId4"/>
          <a:stretch>
            <a:fillRect/>
          </a:stretch>
        </p:blipFill>
        <p:spPr>
          <a:xfrm>
            <a:off x="1638724" y="4244012"/>
            <a:ext cx="8803387" cy="396274"/>
          </a:xfrm>
          <a:prstGeom prst="rect">
            <a:avLst/>
          </a:prstGeom>
        </p:spPr>
      </p:pic>
      <p:sp>
        <p:nvSpPr>
          <p:cNvPr id="22" name="TextBox 21"/>
          <p:cNvSpPr txBox="1"/>
          <p:nvPr/>
        </p:nvSpPr>
        <p:spPr>
          <a:xfrm>
            <a:off x="1648306" y="4284425"/>
            <a:ext cx="7906203" cy="369332"/>
          </a:xfrm>
          <a:prstGeom prst="rect">
            <a:avLst/>
          </a:prstGeom>
          <a:noFill/>
        </p:spPr>
        <p:txBody>
          <a:bodyPr wrap="none" rtlCol="0">
            <a:spAutoFit/>
          </a:bodyPr>
          <a:lstStyle/>
          <a:p>
            <a:r>
              <a:rPr lang="en-US" dirty="0" smtClean="0"/>
              <a:t>MA in social science from the School of </a:t>
            </a:r>
            <a:r>
              <a:rPr lang="en-US" dirty="0"/>
              <a:t>P</a:t>
            </a:r>
            <a:r>
              <a:rPr lang="en-US" dirty="0" smtClean="0"/>
              <a:t>olitical Science in the university of Haifa  </a:t>
            </a:r>
            <a:endParaRPr lang="en-US" dirty="0"/>
          </a:p>
        </p:txBody>
      </p:sp>
      <p:pic>
        <p:nvPicPr>
          <p:cNvPr id="23" name="מציין מיקום תוכן 5"/>
          <p:cNvPicPr>
            <a:picLocks noChangeAspect="1"/>
          </p:cNvPicPr>
          <p:nvPr/>
        </p:nvPicPr>
        <p:blipFill>
          <a:blip r:embed="rId3"/>
          <a:stretch>
            <a:fillRect/>
          </a:stretch>
        </p:blipFill>
        <p:spPr>
          <a:xfrm>
            <a:off x="0" y="4912308"/>
            <a:ext cx="1579669" cy="1341236"/>
          </a:xfrm>
          <a:prstGeom prst="rect">
            <a:avLst/>
          </a:prstGeom>
        </p:spPr>
      </p:pic>
      <p:sp>
        <p:nvSpPr>
          <p:cNvPr id="24" name="TextBox 23"/>
          <p:cNvSpPr txBox="1"/>
          <p:nvPr/>
        </p:nvSpPr>
        <p:spPr>
          <a:xfrm>
            <a:off x="117466" y="5196161"/>
            <a:ext cx="1344727" cy="646331"/>
          </a:xfrm>
          <a:prstGeom prst="rect">
            <a:avLst/>
          </a:prstGeom>
          <a:noFill/>
        </p:spPr>
        <p:txBody>
          <a:bodyPr wrap="none" rtlCol="0">
            <a:spAutoFit/>
          </a:bodyPr>
          <a:lstStyle/>
          <a:p>
            <a:r>
              <a:rPr lang="en-US" dirty="0" smtClean="0"/>
              <a:t>Personal </a:t>
            </a:r>
          </a:p>
          <a:p>
            <a:r>
              <a:rPr lang="en-US" dirty="0" smtClean="0"/>
              <a:t>Background </a:t>
            </a:r>
            <a:endParaRPr lang="en-US" dirty="0"/>
          </a:p>
        </p:txBody>
      </p:sp>
      <p:pic>
        <p:nvPicPr>
          <p:cNvPr id="25" name="תמונה 24"/>
          <p:cNvPicPr>
            <a:picLocks noChangeAspect="1"/>
          </p:cNvPicPr>
          <p:nvPr/>
        </p:nvPicPr>
        <p:blipFill>
          <a:blip r:embed="rId4"/>
          <a:stretch>
            <a:fillRect/>
          </a:stretch>
        </p:blipFill>
        <p:spPr>
          <a:xfrm>
            <a:off x="1648306" y="4924533"/>
            <a:ext cx="8803387" cy="396274"/>
          </a:xfrm>
          <a:prstGeom prst="rect">
            <a:avLst/>
          </a:prstGeom>
        </p:spPr>
      </p:pic>
      <p:sp>
        <p:nvSpPr>
          <p:cNvPr id="26" name="TextBox 25"/>
          <p:cNvSpPr txBox="1"/>
          <p:nvPr/>
        </p:nvSpPr>
        <p:spPr>
          <a:xfrm>
            <a:off x="1648306" y="4982127"/>
            <a:ext cx="4250331" cy="369332"/>
          </a:xfrm>
          <a:prstGeom prst="rect">
            <a:avLst/>
          </a:prstGeom>
          <a:noFill/>
        </p:spPr>
        <p:txBody>
          <a:bodyPr wrap="none" rtlCol="0">
            <a:spAutoFit/>
          </a:bodyPr>
          <a:lstStyle/>
          <a:p>
            <a:r>
              <a:rPr lang="en-US" dirty="0" smtClean="0"/>
              <a:t>Year of birth- 1974, residence- Givat Ze’ev </a:t>
            </a:r>
            <a:endParaRPr lang="en-US" dirty="0"/>
          </a:p>
        </p:txBody>
      </p:sp>
      <p:pic>
        <p:nvPicPr>
          <p:cNvPr id="27" name="תמונה 26"/>
          <p:cNvPicPr>
            <a:picLocks noChangeAspect="1"/>
          </p:cNvPicPr>
          <p:nvPr/>
        </p:nvPicPr>
        <p:blipFill>
          <a:blip r:embed="rId4"/>
          <a:stretch>
            <a:fillRect/>
          </a:stretch>
        </p:blipFill>
        <p:spPr>
          <a:xfrm>
            <a:off x="1648306" y="5364930"/>
            <a:ext cx="8803387" cy="396274"/>
          </a:xfrm>
          <a:prstGeom prst="rect">
            <a:avLst/>
          </a:prstGeom>
        </p:spPr>
      </p:pic>
      <p:sp>
        <p:nvSpPr>
          <p:cNvPr id="28" name="TextBox 27"/>
          <p:cNvSpPr txBox="1"/>
          <p:nvPr/>
        </p:nvSpPr>
        <p:spPr>
          <a:xfrm>
            <a:off x="1648306" y="5382319"/>
            <a:ext cx="2722348" cy="369332"/>
          </a:xfrm>
          <a:prstGeom prst="rect">
            <a:avLst/>
          </a:prstGeom>
          <a:noFill/>
        </p:spPr>
        <p:txBody>
          <a:bodyPr wrap="none" rtlCol="0">
            <a:spAutoFit/>
          </a:bodyPr>
          <a:lstStyle/>
          <a:p>
            <a:r>
              <a:rPr lang="en-US" dirty="0" smtClean="0"/>
              <a:t>Married with four children </a:t>
            </a:r>
            <a:endParaRPr lang="en-US" dirty="0"/>
          </a:p>
        </p:txBody>
      </p:sp>
      <p:pic>
        <p:nvPicPr>
          <p:cNvPr id="29" name="תמונה 28"/>
          <p:cNvPicPr>
            <a:picLocks noChangeAspect="1"/>
          </p:cNvPicPr>
          <p:nvPr/>
        </p:nvPicPr>
        <p:blipFill>
          <a:blip r:embed="rId4"/>
          <a:stretch>
            <a:fillRect/>
          </a:stretch>
        </p:blipFill>
        <p:spPr>
          <a:xfrm>
            <a:off x="1653393" y="5780891"/>
            <a:ext cx="8803387" cy="396274"/>
          </a:xfrm>
          <a:prstGeom prst="rect">
            <a:avLst/>
          </a:prstGeom>
        </p:spPr>
      </p:pic>
      <p:sp>
        <p:nvSpPr>
          <p:cNvPr id="30" name="TextBox 29"/>
          <p:cNvSpPr txBox="1"/>
          <p:nvPr/>
        </p:nvSpPr>
        <p:spPr>
          <a:xfrm>
            <a:off x="1653702" y="5807833"/>
            <a:ext cx="4976362" cy="369332"/>
          </a:xfrm>
          <a:prstGeom prst="rect">
            <a:avLst/>
          </a:prstGeom>
          <a:noFill/>
        </p:spPr>
        <p:txBody>
          <a:bodyPr wrap="none" rtlCol="0">
            <a:spAutoFit/>
          </a:bodyPr>
          <a:lstStyle/>
          <a:p>
            <a:r>
              <a:rPr lang="en-US" dirty="0" smtClean="0"/>
              <a:t>Hobbies- reading, sports and trips with the family </a:t>
            </a:r>
            <a:endParaRPr lang="en-US" dirty="0"/>
          </a:p>
        </p:txBody>
      </p:sp>
    </p:spTree>
    <p:extLst>
      <p:ext uri="{BB962C8B-B14F-4D97-AF65-F5344CB8AC3E}">
        <p14:creationId xmlns:p14="http://schemas.microsoft.com/office/powerpoint/2010/main" val="423061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COL </a:t>
            </a:r>
            <a:r>
              <a:rPr lang="en-US" b="1" dirty="0" err="1" smtClean="0"/>
              <a:t>Shlomi</a:t>
            </a:r>
            <a:r>
              <a:rPr lang="en-US" b="1" dirty="0" smtClean="0"/>
              <a:t> Ben </a:t>
            </a:r>
            <a:r>
              <a:rPr lang="en-US" b="1" dirty="0" err="1" smtClean="0"/>
              <a:t>Moocha</a:t>
            </a:r>
            <a:r>
              <a:rPr lang="en-US" b="1" dirty="0" smtClean="0"/>
              <a:t> </a:t>
            </a:r>
            <a:endParaRPr lang="en-US" b="1" dirty="0"/>
          </a:p>
        </p:txBody>
      </p:sp>
      <p:pic>
        <p:nvPicPr>
          <p:cNvPr id="4" name="תמונה 3"/>
          <p:cNvPicPr>
            <a:picLocks noChangeAspect="1"/>
          </p:cNvPicPr>
          <p:nvPr/>
        </p:nvPicPr>
        <p:blipFill rotWithShape="1">
          <a:blip r:embed="rId2" cstate="print">
            <a:extLst>
              <a:ext uri="{28A0092B-C50C-407E-A947-70E740481C1C}">
                <a14:useLocalDpi xmlns:a14="http://schemas.microsoft.com/office/drawing/2010/main" val="0"/>
              </a:ext>
            </a:extLst>
          </a:blip>
          <a:srcRect l="25773" t="17316" r="29952" b="20346"/>
          <a:stretch/>
        </p:blipFill>
        <p:spPr>
          <a:xfrm>
            <a:off x="-9102" y="0"/>
            <a:ext cx="2928766" cy="1895039"/>
          </a:xfrm>
          <a:prstGeom prst="rect">
            <a:avLst/>
          </a:prstGeom>
        </p:spPr>
      </p:pic>
      <p:pic>
        <p:nvPicPr>
          <p:cNvPr id="5" name="מציין מיקום תוכן 5"/>
          <p:cNvPicPr>
            <a:picLocks noChangeAspect="1"/>
          </p:cNvPicPr>
          <p:nvPr/>
        </p:nvPicPr>
        <p:blipFill>
          <a:blip r:embed="rId3"/>
          <a:stretch>
            <a:fillRect/>
          </a:stretch>
        </p:blipFill>
        <p:spPr>
          <a:xfrm>
            <a:off x="0" y="1888372"/>
            <a:ext cx="1579669" cy="1341236"/>
          </a:xfrm>
          <a:prstGeom prst="rect">
            <a:avLst/>
          </a:prstGeom>
        </p:spPr>
      </p:pic>
      <p:sp>
        <p:nvSpPr>
          <p:cNvPr id="6" name="TextBox 5"/>
          <p:cNvSpPr txBox="1"/>
          <p:nvPr/>
        </p:nvSpPr>
        <p:spPr>
          <a:xfrm>
            <a:off x="102723" y="2117558"/>
            <a:ext cx="1374222" cy="646331"/>
          </a:xfrm>
          <a:prstGeom prst="rect">
            <a:avLst/>
          </a:prstGeom>
          <a:noFill/>
        </p:spPr>
        <p:txBody>
          <a:bodyPr wrap="none" rtlCol="0">
            <a:spAutoFit/>
          </a:bodyPr>
          <a:lstStyle/>
          <a:p>
            <a:r>
              <a:rPr lang="en-US" dirty="0" smtClean="0"/>
              <a:t>Professional </a:t>
            </a:r>
          </a:p>
          <a:p>
            <a:r>
              <a:rPr lang="en-US" dirty="0" smtClean="0"/>
              <a:t>background</a:t>
            </a:r>
            <a:endParaRPr lang="en-US" dirty="0"/>
          </a:p>
        </p:txBody>
      </p:sp>
      <p:pic>
        <p:nvPicPr>
          <p:cNvPr id="7" name="תמונה 6"/>
          <p:cNvPicPr>
            <a:picLocks noChangeAspect="1"/>
          </p:cNvPicPr>
          <p:nvPr/>
        </p:nvPicPr>
        <p:blipFill>
          <a:blip r:embed="rId4"/>
          <a:stretch>
            <a:fillRect/>
          </a:stretch>
        </p:blipFill>
        <p:spPr>
          <a:xfrm>
            <a:off x="1682392" y="1895039"/>
            <a:ext cx="8803387" cy="396274"/>
          </a:xfrm>
          <a:prstGeom prst="rect">
            <a:avLst/>
          </a:prstGeom>
        </p:spPr>
      </p:pic>
      <p:sp>
        <p:nvSpPr>
          <p:cNvPr id="8" name="TextBox 7"/>
          <p:cNvSpPr txBox="1"/>
          <p:nvPr/>
        </p:nvSpPr>
        <p:spPr>
          <a:xfrm>
            <a:off x="1682392" y="1921981"/>
            <a:ext cx="5612242" cy="369332"/>
          </a:xfrm>
          <a:prstGeom prst="rect">
            <a:avLst/>
          </a:prstGeom>
          <a:noFill/>
        </p:spPr>
        <p:txBody>
          <a:bodyPr wrap="none" rtlCol="0">
            <a:spAutoFit/>
          </a:bodyPr>
          <a:lstStyle/>
          <a:p>
            <a:r>
              <a:rPr lang="en-US" dirty="0" smtClean="0"/>
              <a:t>Current position- Commander of Yam and center district  </a:t>
            </a:r>
            <a:endParaRPr lang="en-US" dirty="0"/>
          </a:p>
        </p:txBody>
      </p:sp>
      <p:pic>
        <p:nvPicPr>
          <p:cNvPr id="9" name="מציין מיקום תוכן 8"/>
          <p:cNvPicPr>
            <a:picLocks noGrp="1" noChangeAspect="1"/>
          </p:cNvPicPr>
          <p:nvPr>
            <p:ph idx="1"/>
          </p:nvPr>
        </p:nvPicPr>
        <p:blipFill>
          <a:blip r:embed="rId4"/>
          <a:stretch>
            <a:fillRect/>
          </a:stretch>
        </p:blipFill>
        <p:spPr>
          <a:xfrm>
            <a:off x="1682391" y="2348098"/>
            <a:ext cx="8803387" cy="396274"/>
          </a:xfrm>
          <a:prstGeom prst="rect">
            <a:avLst/>
          </a:prstGeom>
        </p:spPr>
      </p:pic>
      <p:sp>
        <p:nvSpPr>
          <p:cNvPr id="10" name="TextBox 9"/>
          <p:cNvSpPr txBox="1"/>
          <p:nvPr/>
        </p:nvSpPr>
        <p:spPr>
          <a:xfrm>
            <a:off x="1682391" y="2345197"/>
            <a:ext cx="6534225" cy="369332"/>
          </a:xfrm>
          <a:prstGeom prst="rect">
            <a:avLst/>
          </a:prstGeom>
          <a:noFill/>
        </p:spPr>
        <p:txBody>
          <a:bodyPr wrap="none" rtlCol="0">
            <a:spAutoFit/>
          </a:bodyPr>
          <a:lstStyle/>
          <a:p>
            <a:r>
              <a:rPr lang="en-US" dirty="0" smtClean="0"/>
              <a:t>Previous position- Rescue and training brigade deputy commander  </a:t>
            </a:r>
            <a:endParaRPr lang="en-US" dirty="0"/>
          </a:p>
        </p:txBody>
      </p:sp>
      <p:pic>
        <p:nvPicPr>
          <p:cNvPr id="11" name="מציין מיקום תוכן 8"/>
          <p:cNvPicPr>
            <a:picLocks noChangeAspect="1"/>
          </p:cNvPicPr>
          <p:nvPr/>
        </p:nvPicPr>
        <p:blipFill>
          <a:blip r:embed="rId4"/>
          <a:stretch>
            <a:fillRect/>
          </a:stretch>
        </p:blipFill>
        <p:spPr>
          <a:xfrm>
            <a:off x="1682390" y="2791832"/>
            <a:ext cx="8803387" cy="396274"/>
          </a:xfrm>
          <a:prstGeom prst="rect">
            <a:avLst/>
          </a:prstGeom>
        </p:spPr>
      </p:pic>
      <p:sp>
        <p:nvSpPr>
          <p:cNvPr id="12" name="TextBox 11"/>
          <p:cNvSpPr txBox="1"/>
          <p:nvPr/>
        </p:nvSpPr>
        <p:spPr>
          <a:xfrm>
            <a:off x="1682390" y="2832932"/>
            <a:ext cx="6119624" cy="369332"/>
          </a:xfrm>
          <a:prstGeom prst="rect">
            <a:avLst/>
          </a:prstGeom>
          <a:noFill/>
        </p:spPr>
        <p:txBody>
          <a:bodyPr wrap="none" rtlCol="0">
            <a:spAutoFit/>
          </a:bodyPr>
          <a:lstStyle/>
          <a:p>
            <a:r>
              <a:rPr lang="en-US" dirty="0" smtClean="0"/>
              <a:t>Previous position- </a:t>
            </a:r>
            <a:r>
              <a:rPr lang="en-US" dirty="0" smtClean="0"/>
              <a:t>Commander of </a:t>
            </a:r>
            <a:r>
              <a:rPr lang="en-US" b="1" dirty="0" err="1" smtClean="0">
                <a:latin typeface="David" panose="020E0502060401010101" pitchFamily="34" charset="-79"/>
                <a:cs typeface="David" panose="020E0502060401010101" pitchFamily="34" charset="-79"/>
              </a:rPr>
              <a:t>Hachsena</a:t>
            </a:r>
            <a:r>
              <a:rPr lang="en-US" b="1" dirty="0" smtClean="0">
                <a:latin typeface="David" panose="020E0502060401010101" pitchFamily="34" charset="-79"/>
                <a:cs typeface="David" panose="020E0502060401010101" pitchFamily="34" charset="-79"/>
              </a:rPr>
              <a:t> Base </a:t>
            </a:r>
            <a:r>
              <a:rPr lang="he-IL" b="1" dirty="0" smtClean="0">
                <a:latin typeface="David" panose="020E0502060401010101" pitchFamily="34" charset="-79"/>
                <a:cs typeface="David" panose="020E0502060401010101" pitchFamily="34" charset="-79"/>
              </a:rPr>
              <a:t>העורף- </a:t>
            </a:r>
            <a:r>
              <a:rPr lang="he-IL" b="1" dirty="0">
                <a:latin typeface="David" panose="020E0502060401010101" pitchFamily="34" charset="-79"/>
                <a:cs typeface="David" panose="020E0502060401010101" pitchFamily="34" charset="-79"/>
              </a:rPr>
              <a:t>פקע"ר</a:t>
            </a:r>
            <a:endParaRPr lang="en-US" dirty="0"/>
          </a:p>
        </p:txBody>
      </p:sp>
      <p:pic>
        <p:nvPicPr>
          <p:cNvPr id="13" name="מציין מיקום תוכן 5"/>
          <p:cNvPicPr>
            <a:picLocks noChangeAspect="1"/>
          </p:cNvPicPr>
          <p:nvPr/>
        </p:nvPicPr>
        <p:blipFill>
          <a:blip r:embed="rId3"/>
          <a:stretch>
            <a:fillRect/>
          </a:stretch>
        </p:blipFill>
        <p:spPr>
          <a:xfrm>
            <a:off x="0" y="3458794"/>
            <a:ext cx="1579669" cy="1341236"/>
          </a:xfrm>
          <a:prstGeom prst="rect">
            <a:avLst/>
          </a:prstGeom>
        </p:spPr>
      </p:pic>
      <p:sp>
        <p:nvSpPr>
          <p:cNvPr id="14" name="TextBox 13"/>
          <p:cNvSpPr txBox="1"/>
          <p:nvPr/>
        </p:nvSpPr>
        <p:spPr>
          <a:xfrm>
            <a:off x="143919" y="3806246"/>
            <a:ext cx="1291829" cy="646331"/>
          </a:xfrm>
          <a:prstGeom prst="rect">
            <a:avLst/>
          </a:prstGeom>
          <a:noFill/>
        </p:spPr>
        <p:txBody>
          <a:bodyPr wrap="none" rtlCol="0">
            <a:spAutoFit/>
          </a:bodyPr>
          <a:lstStyle/>
          <a:p>
            <a:r>
              <a:rPr lang="en-US" dirty="0" smtClean="0"/>
              <a:t>Academic </a:t>
            </a:r>
          </a:p>
          <a:p>
            <a:r>
              <a:rPr lang="en-US" dirty="0" smtClean="0"/>
              <a:t>background</a:t>
            </a:r>
            <a:endParaRPr lang="en-US" dirty="0"/>
          </a:p>
        </p:txBody>
      </p:sp>
      <p:pic>
        <p:nvPicPr>
          <p:cNvPr id="15" name="מציין מיקום תוכן 8"/>
          <p:cNvPicPr>
            <a:picLocks noChangeAspect="1"/>
          </p:cNvPicPr>
          <p:nvPr/>
        </p:nvPicPr>
        <p:blipFill>
          <a:blip r:embed="rId4"/>
          <a:stretch>
            <a:fillRect/>
          </a:stretch>
        </p:blipFill>
        <p:spPr>
          <a:xfrm>
            <a:off x="1682389" y="3482599"/>
            <a:ext cx="8803387" cy="396274"/>
          </a:xfrm>
          <a:prstGeom prst="rect">
            <a:avLst/>
          </a:prstGeom>
        </p:spPr>
      </p:pic>
      <p:sp>
        <p:nvSpPr>
          <p:cNvPr id="16" name="TextBox 15"/>
          <p:cNvSpPr txBox="1"/>
          <p:nvPr/>
        </p:nvSpPr>
        <p:spPr>
          <a:xfrm>
            <a:off x="1723588" y="3503959"/>
            <a:ext cx="6433236" cy="369332"/>
          </a:xfrm>
          <a:prstGeom prst="rect">
            <a:avLst/>
          </a:prstGeom>
          <a:noFill/>
        </p:spPr>
        <p:txBody>
          <a:bodyPr wrap="none" rtlCol="0">
            <a:spAutoFit/>
          </a:bodyPr>
          <a:lstStyle/>
          <a:p>
            <a:r>
              <a:rPr lang="en-US" dirty="0" smtClean="0"/>
              <a:t>BA in Government and human resources from Bar </a:t>
            </a:r>
            <a:r>
              <a:rPr lang="en-US" dirty="0" err="1" smtClean="0"/>
              <a:t>Ilan</a:t>
            </a:r>
            <a:r>
              <a:rPr lang="en-US" dirty="0" smtClean="0"/>
              <a:t> </a:t>
            </a:r>
            <a:r>
              <a:rPr lang="en-US" dirty="0" smtClean="0"/>
              <a:t>university  </a:t>
            </a:r>
            <a:endParaRPr lang="en-US" dirty="0"/>
          </a:p>
        </p:txBody>
      </p:sp>
      <p:pic>
        <p:nvPicPr>
          <p:cNvPr id="17" name="מציין מיקום תוכן 8"/>
          <p:cNvPicPr>
            <a:picLocks noChangeAspect="1"/>
          </p:cNvPicPr>
          <p:nvPr/>
        </p:nvPicPr>
        <p:blipFill>
          <a:blip r:embed="rId4"/>
          <a:stretch>
            <a:fillRect/>
          </a:stretch>
        </p:blipFill>
        <p:spPr>
          <a:xfrm>
            <a:off x="1682388" y="3922121"/>
            <a:ext cx="8803387" cy="396274"/>
          </a:xfrm>
          <a:prstGeom prst="rect">
            <a:avLst/>
          </a:prstGeom>
        </p:spPr>
      </p:pic>
      <p:sp>
        <p:nvSpPr>
          <p:cNvPr id="18" name="TextBox 17"/>
          <p:cNvSpPr txBox="1"/>
          <p:nvPr/>
        </p:nvSpPr>
        <p:spPr>
          <a:xfrm>
            <a:off x="1723588" y="3944745"/>
            <a:ext cx="6369629" cy="369332"/>
          </a:xfrm>
          <a:prstGeom prst="rect">
            <a:avLst/>
          </a:prstGeom>
          <a:noFill/>
        </p:spPr>
        <p:txBody>
          <a:bodyPr wrap="none" rtlCol="0">
            <a:spAutoFit/>
          </a:bodyPr>
          <a:lstStyle/>
          <a:p>
            <a:r>
              <a:rPr lang="en-US" dirty="0" smtClean="0"/>
              <a:t>Master’s degree in political science from the university of Haifa   </a:t>
            </a:r>
            <a:endParaRPr lang="en-US" dirty="0"/>
          </a:p>
        </p:txBody>
      </p:sp>
      <p:pic>
        <p:nvPicPr>
          <p:cNvPr id="19" name="מציין מיקום תוכן 8"/>
          <p:cNvPicPr>
            <a:picLocks noChangeAspect="1"/>
          </p:cNvPicPr>
          <p:nvPr/>
        </p:nvPicPr>
        <p:blipFill>
          <a:blip r:embed="rId4"/>
          <a:stretch>
            <a:fillRect/>
          </a:stretch>
        </p:blipFill>
        <p:spPr>
          <a:xfrm>
            <a:off x="1682388" y="4347353"/>
            <a:ext cx="8803387" cy="396274"/>
          </a:xfrm>
          <a:prstGeom prst="rect">
            <a:avLst/>
          </a:prstGeom>
        </p:spPr>
      </p:pic>
      <p:sp>
        <p:nvSpPr>
          <p:cNvPr id="20" name="TextBox 19"/>
          <p:cNvSpPr txBox="1"/>
          <p:nvPr/>
        </p:nvSpPr>
        <p:spPr>
          <a:xfrm>
            <a:off x="1682388" y="4385309"/>
            <a:ext cx="1886286" cy="369332"/>
          </a:xfrm>
          <a:prstGeom prst="rect">
            <a:avLst/>
          </a:prstGeom>
          <a:noFill/>
        </p:spPr>
        <p:txBody>
          <a:bodyPr wrap="none" rtlCol="0">
            <a:spAutoFit/>
          </a:bodyPr>
          <a:lstStyle/>
          <a:p>
            <a:r>
              <a:rPr lang="en-US" dirty="0" smtClean="0"/>
              <a:t>Courses- </a:t>
            </a:r>
            <a:r>
              <a:rPr lang="he-IL" b="1" dirty="0">
                <a:latin typeface="David" panose="020E0502060401010101" pitchFamily="34" charset="-79"/>
                <a:cs typeface="David" panose="020E0502060401010101" pitchFamily="34" charset="-79"/>
              </a:rPr>
              <a:t>פו"ם ברק</a:t>
            </a:r>
            <a:endParaRPr lang="en-US" dirty="0"/>
          </a:p>
        </p:txBody>
      </p:sp>
      <p:pic>
        <p:nvPicPr>
          <p:cNvPr id="21" name="מציין מיקום תוכן 5"/>
          <p:cNvPicPr>
            <a:picLocks noChangeAspect="1"/>
          </p:cNvPicPr>
          <p:nvPr/>
        </p:nvPicPr>
        <p:blipFill>
          <a:blip r:embed="rId3"/>
          <a:stretch>
            <a:fillRect/>
          </a:stretch>
        </p:blipFill>
        <p:spPr>
          <a:xfrm>
            <a:off x="0" y="5008347"/>
            <a:ext cx="1579669" cy="1341236"/>
          </a:xfrm>
          <a:prstGeom prst="rect">
            <a:avLst/>
          </a:prstGeom>
        </p:spPr>
      </p:pic>
      <p:sp>
        <p:nvSpPr>
          <p:cNvPr id="22" name="TextBox 21"/>
          <p:cNvSpPr txBox="1"/>
          <p:nvPr/>
        </p:nvSpPr>
        <p:spPr>
          <a:xfrm>
            <a:off x="117469" y="5355799"/>
            <a:ext cx="1344727" cy="646331"/>
          </a:xfrm>
          <a:prstGeom prst="rect">
            <a:avLst/>
          </a:prstGeom>
          <a:noFill/>
        </p:spPr>
        <p:txBody>
          <a:bodyPr wrap="none" rtlCol="0">
            <a:spAutoFit/>
          </a:bodyPr>
          <a:lstStyle/>
          <a:p>
            <a:r>
              <a:rPr lang="en-US" dirty="0" smtClean="0"/>
              <a:t>Personal </a:t>
            </a:r>
          </a:p>
          <a:p>
            <a:r>
              <a:rPr lang="en-US" dirty="0" smtClean="0"/>
              <a:t>Background </a:t>
            </a:r>
            <a:endParaRPr lang="en-US" dirty="0"/>
          </a:p>
        </p:txBody>
      </p:sp>
      <p:pic>
        <p:nvPicPr>
          <p:cNvPr id="23" name="מציין מיקום תוכן 8"/>
          <p:cNvPicPr>
            <a:picLocks noChangeAspect="1"/>
          </p:cNvPicPr>
          <p:nvPr/>
        </p:nvPicPr>
        <p:blipFill>
          <a:blip r:embed="rId4"/>
          <a:stretch>
            <a:fillRect/>
          </a:stretch>
        </p:blipFill>
        <p:spPr>
          <a:xfrm>
            <a:off x="1682387" y="5014848"/>
            <a:ext cx="8803387" cy="396274"/>
          </a:xfrm>
          <a:prstGeom prst="rect">
            <a:avLst/>
          </a:prstGeom>
        </p:spPr>
      </p:pic>
      <p:sp>
        <p:nvSpPr>
          <p:cNvPr id="24" name="TextBox 23"/>
          <p:cNvSpPr txBox="1"/>
          <p:nvPr/>
        </p:nvSpPr>
        <p:spPr>
          <a:xfrm>
            <a:off x="1673274" y="5052410"/>
            <a:ext cx="4593950" cy="369332"/>
          </a:xfrm>
          <a:prstGeom prst="rect">
            <a:avLst/>
          </a:prstGeom>
          <a:noFill/>
        </p:spPr>
        <p:txBody>
          <a:bodyPr wrap="none" rtlCol="0">
            <a:spAutoFit/>
          </a:bodyPr>
          <a:lstStyle/>
          <a:p>
            <a:r>
              <a:rPr lang="en-US" dirty="0" smtClean="0"/>
              <a:t>Year of </a:t>
            </a:r>
            <a:r>
              <a:rPr lang="en-US" dirty="0" smtClean="0"/>
              <a:t>birth, city of residence- 1978, </a:t>
            </a:r>
            <a:r>
              <a:rPr lang="en-US" dirty="0" err="1"/>
              <a:t>K</a:t>
            </a:r>
            <a:r>
              <a:rPr lang="en-US" dirty="0" err="1" smtClean="0"/>
              <a:t>iryat</a:t>
            </a:r>
            <a:r>
              <a:rPr lang="en-US" dirty="0" smtClean="0"/>
              <a:t> Ata</a:t>
            </a:r>
            <a:endParaRPr lang="en-US" dirty="0"/>
          </a:p>
        </p:txBody>
      </p:sp>
      <p:pic>
        <p:nvPicPr>
          <p:cNvPr id="25" name="מציין מיקום תוכן 8"/>
          <p:cNvPicPr>
            <a:picLocks noChangeAspect="1"/>
          </p:cNvPicPr>
          <p:nvPr/>
        </p:nvPicPr>
        <p:blipFill>
          <a:blip r:embed="rId4"/>
          <a:stretch>
            <a:fillRect/>
          </a:stretch>
        </p:blipFill>
        <p:spPr>
          <a:xfrm>
            <a:off x="1673274" y="5454436"/>
            <a:ext cx="8803387" cy="396274"/>
          </a:xfrm>
          <a:prstGeom prst="rect">
            <a:avLst/>
          </a:prstGeom>
        </p:spPr>
      </p:pic>
      <p:sp>
        <p:nvSpPr>
          <p:cNvPr id="26" name="TextBox 25"/>
          <p:cNvSpPr txBox="1"/>
          <p:nvPr/>
        </p:nvSpPr>
        <p:spPr>
          <a:xfrm>
            <a:off x="1682385" y="5467907"/>
            <a:ext cx="3976601" cy="369332"/>
          </a:xfrm>
          <a:prstGeom prst="rect">
            <a:avLst/>
          </a:prstGeom>
          <a:noFill/>
        </p:spPr>
        <p:txBody>
          <a:bodyPr wrap="none" rtlCol="0">
            <a:spAutoFit/>
          </a:bodyPr>
          <a:lstStyle/>
          <a:p>
            <a:r>
              <a:rPr lang="en-US" dirty="0" smtClean="0"/>
              <a:t>Family situation- Married + five </a:t>
            </a:r>
            <a:r>
              <a:rPr lang="en-US" dirty="0" smtClean="0"/>
              <a:t>children </a:t>
            </a:r>
            <a:endParaRPr lang="en-US" dirty="0"/>
          </a:p>
        </p:txBody>
      </p:sp>
    </p:spTree>
    <p:extLst>
      <p:ext uri="{BB962C8B-B14F-4D97-AF65-F5344CB8AC3E}">
        <p14:creationId xmlns:p14="http://schemas.microsoft.com/office/powerpoint/2010/main" val="1300658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888</Words>
  <Application>Microsoft Office PowerPoint</Application>
  <PresentationFormat>Widescreen</PresentationFormat>
  <Paragraphs>135</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David</vt:lpstr>
      <vt:lpstr>Times New Roman</vt:lpstr>
      <vt:lpstr>ערכת נושא Office</vt:lpstr>
      <vt:lpstr>Lt COL Aviad Atia </vt:lpstr>
      <vt:lpstr>COL Benjamin Da Levi </vt:lpstr>
      <vt:lpstr>Mrs. Michal Mustey</vt:lpstr>
      <vt:lpstr>Mrs. Michal Mustey </vt:lpstr>
      <vt:lpstr>COL Amit Yamin </vt:lpstr>
      <vt:lpstr>COL Amit Yamin </vt:lpstr>
      <vt:lpstr>Mr. Shachar Batz  </vt:lpstr>
      <vt:lpstr>Commander Shlomo Toledano</vt:lpstr>
      <vt:lpstr>COL Shlomi Ben Moocha </vt:lpstr>
      <vt:lpstr>Mrs. Sima Shpitzer </vt:lpstr>
      <vt:lpstr>COL Ofir Lewis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Lieutenant colonel Aviad Atia</dc:title>
  <dc:creator>u45210</dc:creator>
  <cp:lastModifiedBy>GOI</cp:lastModifiedBy>
  <cp:revision>146</cp:revision>
  <dcterms:created xsi:type="dcterms:W3CDTF">2019-09-22T12:22:53Z</dcterms:created>
  <dcterms:modified xsi:type="dcterms:W3CDTF">2019-09-26T06:30:13Z</dcterms:modified>
</cp:coreProperties>
</file>