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 id="2147483835" r:id="rId5"/>
    <p:sldMasterId id="2147483847" r:id="rId6"/>
    <p:sldMasterId id="2147483876" r:id="rId7"/>
  </p:sldMasterIdLst>
  <p:notesMasterIdLst>
    <p:notesMasterId r:id="rId32"/>
  </p:notesMasterIdLst>
  <p:sldIdLst>
    <p:sldId id="259" r:id="rId8"/>
    <p:sldId id="323" r:id="rId9"/>
    <p:sldId id="324" r:id="rId10"/>
    <p:sldId id="347" r:id="rId11"/>
    <p:sldId id="340" r:id="rId12"/>
    <p:sldId id="344" r:id="rId13"/>
    <p:sldId id="341" r:id="rId14"/>
    <p:sldId id="342" r:id="rId15"/>
    <p:sldId id="343" r:id="rId16"/>
    <p:sldId id="330" r:id="rId17"/>
    <p:sldId id="326" r:id="rId18"/>
    <p:sldId id="328" r:id="rId19"/>
    <p:sldId id="338" r:id="rId20"/>
    <p:sldId id="459" r:id="rId21"/>
    <p:sldId id="461" r:id="rId22"/>
    <p:sldId id="497" r:id="rId23"/>
    <p:sldId id="568" r:id="rId24"/>
    <p:sldId id="562" r:id="rId25"/>
    <p:sldId id="561" r:id="rId26"/>
    <p:sldId id="563" r:id="rId27"/>
    <p:sldId id="565" r:id="rId28"/>
    <p:sldId id="566" r:id="rId29"/>
    <p:sldId id="567" r:id="rId30"/>
    <p:sldId id="374"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3C9BD7-6154-49AB-BE48-C7FA92E090B7}">
          <p14:sldIdLst>
            <p14:sldId id="259"/>
          </p14:sldIdLst>
        </p14:section>
        <p14:section name="צורך" id="{38555C8D-FEB0-49F7-9CF0-1CDC4E9AC73B}">
          <p14:sldIdLst>
            <p14:sldId id="323"/>
            <p14:sldId id="324"/>
            <p14:sldId id="347"/>
            <p14:sldId id="340"/>
            <p14:sldId id="344"/>
            <p14:sldId id="341"/>
            <p14:sldId id="342"/>
            <p14:sldId id="343"/>
          </p14:sldIdLst>
        </p14:section>
        <p14:section name="מגמות" id="{2EF5498D-AD8E-474D-8108-B8FDCDF23520}">
          <p14:sldIdLst>
            <p14:sldId id="330"/>
            <p14:sldId id="326"/>
            <p14:sldId id="328"/>
            <p14:sldId id="338"/>
            <p14:sldId id="459"/>
            <p14:sldId id="461"/>
            <p14:sldId id="497"/>
            <p14:sldId id="568"/>
            <p14:sldId id="562"/>
            <p14:sldId id="561"/>
            <p14:sldId id="563"/>
            <p14:sldId id="565"/>
            <p14:sldId id="566"/>
            <p14:sldId id="567"/>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96E"/>
    <a:srgbClr val="4F4F4E"/>
    <a:srgbClr val="287359"/>
    <a:srgbClr val="F2BF63"/>
    <a:srgbClr val="ED8B00"/>
    <a:srgbClr val="FEE247"/>
    <a:srgbClr val="0097A9"/>
    <a:srgbClr val="357A3D"/>
    <a:srgbClr val="D9D9D9"/>
    <a:srgbClr val="293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1" autoAdjust="0"/>
    <p:restoredTop sz="87828" autoAdjust="0"/>
  </p:normalViewPr>
  <p:slideViewPr>
    <p:cSldViewPr snapToGrid="0">
      <p:cViewPr varScale="1">
        <p:scale>
          <a:sx n="73" d="100"/>
          <a:sy n="73" d="100"/>
        </p:scale>
        <p:origin x="62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65BE4D2-99BD-474E-9348-0B4E35F49E55}" type="datetimeFigureOut">
              <a:rPr lang="he-IL" smtClean="0"/>
              <a:t>ג'/ניסן/תשע"ט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3B04E85-0685-4E69-8BF4-036721B9A5CF}" type="slidenum">
              <a:rPr lang="he-IL" smtClean="0"/>
              <a:t>‹#›</a:t>
            </a:fld>
            <a:endParaRPr lang="he-IL"/>
          </a:p>
        </p:txBody>
      </p:sp>
    </p:spTree>
    <p:extLst>
      <p:ext uri="{BB962C8B-B14F-4D97-AF65-F5344CB8AC3E}">
        <p14:creationId xmlns:p14="http://schemas.microsoft.com/office/powerpoint/2010/main" val="336788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23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להגדי</a:t>
            </a:r>
            <a:r>
              <a:rPr lang="he-IL" baseline="0" dirty="0" smtClean="0"/>
              <a:t>ל גופן</a:t>
            </a:r>
          </a:p>
          <a:p>
            <a:r>
              <a:rPr lang="he-IL" baseline="0" dirty="0" smtClean="0"/>
              <a:t>להחליף כותרת</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986DC-03A4-4A71-8629-15CAA1C0CE8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9696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r" rtl="1">
              <a:buClr>
                <a:schemeClr val="accent1"/>
              </a:buClr>
              <a:buFont typeface="Wingdings" panose="05000000000000000000" pitchFamily="2" charset="2"/>
              <a:buChar char="§"/>
              <a:defRPr/>
            </a:pPr>
            <a:endPar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None/>
              <a:defRPr/>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t>16</a:t>
            </a:fld>
            <a:endParaRPr lang="he-IL"/>
          </a:p>
        </p:txBody>
      </p:sp>
    </p:spTree>
    <p:extLst>
      <p:ext uri="{BB962C8B-B14F-4D97-AF65-F5344CB8AC3E}">
        <p14:creationId xmlns:p14="http://schemas.microsoft.com/office/powerpoint/2010/main" val="393463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להכניס קישור לדאמי</a:t>
            </a:r>
            <a:endParaRPr lang="he-IL"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B04E85-0685-4E69-8BF4-036721B9A5CF}"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78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a:t>
            </a:r>
            <a:r>
              <a:rPr lang="he-IL" dirty="0" smtClean="0"/>
              <a:t>&gt;חת הניד</a:t>
            </a:r>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639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1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6970C323-1509-49FD-8214-D3E2E279A72C}" type="slidenum">
              <a:rPr kumimoji="0" lang="he-IL"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he-IL" smtClean="0"/>
          </a:p>
        </p:txBody>
      </p:sp>
    </p:spTree>
    <p:extLst>
      <p:ext uri="{BB962C8B-B14F-4D97-AF65-F5344CB8AC3E}">
        <p14:creationId xmlns:p14="http://schemas.microsoft.com/office/powerpoint/2010/main" val="75431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robot, which uses AI at its core, can become the knowledge manager who will always make sure you will receive the right knowledge you need at the right time. While working on something, the robot can alert you that what you're working on was already done by someone else as it will recognize the text you're typing, it can push knowledge as it recognizes you need it, and can chat with you and answer questions as we will see later.</a:t>
            </a:r>
          </a:p>
          <a:p>
            <a:endParaRPr lang="he-IL" dirty="0"/>
          </a:p>
          <a:p>
            <a:endParaRPr lang="he-IL" dirty="0"/>
          </a:p>
        </p:txBody>
      </p:sp>
    </p:spTree>
    <p:extLst>
      <p:ext uri="{BB962C8B-B14F-4D97-AF65-F5344CB8AC3E}">
        <p14:creationId xmlns:p14="http://schemas.microsoft.com/office/powerpoint/2010/main" val="8068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smtClean="0"/>
              <a:t>Knowledge Management was critical to prevent knowledge loss when most employees were internal, hence today, when organizations' external workforce is growing, and more and more employees are contractual freelancers and temps, Knowledge Management becomes even more critical</a:t>
            </a:r>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5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and more knowledge is being created while other knowledge is becoming obsolete at an accelerating rate, making it necessary to have methodology, technology and culture that support the knowledge capturing and proliferating in the organization.</a:t>
            </a:r>
          </a:p>
          <a:p>
            <a:r>
              <a:rPr lang="he-IL" dirty="0" smtClean="0"/>
              <a:t> </a:t>
            </a: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35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smtClean="0"/>
              <a:t>As veteran staff retire, organizations must ensure that valuable corporate knowledge which was accumulated throughout their careers is transferred and retained. Organizations have to proactively initiate knowledge transfer programs. Companies want their new hires to quickly get proficient, but how do you transfer all the veterans' knowledge to the newbies?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bg1"/>
                </a:solidFill>
                <a:latin typeface="Arial" panose="020B0604020202020204" pitchFamily="34" charset="0"/>
                <a:ea typeface="+mn-ea"/>
                <a:cs typeface="+mn-cs"/>
              </a:rPr>
              <a:t>LADWP aging workforce causes an expected </a:t>
            </a:r>
            <a:r>
              <a:rPr lang="en-US" sz="1600" kern="1200" dirty="0" smtClean="0">
                <a:solidFill>
                  <a:schemeClr val="accent1"/>
                </a:solidFill>
                <a:latin typeface="Arial" panose="020B0604020202020204" pitchFamily="34" charset="0"/>
                <a:ea typeface="+mn-ea"/>
                <a:cs typeface="+mn-cs"/>
              </a:rPr>
              <a:t>30% retirement of overall workforce </a:t>
            </a:r>
            <a:r>
              <a:rPr lang="en-US" sz="1600" kern="1200" dirty="0" smtClean="0">
                <a:solidFill>
                  <a:schemeClr val="bg1"/>
                </a:solidFill>
                <a:latin typeface="Arial" panose="020B0604020202020204" pitchFamily="34" charset="0"/>
                <a:ea typeface="+mn-ea"/>
                <a:cs typeface="+mn-cs"/>
              </a:rPr>
              <a:t>in the next 5 years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1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088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3" name="Rectangle 2"/>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val="40569053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77264087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levelsdsd</a:t>
            </a:r>
            <a:endParaRPr lang="he-IL" dirty="0"/>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34080449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97226155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שער">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userDrawn="1"/>
        </p:nvGrpSpPr>
        <p:grpSpPr>
          <a:xfrm>
            <a:off x="434613" y="468462"/>
            <a:ext cx="2201594" cy="418533"/>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
        <p:nvSpPr>
          <p:cNvPr id="13" name="Title 1"/>
          <p:cNvSpPr>
            <a:spLocks noGrp="1"/>
          </p:cNvSpPr>
          <p:nvPr>
            <p:ph type="title"/>
          </p:nvPr>
        </p:nvSpPr>
        <p:spPr bwMode="gray">
          <a:xfrm>
            <a:off x="214185" y="5865341"/>
            <a:ext cx="11742868" cy="793771"/>
          </a:xfrm>
          <a:prstGeom prst="rect">
            <a:avLst/>
          </a:prstGeom>
        </p:spPr>
        <p:txBody>
          <a:bodyPr lIns="0" anchor="ctr"/>
          <a:lstStyle>
            <a:lvl1pPr algn="l" rtl="0">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05490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0170555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2"/>
          <p:cNvGrpSpPr/>
          <p:nvPr/>
        </p:nvGrpSpPr>
        <p:grpSpPr>
          <a:xfrm>
            <a:off x="343089" y="378000"/>
            <a:ext cx="2057353" cy="391121"/>
            <a:chOff x="398463" y="404813"/>
            <a:chExt cx="1627187" cy="307976"/>
          </a:xfrm>
          <a:solidFill>
            <a:schemeClr val="bg1"/>
          </a:solidFill>
        </p:grpSpPr>
        <p:sp>
          <p:nvSpPr>
            <p:cNvPr id="4"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5"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6"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7"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9"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4" name="Rectangle 13"/>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5240C113-1EEA-45C4-B5CD-18B60FAB614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41223265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FB0577A5-44A1-4FFE-BA28-F95D2F1CB52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3458226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811151315"/>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rgbClr val="86BC25"/>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5" name="Rectangle 14"/>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16" name="Group 15"/>
          <p:cNvGrpSpPr/>
          <p:nvPr userDrawn="1"/>
        </p:nvGrpSpPr>
        <p:grpSpPr>
          <a:xfrm>
            <a:off x="343089" y="378000"/>
            <a:ext cx="1390177" cy="264285"/>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7100A24E-F9F8-4289-A4A3-68219D995B54}"/>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7732000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429667" y="1447341"/>
            <a:ext cx="11500617" cy="3067509"/>
          </a:xfrm>
          <a:prstGeom prst="rect">
            <a:avLst/>
          </a:prstGeom>
        </p:spPr>
        <p:txBody>
          <a:bodyPr lIns="0"/>
          <a:lstStyle>
            <a:lvl1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16" name="Copyright">
            <a:extLst>
              <a:ext uri="{FF2B5EF4-FFF2-40B4-BE49-F238E27FC236}">
                <a16:creationId xmlns:a16="http://schemas.microsoft.com/office/drawing/2014/main" id="{003AD7BC-A8FB-4409-837B-E41BA475F302}"/>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57632928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5_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447094" y="5783123"/>
            <a:ext cx="10517717" cy="441984"/>
          </a:xfrm>
          <a:prstGeom prst="rect">
            <a:avLst/>
          </a:prstGeom>
        </p:spPr>
        <p:txBody>
          <a:bodyPr rIns="0" anchor="ctr"/>
          <a:lstStyle>
            <a:lvl1pPr>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447094" y="6225107"/>
            <a:ext cx="10517717" cy="434803"/>
          </a:xfrm>
          <a:prstGeom prst="rect">
            <a:avLst/>
          </a:prstGeom>
        </p:spPr>
        <p:txBody>
          <a:bodyPr lIns="0" tIns="0" rIns="0" bIns="0" anchor="ctr">
            <a:noAutofit/>
          </a:bodyPr>
          <a:lstStyle>
            <a:lvl1pPr marL="0" indent="0">
              <a:lnSpc>
                <a:spcPct val="95000"/>
              </a:lnSpc>
              <a:spcAft>
                <a:spcPts val="0"/>
              </a:spcAft>
              <a:buNone/>
              <a:defRPr sz="18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grpSp>
        <p:nvGrpSpPr>
          <p:cNvPr id="4" name="Group 3"/>
          <p:cNvGrpSpPr/>
          <p:nvPr userDrawn="1"/>
        </p:nvGrpSpPr>
        <p:grpSpPr>
          <a:xfrm>
            <a:off x="296318" y="352291"/>
            <a:ext cx="1438272" cy="273422"/>
            <a:chOff x="398463" y="404813"/>
            <a:chExt cx="1627187" cy="307976"/>
          </a:xfrm>
          <a:solidFill>
            <a:schemeClr val="bg1"/>
          </a:solidFill>
        </p:grpSpPr>
        <p:sp>
          <p:nvSpPr>
            <p:cNvPr id="5"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6"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7"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8"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9"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0"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1"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2"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3"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4"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990743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Copyright">
            <a:extLst>
              <a:ext uri="{FF2B5EF4-FFF2-40B4-BE49-F238E27FC236}">
                <a16:creationId xmlns:a16="http://schemas.microsoft.com/office/drawing/2014/main" id="{C11A12F0-A955-4FA0-8D4B-35D5929A9C5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2" name="Rectangle 1">
            <a:extLst>
              <a:ext uri="{FF2B5EF4-FFF2-40B4-BE49-F238E27FC236}">
                <a16:creationId xmlns:a16="http://schemas.microsoft.com/office/drawing/2014/main" id="{C424C76B-05AB-4DDD-AC6E-94724F27924C}"/>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35864082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 name="Title 2"/>
          <p:cNvSpPr>
            <a:spLocks noGrp="1"/>
          </p:cNvSpPr>
          <p:nvPr>
            <p:ph type="title"/>
          </p:nvPr>
        </p:nvSpPr>
        <p:spPr>
          <a:xfrm>
            <a:off x="405985" y="3439994"/>
            <a:ext cx="11380031" cy="692151"/>
          </a:xfrm>
        </p:spPr>
        <p:txBody>
          <a:bodyPr/>
          <a:lstStyle>
            <a:lvl1pPr algn="ctr">
              <a:defRPr sz="40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Copyright">
            <a:extLst>
              <a:ext uri="{FF2B5EF4-FFF2-40B4-BE49-F238E27FC236}">
                <a16:creationId xmlns:a16="http://schemas.microsoft.com/office/drawing/2014/main" id="{DCDDB8D7-686B-486B-99D6-399112E75F1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467094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rgbClr val="5757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to edit Master title style</a:t>
            </a:r>
          </a:p>
        </p:txBody>
      </p:sp>
      <p:sp>
        <p:nvSpPr>
          <p:cNvPr id="12" name="Copyright">
            <a:extLst>
              <a:ext uri="{FF2B5EF4-FFF2-40B4-BE49-F238E27FC236}">
                <a16:creationId xmlns:a16="http://schemas.microsoft.com/office/drawing/2014/main" id="{757FC97E-B687-4D83-B74F-33F77E38A7CE}"/>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13" name="Rectangle 12">
            <a:extLst>
              <a:ext uri="{FF2B5EF4-FFF2-40B4-BE49-F238E27FC236}">
                <a16:creationId xmlns:a16="http://schemas.microsoft.com/office/drawing/2014/main" id="{85C18A4C-260D-43B6-9E1C-F44785272611}"/>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096073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pic>
        <p:nvPicPr>
          <p:cNvPr id="26" name="Picture 4" descr="תמונה"/>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50364"/>
          <a:stretch/>
        </p:blipFill>
        <p:spPr bwMode="auto">
          <a:xfrm flipH="1" flipV="1">
            <a:off x="10082543" y="1304086"/>
            <a:ext cx="2109457" cy="4249828"/>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gray">
          <a:xfrm>
            <a:off x="88330" y="1928092"/>
            <a:ext cx="10517717" cy="1592403"/>
          </a:xfrm>
          <a:prstGeom prst="rect">
            <a:avLst/>
          </a:prstGeom>
        </p:spPr>
        <p:txBody>
          <a:bodyPr lIns="0" anchor="b"/>
          <a:lstStyle>
            <a:lvl1pPr algn="l" rtl="0">
              <a:lnSpc>
                <a:spcPct val="95000"/>
              </a:lnSpc>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88330" y="3651422"/>
            <a:ext cx="10517717" cy="1566532"/>
          </a:xfrm>
          <a:prstGeom prst="rect">
            <a:avLst/>
          </a:prstGeom>
        </p:spPr>
        <p:txBody>
          <a:bodyPr lIns="0" tIns="0" rIns="0" bIns="0">
            <a:noAutofit/>
          </a:bodyPr>
          <a:lstStyle>
            <a:lvl1pPr marL="0" indent="0" algn="l" rtl="0">
              <a:lnSpc>
                <a:spcPct val="95000"/>
              </a:lnSpc>
              <a:spcAft>
                <a:spcPts val="0"/>
              </a:spcAft>
              <a:buNone/>
              <a:defRPr sz="28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Copyright">
            <a:extLst>
              <a:ext uri="{FF2B5EF4-FFF2-40B4-BE49-F238E27FC236}">
                <a16:creationId xmlns:a16="http://schemas.microsoft.com/office/drawing/2014/main" id="{D2C661D0-BECC-43A1-916F-3363BEE9215F}"/>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4" name="Rectangle 3">
            <a:extLst>
              <a:ext uri="{FF2B5EF4-FFF2-40B4-BE49-F238E27FC236}">
                <a16:creationId xmlns:a16="http://schemas.microsoft.com/office/drawing/2014/main" id="{0E14F14A-86C9-409E-BB24-542F9EC86530}"/>
              </a:ext>
            </a:extLst>
          </p:cNvPr>
          <p:cNvSpPr/>
          <p:nvPr userDrawn="1"/>
        </p:nvSpPr>
        <p:spPr bwMode="gray">
          <a:xfrm>
            <a:off x="8697433" y="1063256"/>
            <a:ext cx="3494567" cy="499730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7788669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58" name="think-cell Slide" r:id="rId4" imgW="538" imgH="539" progId="TCLayout.ActiveDocument.1">
                  <p:embed/>
                </p:oleObj>
              </mc:Choice>
              <mc:Fallback>
                <p:oleObj name="think-cell Slide" r:id="rId4" imgW="538" imgH="539"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33400" y="365126"/>
            <a:ext cx="10515600" cy="836354"/>
          </a:xfrm>
        </p:spPr>
        <p:txBody>
          <a:bodyPr anchor="t">
            <a:normAutofit/>
          </a:bodyPr>
          <a:lstStyle>
            <a:lvl1pPr>
              <a:defRPr sz="3200" b="0">
                <a:latin typeface="+mn-lt"/>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33400" y="1825625"/>
            <a:ext cx="10515600" cy="4351338"/>
          </a:xfrm>
        </p:spPr>
        <p:txBody>
          <a:bodyPr>
            <a:normAutofit/>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70127AF5-749D-4346-9ECF-C0B61553BD78}" type="slidenum">
              <a:rPr lang="en-US" smtClean="0"/>
              <a:t>‹#›</a:t>
            </a:fld>
            <a:endParaRPr lang="en-US" dirty="0"/>
          </a:p>
        </p:txBody>
      </p:sp>
      <p:sp>
        <p:nvSpPr>
          <p:cNvPr id="11" name="Rectangle 10">
            <a:extLst>
              <a:ext uri="{FF2B5EF4-FFF2-40B4-BE49-F238E27FC236}">
                <a16:creationId xmlns:a16="http://schemas.microsoft.com/office/drawing/2014/main" id="{CB1A0BA3-598A-4373-A1CB-C76AE82854D4}"/>
              </a:ext>
            </a:extLst>
          </p:cNvPr>
          <p:cNvSpPr/>
          <p:nvPr userDrawn="1"/>
        </p:nvSpPr>
        <p:spPr bwMode="gray">
          <a:xfrm>
            <a:off x="294967" y="276941"/>
            <a:ext cx="3048000" cy="1012723"/>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415175EC-8579-49F0-BBBA-2465CE0D8586}"/>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69024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7E8360F-CEB0-4E21-968B-865A7B8464C2}"/>
              </a:ext>
            </a:extLst>
          </p:cNvPr>
          <p:cNvSpPr>
            <a:spLocks noGrp="1"/>
          </p:cNvSpPr>
          <p:nvPr>
            <p:ph type="body" sz="quarter" idx="13"/>
          </p:nvPr>
        </p:nvSpPr>
        <p:spPr>
          <a:xfrm>
            <a:off x="469900" y="736688"/>
            <a:ext cx="11252200" cy="757255"/>
          </a:xfrm>
        </p:spPr>
        <p:txBody>
          <a:bodyPr/>
          <a:lstStyle>
            <a:lvl1pPr>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Page subtitle</a:t>
            </a:r>
          </a:p>
        </p:txBody>
      </p:sp>
      <p:sp>
        <p:nvSpPr>
          <p:cNvPr id="18" name="Title 2">
            <a:extLst>
              <a:ext uri="{FF2B5EF4-FFF2-40B4-BE49-F238E27FC236}">
                <a16:creationId xmlns:a16="http://schemas.microsoft.com/office/drawing/2014/main" id="{EEF60B88-CB2E-4594-BAC0-CFDFB8B2DAA7}"/>
              </a:ext>
            </a:extLst>
          </p:cNvPr>
          <p:cNvSpPr>
            <a:spLocks noGrp="1"/>
          </p:cNvSpPr>
          <p:nvPr>
            <p:ph type="title"/>
          </p:nvPr>
        </p:nvSpPr>
        <p:spPr>
          <a:xfrm>
            <a:off x="469900" y="402587"/>
            <a:ext cx="11252200" cy="33410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Text boxes with arrows</a:t>
            </a:r>
          </a:p>
        </p:txBody>
      </p:sp>
      <p:sp>
        <p:nvSpPr>
          <p:cNvPr id="10" name="Copyright">
            <a:extLst>
              <a:ext uri="{FF2B5EF4-FFF2-40B4-BE49-F238E27FC236}">
                <a16:creationId xmlns:a16="http://schemas.microsoft.com/office/drawing/2014/main" id="{27B5A4A6-C0A9-488B-BA9C-45D7EFD3582D}"/>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2782194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Divider - Deloitte black">
    <p:bg bwMode="gray">
      <p:bgPr>
        <a:solidFill>
          <a:schemeClr val="tx1"/>
        </a:solidFill>
        <a:effectLst/>
      </p:bgPr>
    </p:bg>
    <p:spTree>
      <p:nvGrpSpPr>
        <p:cNvPr id="1" name=""/>
        <p:cNvGrpSpPr/>
        <p:nvPr/>
      </p:nvGrpSpPr>
      <p:grpSpPr>
        <a:xfrm>
          <a:off x="0" y="0"/>
          <a:ext cx="0" cy="0"/>
          <a:chOff x="0" y="0"/>
          <a:chExt cx="0" cy="0"/>
        </a:xfrm>
      </p:grpSpPr>
      <p:sp>
        <p:nvSpPr>
          <p:cNvPr id="8" name="Copyright">
            <a:extLst>
              <a:ext uri="{FF2B5EF4-FFF2-40B4-BE49-F238E27FC236}">
                <a16:creationId xmlns:a16="http://schemas.microsoft.com/office/drawing/2014/main" id="{40ABC36E-E1BD-41A1-A4B1-68234C9E430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01862272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9" name="Copyright">
            <a:extLst>
              <a:ext uri="{FF2B5EF4-FFF2-40B4-BE49-F238E27FC236}">
                <a16:creationId xmlns:a16="http://schemas.microsoft.com/office/drawing/2014/main" id="{221E1D8D-095E-4DDD-A1DF-2C3E24443BDC}"/>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928890916"/>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atin typeface="Verdana" panose="020B0604030504040204" pitchFamily="34" charset="0"/>
                <a:ea typeface="Verdana" panose="020B0604030504040204" pitchFamily="34" charset="0"/>
                <a:cs typeface="Verdana" panose="020B0604030504040204" pitchFamily="34" charset="0"/>
              </a:defRPr>
            </a:lvl1pPr>
          </a:lstStyle>
          <a:p>
            <a:r>
              <a:rPr lang="en-US" sz="1200" noProof="0" dirty="0"/>
              <a:t>Insert sponsorship mark here</a:t>
            </a:r>
            <a:endParaRPr lang="en-US" noProof="0" dirty="0"/>
          </a:p>
        </p:txBody>
      </p:sp>
      <p:sp>
        <p:nvSpPr>
          <p:cNvPr id="11" name="Copyright">
            <a:extLst>
              <a:ext uri="{FF2B5EF4-FFF2-40B4-BE49-F238E27FC236}">
                <a16:creationId xmlns:a16="http://schemas.microsoft.com/office/drawing/2014/main" id="{5113086B-CEC0-4097-90C2-580EE603083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86065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_Divider - Deloitte black">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 name="Group 1"/>
          <p:cNvGrpSpPr/>
          <p:nvPr userDrawn="1"/>
        </p:nvGrpSpPr>
        <p:grpSpPr>
          <a:xfrm>
            <a:off x="216025" y="249029"/>
            <a:ext cx="1222327" cy="232370"/>
            <a:chOff x="216023" y="249029"/>
            <a:chExt cx="1222327" cy="232370"/>
          </a:xfrm>
        </p:grpSpPr>
        <p:sp>
          <p:nvSpPr>
            <p:cNvPr id="29"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597628" y="249029"/>
              <a:ext cx="56048" cy="228776"/>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861173" y="307721"/>
              <a:ext cx="56048" cy="170085"/>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861173" y="249029"/>
              <a:ext cx="56048" cy="3832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2201993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4003693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8" name="Group 27"/>
          <p:cNvGrpSpPr/>
          <p:nvPr userDrawn="1"/>
        </p:nvGrpSpPr>
        <p:grpSpPr>
          <a:xfrm>
            <a:off x="216025" y="249029"/>
            <a:ext cx="1222327" cy="232370"/>
            <a:chOff x="398463" y="404813"/>
            <a:chExt cx="1627187" cy="307976"/>
          </a:xfrm>
          <a:solidFill>
            <a:schemeClr val="bg1"/>
          </a:solidFill>
        </p:grpSpPr>
        <p:sp>
          <p:nvSpPr>
            <p:cNvPr id="29"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6030757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Tree>
    <p:extLst>
      <p:ext uri="{BB962C8B-B14F-4D97-AF65-F5344CB8AC3E}">
        <p14:creationId xmlns:p14="http://schemas.microsoft.com/office/powerpoint/2010/main" val="400195480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14"/>
          <p:cNvGrpSpPr/>
          <p:nvPr userDrawn="1"/>
        </p:nvGrpSpPr>
        <p:grpSpPr>
          <a:xfrm>
            <a:off x="216025" y="305890"/>
            <a:ext cx="1222327" cy="232370"/>
            <a:chOff x="216023" y="249029"/>
            <a:chExt cx="1222327" cy="232370"/>
          </a:xfrm>
        </p:grpSpPr>
        <p:sp>
          <p:nvSpPr>
            <p:cNvPr id="4"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7699526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contante layout">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315369" y="320676"/>
            <a:ext cx="11500617" cy="425450"/>
          </a:xfrm>
          <a:prstGeom prst="rect">
            <a:avLst/>
          </a:prstGeom>
        </p:spPr>
        <p:txBody>
          <a:bodyPr lIns="0"/>
          <a:lstStyle>
            <a:lvl1pPr algn="l" rtl="0">
              <a:defRPr sz="2800" b="1">
                <a:solidFill>
                  <a:schemeClr val="tx1"/>
                </a:solidFill>
                <a:latin typeface="+mj-lt"/>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315369" y="964743"/>
            <a:ext cx="11500617" cy="3067509"/>
          </a:xfrm>
          <a:prstGeom prst="rect">
            <a:avLst/>
          </a:prstGeom>
        </p:spPr>
        <p:txBody>
          <a:bodyPr lIns="0"/>
          <a:lstStyle>
            <a:lvl1pPr algn="l" rtl="0">
              <a:defRPr sz="1600">
                <a:solidFill>
                  <a:schemeClr val="tx1"/>
                </a:solidFill>
                <a:latin typeface="+mj-lt"/>
              </a:defRPr>
            </a:lvl1pPr>
            <a:lvl2pPr algn="l" rtl="0">
              <a:defRPr sz="1600">
                <a:solidFill>
                  <a:schemeClr val="tx1"/>
                </a:solidFill>
                <a:latin typeface="+mj-lt"/>
              </a:defRPr>
            </a:lvl2pPr>
            <a:lvl3pPr algn="l" rtl="0">
              <a:defRPr sz="1600">
                <a:solidFill>
                  <a:schemeClr val="tx1"/>
                </a:solidFill>
                <a:latin typeface="+mj-lt"/>
              </a:defRPr>
            </a:lvl3pPr>
            <a:lvl4pPr algn="l" rtl="0">
              <a:defRPr sz="1600">
                <a:solidFill>
                  <a:schemeClr val="tx1"/>
                </a:solidFill>
                <a:latin typeface="+mj-lt"/>
              </a:defRPr>
            </a:lvl4pPr>
            <a:lvl5pPr algn="l" rtl="0">
              <a:defRPr sz="1600">
                <a:solidFill>
                  <a:schemeClr val="tx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dirty="0"/>
          </a:p>
        </p:txBody>
      </p:sp>
    </p:spTree>
    <p:extLst>
      <p:ext uri="{BB962C8B-B14F-4D97-AF65-F5344CB8AC3E}">
        <p14:creationId xmlns:p14="http://schemas.microsoft.com/office/powerpoint/2010/main" val="877008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CFCCFA3-586A-4120-AA69-4DF5BE4D83D7}"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89192-AC26-4911-A925-8376918395BE}" type="slidenum">
              <a:rPr lang="en-US" smtClean="0"/>
              <a:t>‹#›</a:t>
            </a:fld>
            <a:endParaRPr lang="en-US"/>
          </a:p>
        </p:txBody>
      </p:sp>
      <p:sp>
        <p:nvSpPr>
          <p:cNvPr id="7" name="TextBox 6">
            <a:extLst>
              <a:ext uri="{FF2B5EF4-FFF2-40B4-BE49-F238E27FC236}">
                <a16:creationId xmlns:a16="http://schemas.microsoft.com/office/drawing/2014/main" id="{899B7F92-E701-424F-B042-E1E731B6B534}"/>
              </a:ext>
            </a:extLst>
          </p:cNvPr>
          <p:cNvSpPr txBox="1"/>
          <p:nvPr userDrawn="1"/>
        </p:nvSpPr>
        <p:spPr>
          <a:xfrm>
            <a:off x="11414125" y="6477000"/>
            <a:ext cx="473075" cy="115416"/>
          </a:xfrm>
          <a:prstGeom prst="rect">
            <a:avLst/>
          </a:prstGeom>
          <a:noFill/>
        </p:spPr>
        <p:txBody>
          <a:bodyPr wrap="square" lIns="0" tIns="0" rIns="0" bIns="0" rtlCol="0">
            <a:spAutoFit/>
          </a:bodyPr>
          <a:lstStyle/>
          <a:p>
            <a:pPr algn="r" defTabSz="914378">
              <a:spcBef>
                <a:spcPts val="600"/>
              </a:spcBef>
              <a:buSzPct val="100000"/>
              <a:buFont typeface="Arial"/>
              <a:buNone/>
            </a:pPr>
            <a:fld id="{C58DF478-B544-4ED8-9ED4-6A2648E2D233}" type="slidenum">
              <a:rPr lang="en-US" sz="750">
                <a:solidFill>
                  <a:schemeClr val="tx1"/>
                </a:solidFill>
              </a:rPr>
              <a:pPr algn="r" defTabSz="914378">
                <a:spcBef>
                  <a:spcPts val="600"/>
                </a:spcBef>
                <a:buSzPct val="100000"/>
                <a:buFont typeface="Arial"/>
                <a:buNone/>
              </a:pPr>
              <a:t>‹#›</a:t>
            </a:fld>
            <a:endParaRPr lang="en-US" sz="750" dirty="0">
              <a:solidFill>
                <a:schemeClr val="tx1"/>
              </a:solidFill>
            </a:endParaRPr>
          </a:p>
        </p:txBody>
      </p:sp>
    </p:spTree>
    <p:extLst>
      <p:ext uri="{BB962C8B-B14F-4D97-AF65-F5344CB8AC3E}">
        <p14:creationId xmlns:p14="http://schemas.microsoft.com/office/powerpoint/2010/main" val="132013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ריק">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63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3"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6185198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l" rtl="0">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6004291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2_Divider - Deloitte black">
    <p:bg bwMode="gray">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429667" y="428491"/>
            <a:ext cx="1222327" cy="232370"/>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368543405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r" rtl="1">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dirty="0"/>
          </a:p>
        </p:txBody>
      </p:sp>
      <p:sp>
        <p:nvSpPr>
          <p:cNvPr id="5" name="Title 4"/>
          <p:cNvSpPr>
            <a:spLocks noGrp="1"/>
          </p:cNvSpPr>
          <p:nvPr>
            <p:ph type="title"/>
          </p:nvPr>
        </p:nvSpPr>
        <p:spPr>
          <a:xfrm>
            <a:off x="304799" y="349516"/>
            <a:ext cx="11552767" cy="530266"/>
          </a:xfrm>
        </p:spPr>
        <p:txBody>
          <a:bodyPr/>
          <a:lstStyle>
            <a:lvl1pPr algn="r" rtl="1">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he-IL" dirty="0"/>
          </a:p>
        </p:txBody>
      </p:sp>
    </p:spTree>
    <p:extLst>
      <p:ext uri="{BB962C8B-B14F-4D97-AF65-F5344CB8AC3E}">
        <p14:creationId xmlns:p14="http://schemas.microsoft.com/office/powerpoint/2010/main" val="27572566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400492155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Tree>
    <p:extLst>
      <p:ext uri="{BB962C8B-B14F-4D97-AF65-F5344CB8AC3E}">
        <p14:creationId xmlns:p14="http://schemas.microsoft.com/office/powerpoint/2010/main" val="349730816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2.vml"/><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emf"/><Relationship Id="rId5" Type="http://schemas.openxmlformats.org/officeDocument/2006/relationships/slideLayout" Target="../slideLayouts/slideLayout13.xml"/><Relationship Id="rId10" Type="http://schemas.openxmlformats.org/officeDocument/2006/relationships/oleObject" Target="../embeddings/oleObject2.bin"/><Relationship Id="rId4" Type="http://schemas.openxmlformats.org/officeDocument/2006/relationships/slideLayout" Target="../slideLayouts/slideLayout12.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oleObject" Target="../embeddings/oleObject3.bin"/><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3.xml"/><Relationship Id="rId2" Type="http://schemas.openxmlformats.org/officeDocument/2006/relationships/slideLayout" Target="../slideLayouts/slideLayout16.xml"/><Relationship Id="rId16" Type="http://schemas.openxmlformats.org/officeDocument/2006/relationships/vmlDrawing" Target="../drawings/vmlDrawing3.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19" Type="http://schemas.openxmlformats.org/officeDocument/2006/relationships/image" Target="../media/image1.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5.bin"/><Relationship Id="rId5" Type="http://schemas.openxmlformats.org/officeDocument/2006/relationships/slideLayout" Target="../slideLayouts/slideLayout33.xml"/><Relationship Id="rId10" Type="http://schemas.openxmlformats.org/officeDocument/2006/relationships/tags" Target="../tags/tag5.xml"/><Relationship Id="rId4" Type="http://schemas.openxmlformats.org/officeDocument/2006/relationships/slideLayout" Target="../slideLayouts/slideLayout32.xml"/><Relationship Id="rId9" Type="http://schemas.openxmlformats.org/officeDocument/2006/relationships/vmlDrawing" Target="../drawings/vmlDrawing5.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1"/>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454" name="think-cell Slide" r:id="rId12" imgW="270" imgH="270" progId="TCLayout.ActiveDocument.1">
                  <p:embed/>
                </p:oleObj>
              </mc:Choice>
              <mc:Fallback>
                <p:oleObj name="think-cell Slide" r:id="rId12" imgW="270" imgH="270" progId="TCLayout.ActiveDocument.1">
                  <p:embed/>
                  <p:pic>
                    <p:nvPicPr>
                      <p:cNvPr id="4" name="Object 3" hidden="1"/>
                      <p:cNvPicPr/>
                      <p:nvPr/>
                    </p:nvPicPr>
                    <p:blipFill>
                      <a:blip r:embed="rId13"/>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528946229"/>
      </p:ext>
    </p:extLst>
  </p:cSld>
  <p:clrMap bg1="lt1" tx1="dk1" bg2="lt2" tx2="dk2" accent1="accent1" accent2="accent2" accent3="accent3" accent4="accent4" accent5="accent5" accent6="accent6" hlink="hlink" folHlink="folHlink"/>
  <p:sldLayoutIdLst>
    <p:sldLayoutId id="2147483794" r:id="rId1"/>
    <p:sldLayoutId id="2147483811" r:id="rId2"/>
    <p:sldLayoutId id="2147483812" r:id="rId3"/>
    <p:sldLayoutId id="2147483813" r:id="rId4"/>
    <p:sldLayoutId id="2147483816" r:id="rId5"/>
    <p:sldLayoutId id="2147483821" r:id="rId6"/>
    <p:sldLayoutId id="2147483885" r:id="rId7"/>
    <p:sldLayoutId id="2147483886" r:id="rId8"/>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7000" indent="-127000" algn="l" defTabSz="914400"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4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8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200" indent="-127000" algn="l" defTabSz="79851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2493" name="think-cell Slide" r:id="rId10" imgW="270" imgH="270" progId="TCLayout.ActiveDocument.1">
                  <p:embed/>
                </p:oleObj>
              </mc:Choice>
              <mc:Fallback>
                <p:oleObj name="think-cell Slide" r:id="rId10" imgW="270" imgH="270" progId="TCLayout.ActiveDocument.1">
                  <p:embed/>
                  <p:pic>
                    <p:nvPicPr>
                      <p:cNvPr id="4" name="Object 3" hidden="1"/>
                      <p:cNvPicPr/>
                      <p:nvPr/>
                    </p:nvPicPr>
                    <p:blipFill>
                      <a:blip r:embed="rId11"/>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smtClean="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n-US" noProof="0" dirty="0"/>
          </a:p>
        </p:txBody>
      </p:sp>
    </p:spTree>
    <p:extLst>
      <p:ext uri="{BB962C8B-B14F-4D97-AF65-F5344CB8AC3E}">
        <p14:creationId xmlns:p14="http://schemas.microsoft.com/office/powerpoint/2010/main" val="1618559119"/>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39" r:id="rId3"/>
    <p:sldLayoutId id="2147483840" r:id="rId4"/>
    <p:sldLayoutId id="2147483841" r:id="rId5"/>
    <p:sldLayoutId id="2147483863" r:id="rId6"/>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4534"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endParaRPr lang="en-US" noProof="0" dirty="0"/>
          </a:p>
        </p:txBody>
      </p:sp>
      <p:grpSp>
        <p:nvGrpSpPr>
          <p:cNvPr id="5" name="Group 4">
            <a:extLst>
              <a:ext uri="{FF2B5EF4-FFF2-40B4-BE49-F238E27FC236}">
                <a16:creationId xmlns:a16="http://schemas.microsoft.com/office/drawing/2014/main" id="{8FCD2BAD-9538-4609-A0DE-241FE1D9B23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6" name="Oval 5">
              <a:extLst>
                <a:ext uri="{FF2B5EF4-FFF2-40B4-BE49-F238E27FC236}">
                  <a16:creationId xmlns:a16="http://schemas.microsoft.com/office/drawing/2014/main" id="{D56CFC3E-19FB-4B1B-87E4-D562D5D701B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7" name="Freeform 6">
              <a:extLst>
                <a:ext uri="{FF2B5EF4-FFF2-40B4-BE49-F238E27FC236}">
                  <a16:creationId xmlns:a16="http://schemas.microsoft.com/office/drawing/2014/main" id="{77EDF199-A1D0-40E5-9B0A-2C87A500A385}"/>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8" name="Rectangle 7">
              <a:extLst>
                <a:ext uri="{FF2B5EF4-FFF2-40B4-BE49-F238E27FC236}">
                  <a16:creationId xmlns:a16="http://schemas.microsoft.com/office/drawing/2014/main" id="{90BFF702-4A19-4819-96CA-C29245315D6D}"/>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9" name="Freeform 8">
              <a:extLst>
                <a:ext uri="{FF2B5EF4-FFF2-40B4-BE49-F238E27FC236}">
                  <a16:creationId xmlns:a16="http://schemas.microsoft.com/office/drawing/2014/main" id="{FEE92D59-5634-4447-BE34-3E3D1AA7FC6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0" name="Rectangle 9">
              <a:extLst>
                <a:ext uri="{FF2B5EF4-FFF2-40B4-BE49-F238E27FC236}">
                  <a16:creationId xmlns:a16="http://schemas.microsoft.com/office/drawing/2014/main" id="{E92F96BD-97A8-4DDC-B7B4-BAC06BDDE6EC}"/>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1" name="Rectangle 10">
              <a:extLst>
                <a:ext uri="{FF2B5EF4-FFF2-40B4-BE49-F238E27FC236}">
                  <a16:creationId xmlns:a16="http://schemas.microsoft.com/office/drawing/2014/main" id="{EB8320AC-EAAC-46AB-A33F-9EED3363B07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2" name="Freeform 11">
              <a:extLst>
                <a:ext uri="{FF2B5EF4-FFF2-40B4-BE49-F238E27FC236}">
                  <a16:creationId xmlns:a16="http://schemas.microsoft.com/office/drawing/2014/main" id="{7CFED773-3A67-4DEA-BBC4-6AF1101D0CB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3" name="Freeform 12">
              <a:extLst>
                <a:ext uri="{FF2B5EF4-FFF2-40B4-BE49-F238E27FC236}">
                  <a16:creationId xmlns:a16="http://schemas.microsoft.com/office/drawing/2014/main" id="{89591019-3094-4D8C-9C07-1D65E6D306F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4" name="Freeform 13">
              <a:extLst>
                <a:ext uri="{FF2B5EF4-FFF2-40B4-BE49-F238E27FC236}">
                  <a16:creationId xmlns:a16="http://schemas.microsoft.com/office/drawing/2014/main" id="{0F36D691-DF13-4A53-98EB-649CF89B64B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5" name="Freeform 14">
              <a:extLst>
                <a:ext uri="{FF2B5EF4-FFF2-40B4-BE49-F238E27FC236}">
                  <a16:creationId xmlns:a16="http://schemas.microsoft.com/office/drawing/2014/main" id="{D86117FF-DC06-4BCE-A063-B66A23CBA7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82064469"/>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ransition>
    <p:fade/>
  </p:transition>
  <p:hf hdr="0" ft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0"/>
            </p:custDataLs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17529"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1"/>
                        <a:ext cx="2116" cy="1587"/>
                      </a:xfrm>
                      <a:prstGeom prst="rect">
                        <a:avLst/>
                      </a:prstGeom>
                    </p:spPr>
                  </p:pic>
                </p:oleObj>
              </mc:Fallback>
            </mc:AlternateContent>
          </a:graphicData>
        </a:graphic>
      </p:graphicFrame>
      <p:grpSp>
        <p:nvGrpSpPr>
          <p:cNvPr id="3" name="Group 14"/>
          <p:cNvGrpSpPr/>
          <p:nvPr userDrawn="1"/>
        </p:nvGrpSpPr>
        <p:grpSpPr>
          <a:xfrm>
            <a:off x="216025" y="296654"/>
            <a:ext cx="1222327" cy="232370"/>
            <a:chOff x="216023" y="249029"/>
            <a:chExt cx="1222327" cy="232370"/>
          </a:xfrm>
        </p:grpSpPr>
        <p:sp>
          <p:nvSpPr>
            <p:cNvPr id="5"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850613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3" r:id="rId6"/>
    <p:sldLayoutId id="2147483884" r:id="rId7"/>
  </p:sldLayoutIdLst>
  <p:transition>
    <p:fade/>
  </p:transition>
  <p:hf hdr="0" dt="0"/>
  <p:txStyles>
    <p:titleStyle>
      <a:lvl1pPr algn="l" defTabSz="914377"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7"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6997" indent="-126997" algn="l" defTabSz="914377"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393"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789"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185" indent="-126997" algn="l" defTabSz="79849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5">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3">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5">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hyperlink" Target="https://xd.adobe.com/view/7efc6f36-df9a-4937-66a9-7625a27953f8-08cd/?fullscr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algn="r" rtl="1"/>
            <a:r>
              <a:rPr lang="en-US" sz="2400" dirty="0" smtClean="0">
                <a:solidFill>
                  <a:srgbClr val="86BC25"/>
                </a:solidFill>
              </a:rPr>
              <a:t>Deloitte KM</a:t>
            </a:r>
            <a:r>
              <a:rPr lang="he-IL" sz="2400" dirty="0" smtClean="0">
                <a:solidFill>
                  <a:srgbClr val="86BC25"/>
                </a:solidFill>
              </a:rPr>
              <a:t>- אסטרטגיית ניהול ידע למגזר הציבורי</a:t>
            </a:r>
            <a:endParaRPr lang="en-US" sz="2400" dirty="0">
              <a:solidFill>
                <a:srgbClr val="86BC2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022" y="-284252"/>
            <a:ext cx="6858000" cy="6858000"/>
          </a:xfrm>
          <a:prstGeom prst="rect">
            <a:avLst/>
          </a:prstGeom>
        </p:spPr>
      </p:pic>
    </p:spTree>
    <p:extLst>
      <p:ext uri="{BB962C8B-B14F-4D97-AF65-F5344CB8AC3E}">
        <p14:creationId xmlns:p14="http://schemas.microsoft.com/office/powerpoint/2010/main" val="289798590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2" name="Rectangle 91"/>
          <p:cNvSpPr/>
          <p:nvPr/>
        </p:nvSpPr>
        <p:spPr>
          <a:xfrm>
            <a:off x="7360557" y="1622398"/>
            <a:ext cx="4860509" cy="132343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"אין ערוץ תקשורת אחד, קיימות </a:t>
            </a:r>
            <a:endParaRPr kumimoji="0" lang="he-IL" sz="2400" b="0" i="0" u="none" strike="noStrike" kern="1200" cap="none" spc="0" normalizeH="0" baseline="0" noProof="0" dirty="0" smtClean="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he-IL" sz="3200" i="0" u="none" strike="noStrike" kern="1200" cap="all" spc="0" normalizeH="0" baseline="0" noProof="0" dirty="0" smtClean="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דרכים רבות לתקשר</a:t>
            </a:r>
            <a:r>
              <a:rPr kumimoji="0" lang="he-IL" sz="2400" b="0" i="0" u="none" strike="noStrike" kern="1200" cap="all" spc="0" normalizeH="0" baseline="0" noProof="0" dirty="0" smtClean="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במקום העבודה"</a:t>
            </a:r>
            <a:endPar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rot="1524415">
            <a:off x="5284321" y="2740986"/>
            <a:ext cx="4645753" cy="3276442"/>
            <a:chOff x="1232352" y="3641727"/>
            <a:chExt cx="4645753" cy="3276442"/>
          </a:xfrm>
        </p:grpSpPr>
        <p:sp>
          <p:nvSpPr>
            <p:cNvPr id="43" name="Rectangle 99"/>
            <p:cNvSpPr/>
            <p:nvPr/>
          </p:nvSpPr>
          <p:spPr>
            <a:xfrm>
              <a:off x="1672183" y="5471619"/>
              <a:ext cx="1374861" cy="144655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67 %</a:t>
              </a:r>
              <a:endParaRPr kumimoji="0" lang="he-IL"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"עלייה משמעותית בשימוש במדיה לעבודה"</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סוגר זוויתי 43"/>
            <p:cNvSpPr/>
            <p:nvPr/>
          </p:nvSpPr>
          <p:spPr bwMode="gray">
            <a:xfrm rot="16200000">
              <a:off x="2262633" y="509455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5" name="Rectangle 94"/>
            <p:cNvSpPr/>
            <p:nvPr/>
          </p:nvSpPr>
          <p:spPr>
            <a:xfrm>
              <a:off x="2846979" y="3774654"/>
              <a:ext cx="1136249"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44 %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ירידה בפגישות פנים מול פנים</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סוגר זוויתי 45"/>
            <p:cNvSpPr/>
            <p:nvPr/>
          </p:nvSpPr>
          <p:spPr bwMode="gray">
            <a:xfrm rot="5400000" flipV="1">
              <a:off x="3287364" y="4807710"/>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7" name="Rectangle 104"/>
            <p:cNvSpPr/>
            <p:nvPr/>
          </p:nvSpPr>
          <p:spPr>
            <a:xfrm>
              <a:off x="4503244" y="3749172"/>
              <a:ext cx="1374861"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30%</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ירידה בשימוש בטלפון והודעות</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סוגר זוויתי 47"/>
            <p:cNvSpPr/>
            <p:nvPr/>
          </p:nvSpPr>
          <p:spPr bwMode="gray">
            <a:xfrm rot="5400000" flipV="1">
              <a:off x="5093693" y="468171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9" name="Rectangle 96"/>
            <p:cNvSpPr/>
            <p:nvPr/>
          </p:nvSpPr>
          <p:spPr>
            <a:xfrm>
              <a:off x="3364059" y="5549610"/>
              <a:ext cx="1663582"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70 %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עלייה משמעותית בשיתופי פעולה באמצעות פלטפורמה</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סוגר זוויתי 49"/>
            <p:cNvSpPr/>
            <p:nvPr/>
          </p:nvSpPr>
          <p:spPr bwMode="gray">
            <a:xfrm rot="16200000">
              <a:off x="4098869" y="5177934"/>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1" name="Rectangle 101"/>
            <p:cNvSpPr/>
            <p:nvPr/>
          </p:nvSpPr>
          <p:spPr>
            <a:xfrm>
              <a:off x="1232352" y="3854408"/>
              <a:ext cx="1374861"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62 %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עלייה בשימוש בהודעות מידיות</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סוגר זוויתי 51"/>
            <p:cNvSpPr/>
            <p:nvPr/>
          </p:nvSpPr>
          <p:spPr bwMode="gray">
            <a:xfrm rot="16200000">
              <a:off x="1802013" y="3482733"/>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
        <p:nvSpPr>
          <p:cNvPr id="16"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solidFill>
                  <a:schemeClr val="tx1"/>
                </a:solidFill>
                <a:effectLst>
                  <a:outerShdw blurRad="38100" dist="38100" dir="2700000" algn="tl">
                    <a:srgbClr val="000000">
                      <a:alpha val="43137"/>
                    </a:srgbClr>
                  </a:outerShdw>
                </a:effectLst>
              </a:rPr>
              <a:t>תקשורת ושיתופי פעולה</a:t>
            </a:r>
            <a:endParaRPr lang="en-US" sz="3200" b="0" dirty="0">
              <a:solidFill>
                <a:schemeClr val="tx1"/>
              </a:solidFill>
              <a:effectLst>
                <a:outerShdw blurRad="38100" dist="38100" dir="2700000" algn="tl">
                  <a:srgbClr val="000000">
                    <a:alpha val="43137"/>
                  </a:srgbClr>
                </a:outerShdw>
              </a:effectLst>
            </a:endParaRPr>
          </a:p>
        </p:txBody>
      </p:sp>
      <p:sp>
        <p:nvSpPr>
          <p:cNvPr id="17"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t>ניהול ידע | </a:t>
            </a:r>
            <a:r>
              <a:rPr lang="he-IL" sz="3200" b="0" dirty="0">
                <a:solidFill>
                  <a:srgbClr val="A0DCFF"/>
                </a:solidFill>
              </a:rPr>
              <a:t>מגמות</a:t>
            </a:r>
            <a:endParaRPr lang="en-US" sz="3200" b="0" dirty="0"/>
          </a:p>
        </p:txBody>
      </p:sp>
    </p:spTree>
    <p:extLst>
      <p:ext uri="{BB962C8B-B14F-4D97-AF65-F5344CB8AC3E}">
        <p14:creationId xmlns:p14="http://schemas.microsoft.com/office/powerpoint/2010/main" val="28947641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3"/>
          <p:cNvSpPr/>
          <p:nvPr/>
        </p:nvSpPr>
        <p:spPr bwMode="gray">
          <a:xfrm>
            <a:off x="2748116" y="2169243"/>
            <a:ext cx="6695769" cy="2519514"/>
          </a:xfrm>
          <a:prstGeom prst="rect">
            <a:avLst/>
          </a:prstGeom>
          <a:solidFill>
            <a:schemeClr val="tx1">
              <a:alpha val="20000"/>
            </a:schemeClr>
          </a:solidFill>
          <a:ln w="19050" algn="ctr">
            <a:noFill/>
            <a:miter lim="800000"/>
            <a:headEnd/>
            <a:tailEnd/>
          </a:ln>
        </p:spPr>
        <p:txBody>
          <a:bodyPr wrap="square" lIns="180000" tIns="180000" rIns="288000" bIns="180000" rtlCol="0" anchor="ctr"/>
          <a:lstStyle/>
          <a:p>
            <a:pPr marL="0" marR="0" lvl="0" indent="0" algn="ctr" defTabSz="1219170" rtl="0" eaLnBrk="1" fontAlgn="auto" latinLnBrk="0" hangingPunct="1">
              <a:lnSpc>
                <a:spcPct val="150000"/>
              </a:lnSpc>
              <a:spcBef>
                <a:spcPts val="600"/>
              </a:spcBef>
              <a:spcAft>
                <a:spcPts val="0"/>
              </a:spcAft>
              <a:buClrTx/>
              <a:buSzPct val="100000"/>
              <a:buFontTx/>
              <a:buNone/>
              <a:tabLst/>
              <a:defRPr/>
            </a:pPr>
            <a:r>
              <a:rPr kumimoji="0" lang="he-IL" sz="2400" b="0" i="0" u="none" strike="noStrike" kern="1200" cap="all"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חילוץ מילות מפתח וכלי לתיוג אוטומטי </a:t>
            </a:r>
            <a:r>
              <a:rPr kumimoji="0" lang="he-IL" sz="24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לעדכון ובניית </a:t>
            </a:r>
            <a:r>
              <a:rPr kumimoji="0" lang="he-IL" sz="2400" b="0" i="0" u="none" strike="noStrike" kern="1200" cap="all"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הטקסונומיה </a:t>
            </a:r>
            <a:r>
              <a:rPr kumimoji="0" lang="he-IL" sz="2400" b="0" i="0" u="none" strike="noStrike" kern="1200" cap="all"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ויעילות החיפוש </a:t>
            </a:r>
            <a:r>
              <a:rPr kumimoji="0" lang="he-IL" sz="24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יביא </a:t>
            </a:r>
            <a:r>
              <a:rPr kumimoji="0" lang="he-IL" sz="320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לצמצום הזמן </a:t>
            </a:r>
            <a:r>
              <a:rPr kumimoji="0" lang="he-IL" sz="2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וההשקעה </a:t>
            </a:r>
            <a:r>
              <a:rPr kumimoji="0" lang="he-IL" sz="32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בתיוג ידני</a:t>
            </a:r>
            <a:endParaRPr kumimoji="0" lang="en-US" sz="2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solidFill>
                  <a:schemeClr val="tx1"/>
                </a:solidFill>
                <a:effectLst>
                  <a:outerShdw blurRad="38100" dist="38100" dir="2700000" algn="tl">
                    <a:srgbClr val="000000">
                      <a:alpha val="43137"/>
                    </a:srgbClr>
                  </a:outerShdw>
                </a:effectLst>
              </a:rPr>
              <a:t>ניתוח נתונים ותיוג אוטומטי</a:t>
            </a:r>
            <a:endParaRPr lang="en-US" sz="3200" b="0" dirty="0">
              <a:solidFill>
                <a:schemeClr val="tx1"/>
              </a:solidFill>
              <a:effectLst>
                <a:outerShdw blurRad="38100" dist="38100" dir="2700000" algn="tl">
                  <a:srgbClr val="000000">
                    <a:alpha val="43137"/>
                  </a:srgbClr>
                </a:outerShdw>
              </a:effectLst>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rgbClr val="A0DCFF"/>
                </a:solidFill>
              </a:rPr>
              <a:t>מגמות</a:t>
            </a:r>
            <a:endParaRPr lang="en-US" sz="3200" b="0" dirty="0"/>
          </a:p>
        </p:txBody>
      </p:sp>
    </p:spTree>
    <p:extLst>
      <p:ext uri="{BB962C8B-B14F-4D97-AF65-F5344CB8AC3E}">
        <p14:creationId xmlns:p14="http://schemas.microsoft.com/office/powerpoint/2010/main" val="937437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2" name="Rectangle 3"/>
          <p:cNvSpPr/>
          <p:nvPr/>
        </p:nvSpPr>
        <p:spPr bwMode="gray">
          <a:xfrm>
            <a:off x="5307354" y="1586327"/>
            <a:ext cx="6880929" cy="1848852"/>
          </a:xfrm>
          <a:prstGeom prst="rect">
            <a:avLst/>
          </a:prstGeom>
          <a:solidFill>
            <a:schemeClr val="bg1">
              <a:alpha val="50000"/>
            </a:schemeClr>
          </a:solidFill>
          <a:ln w="19050" algn="ctr">
            <a:noFill/>
            <a:miter lim="800000"/>
            <a:headEnd/>
            <a:tailEnd/>
          </a:ln>
        </p:spPr>
        <p:txBody>
          <a:bodyPr wrap="square" lIns="180000" tIns="180000" rIns="288000" bIns="180000" rtlCol="0" anchor="ctr"/>
          <a:lstStyle/>
          <a:p>
            <a:pPr marL="914400" marR="0" lvl="2"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ctr" defTabSz="1219170" rtl="0" eaLnBrk="1" fontAlgn="auto" latinLnBrk="0" hangingPunct="1">
              <a:lnSpc>
                <a:spcPct val="100000"/>
              </a:lnSpc>
              <a:spcBef>
                <a:spcPts val="0"/>
              </a:spcBef>
              <a:spcAft>
                <a:spcPts val="0"/>
              </a:spcAft>
              <a:buClrTx/>
              <a:buSzTx/>
              <a:buFontTx/>
              <a:buNone/>
              <a:tabLst/>
              <a:defRPr/>
            </a:pPr>
            <a:endParaRPr lang="he-IL" sz="2400" cap="all" dirty="0">
              <a:latin typeface="Tahoma" panose="020B0604030504040204" pitchFamily="34" charset="0"/>
              <a:ea typeface="Tahoma" panose="020B0604030504040204" pitchFamily="34" charset="0"/>
              <a:cs typeface="Tahoma" panose="020B0604030504040204" pitchFamily="34" charset="0"/>
            </a:endParaRPr>
          </a:p>
          <a:p>
            <a:pPr marL="914400" marR="0" lvl="2" indent="0" algn="ctr" defTabSz="1219170" rtl="0" eaLnBrk="1" fontAlgn="auto" latinLnBrk="0" hangingPunct="1">
              <a:lnSpc>
                <a:spcPct val="100000"/>
              </a:lnSpc>
              <a:spcBef>
                <a:spcPts val="0"/>
              </a:spcBef>
              <a:spcAft>
                <a:spcPts val="0"/>
              </a:spcAft>
              <a:buClrTx/>
              <a:buSzTx/>
              <a:buFontTx/>
              <a:buNone/>
              <a:tabLst/>
              <a:defRPr/>
            </a:pPr>
            <a:r>
              <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פרסונליזציה</a:t>
            </a:r>
            <a:r>
              <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מלאה</a:t>
            </a:r>
            <a:r>
              <a:rPr lang="he-IL" sz="2400" cap="all" dirty="0">
                <a:latin typeface="Tahoma" panose="020B0604030504040204" pitchFamily="34" charset="0"/>
                <a:ea typeface="Tahoma" panose="020B0604030504040204" pitchFamily="34" charset="0"/>
                <a:cs typeface="Tahoma" panose="020B0604030504040204" pitchFamily="34" charset="0"/>
              </a:rPr>
              <a:t> </a:t>
            </a:r>
            <a:r>
              <a:rPr lang="he-IL" sz="2400" cap="all" dirty="0" smtClean="0">
                <a:latin typeface="Tahoma" panose="020B0604030504040204" pitchFamily="34" charset="0"/>
                <a:ea typeface="Tahoma" panose="020B0604030504040204" pitchFamily="34" charset="0"/>
                <a:cs typeface="Tahoma" panose="020B0604030504040204" pitchFamily="34" charset="0"/>
              </a:rPr>
              <a:t>ו</a:t>
            </a:r>
            <a:r>
              <a:rPr lang="he-IL" sz="2400" dirty="0" smtClean="0">
                <a:latin typeface="Tahoma" panose="020B0604030504040204" pitchFamily="34" charset="0"/>
                <a:ea typeface="Tahoma" panose="020B0604030504040204" pitchFamily="34" charset="0"/>
                <a:cs typeface="Tahoma" panose="020B0604030504040204" pitchFamily="34" charset="0"/>
              </a:rPr>
              <a:t>ניהול ידע </a:t>
            </a:r>
            <a:r>
              <a:rPr kumimoji="0" lang="he-IL"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באמצעות שימוש </a:t>
            </a:r>
            <a:r>
              <a:rPr kumimoji="0" lang="he-IL" sz="36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בבינה מלאכותית </a:t>
            </a:r>
            <a:r>
              <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ויכולות קוגניטיביות בעזרת "דחיפה" ו"משיכה" של התוכן</a:t>
            </a:r>
            <a:endParaRPr kumimoji="0" lang="en-US"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 name="מלבן 1"/>
          <p:cNvSpPr/>
          <p:nvPr/>
        </p:nvSpPr>
        <p:spPr>
          <a:xfrm>
            <a:off x="6880929" y="3624509"/>
            <a:ext cx="5307354" cy="707886"/>
          </a:xfrm>
          <a:prstGeom prst="rect">
            <a:avLst/>
          </a:prstGeom>
          <a:solidFill>
            <a:schemeClr val="bg1">
              <a:alpha val="63000"/>
            </a:schemeClr>
          </a:solidFill>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rPr>
              <a:t>“We now live in a world where each employee’s learning needs are unique to them”</a:t>
            </a:r>
          </a:p>
        </p:txBody>
      </p:sp>
      <p:sp>
        <p:nvSpPr>
          <p:cNvPr id="13" name="Rectangle 5"/>
          <p:cNvSpPr/>
          <p:nvPr/>
        </p:nvSpPr>
        <p:spPr>
          <a:xfrm>
            <a:off x="10840348" y="6338271"/>
            <a:ext cx="1351652" cy="271036"/>
          </a:xfrm>
          <a:prstGeom prst="rect">
            <a:avLst/>
          </a:prstGeom>
        </p:spPr>
        <p:txBody>
          <a:bodyPr wrap="none">
            <a:spAutoFit/>
          </a:bodyPr>
          <a:lstStyle/>
          <a:p>
            <a:pPr marL="0" marR="0" lvl="0" indent="0" algn="r" defTabSz="914400" rtl="1" eaLnBrk="1" fontAlgn="auto" latinLnBrk="0" hangingPunct="1">
              <a:lnSpc>
                <a:spcPct val="106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a:t>
            </a:r>
            <a:r>
              <a:rPr kumimoji="0" lang="en-US" sz="1200" b="0" i="0" u="none" strike="noStrike" kern="1200" cap="none" spc="0" normalizeH="0" baseline="0" noProof="0" dirty="0" err="1">
                <a:ln>
                  <a:noFill/>
                </a:ln>
                <a:solidFill>
                  <a:prstClr val="white"/>
                </a:solidFill>
                <a:effectLst/>
                <a:uLnTx/>
                <a:uFillTx/>
                <a:latin typeface="Verdana"/>
                <a:ea typeface="Tahoma" panose="020B0604030504040204" pitchFamily="34" charset="0"/>
                <a:cs typeface="Tahoma" panose="020B0604030504040204" pitchFamily="34" charset="0"/>
              </a:rPr>
              <a:t>Bersin</a:t>
            </a: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 (2017)</a:t>
            </a:r>
            <a:endParaRPr kumimoji="0" lang="he-IL"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endParaRPr>
          </a:p>
        </p:txBody>
      </p:sp>
      <p:sp>
        <p:nvSpPr>
          <p:cNvPr id="14"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solidFill>
                  <a:schemeClr val="tx1"/>
                </a:solidFill>
                <a:effectLst>
                  <a:outerShdw blurRad="38100" dist="38100" dir="2700000" algn="tl">
                    <a:srgbClr val="000000">
                      <a:alpha val="43137"/>
                    </a:srgbClr>
                  </a:outerShdw>
                </a:effectLst>
              </a:rPr>
              <a:t>התאמה אישית</a:t>
            </a:r>
            <a:endParaRPr lang="en-US" sz="3200" b="0" dirty="0">
              <a:solidFill>
                <a:schemeClr val="tx1"/>
              </a:solidFill>
              <a:effectLst>
                <a:outerShdw blurRad="38100" dist="38100" dir="2700000" algn="tl">
                  <a:srgbClr val="000000">
                    <a:alpha val="43137"/>
                  </a:srgbClr>
                </a:outerShdw>
              </a:effectLst>
            </a:endParaRPr>
          </a:p>
        </p:txBody>
      </p:sp>
      <p:sp>
        <p:nvSpPr>
          <p:cNvPr id="1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rgbClr val="A0DCFF"/>
                </a:solidFill>
              </a:rPr>
              <a:t>מגמות</a:t>
            </a:r>
            <a:endParaRPr lang="en-US" sz="3200" b="0" dirty="0"/>
          </a:p>
        </p:txBody>
      </p:sp>
    </p:spTree>
    <p:extLst>
      <p:ext uri="{BB962C8B-B14F-4D97-AF65-F5344CB8AC3E}">
        <p14:creationId xmlns:p14="http://schemas.microsoft.com/office/powerpoint/2010/main" val="27149836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50"/>
          <p:cNvSpPr/>
          <p:nvPr/>
        </p:nvSpPr>
        <p:spPr>
          <a:xfrm>
            <a:off x="649160" y="4235501"/>
            <a:ext cx="1188489" cy="523220"/>
          </a:xfrm>
          <a:prstGeom prst="rect">
            <a:avLst/>
          </a:prstGeom>
          <a:solidFill>
            <a:schemeClr val="bg1">
              <a:alpha val="34000"/>
            </a:schemeClr>
          </a:solidFill>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קידום פריטים</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p:cNvPicPr>
            <a:picLocks noChangeAspect="1"/>
          </p:cNvPicPr>
          <p:nvPr/>
        </p:nvPicPr>
        <p:blipFill>
          <a:blip r:embed="rId4"/>
          <a:stretch>
            <a:fillRect/>
          </a:stretch>
        </p:blipFill>
        <p:spPr>
          <a:xfrm>
            <a:off x="951365" y="3599346"/>
            <a:ext cx="584079" cy="578463"/>
          </a:xfrm>
          <a:prstGeom prst="rect">
            <a:avLst/>
          </a:prstGeom>
        </p:spPr>
      </p:pic>
      <p:sp>
        <p:nvSpPr>
          <p:cNvPr id="50" name="Oval 49"/>
          <p:cNvSpPr/>
          <p:nvPr/>
        </p:nvSpPr>
        <p:spPr bwMode="gray">
          <a:xfrm>
            <a:off x="898481" y="3549640"/>
            <a:ext cx="676267" cy="676267"/>
          </a:xfrm>
          <a:prstGeom prst="ellipse">
            <a:avLst/>
          </a:prstGeom>
          <a:noFill/>
          <a:ln w="19050" algn="ctr">
            <a:solidFill>
              <a:srgbClr val="EA6C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2859010" y="3210408"/>
            <a:ext cx="1216628" cy="523220"/>
          </a:xfrm>
          <a:prstGeom prst="rect">
            <a:avLst/>
          </a:prstGeom>
          <a:solidFill>
            <a:schemeClr val="bg1">
              <a:alpha val="3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שפת חיפוש מגוונת</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p:cNvPicPr>
            <a:picLocks noChangeAspect="1"/>
          </p:cNvPicPr>
          <p:nvPr/>
        </p:nvPicPr>
        <p:blipFill>
          <a:blip r:embed="rId5"/>
          <a:stretch>
            <a:fillRect/>
          </a:stretch>
        </p:blipFill>
        <p:spPr>
          <a:xfrm>
            <a:off x="3154412" y="2557275"/>
            <a:ext cx="597908" cy="592158"/>
          </a:xfrm>
          <a:prstGeom prst="rect">
            <a:avLst/>
          </a:prstGeom>
        </p:spPr>
      </p:pic>
      <p:sp>
        <p:nvSpPr>
          <p:cNvPr id="59" name="Oval 58"/>
          <p:cNvSpPr/>
          <p:nvPr/>
        </p:nvSpPr>
        <p:spPr bwMode="gray">
          <a:xfrm>
            <a:off x="3107226" y="2508308"/>
            <a:ext cx="692279" cy="692278"/>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2703610" y="5344870"/>
            <a:ext cx="1193436" cy="738664"/>
          </a:xfrm>
          <a:prstGeom prst="rect">
            <a:avLst/>
          </a:prstGeom>
          <a:solidFill>
            <a:schemeClr val="bg1">
              <a:alpha val="34000"/>
            </a:schemeClr>
          </a:solidFill>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חיפוש דינמי </a:t>
            </a:r>
            <a:r>
              <a:rPr kumimoji="0" lang="he-IL" sz="1400" b="1" i="0" u="none" strike="noStrike" kern="1200" cap="none" spc="0" normalizeH="0" baseline="0" noProof="0" dirty="0" err="1" smtClean="0">
                <a:ln>
                  <a:noFill/>
                </a:ln>
                <a:effectLst/>
                <a:uLnTx/>
                <a:uFillTx/>
                <a:latin typeface="Tahoma" panose="020B0604030504040204" pitchFamily="34" charset="0"/>
                <a:ea typeface="Tahoma" panose="020B0604030504040204" pitchFamily="34" charset="0"/>
                <a:cs typeface="Tahoma" panose="020B0604030504040204" pitchFamily="34" charset="0"/>
              </a:rPr>
              <a:t>ופילטור</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7" name="Picture 66"/>
          <p:cNvPicPr>
            <a:picLocks noChangeAspect="1"/>
          </p:cNvPicPr>
          <p:nvPr/>
        </p:nvPicPr>
        <p:blipFill>
          <a:blip r:embed="rId6"/>
          <a:stretch>
            <a:fillRect/>
          </a:stretch>
        </p:blipFill>
        <p:spPr>
          <a:xfrm>
            <a:off x="3007073" y="4702307"/>
            <a:ext cx="586510" cy="586510"/>
          </a:xfrm>
          <a:prstGeom prst="rect">
            <a:avLst/>
          </a:prstGeom>
        </p:spPr>
      </p:pic>
      <p:sp>
        <p:nvSpPr>
          <p:cNvPr id="65" name="Oval 64"/>
          <p:cNvSpPr/>
          <p:nvPr/>
        </p:nvSpPr>
        <p:spPr bwMode="gray">
          <a:xfrm>
            <a:off x="2954725" y="4656154"/>
            <a:ext cx="679082" cy="679082"/>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Rectangle 69"/>
          <p:cNvSpPr/>
          <p:nvPr/>
        </p:nvSpPr>
        <p:spPr>
          <a:xfrm>
            <a:off x="8191980" y="3487243"/>
            <a:ext cx="1136249" cy="738664"/>
          </a:xfrm>
          <a:prstGeom prst="rect">
            <a:avLst/>
          </a:prstGeom>
          <a:solidFill>
            <a:schemeClr val="bg1">
              <a:alpha val="3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הצעות לפריטים דומים</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p:cNvPicPr>
            <a:picLocks noChangeAspect="1"/>
          </p:cNvPicPr>
          <p:nvPr/>
        </p:nvPicPr>
        <p:blipFill>
          <a:blip r:embed="rId7"/>
          <a:stretch>
            <a:fillRect/>
          </a:stretch>
        </p:blipFill>
        <p:spPr>
          <a:xfrm>
            <a:off x="8480902" y="2881169"/>
            <a:ext cx="558406" cy="558406"/>
          </a:xfrm>
          <a:prstGeom prst="rect">
            <a:avLst/>
          </a:prstGeom>
        </p:spPr>
      </p:pic>
      <p:sp>
        <p:nvSpPr>
          <p:cNvPr id="72" name="Oval 71"/>
          <p:cNvSpPr/>
          <p:nvPr/>
        </p:nvSpPr>
        <p:spPr bwMode="gray">
          <a:xfrm>
            <a:off x="8436833" y="2832050"/>
            <a:ext cx="646542" cy="646542"/>
          </a:xfrm>
          <a:prstGeom prst="ellipse">
            <a:avLst/>
          </a:prstGeom>
          <a:noFill/>
          <a:ln w="19050" algn="ctr">
            <a:solidFill>
              <a:srgbClr val="F7B82D"/>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p:cNvSpPr/>
          <p:nvPr/>
        </p:nvSpPr>
        <p:spPr>
          <a:xfrm>
            <a:off x="9193061" y="5204308"/>
            <a:ext cx="1351049" cy="954107"/>
          </a:xfrm>
          <a:prstGeom prst="rect">
            <a:avLst/>
          </a:prstGeom>
          <a:solidFill>
            <a:schemeClr val="bg1">
              <a:alpha val="3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ידע ויזואלי מוצג בתוצאות החיפוש</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6" name="Picture 75"/>
          <p:cNvPicPr>
            <a:picLocks noChangeAspect="1"/>
          </p:cNvPicPr>
          <p:nvPr/>
        </p:nvPicPr>
        <p:blipFill>
          <a:blip r:embed="rId8"/>
          <a:stretch>
            <a:fillRect/>
          </a:stretch>
        </p:blipFill>
        <p:spPr>
          <a:xfrm>
            <a:off x="9566781" y="4521319"/>
            <a:ext cx="603608" cy="603608"/>
          </a:xfrm>
          <a:prstGeom prst="rect">
            <a:avLst/>
          </a:prstGeom>
        </p:spPr>
      </p:pic>
      <p:sp>
        <p:nvSpPr>
          <p:cNvPr id="77" name="Oval 76"/>
          <p:cNvSpPr/>
          <p:nvPr/>
        </p:nvSpPr>
        <p:spPr bwMode="gray">
          <a:xfrm>
            <a:off x="9519146" y="4474238"/>
            <a:ext cx="698878" cy="698879"/>
          </a:xfrm>
          <a:prstGeom prst="ellipse">
            <a:avLst/>
          </a:prstGeom>
          <a:noFill/>
          <a:ln w="19050" algn="ctr">
            <a:solidFill>
              <a:srgbClr val="EC6B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10271244" y="2964184"/>
            <a:ext cx="1073106" cy="523220"/>
          </a:xfrm>
          <a:prstGeom prst="rect">
            <a:avLst/>
          </a:prstGeom>
          <a:solidFill>
            <a:schemeClr val="bg1">
              <a:alpha val="3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השלמה אוטומטית</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p:cNvPicPr>
            <a:picLocks noChangeAspect="1"/>
          </p:cNvPicPr>
          <p:nvPr/>
        </p:nvPicPr>
        <p:blipFill>
          <a:blip r:embed="rId9"/>
          <a:stretch>
            <a:fillRect/>
          </a:stretch>
        </p:blipFill>
        <p:spPr>
          <a:xfrm>
            <a:off x="10544110" y="2377584"/>
            <a:ext cx="527375" cy="527374"/>
          </a:xfrm>
          <a:prstGeom prst="rect">
            <a:avLst/>
          </a:prstGeom>
        </p:spPr>
      </p:pic>
      <p:sp>
        <p:nvSpPr>
          <p:cNvPr id="82" name="Oval 81"/>
          <p:cNvSpPr/>
          <p:nvPr/>
        </p:nvSpPr>
        <p:spPr bwMode="gray">
          <a:xfrm>
            <a:off x="10499073" y="2347117"/>
            <a:ext cx="610613" cy="610612"/>
          </a:xfrm>
          <a:prstGeom prst="ellipse">
            <a:avLst/>
          </a:prstGeom>
          <a:noFill/>
          <a:ln w="19050" algn="ctr">
            <a:solidFill>
              <a:srgbClr val="4B3F66"/>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itle 3"/>
          <p:cNvSpPr txBox="1">
            <a:spLocks/>
          </p:cNvSpPr>
          <p:nvPr/>
        </p:nvSpPr>
        <p:spPr>
          <a:xfrm>
            <a:off x="0" y="698500"/>
            <a:ext cx="12192001" cy="602127"/>
          </a:xfrm>
          <a:prstGeom prst="rect">
            <a:avLst/>
          </a:prstGeom>
          <a:solidFill>
            <a:schemeClr val="bg1">
              <a:alpha val="50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solidFill>
                  <a:schemeClr val="tx1"/>
                </a:solidFill>
                <a:effectLst>
                  <a:outerShdw blurRad="38100" dist="38100" dir="2700000" algn="tl">
                    <a:srgbClr val="000000">
                      <a:alpha val="43137"/>
                    </a:srgbClr>
                  </a:outerShdw>
                </a:effectLst>
              </a:rPr>
              <a:t>חווית חיפוש חזקה, מבוססת הקשרים </a:t>
            </a:r>
            <a:endParaRPr lang="en-US" sz="3200" b="0" dirty="0">
              <a:solidFill>
                <a:schemeClr val="tx1"/>
              </a:solidFill>
              <a:effectLst>
                <a:outerShdw blurRad="38100" dist="38100" dir="2700000" algn="tl">
                  <a:srgbClr val="000000">
                    <a:alpha val="43137"/>
                  </a:srgbClr>
                </a:outerShdw>
              </a:effectLst>
            </a:endParaRPr>
          </a:p>
        </p:txBody>
      </p:sp>
      <p:sp>
        <p:nvSpPr>
          <p:cNvPr id="2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rgbClr val="A0DCFF"/>
                </a:solidFill>
              </a:rPr>
              <a:t>מגמות</a:t>
            </a:r>
            <a:endParaRPr lang="en-US" sz="3200" b="0" dirty="0"/>
          </a:p>
        </p:txBody>
      </p:sp>
    </p:spTree>
    <p:extLst>
      <p:ext uri="{BB962C8B-B14F-4D97-AF65-F5344CB8AC3E}">
        <p14:creationId xmlns:p14="http://schemas.microsoft.com/office/powerpoint/2010/main" val="24034243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ssorted books on wooden table"/>
          <p:cNvPicPr>
            <a:picLocks noChangeAspect="1" noChangeArrowheads="1"/>
          </p:cNvPicPr>
          <p:nvPr/>
        </p:nvPicPr>
        <p:blipFill rotWithShape="1">
          <a:blip r:embed="rId2">
            <a:extLst>
              <a:ext uri="{28A0092B-C50C-407E-A947-70E740481C1C}">
                <a14:useLocalDpi xmlns:a14="http://schemas.microsoft.com/office/drawing/2010/main" val="0"/>
              </a:ext>
            </a:extLst>
          </a:blip>
          <a:srcRect b="162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945179"/>
            <a:ext cx="12192000" cy="3909816"/>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4040004" y="3708575"/>
            <a:ext cx="4112023" cy="584775"/>
          </a:xfrm>
          <a:prstGeom prst="rect">
            <a:avLst/>
          </a:prstGeom>
        </p:spPr>
        <p:txBody>
          <a:bodyPr wrap="none">
            <a:spAutoFit/>
          </a:bodyPr>
          <a:lstStyle/>
          <a:p>
            <a:pPr algn="ctr">
              <a:spcBef>
                <a:spcPct val="0"/>
              </a:spcBef>
            </a:pPr>
            <a:r>
              <a:rPr lang="he-IL" sz="3200" dirty="0">
                <a:latin typeface="Tahoma" panose="020B0604030504040204" pitchFamily="34" charset="0"/>
                <a:ea typeface="Tahoma" panose="020B0604030504040204" pitchFamily="34" charset="0"/>
                <a:cs typeface="Tahoma" panose="020B0604030504040204" pitchFamily="34" charset="0"/>
              </a:rPr>
              <a:t>מתודולוגיית ניהול ידע</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541"/>
          <p:cNvGrpSpPr>
            <a:grpSpLocks noChangeAspect="1"/>
          </p:cNvGrpSpPr>
          <p:nvPr/>
        </p:nvGrpSpPr>
        <p:grpSpPr bwMode="auto">
          <a:xfrm>
            <a:off x="5645999" y="2564651"/>
            <a:ext cx="900000" cy="900000"/>
            <a:chOff x="5326" y="2494"/>
            <a:chExt cx="340" cy="340"/>
          </a:xfrm>
          <a:solidFill>
            <a:schemeClr val="tx1"/>
          </a:solidFill>
        </p:grpSpPr>
        <p:sp>
          <p:nvSpPr>
            <p:cNvPr id="36" name="Freeform 542"/>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543"/>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7296719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p:cNvSpPr>
            <a:spLocks noGrp="1"/>
          </p:cNvSpPr>
          <p:nvPr>
            <p:ph type="title"/>
          </p:nvPr>
        </p:nvSpPr>
        <p:spPr/>
        <p:txBody>
          <a:bodyPr/>
          <a:lstStyle/>
          <a:p>
            <a:r>
              <a:rPr lang="he-IL" sz="2400" b="0" dirty="0" smtClean="0">
                <a:latin typeface="Tahoma" panose="020B0604030504040204" pitchFamily="34" charset="0"/>
                <a:ea typeface="Tahoma" panose="020B0604030504040204" pitchFamily="34" charset="0"/>
                <a:cs typeface="Tahoma" panose="020B0604030504040204" pitchFamily="34" charset="0"/>
              </a:rPr>
              <a:t>פתרון ניהול ידע מוצלח דורש עבודה בשישה רבדים</a:t>
            </a:r>
            <a:endParaRPr lang="he-IL" sz="2400" b="0" dirty="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p:cNvSpPr/>
          <p:nvPr/>
        </p:nvSpPr>
        <p:spPr bwMode="gray">
          <a:xfrm>
            <a:off x="11309140" y="2159730"/>
            <a:ext cx="322851" cy="1560944"/>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4" name="Oval 83"/>
          <p:cNvSpPr/>
          <p:nvPr/>
        </p:nvSpPr>
        <p:spPr bwMode="gray">
          <a:xfrm>
            <a:off x="11027652" y="1629129"/>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אסטרטגיה ארגונית</a:t>
            </a:r>
          </a:p>
        </p:txBody>
      </p:sp>
      <p:sp>
        <p:nvSpPr>
          <p:cNvPr id="85" name="Oval 84"/>
          <p:cNvSpPr/>
          <p:nvPr/>
        </p:nvSpPr>
        <p:spPr bwMode="gray">
          <a:xfrm>
            <a:off x="11027652" y="3340377"/>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מטרות ויעדים עסקיים</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Half Frame 91"/>
          <p:cNvSpPr/>
          <p:nvPr/>
        </p:nvSpPr>
        <p:spPr bwMode="gray">
          <a:xfrm rot="13478009" flipH="1">
            <a:off x="10794004" y="1940312"/>
            <a:ext cx="268528" cy="268528"/>
          </a:xfrm>
          <a:prstGeom prst="halfFrame">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3" name="TextBox 92"/>
          <p:cNvSpPr txBox="1"/>
          <p:nvPr/>
        </p:nvSpPr>
        <p:spPr>
          <a:xfrm>
            <a:off x="9943059" y="1949772"/>
            <a:ext cx="761427" cy="338554"/>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הגדרת</a:t>
            </a:r>
          </a:p>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אסטרטגיה</a:t>
            </a:r>
          </a:p>
        </p:txBody>
      </p:sp>
      <p:sp>
        <p:nvSpPr>
          <p:cNvPr id="94" name="Rectangle 93"/>
          <p:cNvSpPr/>
          <p:nvPr/>
        </p:nvSpPr>
        <p:spPr bwMode="gray">
          <a:xfrm rot="5400000">
            <a:off x="10218860" y="2019015"/>
            <a:ext cx="322851" cy="1857707"/>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5" name="Rectangle 94"/>
          <p:cNvSpPr/>
          <p:nvPr/>
        </p:nvSpPr>
        <p:spPr bwMode="gray">
          <a:xfrm>
            <a:off x="9128582" y="2159730"/>
            <a:ext cx="322851" cy="1560944"/>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6" name="Oval 95"/>
          <p:cNvSpPr/>
          <p:nvPr/>
        </p:nvSpPr>
        <p:spPr bwMode="gray">
          <a:xfrm>
            <a:off x="8859707" y="3340377"/>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מדידת אפקטיביות </a:t>
            </a: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תפעולית</a:t>
            </a:r>
          </a:p>
        </p:txBody>
      </p:sp>
      <p:sp>
        <p:nvSpPr>
          <p:cNvPr id="98" name="Oval 97"/>
          <p:cNvSpPr/>
          <p:nvPr/>
        </p:nvSpPr>
        <p:spPr bwMode="gray">
          <a:xfrm>
            <a:off x="8847094" y="1629129"/>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מודל משילות</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0" name="Rectangle 99"/>
          <p:cNvSpPr/>
          <p:nvPr/>
        </p:nvSpPr>
        <p:spPr bwMode="gray">
          <a:xfrm rot="5400000">
            <a:off x="8554666" y="2496345"/>
            <a:ext cx="322851" cy="907708"/>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02" name="Rectangle 101"/>
          <p:cNvSpPr/>
          <p:nvPr/>
        </p:nvSpPr>
        <p:spPr bwMode="gray">
          <a:xfrm>
            <a:off x="7954570" y="2159730"/>
            <a:ext cx="322851" cy="2617577"/>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0" name="Oval 109"/>
          <p:cNvSpPr/>
          <p:nvPr/>
        </p:nvSpPr>
        <p:spPr bwMode="gray">
          <a:xfrm>
            <a:off x="7671979" y="1629525"/>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הגדרת תפקידים ותחומי אחריות</a:t>
            </a:r>
          </a:p>
        </p:txBody>
      </p:sp>
      <p:sp>
        <p:nvSpPr>
          <p:cNvPr id="111" name="Half Frame 110"/>
          <p:cNvSpPr/>
          <p:nvPr/>
        </p:nvSpPr>
        <p:spPr bwMode="gray">
          <a:xfrm rot="13478009" flipH="1">
            <a:off x="7664449" y="2813602"/>
            <a:ext cx="268528" cy="268528"/>
          </a:xfrm>
          <a:prstGeom prst="halfFrame">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2" name="TextBox 111"/>
          <p:cNvSpPr txBox="1"/>
          <p:nvPr/>
        </p:nvSpPr>
        <p:spPr>
          <a:xfrm flipH="1">
            <a:off x="6958259" y="2799187"/>
            <a:ext cx="506549" cy="338554"/>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ניהול</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והובלה</a:t>
            </a:r>
          </a:p>
        </p:txBody>
      </p:sp>
      <p:sp>
        <p:nvSpPr>
          <p:cNvPr id="113" name="Rectangle 112"/>
          <p:cNvSpPr/>
          <p:nvPr/>
        </p:nvSpPr>
        <p:spPr bwMode="gray">
          <a:xfrm rot="5400000">
            <a:off x="8255226" y="3773309"/>
            <a:ext cx="322851" cy="2069556"/>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7" name="Oval 116"/>
          <p:cNvSpPr/>
          <p:nvPr/>
        </p:nvSpPr>
        <p:spPr bwMode="gray">
          <a:xfrm>
            <a:off x="8896795" y="4370188"/>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תהליכי עבודה ומדיניות</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ectangle 117"/>
          <p:cNvSpPr/>
          <p:nvPr/>
        </p:nvSpPr>
        <p:spPr bwMode="gray">
          <a:xfrm rot="10800000">
            <a:off x="7954412" y="4690540"/>
            <a:ext cx="322851" cy="786742"/>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25" name="Oval 124"/>
          <p:cNvSpPr/>
          <p:nvPr/>
        </p:nvSpPr>
        <p:spPr bwMode="gray">
          <a:xfrm>
            <a:off x="7675574" y="5323767"/>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8" name="Picture 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7677" y="5364098"/>
            <a:ext cx="816319" cy="824211"/>
          </a:xfrm>
          <a:prstGeom prst="rect">
            <a:avLst/>
          </a:prstGeom>
          <a:noFill/>
          <a:ln w="9525">
            <a:noFill/>
            <a:miter lim="800000"/>
            <a:headEnd/>
            <a:tailEnd/>
          </a:ln>
        </p:spPr>
      </p:pic>
      <p:sp>
        <p:nvSpPr>
          <p:cNvPr id="139" name="Half Frame 138"/>
          <p:cNvSpPr/>
          <p:nvPr/>
        </p:nvSpPr>
        <p:spPr bwMode="gray">
          <a:xfrm rot="8121991">
            <a:off x="9752293" y="4689651"/>
            <a:ext cx="268528" cy="268528"/>
          </a:xfrm>
          <a:prstGeom prst="halfFrame">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0" name="TextBox 139"/>
          <p:cNvSpPr txBox="1"/>
          <p:nvPr/>
        </p:nvSpPr>
        <p:spPr>
          <a:xfrm>
            <a:off x="10207601" y="4675236"/>
            <a:ext cx="955390" cy="338554"/>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תהליכי זרימת</a:t>
            </a:r>
          </a:p>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הידע הארגוני</a:t>
            </a:r>
          </a:p>
        </p:txBody>
      </p:sp>
      <p:sp>
        <p:nvSpPr>
          <p:cNvPr id="141" name="Rectangle 140"/>
          <p:cNvSpPr/>
          <p:nvPr/>
        </p:nvSpPr>
        <p:spPr bwMode="gray">
          <a:xfrm rot="16200000">
            <a:off x="5317634" y="2905267"/>
            <a:ext cx="322851" cy="3805631"/>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Rectangle 141"/>
          <p:cNvSpPr/>
          <p:nvPr/>
        </p:nvSpPr>
        <p:spPr bwMode="gray">
          <a:xfrm>
            <a:off x="651023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22163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אירועים מרכזיים בארגון</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4" name="Rectangle 143"/>
          <p:cNvSpPr/>
          <p:nvPr/>
        </p:nvSpPr>
        <p:spPr bwMode="gray">
          <a:xfrm>
            <a:off x="540450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5" name="Oval 144"/>
          <p:cNvSpPr/>
          <p:nvPr/>
        </p:nvSpPr>
        <p:spPr bwMode="gray">
          <a:xfrm>
            <a:off x="511590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תוכן מרכזי בארגון</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6" name="Rectangle 145"/>
          <p:cNvSpPr/>
          <p:nvPr/>
        </p:nvSpPr>
        <p:spPr bwMode="gray">
          <a:xfrm>
            <a:off x="429877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7" name="Oval 146"/>
          <p:cNvSpPr/>
          <p:nvPr/>
        </p:nvSpPr>
        <p:spPr bwMode="gray">
          <a:xfrm>
            <a:off x="401017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מומחי תוכן בארגון</a:t>
            </a:r>
          </a:p>
        </p:txBody>
      </p:sp>
      <p:sp>
        <p:nvSpPr>
          <p:cNvPr id="148" name="Half Frame 147"/>
          <p:cNvSpPr/>
          <p:nvPr/>
        </p:nvSpPr>
        <p:spPr bwMode="gray">
          <a:xfrm rot="13478009" flipH="1">
            <a:off x="3751618" y="5604667"/>
            <a:ext cx="268528" cy="268528"/>
          </a:xfrm>
          <a:prstGeom prst="halfFrame">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9" name="TextBox 148"/>
          <p:cNvSpPr txBox="1"/>
          <p:nvPr/>
        </p:nvSpPr>
        <p:spPr>
          <a:xfrm flipH="1">
            <a:off x="3063062" y="5590252"/>
            <a:ext cx="471284" cy="338554"/>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תוכן</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והקשר</a:t>
            </a:r>
          </a:p>
        </p:txBody>
      </p:sp>
      <p:sp>
        <p:nvSpPr>
          <p:cNvPr id="150" name="Rectangle 149"/>
          <p:cNvSpPr/>
          <p:nvPr/>
        </p:nvSpPr>
        <p:spPr bwMode="gray">
          <a:xfrm rot="5400000">
            <a:off x="2039789" y="3433057"/>
            <a:ext cx="325046" cy="2747859"/>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1" name="Rectangle 150"/>
          <p:cNvSpPr/>
          <p:nvPr/>
        </p:nvSpPr>
        <p:spPr bwMode="gray">
          <a:xfrm>
            <a:off x="1643087" y="1929861"/>
            <a:ext cx="322851" cy="3547422"/>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2" name="Oval 151"/>
          <p:cNvSpPr/>
          <p:nvPr/>
        </p:nvSpPr>
        <p:spPr bwMode="gray">
          <a:xfrm>
            <a:off x="412735" y="435242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מבנה</a:t>
            </a:r>
          </a:p>
        </p:txBody>
      </p:sp>
      <p:sp>
        <p:nvSpPr>
          <p:cNvPr id="153" name="Oval 152"/>
          <p:cNvSpPr/>
          <p:nvPr/>
        </p:nvSpPr>
        <p:spPr bwMode="gray">
          <a:xfrm>
            <a:off x="1364171" y="532376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נקודת </a:t>
            </a: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גישה אחת</a:t>
            </a:r>
          </a:p>
        </p:txBody>
      </p:sp>
      <p:sp>
        <p:nvSpPr>
          <p:cNvPr id="154" name="Rectangle 153"/>
          <p:cNvSpPr/>
          <p:nvPr/>
        </p:nvSpPr>
        <p:spPr bwMode="gray">
          <a:xfrm rot="5400000">
            <a:off x="1281815" y="3411269"/>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5" name="Rectangle 154"/>
          <p:cNvSpPr/>
          <p:nvPr/>
        </p:nvSpPr>
        <p:spPr bwMode="gray">
          <a:xfrm rot="5400000">
            <a:off x="1281815" y="2403944"/>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6" name="Rectangle 155"/>
          <p:cNvSpPr/>
          <p:nvPr/>
        </p:nvSpPr>
        <p:spPr bwMode="gray">
          <a:xfrm rot="5400000">
            <a:off x="1350611" y="1327822"/>
            <a:ext cx="322851" cy="907800"/>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7" name="Oval 156"/>
          <p:cNvSpPr/>
          <p:nvPr/>
        </p:nvSpPr>
        <p:spPr bwMode="gray">
          <a:xfrm>
            <a:off x="412735" y="334461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תוכן</a:t>
            </a:r>
          </a:p>
        </p:txBody>
      </p:sp>
      <p:sp>
        <p:nvSpPr>
          <p:cNvPr id="158" name="Oval 157"/>
          <p:cNvSpPr/>
          <p:nvPr/>
        </p:nvSpPr>
        <p:spPr bwMode="gray">
          <a:xfrm>
            <a:off x="412735" y="233680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כלים</a:t>
            </a:r>
          </a:p>
        </p:txBody>
      </p:sp>
      <p:sp>
        <p:nvSpPr>
          <p:cNvPr id="159" name="Oval 158"/>
          <p:cNvSpPr/>
          <p:nvPr/>
        </p:nvSpPr>
        <p:spPr bwMode="gray">
          <a:xfrm>
            <a:off x="412735" y="132899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לכידת ידע והפצתו</a:t>
            </a:r>
          </a:p>
        </p:txBody>
      </p:sp>
      <p:sp>
        <p:nvSpPr>
          <p:cNvPr id="160" name="Rectangle 159"/>
          <p:cNvSpPr/>
          <p:nvPr/>
        </p:nvSpPr>
        <p:spPr bwMode="gray">
          <a:xfrm rot="5400000">
            <a:off x="3815320" y="771149"/>
            <a:ext cx="322851" cy="403579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1" name="Rectangle 160"/>
          <p:cNvSpPr/>
          <p:nvPr/>
        </p:nvSpPr>
        <p:spPr bwMode="gray">
          <a:xfrm>
            <a:off x="5676888" y="2099069"/>
            <a:ext cx="322851" cy="136295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2" name="Rectangle 161"/>
          <p:cNvSpPr/>
          <p:nvPr/>
        </p:nvSpPr>
        <p:spPr bwMode="gray">
          <a:xfrm>
            <a:off x="4358512" y="2099070"/>
            <a:ext cx="322851" cy="1362954"/>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3" name="Oval 162"/>
          <p:cNvSpPr/>
          <p:nvPr/>
        </p:nvSpPr>
        <p:spPr bwMode="gray">
          <a:xfrm>
            <a:off x="5395400" y="1442158"/>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כישורים</a:t>
            </a:r>
          </a:p>
        </p:txBody>
      </p:sp>
      <p:sp>
        <p:nvSpPr>
          <p:cNvPr id="164" name="Oval 163"/>
          <p:cNvSpPr/>
          <p:nvPr/>
        </p:nvSpPr>
        <p:spPr bwMode="gray">
          <a:xfrm>
            <a:off x="5395400"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הדרכה / הכשרה</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5" name="Oval 164"/>
          <p:cNvSpPr/>
          <p:nvPr/>
        </p:nvSpPr>
        <p:spPr bwMode="gray">
          <a:xfrm>
            <a:off x="4053812"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מוטיבציה</a:t>
            </a:r>
          </a:p>
        </p:txBody>
      </p:sp>
      <p:sp>
        <p:nvSpPr>
          <p:cNvPr id="166" name="Oval 165"/>
          <p:cNvSpPr/>
          <p:nvPr/>
        </p:nvSpPr>
        <p:spPr bwMode="gray">
          <a:xfrm>
            <a:off x="4053812" y="1440876"/>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התנהגויות</a:t>
            </a:r>
            <a:endParaRPr kumimoji="0" lang="he-IL"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7" name="Half Frame 166"/>
          <p:cNvSpPr/>
          <p:nvPr/>
        </p:nvSpPr>
        <p:spPr bwMode="gray">
          <a:xfrm rot="8121991">
            <a:off x="1964717" y="1858402"/>
            <a:ext cx="268528" cy="268528"/>
          </a:xfrm>
          <a:prstGeom prst="halfFrame">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8" name="TextBox 167"/>
          <p:cNvSpPr txBox="1"/>
          <p:nvPr/>
        </p:nvSpPr>
        <p:spPr>
          <a:xfrm>
            <a:off x="2417324" y="1901630"/>
            <a:ext cx="698909" cy="16927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טכנולוגיה</a:t>
            </a:r>
          </a:p>
        </p:txBody>
      </p:sp>
      <p:sp>
        <p:nvSpPr>
          <p:cNvPr id="169" name="Half Frame 168"/>
          <p:cNvSpPr/>
          <p:nvPr/>
        </p:nvSpPr>
        <p:spPr bwMode="gray">
          <a:xfrm rot="13478009" flipH="1">
            <a:off x="3806032" y="3573515"/>
            <a:ext cx="268528" cy="268528"/>
          </a:xfrm>
          <a:prstGeom prst="halfFram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0" name="TextBox 169"/>
          <p:cNvSpPr txBox="1"/>
          <p:nvPr/>
        </p:nvSpPr>
        <p:spPr>
          <a:xfrm flipH="1">
            <a:off x="3095035" y="3559100"/>
            <a:ext cx="516168" cy="338554"/>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אנשים</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he-IL" sz="11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ותרבות</a:t>
            </a:r>
          </a:p>
        </p:txBody>
      </p:sp>
      <p:sp>
        <p:nvSpPr>
          <p:cNvPr id="171" name="Isosceles Triangle 170"/>
          <p:cNvSpPr/>
          <p:nvPr/>
        </p:nvSpPr>
        <p:spPr bwMode="gray">
          <a:xfrm rot="10800000">
            <a:off x="7956495" y="4646801"/>
            <a:ext cx="327655" cy="282462"/>
          </a:xfrm>
          <a:prstGeom prst="triangle">
            <a:avLst/>
          </a:prstGeom>
          <a:solidFill>
            <a:schemeClr val="bg1"/>
          </a:solidFill>
          <a:ln w="19050" algn="ctr">
            <a:noFill/>
            <a:miter lim="800000"/>
            <a:headEnd/>
            <a:tailEnd/>
          </a:ln>
          <a:effectLst>
            <a:outerShdw blurRad="50800" dist="38100" dir="5400000" algn="t"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2" name="Isosceles Triangle 171"/>
          <p:cNvSpPr/>
          <p:nvPr/>
        </p:nvSpPr>
        <p:spPr bwMode="gray">
          <a:xfrm rot="16200000">
            <a:off x="708012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3" name="Isosceles Triangle 172"/>
          <p:cNvSpPr/>
          <p:nvPr/>
        </p:nvSpPr>
        <p:spPr bwMode="gray">
          <a:xfrm rot="16200000">
            <a:off x="327283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4" name="Isosceles Triangle 173"/>
          <p:cNvSpPr/>
          <p:nvPr/>
        </p:nvSpPr>
        <p:spPr bwMode="gray">
          <a:xfrm rot="5400000">
            <a:off x="1944144" y="2638487"/>
            <a:ext cx="318958" cy="282462"/>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5" name="TextBox 174"/>
          <p:cNvSpPr txBox="1"/>
          <p:nvPr/>
        </p:nvSpPr>
        <p:spPr>
          <a:xfrm>
            <a:off x="10200490" y="1593540"/>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6" name="TextBox 175"/>
          <p:cNvSpPr txBox="1"/>
          <p:nvPr/>
        </p:nvSpPr>
        <p:spPr>
          <a:xfrm>
            <a:off x="7093717" y="2435573"/>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77" name="TextBox 176"/>
          <p:cNvSpPr txBox="1"/>
          <p:nvPr/>
        </p:nvSpPr>
        <p:spPr>
          <a:xfrm>
            <a:off x="10556016" y="4314364"/>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78" name="TextBox 177"/>
          <p:cNvSpPr txBox="1"/>
          <p:nvPr/>
        </p:nvSpPr>
        <p:spPr>
          <a:xfrm>
            <a:off x="3206629" y="5238252"/>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79" name="TextBox 178"/>
          <p:cNvSpPr txBox="1"/>
          <p:nvPr/>
        </p:nvSpPr>
        <p:spPr>
          <a:xfrm>
            <a:off x="2671552" y="1547373"/>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80" name="TextBox 179"/>
          <p:cNvSpPr txBox="1"/>
          <p:nvPr/>
        </p:nvSpPr>
        <p:spPr>
          <a:xfrm>
            <a:off x="3283314" y="3204843"/>
            <a:ext cx="195566" cy="369332"/>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4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181" name="Isosceles Triangle 180"/>
          <p:cNvSpPr/>
          <p:nvPr/>
        </p:nvSpPr>
        <p:spPr bwMode="gray">
          <a:xfrm rot="16200000">
            <a:off x="9152193" y="2809039"/>
            <a:ext cx="327655"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86402891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9" y="171749"/>
            <a:ext cx="11807598" cy="498122"/>
          </a:xfrm>
        </p:spPr>
        <p:txBody>
          <a:bodyPr/>
          <a:lstStyle/>
          <a:p>
            <a:pPr algn="r" rtl="1"/>
            <a:r>
              <a:rPr lang="he-IL" b="0" dirty="0" smtClean="0"/>
              <a:t>יצירת תועלת בארגונים</a:t>
            </a:r>
            <a:endParaRPr lang="he-IL" b="0" dirty="0"/>
          </a:p>
        </p:txBody>
      </p:sp>
      <p:grpSp>
        <p:nvGrpSpPr>
          <p:cNvPr id="55" name="Group 54"/>
          <p:cNvGrpSpPr/>
          <p:nvPr/>
        </p:nvGrpSpPr>
        <p:grpSpPr>
          <a:xfrm>
            <a:off x="727531" y="978388"/>
            <a:ext cx="1198836" cy="917883"/>
            <a:chOff x="359998" y="1752242"/>
            <a:chExt cx="1198836" cy="917883"/>
          </a:xfrm>
        </p:grpSpPr>
        <p:sp>
          <p:nvSpPr>
            <p:cNvPr id="26" name="Rectangle 25"/>
            <p:cNvSpPr/>
            <p:nvPr/>
          </p:nvSpPr>
          <p:spPr bwMode="gray">
            <a:xfrm>
              <a:off x="359998" y="175224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חסכון בזמן</a:t>
              </a:r>
            </a:p>
          </p:txBody>
        </p:sp>
        <p:sp>
          <p:nvSpPr>
            <p:cNvPr id="31" name="Freeform 327"/>
            <p:cNvSpPr>
              <a:spLocks noEditPoints="1"/>
            </p:cNvSpPr>
            <p:nvPr/>
          </p:nvSpPr>
          <p:spPr bwMode="auto">
            <a:xfrm>
              <a:off x="760349" y="2209251"/>
              <a:ext cx="406781" cy="460874"/>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2" name="Group 51"/>
          <p:cNvGrpSpPr/>
          <p:nvPr/>
        </p:nvGrpSpPr>
        <p:grpSpPr>
          <a:xfrm>
            <a:off x="9693456" y="3612814"/>
            <a:ext cx="1198836" cy="812361"/>
            <a:chOff x="10607857" y="1795372"/>
            <a:chExt cx="1198836" cy="812361"/>
          </a:xfrm>
        </p:grpSpPr>
        <p:sp>
          <p:nvSpPr>
            <p:cNvPr id="23" name="Rectangle 22"/>
            <p:cNvSpPr/>
            <p:nvPr/>
          </p:nvSpPr>
          <p:spPr bwMode="gray">
            <a:xfrm>
              <a:off x="10607857" y="179537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יעילות תפעולית</a:t>
              </a:r>
            </a:p>
          </p:txBody>
        </p:sp>
        <p:sp>
          <p:nvSpPr>
            <p:cNvPr id="33" name="Freeform 455"/>
            <p:cNvSpPr>
              <a:spLocks noEditPoints="1"/>
            </p:cNvSpPr>
            <p:nvPr/>
          </p:nvSpPr>
          <p:spPr bwMode="auto">
            <a:xfrm>
              <a:off x="11038804" y="2240551"/>
              <a:ext cx="369342" cy="367182"/>
            </a:xfrm>
            <a:custGeom>
              <a:avLst/>
              <a:gdLst>
                <a:gd name="T0" fmla="*/ 253 w 258"/>
                <a:gd name="T1" fmla="*/ 49 h 256"/>
                <a:gd name="T2" fmla="*/ 238 w 258"/>
                <a:gd name="T3" fmla="*/ 49 h 256"/>
                <a:gd name="T4" fmla="*/ 193 w 258"/>
                <a:gd name="T5" fmla="*/ 94 h 256"/>
                <a:gd name="T6" fmla="*/ 163 w 258"/>
                <a:gd name="T7" fmla="*/ 64 h 256"/>
                <a:gd name="T8" fmla="*/ 208 w 258"/>
                <a:gd name="T9" fmla="*/ 19 h 256"/>
                <a:gd name="T10" fmla="*/ 208 w 258"/>
                <a:gd name="T11" fmla="*/ 4 h 256"/>
                <a:gd name="T12" fmla="*/ 193 w 258"/>
                <a:gd name="T13" fmla="*/ 4 h 256"/>
                <a:gd name="T14" fmla="*/ 148 w 258"/>
                <a:gd name="T15" fmla="*/ 49 h 256"/>
                <a:gd name="T16" fmla="*/ 133 w 258"/>
                <a:gd name="T17" fmla="*/ 34 h 256"/>
                <a:gd name="T18" fmla="*/ 125 w 258"/>
                <a:gd name="T19" fmla="*/ 27 h 256"/>
                <a:gd name="T20" fmla="*/ 110 w 258"/>
                <a:gd name="T21" fmla="*/ 27 h 256"/>
                <a:gd name="T22" fmla="*/ 110 w 258"/>
                <a:gd name="T23" fmla="*/ 42 h 256"/>
                <a:gd name="T24" fmla="*/ 72 w 258"/>
                <a:gd name="T25" fmla="*/ 79 h 256"/>
                <a:gd name="T26" fmla="*/ 51 w 258"/>
                <a:gd name="T27" fmla="*/ 132 h 256"/>
                <a:gd name="T28" fmla="*/ 65 w 258"/>
                <a:gd name="T29" fmla="*/ 177 h 256"/>
                <a:gd name="T30" fmla="*/ 5 w 258"/>
                <a:gd name="T31" fmla="*/ 238 h 256"/>
                <a:gd name="T32" fmla="*/ 5 w 258"/>
                <a:gd name="T33" fmla="*/ 253 h 256"/>
                <a:gd name="T34" fmla="*/ 12 w 258"/>
                <a:gd name="T35" fmla="*/ 256 h 256"/>
                <a:gd name="T36" fmla="*/ 20 w 258"/>
                <a:gd name="T37" fmla="*/ 253 h 256"/>
                <a:gd name="T38" fmla="*/ 81 w 258"/>
                <a:gd name="T39" fmla="*/ 192 h 256"/>
                <a:gd name="T40" fmla="*/ 125 w 258"/>
                <a:gd name="T41" fmla="*/ 207 h 256"/>
                <a:gd name="T42" fmla="*/ 178 w 258"/>
                <a:gd name="T43" fmla="*/ 185 h 256"/>
                <a:gd name="T44" fmla="*/ 216 w 258"/>
                <a:gd name="T45" fmla="*/ 147 h 256"/>
                <a:gd name="T46" fmla="*/ 216 w 258"/>
                <a:gd name="T47" fmla="*/ 147 h 256"/>
                <a:gd name="T48" fmla="*/ 223 w 258"/>
                <a:gd name="T49" fmla="*/ 150 h 256"/>
                <a:gd name="T50" fmla="*/ 231 w 258"/>
                <a:gd name="T51" fmla="*/ 147 h 256"/>
                <a:gd name="T52" fmla="*/ 231 w 258"/>
                <a:gd name="T53" fmla="*/ 132 h 256"/>
                <a:gd name="T54" fmla="*/ 223 w 258"/>
                <a:gd name="T55" fmla="*/ 125 h 256"/>
                <a:gd name="T56" fmla="*/ 208 w 258"/>
                <a:gd name="T57" fmla="*/ 109 h 256"/>
                <a:gd name="T58" fmla="*/ 253 w 258"/>
                <a:gd name="T59" fmla="*/ 64 h 256"/>
                <a:gd name="T60" fmla="*/ 253 w 258"/>
                <a:gd name="T61" fmla="*/ 49 h 256"/>
                <a:gd name="T62" fmla="*/ 163 w 258"/>
                <a:gd name="T63" fmla="*/ 170 h 256"/>
                <a:gd name="T64" fmla="*/ 125 w 258"/>
                <a:gd name="T65" fmla="*/ 185 h 256"/>
                <a:gd name="T66" fmla="*/ 87 w 258"/>
                <a:gd name="T67" fmla="*/ 170 h 256"/>
                <a:gd name="T68" fmla="*/ 72 w 258"/>
                <a:gd name="T69" fmla="*/ 132 h 256"/>
                <a:gd name="T70" fmla="*/ 87 w 258"/>
                <a:gd name="T71" fmla="*/ 94 h 256"/>
                <a:gd name="T72" fmla="*/ 125 w 258"/>
                <a:gd name="T73" fmla="*/ 57 h 256"/>
                <a:gd name="T74" fmla="*/ 201 w 258"/>
                <a:gd name="T75" fmla="*/ 132 h 256"/>
                <a:gd name="T76" fmla="*/ 163 w 258"/>
                <a:gd name="T77"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256">
                  <a:moveTo>
                    <a:pt x="253" y="49"/>
                  </a:moveTo>
                  <a:cubicBezTo>
                    <a:pt x="249" y="45"/>
                    <a:pt x="243" y="45"/>
                    <a:pt x="238" y="49"/>
                  </a:cubicBezTo>
                  <a:cubicBezTo>
                    <a:pt x="193" y="94"/>
                    <a:pt x="193" y="94"/>
                    <a:pt x="193" y="94"/>
                  </a:cubicBezTo>
                  <a:cubicBezTo>
                    <a:pt x="163" y="64"/>
                    <a:pt x="163" y="64"/>
                    <a:pt x="163" y="64"/>
                  </a:cubicBezTo>
                  <a:cubicBezTo>
                    <a:pt x="208" y="19"/>
                    <a:pt x="208" y="19"/>
                    <a:pt x="208" y="19"/>
                  </a:cubicBezTo>
                  <a:cubicBezTo>
                    <a:pt x="212" y="15"/>
                    <a:pt x="212" y="8"/>
                    <a:pt x="208" y="4"/>
                  </a:cubicBezTo>
                  <a:cubicBezTo>
                    <a:pt x="204" y="0"/>
                    <a:pt x="197" y="0"/>
                    <a:pt x="193" y="4"/>
                  </a:cubicBezTo>
                  <a:cubicBezTo>
                    <a:pt x="148" y="49"/>
                    <a:pt x="148" y="49"/>
                    <a:pt x="148" y="49"/>
                  </a:cubicBezTo>
                  <a:cubicBezTo>
                    <a:pt x="133" y="34"/>
                    <a:pt x="133" y="34"/>
                    <a:pt x="133" y="34"/>
                  </a:cubicBezTo>
                  <a:cubicBezTo>
                    <a:pt x="125" y="27"/>
                    <a:pt x="125" y="27"/>
                    <a:pt x="125" y="27"/>
                  </a:cubicBezTo>
                  <a:cubicBezTo>
                    <a:pt x="121" y="22"/>
                    <a:pt x="114" y="22"/>
                    <a:pt x="110" y="27"/>
                  </a:cubicBezTo>
                  <a:cubicBezTo>
                    <a:pt x="106" y="31"/>
                    <a:pt x="106" y="37"/>
                    <a:pt x="110" y="42"/>
                  </a:cubicBezTo>
                  <a:cubicBezTo>
                    <a:pt x="72" y="79"/>
                    <a:pt x="72" y="79"/>
                    <a:pt x="72" y="79"/>
                  </a:cubicBezTo>
                  <a:cubicBezTo>
                    <a:pt x="58" y="93"/>
                    <a:pt x="51" y="112"/>
                    <a:pt x="51" y="132"/>
                  </a:cubicBezTo>
                  <a:cubicBezTo>
                    <a:pt x="51" y="148"/>
                    <a:pt x="56" y="164"/>
                    <a:pt x="65" y="177"/>
                  </a:cubicBezTo>
                  <a:cubicBezTo>
                    <a:pt x="5" y="238"/>
                    <a:pt x="5" y="238"/>
                    <a:pt x="5" y="238"/>
                  </a:cubicBezTo>
                  <a:cubicBezTo>
                    <a:pt x="0" y="242"/>
                    <a:pt x="0" y="249"/>
                    <a:pt x="5" y="253"/>
                  </a:cubicBezTo>
                  <a:cubicBezTo>
                    <a:pt x="7" y="255"/>
                    <a:pt x="9" y="256"/>
                    <a:pt x="12" y="256"/>
                  </a:cubicBezTo>
                  <a:cubicBezTo>
                    <a:pt x="15" y="256"/>
                    <a:pt x="18" y="255"/>
                    <a:pt x="20" y="253"/>
                  </a:cubicBezTo>
                  <a:cubicBezTo>
                    <a:pt x="81" y="192"/>
                    <a:pt x="81" y="192"/>
                    <a:pt x="81" y="192"/>
                  </a:cubicBezTo>
                  <a:cubicBezTo>
                    <a:pt x="93" y="202"/>
                    <a:pt x="109" y="207"/>
                    <a:pt x="125" y="207"/>
                  </a:cubicBezTo>
                  <a:cubicBezTo>
                    <a:pt x="145" y="207"/>
                    <a:pt x="164" y="199"/>
                    <a:pt x="178" y="185"/>
                  </a:cubicBezTo>
                  <a:cubicBezTo>
                    <a:pt x="216" y="147"/>
                    <a:pt x="216" y="147"/>
                    <a:pt x="216" y="147"/>
                  </a:cubicBezTo>
                  <a:cubicBezTo>
                    <a:pt x="216" y="147"/>
                    <a:pt x="216" y="147"/>
                    <a:pt x="216" y="147"/>
                  </a:cubicBezTo>
                  <a:cubicBezTo>
                    <a:pt x="218" y="149"/>
                    <a:pt x="221" y="150"/>
                    <a:pt x="223" y="150"/>
                  </a:cubicBezTo>
                  <a:cubicBezTo>
                    <a:pt x="226" y="150"/>
                    <a:pt x="229" y="149"/>
                    <a:pt x="231" y="147"/>
                  </a:cubicBezTo>
                  <a:cubicBezTo>
                    <a:pt x="235" y="143"/>
                    <a:pt x="235" y="136"/>
                    <a:pt x="231" y="132"/>
                  </a:cubicBezTo>
                  <a:cubicBezTo>
                    <a:pt x="223" y="125"/>
                    <a:pt x="223" y="125"/>
                    <a:pt x="223" y="125"/>
                  </a:cubicBezTo>
                  <a:cubicBezTo>
                    <a:pt x="208" y="109"/>
                    <a:pt x="208" y="109"/>
                    <a:pt x="208" y="109"/>
                  </a:cubicBezTo>
                  <a:cubicBezTo>
                    <a:pt x="253" y="64"/>
                    <a:pt x="253" y="64"/>
                    <a:pt x="253" y="64"/>
                  </a:cubicBezTo>
                  <a:cubicBezTo>
                    <a:pt x="258" y="60"/>
                    <a:pt x="258" y="53"/>
                    <a:pt x="253" y="49"/>
                  </a:cubicBezTo>
                  <a:close/>
                  <a:moveTo>
                    <a:pt x="163" y="170"/>
                  </a:moveTo>
                  <a:cubicBezTo>
                    <a:pt x="153" y="180"/>
                    <a:pt x="139" y="185"/>
                    <a:pt x="125" y="185"/>
                  </a:cubicBezTo>
                  <a:cubicBezTo>
                    <a:pt x="111" y="185"/>
                    <a:pt x="98" y="180"/>
                    <a:pt x="87" y="170"/>
                  </a:cubicBezTo>
                  <a:cubicBezTo>
                    <a:pt x="77" y="160"/>
                    <a:pt x="72" y="146"/>
                    <a:pt x="72" y="132"/>
                  </a:cubicBezTo>
                  <a:cubicBezTo>
                    <a:pt x="72" y="118"/>
                    <a:pt x="77" y="104"/>
                    <a:pt x="87" y="94"/>
                  </a:cubicBezTo>
                  <a:cubicBezTo>
                    <a:pt x="125" y="57"/>
                    <a:pt x="125" y="57"/>
                    <a:pt x="125" y="57"/>
                  </a:cubicBezTo>
                  <a:cubicBezTo>
                    <a:pt x="201" y="132"/>
                    <a:pt x="201" y="132"/>
                    <a:pt x="201" y="132"/>
                  </a:cubicBezTo>
                  <a:lnTo>
                    <a:pt x="163" y="17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grpSp>
        <p:nvGrpSpPr>
          <p:cNvPr id="54" name="Group 53"/>
          <p:cNvGrpSpPr/>
          <p:nvPr/>
        </p:nvGrpSpPr>
        <p:grpSpPr>
          <a:xfrm>
            <a:off x="6326366" y="3547559"/>
            <a:ext cx="1198836" cy="940246"/>
            <a:chOff x="10607857" y="5237791"/>
            <a:chExt cx="1198836" cy="940246"/>
          </a:xfrm>
        </p:grpSpPr>
        <p:sp>
          <p:nvSpPr>
            <p:cNvPr id="25" name="Rectangle 24"/>
            <p:cNvSpPr/>
            <p:nvPr/>
          </p:nvSpPr>
          <p:spPr bwMode="gray">
            <a:xfrm>
              <a:off x="10607857" y="5237791"/>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חדשנות</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005"/>
            <p:cNvSpPr>
              <a:spLocks noEditPoints="1"/>
            </p:cNvSpPr>
            <p:nvPr/>
          </p:nvSpPr>
          <p:spPr bwMode="auto">
            <a:xfrm>
              <a:off x="10976161" y="5776297"/>
              <a:ext cx="460057" cy="401740"/>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grpSp>
        <p:nvGrpSpPr>
          <p:cNvPr id="56" name="Group 55"/>
          <p:cNvGrpSpPr/>
          <p:nvPr/>
        </p:nvGrpSpPr>
        <p:grpSpPr>
          <a:xfrm>
            <a:off x="2231066" y="3379798"/>
            <a:ext cx="1198836" cy="771060"/>
            <a:chOff x="381520" y="3590964"/>
            <a:chExt cx="1198836" cy="771060"/>
          </a:xfrm>
        </p:grpSpPr>
        <p:sp>
          <p:nvSpPr>
            <p:cNvPr id="27" name="Rectangle 26"/>
            <p:cNvSpPr/>
            <p:nvPr/>
          </p:nvSpPr>
          <p:spPr bwMode="gray">
            <a:xfrm>
              <a:off x="381520" y="3590964"/>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קבלת החלטות</a:t>
              </a:r>
            </a:p>
          </p:txBody>
        </p:sp>
        <p:grpSp>
          <p:nvGrpSpPr>
            <p:cNvPr id="38" name="Group 979"/>
            <p:cNvGrpSpPr>
              <a:grpSpLocks noChangeAspect="1"/>
            </p:cNvGrpSpPr>
            <p:nvPr/>
          </p:nvGrpSpPr>
          <p:grpSpPr bwMode="auto">
            <a:xfrm>
              <a:off x="761459" y="4006984"/>
              <a:ext cx="395924" cy="355040"/>
              <a:chOff x="2110" y="4320"/>
              <a:chExt cx="184" cy="165"/>
            </a:xfrm>
            <a:solidFill>
              <a:schemeClr val="accent1"/>
            </a:solidFill>
          </p:grpSpPr>
          <p:sp>
            <p:nvSpPr>
              <p:cNvPr id="40" name="Freeform 981"/>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41" name="Freeform 982"/>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grpSp>
      <p:grpSp>
        <p:nvGrpSpPr>
          <p:cNvPr id="57" name="Group 56"/>
          <p:cNvGrpSpPr/>
          <p:nvPr/>
        </p:nvGrpSpPr>
        <p:grpSpPr>
          <a:xfrm>
            <a:off x="4894014" y="1053799"/>
            <a:ext cx="1198836" cy="916704"/>
            <a:chOff x="359998" y="5263669"/>
            <a:chExt cx="1198836" cy="916704"/>
          </a:xfrm>
        </p:grpSpPr>
        <p:sp>
          <p:nvSpPr>
            <p:cNvPr id="28" name="Rectangle 27"/>
            <p:cNvSpPr/>
            <p:nvPr/>
          </p:nvSpPr>
          <p:spPr bwMode="gray">
            <a:xfrm>
              <a:off x="359998" y="5263669"/>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ניהול סיכונים</a:t>
              </a:r>
            </a:p>
          </p:txBody>
        </p:sp>
        <p:grpSp>
          <p:nvGrpSpPr>
            <p:cNvPr id="42" name="Group 4"/>
            <p:cNvGrpSpPr>
              <a:grpSpLocks noChangeAspect="1"/>
            </p:cNvGrpSpPr>
            <p:nvPr/>
          </p:nvGrpSpPr>
          <p:grpSpPr bwMode="auto">
            <a:xfrm>
              <a:off x="788001" y="5596440"/>
              <a:ext cx="342806" cy="583933"/>
              <a:chOff x="5436" y="855"/>
              <a:chExt cx="118" cy="201"/>
            </a:xfrm>
            <a:solidFill>
              <a:schemeClr val="accent1"/>
            </a:solidFill>
          </p:grpSpPr>
          <p:sp>
            <p:nvSpPr>
              <p:cNvPr id="43" name="Line 5"/>
              <p:cNvSpPr>
                <a:spLocks noChangeShapeType="1"/>
              </p:cNvSpPr>
              <p:nvPr/>
            </p:nvSpPr>
            <p:spPr bwMode="auto">
              <a:xfrm>
                <a:off x="5495" y="855"/>
                <a:ext cx="0" cy="0"/>
              </a:xfrm>
              <a:prstGeom prst="line">
                <a:avLst/>
              </a:prstGeom>
              <a:grpFill/>
              <a:ln w="15875"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GB" b="1"/>
              </a:p>
            </p:txBody>
          </p:sp>
          <p:sp>
            <p:nvSpPr>
              <p:cNvPr id="44" name="Freeform 6"/>
              <p:cNvSpPr>
                <a:spLocks noEditPoints="1"/>
              </p:cNvSpPr>
              <p:nvPr/>
            </p:nvSpPr>
            <p:spPr bwMode="auto">
              <a:xfrm>
                <a:off x="5447" y="898"/>
                <a:ext cx="96" cy="105"/>
              </a:xfrm>
              <a:custGeom>
                <a:avLst/>
                <a:gdLst>
                  <a:gd name="T0" fmla="*/ 149 w 192"/>
                  <a:gd name="T1" fmla="*/ 213 h 213"/>
                  <a:gd name="T2" fmla="*/ 42 w 192"/>
                  <a:gd name="T3" fmla="*/ 213 h 213"/>
                  <a:gd name="T4" fmla="*/ 35 w 192"/>
                  <a:gd name="T5" fmla="*/ 210 h 213"/>
                  <a:gd name="T6" fmla="*/ 32 w 192"/>
                  <a:gd name="T7" fmla="*/ 202 h 213"/>
                  <a:gd name="T8" fmla="*/ 32 w 192"/>
                  <a:gd name="T9" fmla="*/ 167 h 213"/>
                  <a:gd name="T10" fmla="*/ 0 w 192"/>
                  <a:gd name="T11" fmla="*/ 96 h 213"/>
                  <a:gd name="T12" fmla="*/ 96 w 192"/>
                  <a:gd name="T13" fmla="*/ 0 h 213"/>
                  <a:gd name="T14" fmla="*/ 192 w 192"/>
                  <a:gd name="T15" fmla="*/ 96 h 213"/>
                  <a:gd name="T16" fmla="*/ 160 w 192"/>
                  <a:gd name="T17" fmla="*/ 167 h 213"/>
                  <a:gd name="T18" fmla="*/ 160 w 192"/>
                  <a:gd name="T19" fmla="*/ 202 h 213"/>
                  <a:gd name="T20" fmla="*/ 149 w 192"/>
                  <a:gd name="T21" fmla="*/ 213 h 213"/>
                  <a:gd name="T22" fmla="*/ 53 w 192"/>
                  <a:gd name="T23" fmla="*/ 192 h 213"/>
                  <a:gd name="T24" fmla="*/ 138 w 192"/>
                  <a:gd name="T25" fmla="*/ 192 h 213"/>
                  <a:gd name="T26" fmla="*/ 138 w 192"/>
                  <a:gd name="T27" fmla="*/ 162 h 213"/>
                  <a:gd name="T28" fmla="*/ 143 w 192"/>
                  <a:gd name="T29" fmla="*/ 154 h 213"/>
                  <a:gd name="T30" fmla="*/ 170 w 192"/>
                  <a:gd name="T31" fmla="*/ 96 h 213"/>
                  <a:gd name="T32" fmla="*/ 96 w 192"/>
                  <a:gd name="T33" fmla="*/ 21 h 213"/>
                  <a:gd name="T34" fmla="*/ 21 w 192"/>
                  <a:gd name="T35" fmla="*/ 96 h 213"/>
                  <a:gd name="T36" fmla="*/ 49 w 192"/>
                  <a:gd name="T37" fmla="*/ 154 h 213"/>
                  <a:gd name="T38" fmla="*/ 53 w 192"/>
                  <a:gd name="T39" fmla="*/ 162 h 213"/>
                  <a:gd name="T40" fmla="*/ 53 w 192"/>
                  <a:gd name="T41"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13">
                    <a:moveTo>
                      <a:pt x="149" y="213"/>
                    </a:moveTo>
                    <a:cubicBezTo>
                      <a:pt x="42" y="213"/>
                      <a:pt x="42" y="213"/>
                      <a:pt x="42" y="213"/>
                    </a:cubicBezTo>
                    <a:cubicBezTo>
                      <a:pt x="40" y="213"/>
                      <a:pt x="37" y="212"/>
                      <a:pt x="35" y="210"/>
                    </a:cubicBezTo>
                    <a:cubicBezTo>
                      <a:pt x="33" y="208"/>
                      <a:pt x="32" y="205"/>
                      <a:pt x="32" y="202"/>
                    </a:cubicBezTo>
                    <a:cubicBezTo>
                      <a:pt x="32" y="167"/>
                      <a:pt x="32" y="167"/>
                      <a:pt x="32" y="167"/>
                    </a:cubicBezTo>
                    <a:cubicBezTo>
                      <a:pt x="11" y="149"/>
                      <a:pt x="0" y="123"/>
                      <a:pt x="0" y="96"/>
                    </a:cubicBezTo>
                    <a:cubicBezTo>
                      <a:pt x="0" y="43"/>
                      <a:pt x="43" y="0"/>
                      <a:pt x="96" y="0"/>
                    </a:cubicBezTo>
                    <a:cubicBezTo>
                      <a:pt x="149" y="0"/>
                      <a:pt x="192" y="43"/>
                      <a:pt x="192" y="96"/>
                    </a:cubicBezTo>
                    <a:cubicBezTo>
                      <a:pt x="192" y="125"/>
                      <a:pt x="180" y="150"/>
                      <a:pt x="160" y="167"/>
                    </a:cubicBezTo>
                    <a:cubicBezTo>
                      <a:pt x="160" y="202"/>
                      <a:pt x="160" y="202"/>
                      <a:pt x="160" y="202"/>
                    </a:cubicBezTo>
                    <a:cubicBezTo>
                      <a:pt x="160" y="208"/>
                      <a:pt x="155" y="213"/>
                      <a:pt x="149" y="213"/>
                    </a:cubicBezTo>
                    <a:close/>
                    <a:moveTo>
                      <a:pt x="53" y="192"/>
                    </a:moveTo>
                    <a:cubicBezTo>
                      <a:pt x="138" y="192"/>
                      <a:pt x="138" y="192"/>
                      <a:pt x="138" y="192"/>
                    </a:cubicBezTo>
                    <a:cubicBezTo>
                      <a:pt x="138" y="162"/>
                      <a:pt x="138" y="162"/>
                      <a:pt x="138" y="162"/>
                    </a:cubicBezTo>
                    <a:cubicBezTo>
                      <a:pt x="138" y="159"/>
                      <a:pt x="140" y="156"/>
                      <a:pt x="143" y="154"/>
                    </a:cubicBezTo>
                    <a:cubicBezTo>
                      <a:pt x="161" y="141"/>
                      <a:pt x="170" y="120"/>
                      <a:pt x="170" y="96"/>
                    </a:cubicBezTo>
                    <a:cubicBezTo>
                      <a:pt x="170" y="54"/>
                      <a:pt x="137" y="21"/>
                      <a:pt x="96" y="21"/>
                    </a:cubicBezTo>
                    <a:cubicBezTo>
                      <a:pt x="54" y="21"/>
                      <a:pt x="21" y="54"/>
                      <a:pt x="21" y="96"/>
                    </a:cubicBezTo>
                    <a:cubicBezTo>
                      <a:pt x="21" y="118"/>
                      <a:pt x="31" y="140"/>
                      <a:pt x="49" y="154"/>
                    </a:cubicBezTo>
                    <a:cubicBezTo>
                      <a:pt x="52" y="156"/>
                      <a:pt x="53" y="159"/>
                      <a:pt x="53" y="162"/>
                    </a:cubicBezTo>
                    <a:lnTo>
                      <a:pt x="53"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45" name="Freeform 7"/>
              <p:cNvSpPr>
                <a:spLocks/>
              </p:cNvSpPr>
              <p:nvPr/>
            </p:nvSpPr>
            <p:spPr bwMode="auto">
              <a:xfrm>
                <a:off x="5436" y="1008"/>
                <a:ext cx="118" cy="48"/>
              </a:xfrm>
              <a:custGeom>
                <a:avLst/>
                <a:gdLst>
                  <a:gd name="T0" fmla="*/ 229 w 237"/>
                  <a:gd name="T1" fmla="*/ 77 h 98"/>
                  <a:gd name="T2" fmla="*/ 151 w 237"/>
                  <a:gd name="T3" fmla="*/ 50 h 98"/>
                  <a:gd name="T4" fmla="*/ 229 w 237"/>
                  <a:gd name="T5" fmla="*/ 22 h 98"/>
                  <a:gd name="T6" fmla="*/ 235 w 237"/>
                  <a:gd name="T7" fmla="*/ 9 h 98"/>
                  <a:gd name="T8" fmla="*/ 222 w 237"/>
                  <a:gd name="T9" fmla="*/ 2 h 98"/>
                  <a:gd name="T10" fmla="*/ 119 w 237"/>
                  <a:gd name="T11" fmla="*/ 38 h 98"/>
                  <a:gd name="T12" fmla="*/ 16 w 237"/>
                  <a:gd name="T13" fmla="*/ 2 h 98"/>
                  <a:gd name="T14" fmla="*/ 2 w 237"/>
                  <a:gd name="T15" fmla="*/ 9 h 98"/>
                  <a:gd name="T16" fmla="*/ 8 w 237"/>
                  <a:gd name="T17" fmla="*/ 22 h 98"/>
                  <a:gd name="T18" fmla="*/ 86 w 237"/>
                  <a:gd name="T19" fmla="*/ 50 h 98"/>
                  <a:gd name="T20" fmla="*/ 8 w 237"/>
                  <a:gd name="T21" fmla="*/ 77 h 98"/>
                  <a:gd name="T22" fmla="*/ 2 w 237"/>
                  <a:gd name="T23" fmla="*/ 91 h 98"/>
                  <a:gd name="T24" fmla="*/ 12 w 237"/>
                  <a:gd name="T25" fmla="*/ 98 h 98"/>
                  <a:gd name="T26" fmla="*/ 16 w 237"/>
                  <a:gd name="T27" fmla="*/ 97 h 98"/>
                  <a:gd name="T28" fmla="*/ 119 w 237"/>
                  <a:gd name="T29" fmla="*/ 61 h 98"/>
                  <a:gd name="T30" fmla="*/ 222 w 237"/>
                  <a:gd name="T31" fmla="*/ 97 h 98"/>
                  <a:gd name="T32" fmla="*/ 225 w 237"/>
                  <a:gd name="T33" fmla="*/ 98 h 98"/>
                  <a:gd name="T34" fmla="*/ 235 w 237"/>
                  <a:gd name="T35" fmla="*/ 91 h 98"/>
                  <a:gd name="T36" fmla="*/ 229 w 237"/>
                  <a:gd name="T37"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98">
                    <a:moveTo>
                      <a:pt x="229" y="77"/>
                    </a:moveTo>
                    <a:cubicBezTo>
                      <a:pt x="151" y="50"/>
                      <a:pt x="151" y="50"/>
                      <a:pt x="151" y="50"/>
                    </a:cubicBezTo>
                    <a:cubicBezTo>
                      <a:pt x="229" y="22"/>
                      <a:pt x="229" y="22"/>
                      <a:pt x="229" y="22"/>
                    </a:cubicBezTo>
                    <a:cubicBezTo>
                      <a:pt x="234" y="20"/>
                      <a:pt x="237" y="14"/>
                      <a:pt x="235" y="9"/>
                    </a:cubicBezTo>
                    <a:cubicBezTo>
                      <a:pt x="233" y="3"/>
                      <a:pt x="227" y="0"/>
                      <a:pt x="222" y="2"/>
                    </a:cubicBezTo>
                    <a:cubicBezTo>
                      <a:pt x="119" y="38"/>
                      <a:pt x="119" y="38"/>
                      <a:pt x="119" y="38"/>
                    </a:cubicBezTo>
                    <a:cubicBezTo>
                      <a:pt x="16" y="2"/>
                      <a:pt x="16" y="2"/>
                      <a:pt x="16" y="2"/>
                    </a:cubicBezTo>
                    <a:cubicBezTo>
                      <a:pt x="10" y="0"/>
                      <a:pt x="4" y="3"/>
                      <a:pt x="2" y="9"/>
                    </a:cubicBezTo>
                    <a:cubicBezTo>
                      <a:pt x="0" y="14"/>
                      <a:pt x="3" y="20"/>
                      <a:pt x="8" y="22"/>
                    </a:cubicBezTo>
                    <a:cubicBezTo>
                      <a:pt x="86" y="50"/>
                      <a:pt x="86" y="50"/>
                      <a:pt x="86" y="50"/>
                    </a:cubicBezTo>
                    <a:cubicBezTo>
                      <a:pt x="8" y="77"/>
                      <a:pt x="8" y="77"/>
                      <a:pt x="8" y="77"/>
                    </a:cubicBezTo>
                    <a:cubicBezTo>
                      <a:pt x="3" y="79"/>
                      <a:pt x="0" y="85"/>
                      <a:pt x="2" y="91"/>
                    </a:cubicBezTo>
                    <a:cubicBezTo>
                      <a:pt x="3" y="95"/>
                      <a:pt x="8" y="98"/>
                      <a:pt x="12" y="98"/>
                    </a:cubicBezTo>
                    <a:cubicBezTo>
                      <a:pt x="13" y="98"/>
                      <a:pt x="14" y="97"/>
                      <a:pt x="16" y="97"/>
                    </a:cubicBezTo>
                    <a:cubicBezTo>
                      <a:pt x="119" y="61"/>
                      <a:pt x="119" y="61"/>
                      <a:pt x="119" y="61"/>
                    </a:cubicBezTo>
                    <a:cubicBezTo>
                      <a:pt x="222" y="97"/>
                      <a:pt x="222" y="97"/>
                      <a:pt x="222" y="97"/>
                    </a:cubicBezTo>
                    <a:cubicBezTo>
                      <a:pt x="223" y="97"/>
                      <a:pt x="224" y="98"/>
                      <a:pt x="225" y="98"/>
                    </a:cubicBezTo>
                    <a:cubicBezTo>
                      <a:pt x="230" y="98"/>
                      <a:pt x="234" y="95"/>
                      <a:pt x="235" y="91"/>
                    </a:cubicBezTo>
                    <a:cubicBezTo>
                      <a:pt x="237" y="85"/>
                      <a:pt x="234" y="79"/>
                      <a:pt x="229" y="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46" name="Freeform 8"/>
              <p:cNvSpPr>
                <a:spLocks/>
              </p:cNvSpPr>
              <p:nvPr/>
            </p:nvSpPr>
            <p:spPr bwMode="auto">
              <a:xfrm>
                <a:off x="5474" y="945"/>
                <a:ext cx="10"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sp>
            <p:nvSpPr>
              <p:cNvPr id="47" name="Freeform 9"/>
              <p:cNvSpPr>
                <a:spLocks/>
              </p:cNvSpPr>
              <p:nvPr/>
            </p:nvSpPr>
            <p:spPr bwMode="auto">
              <a:xfrm>
                <a:off x="5505" y="945"/>
                <a:ext cx="11"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grpSp>
      <p:grpSp>
        <p:nvGrpSpPr>
          <p:cNvPr id="53" name="Group 52"/>
          <p:cNvGrpSpPr/>
          <p:nvPr/>
        </p:nvGrpSpPr>
        <p:grpSpPr>
          <a:xfrm>
            <a:off x="7792057" y="5580431"/>
            <a:ext cx="1198836" cy="915388"/>
            <a:chOff x="10607857" y="3507955"/>
            <a:chExt cx="1198836" cy="915388"/>
          </a:xfrm>
        </p:grpSpPr>
        <p:sp>
          <p:nvSpPr>
            <p:cNvPr id="24" name="Rectangle 23"/>
            <p:cNvSpPr/>
            <p:nvPr/>
          </p:nvSpPr>
          <p:spPr bwMode="gray">
            <a:xfrm>
              <a:off x="10607857" y="3507955"/>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רכיבים איכותיים</a:t>
              </a:r>
            </a:p>
          </p:txBody>
        </p:sp>
        <p:sp>
          <p:nvSpPr>
            <p:cNvPr id="51" name="Freeform 228"/>
            <p:cNvSpPr>
              <a:spLocks noEditPoints="1"/>
            </p:cNvSpPr>
            <p:nvPr/>
          </p:nvSpPr>
          <p:spPr bwMode="auto">
            <a:xfrm>
              <a:off x="10977032" y="4042482"/>
              <a:ext cx="460476" cy="380861"/>
            </a:xfrm>
            <a:custGeom>
              <a:avLst/>
              <a:gdLst>
                <a:gd name="T0" fmla="*/ 320 w 322"/>
                <a:gd name="T1" fmla="*/ 91 h 267"/>
                <a:gd name="T2" fmla="*/ 277 w 322"/>
                <a:gd name="T3" fmla="*/ 6 h 267"/>
                <a:gd name="T4" fmla="*/ 267 w 322"/>
                <a:gd name="T5" fmla="*/ 0 h 267"/>
                <a:gd name="T6" fmla="*/ 54 w 322"/>
                <a:gd name="T7" fmla="*/ 0 h 267"/>
                <a:gd name="T8" fmla="*/ 44 w 322"/>
                <a:gd name="T9" fmla="*/ 6 h 267"/>
                <a:gd name="T10" fmla="*/ 2 w 322"/>
                <a:gd name="T11" fmla="*/ 91 h 267"/>
                <a:gd name="T12" fmla="*/ 4 w 322"/>
                <a:gd name="T13" fmla="*/ 103 h 267"/>
                <a:gd name="T14" fmla="*/ 153 w 322"/>
                <a:gd name="T15" fmla="*/ 263 h 267"/>
                <a:gd name="T16" fmla="*/ 161 w 322"/>
                <a:gd name="T17" fmla="*/ 267 h 267"/>
                <a:gd name="T18" fmla="*/ 168 w 322"/>
                <a:gd name="T19" fmla="*/ 263 h 267"/>
                <a:gd name="T20" fmla="*/ 318 w 322"/>
                <a:gd name="T21" fmla="*/ 103 h 267"/>
                <a:gd name="T22" fmla="*/ 320 w 322"/>
                <a:gd name="T23" fmla="*/ 91 h 267"/>
                <a:gd name="T24" fmla="*/ 214 w 322"/>
                <a:gd name="T25" fmla="*/ 107 h 267"/>
                <a:gd name="T26" fmla="*/ 161 w 322"/>
                <a:gd name="T27" fmla="*/ 229 h 267"/>
                <a:gd name="T28" fmla="*/ 108 w 322"/>
                <a:gd name="T29" fmla="*/ 107 h 267"/>
                <a:gd name="T30" fmla="*/ 214 w 322"/>
                <a:gd name="T31" fmla="*/ 107 h 267"/>
                <a:gd name="T32" fmla="*/ 118 w 322"/>
                <a:gd name="T33" fmla="*/ 85 h 267"/>
                <a:gd name="T34" fmla="*/ 161 w 322"/>
                <a:gd name="T35" fmla="*/ 28 h 267"/>
                <a:gd name="T36" fmla="*/ 203 w 322"/>
                <a:gd name="T37" fmla="*/ 85 h 267"/>
                <a:gd name="T38" fmla="*/ 118 w 322"/>
                <a:gd name="T39" fmla="*/ 85 h 267"/>
                <a:gd name="T40" fmla="*/ 185 w 322"/>
                <a:gd name="T41" fmla="*/ 21 h 267"/>
                <a:gd name="T42" fmla="*/ 251 w 322"/>
                <a:gd name="T43" fmla="*/ 21 h 267"/>
                <a:gd name="T44" fmla="*/ 226 w 322"/>
                <a:gd name="T45" fmla="*/ 78 h 267"/>
                <a:gd name="T46" fmla="*/ 185 w 322"/>
                <a:gd name="T47" fmla="*/ 21 h 267"/>
                <a:gd name="T48" fmla="*/ 95 w 322"/>
                <a:gd name="T49" fmla="*/ 78 h 267"/>
                <a:gd name="T50" fmla="*/ 71 w 322"/>
                <a:gd name="T51" fmla="*/ 21 h 267"/>
                <a:gd name="T52" fmla="*/ 137 w 322"/>
                <a:gd name="T53" fmla="*/ 21 h 267"/>
                <a:gd name="T54" fmla="*/ 95 w 322"/>
                <a:gd name="T55" fmla="*/ 78 h 267"/>
                <a:gd name="T56" fmla="*/ 76 w 322"/>
                <a:gd name="T57" fmla="*/ 85 h 267"/>
                <a:gd name="T58" fmla="*/ 29 w 322"/>
                <a:gd name="T59" fmla="*/ 85 h 267"/>
                <a:gd name="T60" fmla="*/ 54 w 322"/>
                <a:gd name="T61" fmla="*/ 35 h 267"/>
                <a:gd name="T62" fmla="*/ 76 w 322"/>
                <a:gd name="T63" fmla="*/ 85 h 267"/>
                <a:gd name="T64" fmla="*/ 85 w 322"/>
                <a:gd name="T65" fmla="*/ 107 h 267"/>
                <a:gd name="T66" fmla="*/ 129 w 322"/>
                <a:gd name="T67" fmla="*/ 207 h 267"/>
                <a:gd name="T68" fmla="*/ 36 w 322"/>
                <a:gd name="T69" fmla="*/ 107 h 267"/>
                <a:gd name="T70" fmla="*/ 85 w 322"/>
                <a:gd name="T71" fmla="*/ 107 h 267"/>
                <a:gd name="T72" fmla="*/ 236 w 322"/>
                <a:gd name="T73" fmla="*/ 107 h 267"/>
                <a:gd name="T74" fmla="*/ 285 w 322"/>
                <a:gd name="T75" fmla="*/ 107 h 267"/>
                <a:gd name="T76" fmla="*/ 192 w 322"/>
                <a:gd name="T77" fmla="*/ 207 h 267"/>
                <a:gd name="T78" fmla="*/ 236 w 322"/>
                <a:gd name="T79" fmla="*/ 107 h 267"/>
                <a:gd name="T80" fmla="*/ 245 w 322"/>
                <a:gd name="T81" fmla="*/ 85 h 267"/>
                <a:gd name="T82" fmla="*/ 267 w 322"/>
                <a:gd name="T83" fmla="*/ 35 h 267"/>
                <a:gd name="T84" fmla="*/ 293 w 322"/>
                <a:gd name="T85" fmla="*/ 85 h 267"/>
                <a:gd name="T86" fmla="*/ 245 w 322"/>
                <a:gd name="T87" fmla="*/ 8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 h="267">
                  <a:moveTo>
                    <a:pt x="320" y="91"/>
                  </a:moveTo>
                  <a:cubicBezTo>
                    <a:pt x="277" y="6"/>
                    <a:pt x="277" y="6"/>
                    <a:pt x="277" y="6"/>
                  </a:cubicBezTo>
                  <a:cubicBezTo>
                    <a:pt x="275" y="2"/>
                    <a:pt x="271" y="0"/>
                    <a:pt x="267" y="0"/>
                  </a:cubicBezTo>
                  <a:cubicBezTo>
                    <a:pt x="54" y="0"/>
                    <a:pt x="54" y="0"/>
                    <a:pt x="54" y="0"/>
                  </a:cubicBezTo>
                  <a:cubicBezTo>
                    <a:pt x="50" y="0"/>
                    <a:pt x="46" y="2"/>
                    <a:pt x="44" y="6"/>
                  </a:cubicBezTo>
                  <a:cubicBezTo>
                    <a:pt x="2" y="91"/>
                    <a:pt x="2" y="91"/>
                    <a:pt x="2" y="91"/>
                  </a:cubicBezTo>
                  <a:cubicBezTo>
                    <a:pt x="0" y="95"/>
                    <a:pt x="0" y="100"/>
                    <a:pt x="4" y="103"/>
                  </a:cubicBezTo>
                  <a:cubicBezTo>
                    <a:pt x="153" y="263"/>
                    <a:pt x="153" y="263"/>
                    <a:pt x="153" y="263"/>
                  </a:cubicBezTo>
                  <a:cubicBezTo>
                    <a:pt x="155" y="265"/>
                    <a:pt x="158" y="267"/>
                    <a:pt x="161" y="267"/>
                  </a:cubicBezTo>
                  <a:cubicBezTo>
                    <a:pt x="164" y="267"/>
                    <a:pt x="166" y="265"/>
                    <a:pt x="168" y="263"/>
                  </a:cubicBezTo>
                  <a:cubicBezTo>
                    <a:pt x="318" y="103"/>
                    <a:pt x="318" y="103"/>
                    <a:pt x="318" y="103"/>
                  </a:cubicBezTo>
                  <a:cubicBezTo>
                    <a:pt x="321" y="100"/>
                    <a:pt x="322" y="95"/>
                    <a:pt x="320" y="91"/>
                  </a:cubicBezTo>
                  <a:close/>
                  <a:moveTo>
                    <a:pt x="214" y="107"/>
                  </a:moveTo>
                  <a:cubicBezTo>
                    <a:pt x="161" y="229"/>
                    <a:pt x="161" y="229"/>
                    <a:pt x="161" y="229"/>
                  </a:cubicBezTo>
                  <a:cubicBezTo>
                    <a:pt x="108" y="107"/>
                    <a:pt x="108" y="107"/>
                    <a:pt x="108" y="107"/>
                  </a:cubicBezTo>
                  <a:lnTo>
                    <a:pt x="214" y="107"/>
                  </a:lnTo>
                  <a:close/>
                  <a:moveTo>
                    <a:pt x="118" y="85"/>
                  </a:moveTo>
                  <a:cubicBezTo>
                    <a:pt x="161" y="28"/>
                    <a:pt x="161" y="28"/>
                    <a:pt x="161" y="28"/>
                  </a:cubicBezTo>
                  <a:cubicBezTo>
                    <a:pt x="203" y="85"/>
                    <a:pt x="203" y="85"/>
                    <a:pt x="203" y="85"/>
                  </a:cubicBezTo>
                  <a:lnTo>
                    <a:pt x="118" y="85"/>
                  </a:lnTo>
                  <a:close/>
                  <a:moveTo>
                    <a:pt x="185" y="21"/>
                  </a:moveTo>
                  <a:cubicBezTo>
                    <a:pt x="251" y="21"/>
                    <a:pt x="251" y="21"/>
                    <a:pt x="251" y="21"/>
                  </a:cubicBezTo>
                  <a:cubicBezTo>
                    <a:pt x="226" y="78"/>
                    <a:pt x="226" y="78"/>
                    <a:pt x="226" y="78"/>
                  </a:cubicBezTo>
                  <a:lnTo>
                    <a:pt x="185" y="21"/>
                  </a:lnTo>
                  <a:close/>
                  <a:moveTo>
                    <a:pt x="95" y="78"/>
                  </a:moveTo>
                  <a:cubicBezTo>
                    <a:pt x="71" y="21"/>
                    <a:pt x="71" y="21"/>
                    <a:pt x="71" y="21"/>
                  </a:cubicBezTo>
                  <a:cubicBezTo>
                    <a:pt x="137" y="21"/>
                    <a:pt x="137" y="21"/>
                    <a:pt x="137" y="21"/>
                  </a:cubicBezTo>
                  <a:lnTo>
                    <a:pt x="95" y="78"/>
                  </a:lnTo>
                  <a:close/>
                  <a:moveTo>
                    <a:pt x="76" y="85"/>
                  </a:moveTo>
                  <a:cubicBezTo>
                    <a:pt x="29" y="85"/>
                    <a:pt x="29" y="85"/>
                    <a:pt x="29" y="85"/>
                  </a:cubicBezTo>
                  <a:cubicBezTo>
                    <a:pt x="54" y="35"/>
                    <a:pt x="54" y="35"/>
                    <a:pt x="54" y="35"/>
                  </a:cubicBezTo>
                  <a:lnTo>
                    <a:pt x="76" y="85"/>
                  </a:lnTo>
                  <a:close/>
                  <a:moveTo>
                    <a:pt x="85" y="107"/>
                  </a:moveTo>
                  <a:cubicBezTo>
                    <a:pt x="129" y="207"/>
                    <a:pt x="129" y="207"/>
                    <a:pt x="129" y="207"/>
                  </a:cubicBezTo>
                  <a:cubicBezTo>
                    <a:pt x="36" y="107"/>
                    <a:pt x="36" y="107"/>
                    <a:pt x="36" y="107"/>
                  </a:cubicBezTo>
                  <a:lnTo>
                    <a:pt x="85" y="107"/>
                  </a:lnTo>
                  <a:close/>
                  <a:moveTo>
                    <a:pt x="236" y="107"/>
                  </a:moveTo>
                  <a:cubicBezTo>
                    <a:pt x="285" y="107"/>
                    <a:pt x="285" y="107"/>
                    <a:pt x="285" y="107"/>
                  </a:cubicBezTo>
                  <a:cubicBezTo>
                    <a:pt x="192" y="207"/>
                    <a:pt x="192" y="207"/>
                    <a:pt x="192" y="207"/>
                  </a:cubicBezTo>
                  <a:lnTo>
                    <a:pt x="236" y="107"/>
                  </a:lnTo>
                  <a:close/>
                  <a:moveTo>
                    <a:pt x="245" y="85"/>
                  </a:moveTo>
                  <a:cubicBezTo>
                    <a:pt x="267" y="35"/>
                    <a:pt x="267" y="35"/>
                    <a:pt x="267" y="35"/>
                  </a:cubicBezTo>
                  <a:cubicBezTo>
                    <a:pt x="293" y="85"/>
                    <a:pt x="293" y="85"/>
                    <a:pt x="293" y="85"/>
                  </a:cubicBezTo>
                  <a:lnTo>
                    <a:pt x="245" y="85"/>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b="1"/>
            </a:p>
          </p:txBody>
        </p:sp>
      </p:grpSp>
      <p:sp>
        <p:nvSpPr>
          <p:cNvPr id="58" name="Freeform 57"/>
          <p:cNvSpPr/>
          <p:nvPr/>
        </p:nvSpPr>
        <p:spPr bwMode="gray">
          <a:xfrm>
            <a:off x="651984" y="2109948"/>
            <a:ext cx="11099800" cy="3096616"/>
          </a:xfrm>
          <a:custGeom>
            <a:avLst/>
            <a:gdLst>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32577"/>
              <a:gd name="connsiteX1" fmla="*/ 1308100 w 11049000"/>
              <a:gd name="connsiteY1" fmla="*/ 79296 h 2932577"/>
              <a:gd name="connsiteX2" fmla="*/ 3143250 w 11049000"/>
              <a:gd name="connsiteY2" fmla="*/ 1431846 h 2932577"/>
              <a:gd name="connsiteX3" fmla="*/ 4864100 w 11049000"/>
              <a:gd name="connsiteY3" fmla="*/ 1558846 h 2932577"/>
              <a:gd name="connsiteX4" fmla="*/ 5619750 w 11049000"/>
              <a:gd name="connsiteY4" fmla="*/ 682546 h 2932577"/>
              <a:gd name="connsiteX5" fmla="*/ 4984750 w 11049000"/>
              <a:gd name="connsiteY5" fmla="*/ 777796 h 2932577"/>
              <a:gd name="connsiteX6" fmla="*/ 6604000 w 11049000"/>
              <a:gd name="connsiteY6" fmla="*/ 2911396 h 2932577"/>
              <a:gd name="connsiteX7" fmla="*/ 10134600 w 11049000"/>
              <a:gd name="connsiteY7" fmla="*/ 2593896 h 2932577"/>
              <a:gd name="connsiteX8" fmla="*/ 11049000 w 11049000"/>
              <a:gd name="connsiteY8" fmla="*/ 2136696 h 2932577"/>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32867"/>
              <a:gd name="connsiteX1" fmla="*/ 1308100 w 11049000"/>
              <a:gd name="connsiteY1" fmla="*/ 79296 h 3032867"/>
              <a:gd name="connsiteX2" fmla="*/ 3143250 w 11049000"/>
              <a:gd name="connsiteY2" fmla="*/ 1431846 h 3032867"/>
              <a:gd name="connsiteX3" fmla="*/ 4864100 w 11049000"/>
              <a:gd name="connsiteY3" fmla="*/ 1558846 h 3032867"/>
              <a:gd name="connsiteX4" fmla="*/ 5619750 w 11049000"/>
              <a:gd name="connsiteY4" fmla="*/ 682546 h 3032867"/>
              <a:gd name="connsiteX5" fmla="*/ 4984750 w 11049000"/>
              <a:gd name="connsiteY5" fmla="*/ 777796 h 3032867"/>
              <a:gd name="connsiteX6" fmla="*/ 6604000 w 11049000"/>
              <a:gd name="connsiteY6" fmla="*/ 2911396 h 3032867"/>
              <a:gd name="connsiteX7" fmla="*/ 9486900 w 11049000"/>
              <a:gd name="connsiteY7" fmla="*/ 2701846 h 3032867"/>
              <a:gd name="connsiteX8" fmla="*/ 11049000 w 11049000"/>
              <a:gd name="connsiteY8" fmla="*/ 2136696 h 3032867"/>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60742"/>
              <a:gd name="connsiteX1" fmla="*/ 1308100 w 11036300"/>
              <a:gd name="connsiteY1" fmla="*/ 79296 h 3060742"/>
              <a:gd name="connsiteX2" fmla="*/ 3143250 w 11036300"/>
              <a:gd name="connsiteY2" fmla="*/ 1431846 h 3060742"/>
              <a:gd name="connsiteX3" fmla="*/ 4864100 w 11036300"/>
              <a:gd name="connsiteY3" fmla="*/ 1558846 h 3060742"/>
              <a:gd name="connsiteX4" fmla="*/ 5619750 w 11036300"/>
              <a:gd name="connsiteY4" fmla="*/ 682546 h 3060742"/>
              <a:gd name="connsiteX5" fmla="*/ 4984750 w 11036300"/>
              <a:gd name="connsiteY5" fmla="*/ 777796 h 3060742"/>
              <a:gd name="connsiteX6" fmla="*/ 6604000 w 11036300"/>
              <a:gd name="connsiteY6" fmla="*/ 2911396 h 3060742"/>
              <a:gd name="connsiteX7" fmla="*/ 9486900 w 11036300"/>
              <a:gd name="connsiteY7" fmla="*/ 2701846 h 3060742"/>
              <a:gd name="connsiteX8" fmla="*/ 11036300 w 11036300"/>
              <a:gd name="connsiteY8" fmla="*/ 1717596 h 3060742"/>
              <a:gd name="connsiteX0" fmla="*/ 0 w 11036300"/>
              <a:gd name="connsiteY0" fmla="*/ 276146 h 3073913"/>
              <a:gd name="connsiteX1" fmla="*/ 1308100 w 11036300"/>
              <a:gd name="connsiteY1" fmla="*/ 79296 h 3073913"/>
              <a:gd name="connsiteX2" fmla="*/ 3143250 w 11036300"/>
              <a:gd name="connsiteY2" fmla="*/ 1431846 h 3073913"/>
              <a:gd name="connsiteX3" fmla="*/ 4864100 w 11036300"/>
              <a:gd name="connsiteY3" fmla="*/ 1558846 h 3073913"/>
              <a:gd name="connsiteX4" fmla="*/ 5619750 w 11036300"/>
              <a:gd name="connsiteY4" fmla="*/ 682546 h 3073913"/>
              <a:gd name="connsiteX5" fmla="*/ 4984750 w 11036300"/>
              <a:gd name="connsiteY5" fmla="*/ 777796 h 3073913"/>
              <a:gd name="connsiteX6" fmla="*/ 6604000 w 11036300"/>
              <a:gd name="connsiteY6" fmla="*/ 2911396 h 3073913"/>
              <a:gd name="connsiteX7" fmla="*/ 9620250 w 11036300"/>
              <a:gd name="connsiteY7" fmla="*/ 2739946 h 3073913"/>
              <a:gd name="connsiteX8" fmla="*/ 11036300 w 11036300"/>
              <a:gd name="connsiteY8" fmla="*/ 1717596 h 3073913"/>
              <a:gd name="connsiteX0" fmla="*/ 0 w 11036300"/>
              <a:gd name="connsiteY0" fmla="*/ 276146 h 3109382"/>
              <a:gd name="connsiteX1" fmla="*/ 1308100 w 11036300"/>
              <a:gd name="connsiteY1" fmla="*/ 79296 h 3109382"/>
              <a:gd name="connsiteX2" fmla="*/ 3143250 w 11036300"/>
              <a:gd name="connsiteY2" fmla="*/ 1431846 h 3109382"/>
              <a:gd name="connsiteX3" fmla="*/ 4864100 w 11036300"/>
              <a:gd name="connsiteY3" fmla="*/ 1558846 h 3109382"/>
              <a:gd name="connsiteX4" fmla="*/ 5619750 w 11036300"/>
              <a:gd name="connsiteY4" fmla="*/ 682546 h 3109382"/>
              <a:gd name="connsiteX5" fmla="*/ 4984750 w 11036300"/>
              <a:gd name="connsiteY5" fmla="*/ 777796 h 3109382"/>
              <a:gd name="connsiteX6" fmla="*/ 6604000 w 11036300"/>
              <a:gd name="connsiteY6" fmla="*/ 2911396 h 3109382"/>
              <a:gd name="connsiteX7" fmla="*/ 9715500 w 11036300"/>
              <a:gd name="connsiteY7" fmla="*/ 2828846 h 3109382"/>
              <a:gd name="connsiteX8" fmla="*/ 11036300 w 11036300"/>
              <a:gd name="connsiteY8" fmla="*/ 1717596 h 3109382"/>
              <a:gd name="connsiteX0" fmla="*/ 0 w 11036300"/>
              <a:gd name="connsiteY0" fmla="*/ 276146 h 3129172"/>
              <a:gd name="connsiteX1" fmla="*/ 1308100 w 11036300"/>
              <a:gd name="connsiteY1" fmla="*/ 79296 h 3129172"/>
              <a:gd name="connsiteX2" fmla="*/ 3143250 w 11036300"/>
              <a:gd name="connsiteY2" fmla="*/ 1431846 h 3129172"/>
              <a:gd name="connsiteX3" fmla="*/ 4864100 w 11036300"/>
              <a:gd name="connsiteY3" fmla="*/ 1558846 h 3129172"/>
              <a:gd name="connsiteX4" fmla="*/ 5619750 w 11036300"/>
              <a:gd name="connsiteY4" fmla="*/ 682546 h 3129172"/>
              <a:gd name="connsiteX5" fmla="*/ 4984750 w 11036300"/>
              <a:gd name="connsiteY5" fmla="*/ 777796 h 3129172"/>
              <a:gd name="connsiteX6" fmla="*/ 6604000 w 11036300"/>
              <a:gd name="connsiteY6" fmla="*/ 2911396 h 3129172"/>
              <a:gd name="connsiteX7" fmla="*/ 9715500 w 11036300"/>
              <a:gd name="connsiteY7" fmla="*/ 2828846 h 3129172"/>
              <a:gd name="connsiteX8" fmla="*/ 11036300 w 11036300"/>
              <a:gd name="connsiteY8" fmla="*/ 1717596 h 3129172"/>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533900 w 11099800"/>
              <a:gd name="connsiteY3" fmla="*/ 16604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619750 w 11099800"/>
              <a:gd name="connsiteY4" fmla="*/ 68254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002811"/>
              <a:gd name="connsiteX1" fmla="*/ 1308100 w 11099800"/>
              <a:gd name="connsiteY1" fmla="*/ 79296 h 3002811"/>
              <a:gd name="connsiteX2" fmla="*/ 3143250 w 11099800"/>
              <a:gd name="connsiteY2" fmla="*/ 1431846 h 3002811"/>
              <a:gd name="connsiteX3" fmla="*/ 4533900 w 11099800"/>
              <a:gd name="connsiteY3" fmla="*/ 1660446 h 3002811"/>
              <a:gd name="connsiteX4" fmla="*/ 5137150 w 11099800"/>
              <a:gd name="connsiteY4" fmla="*/ 574596 h 3002811"/>
              <a:gd name="connsiteX5" fmla="*/ 4502150 w 11099800"/>
              <a:gd name="connsiteY5" fmla="*/ 638096 h 3002811"/>
              <a:gd name="connsiteX6" fmla="*/ 6032500 w 11099800"/>
              <a:gd name="connsiteY6" fmla="*/ 2701846 h 3002811"/>
              <a:gd name="connsiteX7" fmla="*/ 9715500 w 11099800"/>
              <a:gd name="connsiteY7" fmla="*/ 2828846 h 3002811"/>
              <a:gd name="connsiteX8" fmla="*/ 11099800 w 11099800"/>
              <a:gd name="connsiteY8" fmla="*/ 1146096 h 3002811"/>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2982298"/>
              <a:gd name="connsiteX1" fmla="*/ 1308100 w 11099800"/>
              <a:gd name="connsiteY1" fmla="*/ 79296 h 2982298"/>
              <a:gd name="connsiteX2" fmla="*/ 3143250 w 11099800"/>
              <a:gd name="connsiteY2" fmla="*/ 1431846 h 2982298"/>
              <a:gd name="connsiteX3" fmla="*/ 4533900 w 11099800"/>
              <a:gd name="connsiteY3" fmla="*/ 1660446 h 2982298"/>
              <a:gd name="connsiteX4" fmla="*/ 5137150 w 11099800"/>
              <a:gd name="connsiteY4" fmla="*/ 574596 h 2982298"/>
              <a:gd name="connsiteX5" fmla="*/ 4502150 w 11099800"/>
              <a:gd name="connsiteY5" fmla="*/ 638096 h 2982298"/>
              <a:gd name="connsiteX6" fmla="*/ 5848350 w 11099800"/>
              <a:gd name="connsiteY6" fmla="*/ 2682796 h 2982298"/>
              <a:gd name="connsiteX7" fmla="*/ 9715500 w 11099800"/>
              <a:gd name="connsiteY7" fmla="*/ 2828846 h 2982298"/>
              <a:gd name="connsiteX8" fmla="*/ 11099800 w 11099800"/>
              <a:gd name="connsiteY8" fmla="*/ 1146096 h 2982298"/>
              <a:gd name="connsiteX0" fmla="*/ 0 w 11099800"/>
              <a:gd name="connsiteY0" fmla="*/ 276146 h 3080132"/>
              <a:gd name="connsiteX1" fmla="*/ 1308100 w 11099800"/>
              <a:gd name="connsiteY1" fmla="*/ 79296 h 3080132"/>
              <a:gd name="connsiteX2" fmla="*/ 3143250 w 11099800"/>
              <a:gd name="connsiteY2" fmla="*/ 1431846 h 3080132"/>
              <a:gd name="connsiteX3" fmla="*/ 4533900 w 11099800"/>
              <a:gd name="connsiteY3" fmla="*/ 1660446 h 3080132"/>
              <a:gd name="connsiteX4" fmla="*/ 5137150 w 11099800"/>
              <a:gd name="connsiteY4" fmla="*/ 574596 h 3080132"/>
              <a:gd name="connsiteX5" fmla="*/ 4502150 w 11099800"/>
              <a:gd name="connsiteY5" fmla="*/ 638096 h 3080132"/>
              <a:gd name="connsiteX6" fmla="*/ 6057900 w 11099800"/>
              <a:gd name="connsiteY6" fmla="*/ 2866946 h 3080132"/>
              <a:gd name="connsiteX7" fmla="*/ 9715500 w 11099800"/>
              <a:gd name="connsiteY7" fmla="*/ 2828846 h 3080132"/>
              <a:gd name="connsiteX8" fmla="*/ 11099800 w 11099800"/>
              <a:gd name="connsiteY8" fmla="*/ 1146096 h 3080132"/>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9800" h="3096616">
                <a:moveTo>
                  <a:pt x="0" y="276146"/>
                </a:moveTo>
                <a:cubicBezTo>
                  <a:pt x="392112" y="81412"/>
                  <a:pt x="784225" y="-113321"/>
                  <a:pt x="1308100" y="79296"/>
                </a:cubicBezTo>
                <a:cubicBezTo>
                  <a:pt x="1831975" y="271913"/>
                  <a:pt x="2605617" y="1168321"/>
                  <a:pt x="3143250" y="1431846"/>
                </a:cubicBezTo>
                <a:cubicBezTo>
                  <a:pt x="3680883" y="1695371"/>
                  <a:pt x="4201583" y="1803321"/>
                  <a:pt x="4533900" y="1660446"/>
                </a:cubicBezTo>
                <a:cubicBezTo>
                  <a:pt x="4866217" y="1517571"/>
                  <a:pt x="5224992" y="1058254"/>
                  <a:pt x="5137150" y="574596"/>
                </a:cubicBezTo>
                <a:cubicBezTo>
                  <a:pt x="5049308" y="90938"/>
                  <a:pt x="4589992" y="65538"/>
                  <a:pt x="4502150" y="625396"/>
                </a:cubicBezTo>
                <a:cubicBezTo>
                  <a:pt x="4414308" y="1185254"/>
                  <a:pt x="5189008" y="2499704"/>
                  <a:pt x="6057900" y="2866946"/>
                </a:cubicBezTo>
                <a:cubicBezTo>
                  <a:pt x="6926792" y="3234188"/>
                  <a:pt x="8875183" y="3115654"/>
                  <a:pt x="9715500" y="2828846"/>
                </a:cubicBezTo>
                <a:cubicBezTo>
                  <a:pt x="10555817" y="2542038"/>
                  <a:pt x="10929937" y="2208133"/>
                  <a:pt x="11099800" y="1146096"/>
                </a:cubicBezTo>
              </a:path>
            </a:pathLst>
          </a:custGeom>
          <a:noFill/>
          <a:ln w="57150" cap="rnd" algn="ctr">
            <a:solidFill>
              <a:schemeClr val="bg1"/>
            </a:solidFill>
            <a:prstDash val="dash"/>
            <a:miter lim="800000"/>
            <a:headEnd type="none" w="med" len="med"/>
            <a:tailEnd type="arrow" w="med" len="med"/>
          </a:ln>
        </p:spPr>
        <p:txBody>
          <a:bodyPr rtlCol="1"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ardrop 2"/>
          <p:cNvSpPr/>
          <p:nvPr/>
        </p:nvSpPr>
        <p:spPr bwMode="gray">
          <a:xfrm rot="7929602">
            <a:off x="689683" y="740244"/>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0" name="Teardrop 59"/>
          <p:cNvSpPr/>
          <p:nvPr/>
        </p:nvSpPr>
        <p:spPr bwMode="gray">
          <a:xfrm rot="7929602">
            <a:off x="4863432" y="862426"/>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1" name="Teardrop 60"/>
          <p:cNvSpPr/>
          <p:nvPr/>
        </p:nvSpPr>
        <p:spPr bwMode="gray">
          <a:xfrm rot="7929602">
            <a:off x="6272196" y="342799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2" name="Teardrop 61"/>
          <p:cNvSpPr/>
          <p:nvPr/>
        </p:nvSpPr>
        <p:spPr bwMode="gray">
          <a:xfrm rot="7929602">
            <a:off x="9662875" y="3383710"/>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3" name="Teardrop 62"/>
          <p:cNvSpPr/>
          <p:nvPr/>
        </p:nvSpPr>
        <p:spPr bwMode="gray">
          <a:xfrm rot="13670398" flipV="1">
            <a:off x="2186228" y="3173957"/>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4" name="Teardrop 63"/>
          <p:cNvSpPr/>
          <p:nvPr/>
        </p:nvSpPr>
        <p:spPr bwMode="gray">
          <a:xfrm rot="13670398" flipV="1">
            <a:off x="7761475" y="5398601"/>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5" name="Text Placeholder 5"/>
          <p:cNvSpPr txBox="1">
            <a:spLocks/>
          </p:cNvSpPr>
          <p:nvPr/>
        </p:nvSpPr>
        <p:spPr>
          <a:xfrm>
            <a:off x="1805548" y="1105865"/>
            <a:ext cx="1704879" cy="95880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r" rtl="1">
              <a:buClr>
                <a:schemeClr val="accent1"/>
              </a:buClr>
              <a:buFont typeface="Wingdings" panose="05000000000000000000" pitchFamily="2" charset="2"/>
              <a:buChar char="§"/>
              <a:defRP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גישה מהירה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לידע</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צמצום זמן החיפוש</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חסכון במשאבים</a:t>
            </a: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למידה מטעויות עבר</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 Placeholder 5"/>
          <p:cNvSpPr txBox="1">
            <a:spLocks/>
          </p:cNvSpPr>
          <p:nvPr/>
        </p:nvSpPr>
        <p:spPr>
          <a:xfrm>
            <a:off x="1804946" y="4563680"/>
            <a:ext cx="1825309" cy="9101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החלטות ותובנות טובות יותר בשיתוף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פעולה</a:t>
            </a: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מציאת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המידע הנכון בזמן הנכון במהירות גבוהה יותר</a:t>
            </a:r>
          </a:p>
        </p:txBody>
      </p:sp>
      <p:sp>
        <p:nvSpPr>
          <p:cNvPr id="39" name="Text Placeholder 5"/>
          <p:cNvSpPr txBox="1">
            <a:spLocks/>
          </p:cNvSpPr>
          <p:nvPr/>
        </p:nvSpPr>
        <p:spPr>
          <a:xfrm>
            <a:off x="6126628" y="998892"/>
            <a:ext cx="1378141" cy="693127"/>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הגנה על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נכסי הארגון באמצעות רגולציה</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עדכון נהלים וניהול גרסאות</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endParaRP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 Placeholder 5"/>
          <p:cNvSpPr txBox="1">
            <a:spLocks/>
          </p:cNvSpPr>
          <p:nvPr/>
        </p:nvSpPr>
        <p:spPr>
          <a:xfrm>
            <a:off x="7461107" y="3219219"/>
            <a:ext cx="1492860" cy="1016751"/>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2572" lvl="8" indent="-172572" algn="r" rtl="1">
              <a:buClr>
                <a:schemeClr val="accent1"/>
              </a:buClr>
              <a:buFont typeface="Wingdings" panose="05000000000000000000" pitchFamily="2" charset="2"/>
              <a:buChar char="§"/>
              <a:defRPr/>
            </a:pPr>
            <a:r>
              <a:rPr lang="he-IL" dirty="0" smtClean="0">
                <a:solidFill>
                  <a:schemeClr val="bg1"/>
                </a:solidFill>
                <a:latin typeface="Tahoma" panose="020B0604030504040204" pitchFamily="34" charset="0"/>
                <a:ea typeface="Tahoma" panose="020B0604030504040204" pitchFamily="34" charset="0"/>
                <a:cs typeface="Tahoma" panose="020B0604030504040204" pitchFamily="34" charset="0"/>
              </a:rPr>
              <a:t>צמיחת רעיונות חדשים ותיעודם</a:t>
            </a:r>
            <a:endParaRPr lang="he-IL"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2572" lvl="8" indent="-172572" algn="r" rtl="1">
              <a:buClr>
                <a:schemeClr val="accent1"/>
              </a:buClr>
              <a:buFont typeface="Wingdings" panose="05000000000000000000" pitchFamily="2" charset="2"/>
              <a:buChar char="§"/>
              <a:defRPr/>
            </a:pPr>
            <a:r>
              <a:rPr lang="he-IL" dirty="0" smtClean="0">
                <a:solidFill>
                  <a:schemeClr val="bg1"/>
                </a:solidFill>
                <a:latin typeface="Tahoma" panose="020B0604030504040204" pitchFamily="34" charset="0"/>
                <a:ea typeface="Tahoma" panose="020B0604030504040204" pitchFamily="34" charset="0"/>
                <a:cs typeface="Tahoma" panose="020B0604030504040204" pitchFamily="34" charset="0"/>
              </a:rPr>
              <a:t>שיתוף רעיונות בין חברי הפרויקט </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 Placeholder 5"/>
          <p:cNvSpPr txBox="1">
            <a:spLocks/>
          </p:cNvSpPr>
          <p:nvPr/>
        </p:nvSpPr>
        <p:spPr>
          <a:xfrm>
            <a:off x="8823011" y="5863432"/>
            <a:ext cx="1553986" cy="85761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איכות התוצרים </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סטנדרט איכות</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שביעות רצון הלקוחות (אזרחים)</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Text Placeholder 5"/>
          <p:cNvSpPr txBox="1">
            <a:spLocks/>
          </p:cNvSpPr>
          <p:nvPr/>
        </p:nvSpPr>
        <p:spPr>
          <a:xfrm>
            <a:off x="10184231" y="1996058"/>
            <a:ext cx="1567553" cy="936999"/>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r" rtl="1">
              <a:buClr>
                <a:schemeClr val="accent1"/>
              </a:buClr>
              <a:buFont typeface="Wingdings" panose="05000000000000000000" pitchFamily="2" charset="2"/>
              <a:buChar char="§"/>
              <a:defRP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ניהול וניצול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הידע</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הפחתת עבודה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עודפת</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גמישות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תפעולית</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Char char="§"/>
              <a:defRPr/>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מעורבות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העובדים בדרכים יעילות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יותר</a:t>
            </a: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20164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5B6A93C-9DB4-944E-BBA6-E05B0F849EFD}"/>
              </a:ext>
            </a:extLst>
          </p:cNvPr>
          <p:cNvSpPr/>
          <p:nvPr/>
        </p:nvSpPr>
        <p:spPr>
          <a:xfrm>
            <a:off x="167941" y="2087139"/>
            <a:ext cx="2661361" cy="523220"/>
          </a:xfrm>
          <a:prstGeom prst="rect">
            <a:avLst/>
          </a:prstGeom>
        </p:spPr>
        <p:txBody>
          <a:bodyPr wrap="square">
            <a:spAutoFit/>
          </a:bodyPr>
          <a:lstStyle/>
          <a:p>
            <a:pPr lvl="0" algn="ctr" defTabSz="1219170" fontAlgn="b">
              <a:defRPr/>
            </a:pPr>
            <a:r>
              <a:rPr lang="he-IL" sz="1400" dirty="0" smtClean="0">
                <a:solidFill>
                  <a:prstClr val="white"/>
                </a:solidFill>
                <a:latin typeface="Calibri" panose="020F0502020204030204" pitchFamily="34" charset="0"/>
                <a:ea typeface="Tahoma" panose="020B0604030504040204" pitchFamily="34" charset="0"/>
                <a:cs typeface="Calibri" panose="020F0502020204030204" pitchFamily="34" charset="0"/>
              </a:rPr>
              <a:t>יעילות</a:t>
            </a: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 איכות, פרודוקטיביות, מזעור טעויות וכשלים חוזרים</a:t>
            </a:r>
          </a:p>
        </p:txBody>
      </p:sp>
      <p:sp>
        <p:nvSpPr>
          <p:cNvPr id="31" name="Rectangle 30">
            <a:extLst>
              <a:ext uri="{FF2B5EF4-FFF2-40B4-BE49-F238E27FC236}">
                <a16:creationId xmlns:a16="http://schemas.microsoft.com/office/drawing/2014/main" id="{8B250194-3FFF-0747-806C-001194C25237}"/>
              </a:ext>
            </a:extLst>
          </p:cNvPr>
          <p:cNvSpPr/>
          <p:nvPr/>
        </p:nvSpPr>
        <p:spPr>
          <a:xfrm>
            <a:off x="9385126" y="2162811"/>
            <a:ext cx="2329354" cy="307777"/>
          </a:xfrm>
          <a:prstGeom prst="rect">
            <a:avLst/>
          </a:prstGeom>
        </p:spPr>
        <p:txBody>
          <a:bodyPr wrap="square">
            <a:spAutoFit/>
          </a:bodyPr>
          <a:lstStyle/>
          <a:p>
            <a:pPr lvl="0" algn="ctr" defTabSz="1219170" fontAlgn="b">
              <a:defRPr/>
            </a:pP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מיומנויות, הכשרה, ארגון לומד</a:t>
            </a:r>
          </a:p>
        </p:txBody>
      </p:sp>
      <p:sp>
        <p:nvSpPr>
          <p:cNvPr id="33" name="Rectangle 32">
            <a:extLst>
              <a:ext uri="{FF2B5EF4-FFF2-40B4-BE49-F238E27FC236}">
                <a16:creationId xmlns:a16="http://schemas.microsoft.com/office/drawing/2014/main" id="{07987DCB-5615-A947-9EBE-A5BFB5064661}"/>
              </a:ext>
            </a:extLst>
          </p:cNvPr>
          <p:cNvSpPr/>
          <p:nvPr/>
        </p:nvSpPr>
        <p:spPr>
          <a:xfrm>
            <a:off x="420186" y="5487523"/>
            <a:ext cx="2972733" cy="523220"/>
          </a:xfrm>
          <a:prstGeom prst="rect">
            <a:avLst/>
          </a:prstGeom>
        </p:spPr>
        <p:txBody>
          <a:bodyPr wrap="square">
            <a:spAutoFit/>
          </a:bodyPr>
          <a:lstStyle/>
          <a:p>
            <a:pPr lvl="0" algn="ctr" defTabSz="1219170" fontAlgn="b">
              <a:defRPr/>
            </a:pP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שביעות רצון עובדים, שימור עובדים ותחושת שייכות</a:t>
            </a:r>
          </a:p>
        </p:txBody>
      </p:sp>
      <p:grpSp>
        <p:nvGrpSpPr>
          <p:cNvPr id="8" name="Group 7"/>
          <p:cNvGrpSpPr/>
          <p:nvPr/>
        </p:nvGrpSpPr>
        <p:grpSpPr>
          <a:xfrm flipH="1">
            <a:off x="528581" y="1494006"/>
            <a:ext cx="2610767" cy="540000"/>
            <a:chOff x="520846" y="1494006"/>
            <a:chExt cx="2610767" cy="540000"/>
          </a:xfrm>
        </p:grpSpPr>
        <p:sp>
          <p:nvSpPr>
            <p:cNvPr id="34" name="Rectangle 33">
              <a:extLst>
                <a:ext uri="{FF2B5EF4-FFF2-40B4-BE49-F238E27FC236}">
                  <a16:creationId xmlns:a16="http://schemas.microsoft.com/office/drawing/2014/main" id="{DAEE891E-8E7E-9C42-96E9-B38B862647A0}"/>
                </a:ext>
              </a:extLst>
            </p:cNvPr>
            <p:cNvSpPr/>
            <p:nvPr/>
          </p:nvSpPr>
          <p:spPr>
            <a:xfrm>
              <a:off x="1148721" y="1621954"/>
              <a:ext cx="1982892" cy="338554"/>
            </a:xfrm>
            <a:prstGeom prst="rect">
              <a:avLst/>
            </a:prstGeom>
          </p:spPr>
          <p:txBody>
            <a:bodyPr wrap="square">
              <a:spAutoFit/>
            </a:bodyPr>
            <a:lstStyle/>
            <a:p>
              <a:pPr lvl="0" algn="r" defTabSz="1219170" fontAlgn="b">
                <a:defRPr/>
              </a:pPr>
              <a:r>
                <a:rPr lang="he-IL" sz="1600" dirty="0">
                  <a:solidFill>
                    <a:srgbClr val="00A3E0"/>
                  </a:solidFill>
                  <a:latin typeface="Calibri" panose="020F0502020204030204" pitchFamily="34" charset="0"/>
                  <a:ea typeface="Tahoma" panose="020B0604030504040204" pitchFamily="34" charset="0"/>
                  <a:cs typeface="Calibri" panose="020F0502020204030204" pitchFamily="34" charset="0"/>
                </a:rPr>
                <a:t>ניהול ידע תומך ביצוע </a:t>
              </a:r>
            </a:p>
          </p:txBody>
        </p:sp>
        <p:grpSp>
          <p:nvGrpSpPr>
            <p:cNvPr id="35" name="Group 726">
              <a:extLst>
                <a:ext uri="{FF2B5EF4-FFF2-40B4-BE49-F238E27FC236}">
                  <a16:creationId xmlns:a16="http://schemas.microsoft.com/office/drawing/2014/main" id="{014D6DFB-E531-F848-BAFE-294EDC516475}"/>
                </a:ext>
              </a:extLst>
            </p:cNvPr>
            <p:cNvGrpSpPr>
              <a:grpSpLocks noChangeAspect="1"/>
            </p:cNvGrpSpPr>
            <p:nvPr/>
          </p:nvGrpSpPr>
          <p:grpSpPr bwMode="auto">
            <a:xfrm>
              <a:off x="520846" y="1494006"/>
              <a:ext cx="540000" cy="540000"/>
              <a:chOff x="5022" y="3403"/>
              <a:chExt cx="340" cy="340"/>
            </a:xfrm>
            <a:solidFill>
              <a:srgbClr val="00A3E0"/>
            </a:solidFill>
          </p:grpSpPr>
          <p:sp>
            <p:nvSpPr>
              <p:cNvPr id="36" name="Freeform 727">
                <a:extLst>
                  <a:ext uri="{FF2B5EF4-FFF2-40B4-BE49-F238E27FC236}">
                    <a16:creationId xmlns:a16="http://schemas.microsoft.com/office/drawing/2014/main" id="{340FC6FF-8671-7448-9418-5C38D8F1C479}"/>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Freeform 728">
                <a:extLst>
                  <a:ext uri="{FF2B5EF4-FFF2-40B4-BE49-F238E27FC236}">
                    <a16:creationId xmlns:a16="http://schemas.microsoft.com/office/drawing/2014/main" id="{708182DE-3DC3-4C45-B981-78A88518038C}"/>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9" name="Group 8"/>
          <p:cNvGrpSpPr/>
          <p:nvPr/>
        </p:nvGrpSpPr>
        <p:grpSpPr>
          <a:xfrm flipH="1">
            <a:off x="520656" y="4767308"/>
            <a:ext cx="2582002" cy="615471"/>
            <a:chOff x="520846" y="4767308"/>
            <a:chExt cx="2582002" cy="615471"/>
          </a:xfrm>
        </p:grpSpPr>
        <p:sp>
          <p:nvSpPr>
            <p:cNvPr id="38" name="Rectangle 37">
              <a:extLst>
                <a:ext uri="{FF2B5EF4-FFF2-40B4-BE49-F238E27FC236}">
                  <a16:creationId xmlns:a16="http://schemas.microsoft.com/office/drawing/2014/main" id="{37AE0011-D40C-FB49-90CA-A455C37B8BDF}"/>
                </a:ext>
              </a:extLst>
            </p:cNvPr>
            <p:cNvSpPr/>
            <p:nvPr/>
          </p:nvSpPr>
          <p:spPr>
            <a:xfrm>
              <a:off x="1156645" y="4798004"/>
              <a:ext cx="1946203" cy="584775"/>
            </a:xfrm>
            <a:prstGeom prst="rect">
              <a:avLst/>
            </a:prstGeom>
          </p:spPr>
          <p:txBody>
            <a:bodyPr wrap="square">
              <a:spAutoFit/>
            </a:bodyPr>
            <a:lstStyle/>
            <a:p>
              <a:pPr lvl="0" algn="r" defTabSz="1219170" fontAlgn="b">
                <a:defRPr/>
              </a:pPr>
              <a:r>
                <a:rPr lang="he-IL" sz="1600" dirty="0">
                  <a:solidFill>
                    <a:srgbClr val="FFCD00"/>
                  </a:solidFill>
                  <a:latin typeface="Calibri" panose="020F0502020204030204" pitchFamily="34" charset="0"/>
                  <a:ea typeface="Tahoma" panose="020B0604030504040204" pitchFamily="34" charset="0"/>
                  <a:cs typeface="Calibri" panose="020F0502020204030204" pitchFamily="34" charset="0"/>
                </a:rPr>
                <a:t>תקשורת פנים-ארגונית וקולבורציה</a:t>
              </a:r>
            </a:p>
          </p:txBody>
        </p:sp>
        <p:grpSp>
          <p:nvGrpSpPr>
            <p:cNvPr id="39" name="Group 186">
              <a:extLst>
                <a:ext uri="{FF2B5EF4-FFF2-40B4-BE49-F238E27FC236}">
                  <a16:creationId xmlns:a16="http://schemas.microsoft.com/office/drawing/2014/main" id="{0271D9E4-2E77-CB4B-90A3-A0FEAD330D0E}"/>
                </a:ext>
              </a:extLst>
            </p:cNvPr>
            <p:cNvGrpSpPr>
              <a:grpSpLocks noChangeAspect="1"/>
            </p:cNvGrpSpPr>
            <p:nvPr/>
          </p:nvGrpSpPr>
          <p:grpSpPr bwMode="auto">
            <a:xfrm>
              <a:off x="520846" y="4767308"/>
              <a:ext cx="540000" cy="540000"/>
              <a:chOff x="6560" y="394"/>
              <a:chExt cx="340" cy="340"/>
            </a:xfrm>
            <a:solidFill>
              <a:srgbClr val="FFCD00"/>
            </a:solidFill>
          </p:grpSpPr>
          <p:sp>
            <p:nvSpPr>
              <p:cNvPr id="40" name="Freeform 187">
                <a:extLst>
                  <a:ext uri="{FF2B5EF4-FFF2-40B4-BE49-F238E27FC236}">
                    <a16:creationId xmlns:a16="http://schemas.microsoft.com/office/drawing/2014/main" id="{B7945EB0-377A-4D4E-87FC-D60BDAE95A16}"/>
                  </a:ext>
                </a:extLst>
              </p:cNvPr>
              <p:cNvSpPr>
                <a:spLocks noEditPoints="1"/>
              </p:cNvSpPr>
              <p:nvPr/>
            </p:nvSpPr>
            <p:spPr bwMode="auto">
              <a:xfrm>
                <a:off x="6560" y="3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Freeform 188">
                <a:extLst>
                  <a:ext uri="{FF2B5EF4-FFF2-40B4-BE49-F238E27FC236}">
                    <a16:creationId xmlns:a16="http://schemas.microsoft.com/office/drawing/2014/main" id="{EB3C45B5-051E-BE4D-AE42-52D3561460A0}"/>
                  </a:ext>
                </a:extLst>
              </p:cNvPr>
              <p:cNvSpPr>
                <a:spLocks noEditPoints="1"/>
              </p:cNvSpPr>
              <p:nvPr/>
            </p:nvSpPr>
            <p:spPr bwMode="auto">
              <a:xfrm>
                <a:off x="6623" y="471"/>
                <a:ext cx="185" cy="185"/>
              </a:xfrm>
              <a:custGeom>
                <a:avLst/>
                <a:gdLst>
                  <a:gd name="T0" fmla="*/ 273 w 278"/>
                  <a:gd name="T1" fmla="*/ 3 h 278"/>
                  <a:gd name="T2" fmla="*/ 262 w 278"/>
                  <a:gd name="T3" fmla="*/ 2 h 278"/>
                  <a:gd name="T4" fmla="*/ 6 w 278"/>
                  <a:gd name="T5" fmla="*/ 152 h 278"/>
                  <a:gd name="T6" fmla="*/ 1 w 278"/>
                  <a:gd name="T7" fmla="*/ 162 h 278"/>
                  <a:gd name="T8" fmla="*/ 7 w 278"/>
                  <a:gd name="T9" fmla="*/ 171 h 278"/>
                  <a:gd name="T10" fmla="*/ 89 w 278"/>
                  <a:gd name="T11" fmla="*/ 204 h 278"/>
                  <a:gd name="T12" fmla="*/ 108 w 278"/>
                  <a:gd name="T13" fmla="*/ 271 h 278"/>
                  <a:gd name="T14" fmla="*/ 117 w 278"/>
                  <a:gd name="T15" fmla="*/ 278 h 278"/>
                  <a:gd name="T16" fmla="*/ 118 w 278"/>
                  <a:gd name="T17" fmla="*/ 278 h 278"/>
                  <a:gd name="T18" fmla="*/ 127 w 278"/>
                  <a:gd name="T19" fmla="*/ 274 h 278"/>
                  <a:gd name="T20" fmla="*/ 127 w 278"/>
                  <a:gd name="T21" fmla="*/ 274 h 278"/>
                  <a:gd name="T22" fmla="*/ 157 w 278"/>
                  <a:gd name="T23" fmla="*/ 232 h 278"/>
                  <a:gd name="T24" fmla="*/ 242 w 278"/>
                  <a:gd name="T25" fmla="*/ 267 h 278"/>
                  <a:gd name="T26" fmla="*/ 246 w 278"/>
                  <a:gd name="T27" fmla="*/ 268 h 278"/>
                  <a:gd name="T28" fmla="*/ 252 w 278"/>
                  <a:gd name="T29" fmla="*/ 266 h 278"/>
                  <a:gd name="T30" fmla="*/ 257 w 278"/>
                  <a:gd name="T31" fmla="*/ 258 h 278"/>
                  <a:gd name="T32" fmla="*/ 278 w 278"/>
                  <a:gd name="T33" fmla="*/ 13 h 278"/>
                  <a:gd name="T34" fmla="*/ 273 w 278"/>
                  <a:gd name="T35" fmla="*/ 3 h 278"/>
                  <a:gd name="T36" fmla="*/ 92 w 278"/>
                  <a:gd name="T37" fmla="*/ 182 h 278"/>
                  <a:gd name="T38" fmla="*/ 35 w 278"/>
                  <a:gd name="T39" fmla="*/ 159 h 278"/>
                  <a:gd name="T40" fmla="*/ 209 w 278"/>
                  <a:gd name="T41" fmla="*/ 58 h 278"/>
                  <a:gd name="T42" fmla="*/ 92 w 278"/>
                  <a:gd name="T43" fmla="*/ 182 h 278"/>
                  <a:gd name="T44" fmla="*/ 199 w 278"/>
                  <a:gd name="T45" fmla="*/ 100 h 278"/>
                  <a:gd name="T46" fmla="*/ 130 w 278"/>
                  <a:gd name="T47" fmla="*/ 209 h 278"/>
                  <a:gd name="T48" fmla="*/ 129 w 278"/>
                  <a:gd name="T49" fmla="*/ 210 h 278"/>
                  <a:gd name="T50" fmla="*/ 120 w 278"/>
                  <a:gd name="T51" fmla="*/ 235 h 278"/>
                  <a:gd name="T52" fmla="*/ 109 w 278"/>
                  <a:gd name="T53" fmla="*/ 196 h 278"/>
                  <a:gd name="T54" fmla="*/ 199 w 278"/>
                  <a:gd name="T55" fmla="*/ 100 h 278"/>
                  <a:gd name="T56" fmla="*/ 237 w 278"/>
                  <a:gd name="T57" fmla="*/ 242 h 278"/>
                  <a:gd name="T58" fmla="*/ 156 w 278"/>
                  <a:gd name="T59" fmla="*/ 209 h 278"/>
                  <a:gd name="T60" fmla="*/ 253 w 278"/>
                  <a:gd name="T61" fmla="*/ 54 h 278"/>
                  <a:gd name="T62" fmla="*/ 237 w 278"/>
                  <a:gd name="T6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78">
                    <a:moveTo>
                      <a:pt x="273" y="3"/>
                    </a:moveTo>
                    <a:cubicBezTo>
                      <a:pt x="270" y="1"/>
                      <a:pt x="265" y="0"/>
                      <a:pt x="262" y="2"/>
                    </a:cubicBezTo>
                    <a:cubicBezTo>
                      <a:pt x="6" y="152"/>
                      <a:pt x="6" y="152"/>
                      <a:pt x="6" y="152"/>
                    </a:cubicBezTo>
                    <a:cubicBezTo>
                      <a:pt x="2" y="154"/>
                      <a:pt x="0" y="158"/>
                      <a:pt x="1" y="162"/>
                    </a:cubicBezTo>
                    <a:cubicBezTo>
                      <a:pt x="1" y="166"/>
                      <a:pt x="4" y="169"/>
                      <a:pt x="7" y="171"/>
                    </a:cubicBezTo>
                    <a:cubicBezTo>
                      <a:pt x="89" y="204"/>
                      <a:pt x="89" y="204"/>
                      <a:pt x="89" y="204"/>
                    </a:cubicBezTo>
                    <a:cubicBezTo>
                      <a:pt x="108" y="271"/>
                      <a:pt x="108" y="271"/>
                      <a:pt x="108" y="271"/>
                    </a:cubicBezTo>
                    <a:cubicBezTo>
                      <a:pt x="109" y="275"/>
                      <a:pt x="113" y="278"/>
                      <a:pt x="117" y="278"/>
                    </a:cubicBezTo>
                    <a:cubicBezTo>
                      <a:pt x="118" y="278"/>
                      <a:pt x="118" y="278"/>
                      <a:pt x="118" y="278"/>
                    </a:cubicBezTo>
                    <a:cubicBezTo>
                      <a:pt x="121" y="278"/>
                      <a:pt x="125" y="277"/>
                      <a:pt x="127" y="274"/>
                    </a:cubicBezTo>
                    <a:cubicBezTo>
                      <a:pt x="127" y="274"/>
                      <a:pt x="127" y="274"/>
                      <a:pt x="127" y="274"/>
                    </a:cubicBezTo>
                    <a:cubicBezTo>
                      <a:pt x="157" y="232"/>
                      <a:pt x="157" y="232"/>
                      <a:pt x="157" y="232"/>
                    </a:cubicBezTo>
                    <a:cubicBezTo>
                      <a:pt x="242" y="267"/>
                      <a:pt x="242" y="267"/>
                      <a:pt x="242" y="267"/>
                    </a:cubicBezTo>
                    <a:cubicBezTo>
                      <a:pt x="243" y="267"/>
                      <a:pt x="245" y="268"/>
                      <a:pt x="246" y="268"/>
                    </a:cubicBezTo>
                    <a:cubicBezTo>
                      <a:pt x="248" y="268"/>
                      <a:pt x="250" y="267"/>
                      <a:pt x="252" y="266"/>
                    </a:cubicBezTo>
                    <a:cubicBezTo>
                      <a:pt x="254" y="264"/>
                      <a:pt x="256" y="261"/>
                      <a:pt x="257" y="258"/>
                    </a:cubicBezTo>
                    <a:cubicBezTo>
                      <a:pt x="278" y="13"/>
                      <a:pt x="278" y="13"/>
                      <a:pt x="278" y="13"/>
                    </a:cubicBezTo>
                    <a:cubicBezTo>
                      <a:pt x="278" y="9"/>
                      <a:pt x="276" y="5"/>
                      <a:pt x="273" y="3"/>
                    </a:cubicBezTo>
                    <a:close/>
                    <a:moveTo>
                      <a:pt x="92" y="182"/>
                    </a:moveTo>
                    <a:cubicBezTo>
                      <a:pt x="35" y="159"/>
                      <a:pt x="35" y="159"/>
                      <a:pt x="35" y="159"/>
                    </a:cubicBezTo>
                    <a:cubicBezTo>
                      <a:pt x="209" y="58"/>
                      <a:pt x="209" y="58"/>
                      <a:pt x="209" y="58"/>
                    </a:cubicBezTo>
                    <a:lnTo>
                      <a:pt x="92" y="182"/>
                    </a:lnTo>
                    <a:close/>
                    <a:moveTo>
                      <a:pt x="199" y="100"/>
                    </a:moveTo>
                    <a:cubicBezTo>
                      <a:pt x="130" y="209"/>
                      <a:pt x="130" y="209"/>
                      <a:pt x="130" y="209"/>
                    </a:cubicBezTo>
                    <a:cubicBezTo>
                      <a:pt x="130" y="209"/>
                      <a:pt x="130" y="210"/>
                      <a:pt x="129" y="210"/>
                    </a:cubicBezTo>
                    <a:cubicBezTo>
                      <a:pt x="120" y="235"/>
                      <a:pt x="120" y="235"/>
                      <a:pt x="120" y="235"/>
                    </a:cubicBezTo>
                    <a:cubicBezTo>
                      <a:pt x="109" y="196"/>
                      <a:pt x="109" y="196"/>
                      <a:pt x="109" y="196"/>
                    </a:cubicBezTo>
                    <a:lnTo>
                      <a:pt x="199" y="100"/>
                    </a:lnTo>
                    <a:close/>
                    <a:moveTo>
                      <a:pt x="237" y="242"/>
                    </a:moveTo>
                    <a:cubicBezTo>
                      <a:pt x="156" y="209"/>
                      <a:pt x="156" y="209"/>
                      <a:pt x="156" y="209"/>
                    </a:cubicBezTo>
                    <a:cubicBezTo>
                      <a:pt x="253" y="54"/>
                      <a:pt x="253" y="54"/>
                      <a:pt x="253" y="54"/>
                    </a:cubicBezTo>
                    <a:lnTo>
                      <a:pt x="237"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6" name="Group 5"/>
          <p:cNvGrpSpPr/>
          <p:nvPr/>
        </p:nvGrpSpPr>
        <p:grpSpPr>
          <a:xfrm flipH="1">
            <a:off x="9704905" y="1494006"/>
            <a:ext cx="1306670" cy="540000"/>
            <a:chOff x="9435600" y="1494006"/>
            <a:chExt cx="1306670" cy="540000"/>
          </a:xfrm>
        </p:grpSpPr>
        <p:grpSp>
          <p:nvGrpSpPr>
            <p:cNvPr id="42" name="Group 932">
              <a:extLst>
                <a:ext uri="{FF2B5EF4-FFF2-40B4-BE49-F238E27FC236}">
                  <a16:creationId xmlns:a16="http://schemas.microsoft.com/office/drawing/2014/main" id="{AAB5C466-0FCD-1349-8DCA-45FB198252D9}"/>
                </a:ext>
              </a:extLst>
            </p:cNvPr>
            <p:cNvGrpSpPr>
              <a:grpSpLocks noChangeAspect="1"/>
            </p:cNvGrpSpPr>
            <p:nvPr/>
          </p:nvGrpSpPr>
          <p:grpSpPr bwMode="auto">
            <a:xfrm>
              <a:off x="9435600" y="1494006"/>
              <a:ext cx="540000" cy="540000"/>
              <a:chOff x="5795" y="3560"/>
              <a:chExt cx="340" cy="340"/>
            </a:xfrm>
            <a:solidFill>
              <a:schemeClr val="accent3">
                <a:lumMod val="60000"/>
                <a:lumOff val="40000"/>
              </a:schemeClr>
            </a:solidFill>
          </p:grpSpPr>
          <p:sp>
            <p:nvSpPr>
              <p:cNvPr id="43" name="Freeform 933">
                <a:extLst>
                  <a:ext uri="{FF2B5EF4-FFF2-40B4-BE49-F238E27FC236}">
                    <a16:creationId xmlns:a16="http://schemas.microsoft.com/office/drawing/2014/main" id="{F26CD4C5-C343-1546-A8FB-9B01F3178F79}"/>
                  </a:ext>
                </a:extLst>
              </p:cNvPr>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Freeform 934">
                <a:extLst>
                  <a:ext uri="{FF2B5EF4-FFF2-40B4-BE49-F238E27FC236}">
                    <a16:creationId xmlns:a16="http://schemas.microsoft.com/office/drawing/2014/main" id="{5B064A4D-7E85-344E-899E-4259289CFBF3}"/>
                  </a:ext>
                </a:extLst>
              </p:cNvPr>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5" name="Rectangle 44">
              <a:extLst>
                <a:ext uri="{FF2B5EF4-FFF2-40B4-BE49-F238E27FC236}">
                  <a16:creationId xmlns:a16="http://schemas.microsoft.com/office/drawing/2014/main" id="{61E2DE41-A710-2D45-819A-597DD3209851}"/>
                </a:ext>
              </a:extLst>
            </p:cNvPr>
            <p:cNvSpPr/>
            <p:nvPr/>
          </p:nvSpPr>
          <p:spPr>
            <a:xfrm>
              <a:off x="10110366" y="1610118"/>
              <a:ext cx="631904" cy="338554"/>
            </a:xfrm>
            <a:prstGeom prst="rect">
              <a:avLst/>
            </a:prstGeom>
            <a:noFill/>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smtClean="0">
                  <a:ln>
                    <a:noFill/>
                  </a:ln>
                  <a:solidFill>
                    <a:srgbClr val="A5A5A5">
                      <a:lumMod val="60000"/>
                      <a:lumOff val="40000"/>
                    </a:srgbClr>
                  </a:solidFill>
                  <a:effectLst/>
                  <a:uLnTx/>
                  <a:uFillTx/>
                  <a:latin typeface="Calibri" panose="020F0502020204030204" pitchFamily="34" charset="0"/>
                  <a:ea typeface="Tahoma" panose="020B0604030504040204" pitchFamily="34" charset="0"/>
                  <a:cs typeface="Calibri" panose="020F0502020204030204" pitchFamily="34" charset="0"/>
                </a:rPr>
                <a:t>למידה</a:t>
              </a:r>
              <a:endParaRPr kumimoji="0" lang="en-US" sz="1600" b="0" i="0" u="none" strike="noStrike" kern="1200" cap="none" spc="0" normalizeH="0" baseline="0" noProof="0" dirty="0">
                <a:ln>
                  <a:noFill/>
                </a:ln>
                <a:solidFill>
                  <a:srgbClr val="A5A5A5">
                    <a:lumMod val="60000"/>
                    <a:lumOff val="40000"/>
                  </a:srgbClr>
                </a:solidFill>
                <a:effectLst/>
                <a:uLnTx/>
                <a:uFillTx/>
                <a:latin typeface="Calibri" panose="020F0502020204030204" pitchFamily="34" charset="0"/>
                <a:ea typeface="+mn-ea"/>
                <a:cs typeface="Calibri" panose="020F0502020204030204" pitchFamily="34" charset="0"/>
              </a:endParaRPr>
            </a:p>
          </p:txBody>
        </p:sp>
      </p:grpSp>
      <p:sp>
        <p:nvSpPr>
          <p:cNvPr id="32" name="Rectangle 31">
            <a:extLst>
              <a:ext uri="{FF2B5EF4-FFF2-40B4-BE49-F238E27FC236}">
                <a16:creationId xmlns:a16="http://schemas.microsoft.com/office/drawing/2014/main" id="{370850A9-DB11-B847-BE5A-AEF820D724A7}"/>
              </a:ext>
            </a:extLst>
          </p:cNvPr>
          <p:cNvSpPr/>
          <p:nvPr/>
        </p:nvSpPr>
        <p:spPr>
          <a:xfrm>
            <a:off x="9385126" y="5487523"/>
            <a:ext cx="2156707" cy="738664"/>
          </a:xfrm>
          <a:prstGeom prst="rect">
            <a:avLst/>
          </a:prstGeom>
        </p:spPr>
        <p:txBody>
          <a:bodyPr wrap="square">
            <a:spAutoFit/>
          </a:bodyPr>
          <a:lstStyle/>
          <a:p>
            <a:pPr lvl="0" algn="ctr" defTabSz="1219170" fontAlgn="b">
              <a:defRPr/>
            </a:pP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ניהול סיכונים </a:t>
            </a:r>
            <a:r>
              <a:rPr lang="he-IL" sz="1400" dirty="0" err="1">
                <a:solidFill>
                  <a:prstClr val="white"/>
                </a:solidFill>
                <a:latin typeface="Calibri" panose="020F0502020204030204" pitchFamily="34" charset="0"/>
                <a:ea typeface="Tahoma" panose="020B0604030504040204" pitchFamily="34" charset="0"/>
                <a:cs typeface="Calibri" panose="020F0502020204030204" pitchFamily="34" charset="0"/>
              </a:rPr>
              <a:t>ומיטיגציה</a:t>
            </a: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 </a:t>
            </a:r>
          </a:p>
          <a:p>
            <a:pPr lvl="0" algn="ctr" defTabSz="1219170" fontAlgn="b">
              <a:defRPr/>
            </a:pP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עמידה ברגולציה,</a:t>
            </a:r>
          </a:p>
          <a:p>
            <a:pPr lvl="0" algn="ctr" defTabSz="1219170" fontAlgn="b">
              <a:defRPr/>
            </a:pPr>
            <a:r>
              <a:rPr lang="he-IL" sz="1400" dirty="0">
                <a:solidFill>
                  <a:prstClr val="white"/>
                </a:solidFill>
                <a:latin typeface="Calibri" panose="020F0502020204030204" pitchFamily="34" charset="0"/>
                <a:ea typeface="Tahoma" panose="020B0604030504040204" pitchFamily="34" charset="0"/>
                <a:cs typeface="Calibri" panose="020F0502020204030204" pitchFamily="34" charset="0"/>
              </a:rPr>
              <a:t>המשכיות עסקית</a:t>
            </a:r>
          </a:p>
        </p:txBody>
      </p:sp>
      <p:grpSp>
        <p:nvGrpSpPr>
          <p:cNvPr id="7" name="Group 6"/>
          <p:cNvGrpSpPr/>
          <p:nvPr/>
        </p:nvGrpSpPr>
        <p:grpSpPr>
          <a:xfrm flipH="1">
            <a:off x="9035363" y="4850983"/>
            <a:ext cx="2556746" cy="540000"/>
            <a:chOff x="9435600" y="4767308"/>
            <a:chExt cx="2556746" cy="540000"/>
          </a:xfrm>
        </p:grpSpPr>
        <p:grpSp>
          <p:nvGrpSpPr>
            <p:cNvPr id="46" name="Group 587">
              <a:extLst>
                <a:ext uri="{FF2B5EF4-FFF2-40B4-BE49-F238E27FC236}">
                  <a16:creationId xmlns:a16="http://schemas.microsoft.com/office/drawing/2014/main" id="{4435F17B-278E-7248-B49B-A938D97E5AE7}"/>
                </a:ext>
              </a:extLst>
            </p:cNvPr>
            <p:cNvGrpSpPr>
              <a:grpSpLocks noChangeAspect="1"/>
            </p:cNvGrpSpPr>
            <p:nvPr/>
          </p:nvGrpSpPr>
          <p:grpSpPr bwMode="auto">
            <a:xfrm>
              <a:off x="9435600" y="4767308"/>
              <a:ext cx="540000" cy="540000"/>
              <a:chOff x="2878" y="2417"/>
              <a:chExt cx="340" cy="340"/>
            </a:xfrm>
            <a:solidFill>
              <a:srgbClr val="43B02A"/>
            </a:solidFill>
          </p:grpSpPr>
          <p:sp>
            <p:nvSpPr>
              <p:cNvPr id="47" name="Freeform 588">
                <a:extLst>
                  <a:ext uri="{FF2B5EF4-FFF2-40B4-BE49-F238E27FC236}">
                    <a16:creationId xmlns:a16="http://schemas.microsoft.com/office/drawing/2014/main" id="{00ED4EE9-DD1C-F944-938B-E6E6768925AE}"/>
                  </a:ext>
                </a:extLst>
              </p:cNvPr>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 name="Freeform 589">
                <a:extLst>
                  <a:ext uri="{FF2B5EF4-FFF2-40B4-BE49-F238E27FC236}">
                    <a16:creationId xmlns:a16="http://schemas.microsoft.com/office/drawing/2014/main" id="{BA3CFFE3-1E45-A64B-8C5D-4D3ABB865DB5}"/>
                  </a:ext>
                </a:extLst>
              </p:cNvPr>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Freeform 590">
                <a:extLst>
                  <a:ext uri="{FF2B5EF4-FFF2-40B4-BE49-F238E27FC236}">
                    <a16:creationId xmlns:a16="http://schemas.microsoft.com/office/drawing/2014/main" id="{16A36B33-43E0-2849-A9B1-F1DCFCF27127}"/>
                  </a:ext>
                </a:extLst>
              </p:cNvPr>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0" name="Rectangle 49">
              <a:extLst>
                <a:ext uri="{FF2B5EF4-FFF2-40B4-BE49-F238E27FC236}">
                  <a16:creationId xmlns:a16="http://schemas.microsoft.com/office/drawing/2014/main" id="{C0266AD7-05AE-6E41-BE77-BC1E167FEDE7}"/>
                </a:ext>
              </a:extLst>
            </p:cNvPr>
            <p:cNvSpPr/>
            <p:nvPr/>
          </p:nvSpPr>
          <p:spPr>
            <a:xfrm>
              <a:off x="10034879" y="4880026"/>
              <a:ext cx="1957467" cy="338554"/>
            </a:xfrm>
            <a:prstGeom prst="rect">
              <a:avLst/>
            </a:prstGeom>
          </p:spPr>
          <p:txBody>
            <a:bodyPr wrap="square">
              <a:spAutoFit/>
            </a:bodyPr>
            <a:lstStyle/>
            <a:p>
              <a:pPr lvl="0" algn="r" defTabSz="1219170" fontAlgn="b">
                <a:defRPr/>
              </a:pPr>
              <a:r>
                <a:rPr lang="he-IL" sz="1600" dirty="0">
                  <a:solidFill>
                    <a:srgbClr val="43B02A"/>
                  </a:solidFill>
                  <a:latin typeface="Calibri" panose="020F0502020204030204" pitchFamily="34" charset="0"/>
                  <a:ea typeface="Tahoma" panose="020B0604030504040204" pitchFamily="34" charset="0"/>
                  <a:cs typeface="Calibri" panose="020F0502020204030204" pitchFamily="34" charset="0"/>
                </a:rPr>
                <a:t>המשכיות ידע ושימורו</a:t>
              </a:r>
            </a:p>
          </p:txBody>
        </p:sp>
      </p:grpSp>
      <p:sp>
        <p:nvSpPr>
          <p:cNvPr id="60" name="Pie 59">
            <a:extLst>
              <a:ext uri="{FF2B5EF4-FFF2-40B4-BE49-F238E27FC236}">
                <a16:creationId xmlns:a16="http://schemas.microsoft.com/office/drawing/2014/main" id="{06AC36D5-F118-FE48-8B58-C7D760C0F702}"/>
              </a:ext>
            </a:extLst>
          </p:cNvPr>
          <p:cNvSpPr/>
          <p:nvPr/>
        </p:nvSpPr>
        <p:spPr bwMode="gray">
          <a:xfrm rot="5400000">
            <a:off x="2786714" y="98897"/>
            <a:ext cx="6647344" cy="6647344"/>
          </a:xfrm>
          <a:prstGeom prst="pie">
            <a:avLst>
              <a:gd name="adj1" fmla="val 10795688"/>
              <a:gd name="adj2" fmla="val 16200000"/>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00A3E0"/>
              </a:solidFill>
              <a:effectLst/>
              <a:uLnTx/>
              <a:uFillTx/>
              <a:latin typeface="Calibri" panose="020F0502020204030204" pitchFamily="34" charset="0"/>
              <a:ea typeface="+mn-ea"/>
              <a:cs typeface="Calibri" panose="020F0502020204030204" pitchFamily="34" charset="0"/>
            </a:endParaRPr>
          </a:p>
        </p:txBody>
      </p:sp>
      <p:sp>
        <p:nvSpPr>
          <p:cNvPr id="61" name="Pie 60">
            <a:extLst>
              <a:ext uri="{FF2B5EF4-FFF2-40B4-BE49-F238E27FC236}">
                <a16:creationId xmlns:a16="http://schemas.microsoft.com/office/drawing/2014/main" id="{49800948-1726-F14C-A79C-344C20688B2E}"/>
              </a:ext>
            </a:extLst>
          </p:cNvPr>
          <p:cNvSpPr/>
          <p:nvPr/>
        </p:nvSpPr>
        <p:spPr bwMode="gray">
          <a:xfrm>
            <a:off x="2775099" y="94167"/>
            <a:ext cx="6648601" cy="6647349"/>
          </a:xfrm>
          <a:prstGeom prst="pie">
            <a:avLst>
              <a:gd name="adj1" fmla="val 10795688"/>
              <a:gd name="adj2" fmla="val 16200000"/>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Structured knowledge items</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Pie 61">
            <a:extLst>
              <a:ext uri="{FF2B5EF4-FFF2-40B4-BE49-F238E27FC236}">
                <a16:creationId xmlns:a16="http://schemas.microsoft.com/office/drawing/2014/main" id="{658F8F92-19FC-2841-877E-7D2A92A2C4A6}"/>
              </a:ext>
            </a:extLst>
          </p:cNvPr>
          <p:cNvSpPr/>
          <p:nvPr/>
        </p:nvSpPr>
        <p:spPr bwMode="gray">
          <a:xfrm rot="16200000">
            <a:off x="2786716" y="98895"/>
            <a:ext cx="6647344" cy="6647344"/>
          </a:xfrm>
          <a:prstGeom prst="pie">
            <a:avLst>
              <a:gd name="adj1" fmla="val 10795688"/>
              <a:gd name="adj2" fmla="val 16200000"/>
            </a:avLst>
          </a:prstGeom>
          <a:solidFill>
            <a:srgbClr val="FFFF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14" name="Straight Connector 13">
            <a:extLst>
              <a:ext uri="{FF2B5EF4-FFF2-40B4-BE49-F238E27FC236}">
                <a16:creationId xmlns:a16="http://schemas.microsoft.com/office/drawing/2014/main" id="{4ADF9AE4-2812-F443-BFA1-1D35FDE47AFB}"/>
              </a:ext>
            </a:extLst>
          </p:cNvPr>
          <p:cNvCxnSpPr>
            <a:cxnSpLocks/>
          </p:cNvCxnSpPr>
          <p:nvPr/>
        </p:nvCxnSpPr>
        <p:spPr>
          <a:xfrm>
            <a:off x="6105115" y="0"/>
            <a:ext cx="0" cy="687600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06061E95-B6BC-EC48-A9C4-1F5CD68611D3}"/>
              </a:ext>
            </a:extLst>
          </p:cNvPr>
          <p:cNvCxnSpPr/>
          <p:nvPr/>
        </p:nvCxnSpPr>
        <p:spPr>
          <a:xfrm>
            <a:off x="-14885" y="3417680"/>
            <a:ext cx="12240000"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Oval 67">
            <a:extLst>
              <a:ext uri="{FF2B5EF4-FFF2-40B4-BE49-F238E27FC236}">
                <a16:creationId xmlns:a16="http://schemas.microsoft.com/office/drawing/2014/main" id="{B07158E4-6A65-1449-AF4D-7C24F7081AD0}"/>
              </a:ext>
            </a:extLst>
          </p:cNvPr>
          <p:cNvSpPr/>
          <p:nvPr/>
        </p:nvSpPr>
        <p:spPr bwMode="gray">
          <a:xfrm>
            <a:off x="3406420" y="712529"/>
            <a:ext cx="5450278" cy="545027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2" name="Pie 71">
            <a:extLst>
              <a:ext uri="{FF2B5EF4-FFF2-40B4-BE49-F238E27FC236}">
                <a16:creationId xmlns:a16="http://schemas.microsoft.com/office/drawing/2014/main" id="{CC1C5EAB-717C-F048-BFEA-65EEF84BB36B}"/>
              </a:ext>
            </a:extLst>
          </p:cNvPr>
          <p:cNvSpPr/>
          <p:nvPr/>
        </p:nvSpPr>
        <p:spPr bwMode="gray">
          <a:xfrm>
            <a:off x="3481178" y="787286"/>
            <a:ext cx="5300764" cy="5300764"/>
          </a:xfrm>
          <a:prstGeom prst="pie">
            <a:avLst>
              <a:gd name="adj1" fmla="val 0"/>
              <a:gd name="adj2" fmla="val 10793535"/>
            </a:avLst>
          </a:prstGeom>
          <a:solidFill>
            <a:srgbClr val="C4D6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3" name="Oval 72">
            <a:extLst>
              <a:ext uri="{FF2B5EF4-FFF2-40B4-BE49-F238E27FC236}">
                <a16:creationId xmlns:a16="http://schemas.microsoft.com/office/drawing/2014/main" id="{B07158E4-6A65-1449-AF4D-7C24F7081AD0}"/>
              </a:ext>
            </a:extLst>
          </p:cNvPr>
          <p:cNvSpPr/>
          <p:nvPr/>
        </p:nvSpPr>
        <p:spPr bwMode="gray">
          <a:xfrm>
            <a:off x="4072617" y="1371683"/>
            <a:ext cx="4131970" cy="413197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Pie 73"/>
          <p:cNvSpPr/>
          <p:nvPr/>
        </p:nvSpPr>
        <p:spPr bwMode="gray">
          <a:xfrm rot="16200000" flipH="1" flipV="1">
            <a:off x="4134690" y="1433755"/>
            <a:ext cx="4007824" cy="4007824"/>
          </a:xfrm>
          <a:prstGeom prst="pie">
            <a:avLst/>
          </a:prstGeom>
          <a:solidFill>
            <a:srgbClr val="6FC2B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8" name="Oval 77">
            <a:extLst>
              <a:ext uri="{FF2B5EF4-FFF2-40B4-BE49-F238E27FC236}">
                <a16:creationId xmlns:a16="http://schemas.microsoft.com/office/drawing/2014/main" id="{B07158E4-6A65-1449-AF4D-7C24F7081AD0}"/>
              </a:ext>
            </a:extLst>
          </p:cNvPr>
          <p:cNvSpPr/>
          <p:nvPr/>
        </p:nvSpPr>
        <p:spPr bwMode="gray">
          <a:xfrm>
            <a:off x="4687909" y="1986974"/>
            <a:ext cx="2901388" cy="290138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2" name="Oval 81">
            <a:extLst>
              <a:ext uri="{FF2B5EF4-FFF2-40B4-BE49-F238E27FC236}">
                <a16:creationId xmlns:a16="http://schemas.microsoft.com/office/drawing/2014/main" id="{7D71C01F-3286-114A-BE90-88B8CF68586B}"/>
              </a:ext>
            </a:extLst>
          </p:cNvPr>
          <p:cNvSpPr/>
          <p:nvPr/>
        </p:nvSpPr>
        <p:spPr bwMode="gray">
          <a:xfrm>
            <a:off x="5285706" y="2584772"/>
            <a:ext cx="1705792" cy="1705790"/>
          </a:xfrm>
          <a:prstGeom prst="ellipse">
            <a:avLst/>
          </a:prstGeom>
          <a:solidFill>
            <a:schemeClr val="tx1"/>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4" name="Oval 83">
            <a:extLst>
              <a:ext uri="{FF2B5EF4-FFF2-40B4-BE49-F238E27FC236}">
                <a16:creationId xmlns:a16="http://schemas.microsoft.com/office/drawing/2014/main" id="{7D71C01F-3286-114A-BE90-88B8CF68586B}"/>
              </a:ext>
            </a:extLst>
          </p:cNvPr>
          <p:cNvSpPr/>
          <p:nvPr/>
        </p:nvSpPr>
        <p:spPr bwMode="gray">
          <a:xfrm>
            <a:off x="4872960" y="2162811"/>
            <a:ext cx="2560320" cy="2560320"/>
          </a:xfrm>
          <a:prstGeom prst="ellipse">
            <a:avLst/>
          </a:prstGeom>
          <a:solidFill>
            <a:srgbClr val="DDEFE8"/>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6" name="Rectangle 85">
            <a:extLst>
              <a:ext uri="{FF2B5EF4-FFF2-40B4-BE49-F238E27FC236}">
                <a16:creationId xmlns:a16="http://schemas.microsoft.com/office/drawing/2014/main" id="{26ABF098-53EA-FB46-8956-6A920AE8EB9D}"/>
              </a:ext>
            </a:extLst>
          </p:cNvPr>
          <p:cNvSpPr/>
          <p:nvPr/>
        </p:nvSpPr>
        <p:spPr>
          <a:xfrm>
            <a:off x="3591539" y="1229661"/>
            <a:ext cx="591829" cy="209288"/>
          </a:xfrm>
          <a:prstGeom prst="rect">
            <a:avLst/>
          </a:prstGeom>
        </p:spPr>
        <p:txBody>
          <a:bodyPr wrap="non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err="1"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אנאליטיקס</a:t>
            </a: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EC35784E-9B7A-B64E-855B-105DD8B3B9C4}"/>
              </a:ext>
            </a:extLst>
          </p:cNvPr>
          <p:cNvSpPr/>
          <p:nvPr/>
        </p:nvSpPr>
        <p:spPr>
          <a:xfrm>
            <a:off x="2669070" y="2234044"/>
            <a:ext cx="1263624" cy="209288"/>
          </a:xfrm>
          <a:prstGeom prst="rect">
            <a:avLst/>
          </a:prstGeom>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עצי החלטה</a:t>
            </a: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53818D6D-CADB-BA49-94DD-5A9FE5862275}"/>
              </a:ext>
            </a:extLst>
          </p:cNvPr>
          <p:cNvSpPr/>
          <p:nvPr/>
        </p:nvSpPr>
        <p:spPr>
          <a:xfrm>
            <a:off x="6984292" y="1839646"/>
            <a:ext cx="583805" cy="584775"/>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DAP (Digital Adoption Platform)</a:t>
            </a: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307FE28C-C3D4-BF46-8A24-66B8D0F58658}"/>
              </a:ext>
            </a:extLst>
          </p:cNvPr>
          <p:cNvSpPr/>
          <p:nvPr/>
        </p:nvSpPr>
        <p:spPr>
          <a:xfrm>
            <a:off x="4251018" y="2427934"/>
            <a:ext cx="841562" cy="215444"/>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Chat Bot</a:t>
            </a: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id="{3DC12E8C-AB1F-B74C-B887-261DA86B130B}"/>
              </a:ext>
            </a:extLst>
          </p:cNvPr>
          <p:cNvSpPr/>
          <p:nvPr/>
        </p:nvSpPr>
        <p:spPr>
          <a:xfrm>
            <a:off x="7589297" y="1093712"/>
            <a:ext cx="1128990" cy="326243"/>
          </a:xfrm>
          <a:prstGeom prst="rect">
            <a:avLst/>
          </a:prstGeom>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פלטפורמת</a:t>
            </a:r>
            <a:r>
              <a:rPr kumimoji="0" lang="he-IL" sz="800" b="0" i="0" u="none" strike="noStrike" kern="1200" cap="none" spc="0" normalizeH="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חווית למידה </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46E452E0-4743-404F-9CB5-F70462274739}"/>
              </a:ext>
            </a:extLst>
          </p:cNvPr>
          <p:cNvSpPr/>
          <p:nvPr/>
        </p:nvSpPr>
        <p:spPr>
          <a:xfrm>
            <a:off x="5401067" y="5643522"/>
            <a:ext cx="1360224" cy="209288"/>
          </a:xfrm>
          <a:prstGeom prst="rect">
            <a:avLst/>
          </a:prstGeom>
        </p:spPr>
        <p:txBody>
          <a:bodyPr wrap="squar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ניהול משימות</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4A9E6D1C-DE4D-B84E-9C7F-0E48BA6F4D47}"/>
              </a:ext>
            </a:extLst>
          </p:cNvPr>
          <p:cNvSpPr/>
          <p:nvPr/>
        </p:nvSpPr>
        <p:spPr>
          <a:xfrm>
            <a:off x="2785174" y="4337008"/>
            <a:ext cx="999198" cy="326243"/>
          </a:xfrm>
          <a:prstGeom prst="rect">
            <a:avLst/>
          </a:prstGeom>
        </p:spPr>
        <p:txBody>
          <a:bodyPr wrap="square">
            <a:spAutoFit/>
          </a:bodyPr>
          <a:lstStyle/>
          <a:p>
            <a:pPr lvl="0" algn="ctr" defTabSz="1219170">
              <a:lnSpc>
                <a:spcPct val="95000"/>
              </a:lnSpc>
              <a:defRPr/>
            </a:pPr>
            <a:r>
              <a:rPr lang="he-IL" sz="800" dirty="0" err="1">
                <a:solidFill>
                  <a:prstClr val="black"/>
                </a:solidFill>
                <a:latin typeface="Calibri" panose="020F0502020204030204" pitchFamily="34" charset="0"/>
                <a:ea typeface="Tahoma" panose="020B0604030504040204" pitchFamily="34" charset="0"/>
                <a:cs typeface="Calibri" panose="020F0502020204030204" pitchFamily="34" charset="0"/>
              </a:rPr>
              <a:t>אוטומציית</a:t>
            </a:r>
            <a:r>
              <a:rPr lang="he-IL" sz="800" dirty="0">
                <a:solidFill>
                  <a:prstClr val="black"/>
                </a:solidFill>
                <a:latin typeface="Calibri" panose="020F0502020204030204" pitchFamily="34" charset="0"/>
                <a:ea typeface="Tahoma" panose="020B0604030504040204" pitchFamily="34" charset="0"/>
                <a:cs typeface="Calibri" panose="020F0502020204030204" pitchFamily="34" charset="0"/>
              </a:rPr>
              <a:t> </a:t>
            </a:r>
            <a:endParaRPr lang="he-IL" sz="800" dirty="0" smtClean="0">
              <a:solidFill>
                <a:prstClr val="black"/>
              </a:solidFill>
              <a:latin typeface="Calibri" panose="020F0502020204030204" pitchFamily="34" charset="0"/>
              <a:ea typeface="Tahoma" panose="020B0604030504040204" pitchFamily="34" charset="0"/>
              <a:cs typeface="Calibri" panose="020F0502020204030204" pitchFamily="34" charset="0"/>
            </a:endParaRPr>
          </a:p>
          <a:p>
            <a:pPr lvl="0" algn="ctr" defTabSz="1219170">
              <a:lnSpc>
                <a:spcPct val="95000"/>
              </a:lnSpc>
              <a:defRPr/>
            </a:pPr>
            <a:r>
              <a:rPr lang="he-IL" sz="800" dirty="0" smtClean="0">
                <a:solidFill>
                  <a:prstClr val="black"/>
                </a:solidFill>
                <a:latin typeface="Calibri" panose="020F0502020204030204" pitchFamily="34" charset="0"/>
                <a:ea typeface="Tahoma" panose="020B0604030504040204" pitchFamily="34" charset="0"/>
                <a:cs typeface="Calibri" panose="020F0502020204030204" pitchFamily="34" charset="0"/>
              </a:rPr>
              <a:t>תהליכים</a:t>
            </a:r>
            <a:endParaRPr lang="he-IL" sz="8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DFC36949-F053-FC40-9B2C-BDA4C46B7501}"/>
              </a:ext>
            </a:extLst>
          </p:cNvPr>
          <p:cNvSpPr/>
          <p:nvPr/>
        </p:nvSpPr>
        <p:spPr>
          <a:xfrm>
            <a:off x="5357635" y="2294294"/>
            <a:ext cx="1523115" cy="209288"/>
          </a:xfrm>
          <a:prstGeom prst="rect">
            <a:avLst/>
          </a:prstGeom>
        </p:spPr>
        <p:txBody>
          <a:bodyPr wrap="square">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ניהול מסמכים</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0" name="Rectangle 99">
            <a:extLst>
              <a:ext uri="{FF2B5EF4-FFF2-40B4-BE49-F238E27FC236}">
                <a16:creationId xmlns:a16="http://schemas.microsoft.com/office/drawing/2014/main" id="{26ABF098-53EA-FB46-8956-6A920AE8EB9D}"/>
              </a:ext>
            </a:extLst>
          </p:cNvPr>
          <p:cNvSpPr/>
          <p:nvPr/>
        </p:nvSpPr>
        <p:spPr>
          <a:xfrm>
            <a:off x="7199273" y="5113054"/>
            <a:ext cx="699230" cy="326243"/>
          </a:xfrm>
          <a:prstGeom prst="rect">
            <a:avLst/>
          </a:prstGeom>
        </p:spPr>
        <p:txBody>
          <a:bodyPr wrap="non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הפקת לקחים </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ככלי למידה</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 name="Flowchart: Connector 2"/>
          <p:cNvSpPr/>
          <p:nvPr/>
        </p:nvSpPr>
        <p:spPr>
          <a:xfrm>
            <a:off x="5397465" y="2674520"/>
            <a:ext cx="1554480" cy="1554480"/>
          </a:xfrm>
          <a:prstGeom prst="flowChartConnector">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5743274" y="3224062"/>
            <a:ext cx="888385" cy="484757"/>
            <a:chOff x="5593316" y="4337449"/>
            <a:chExt cx="888385" cy="484757"/>
          </a:xfrm>
        </p:grpSpPr>
        <p:sp>
          <p:nvSpPr>
            <p:cNvPr id="98" name="Rectangle 97">
              <a:extLst>
                <a:ext uri="{FF2B5EF4-FFF2-40B4-BE49-F238E27FC236}">
                  <a16:creationId xmlns:a16="http://schemas.microsoft.com/office/drawing/2014/main" id="{40738032-6AFE-1944-8B01-89FF6979CEB6}"/>
                </a:ext>
              </a:extLst>
            </p:cNvPr>
            <p:cNvSpPr/>
            <p:nvPr/>
          </p:nvSpPr>
          <p:spPr>
            <a:xfrm>
              <a:off x="5593316" y="4554440"/>
              <a:ext cx="888385" cy="267766"/>
            </a:xfrm>
            <a:prstGeom prst="rect">
              <a:avLst/>
            </a:prstGeom>
          </p:spPr>
          <p:txBody>
            <a:bodyPr wrap="non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תיוג אוטומטי</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9" name="Rectangle 98">
              <a:extLst>
                <a:ext uri="{FF2B5EF4-FFF2-40B4-BE49-F238E27FC236}">
                  <a16:creationId xmlns:a16="http://schemas.microsoft.com/office/drawing/2014/main" id="{26ABF098-53EA-FB46-8956-6A920AE8EB9D}"/>
                </a:ext>
              </a:extLst>
            </p:cNvPr>
            <p:cNvSpPr/>
            <p:nvPr/>
          </p:nvSpPr>
          <p:spPr>
            <a:xfrm>
              <a:off x="5782404" y="4337449"/>
              <a:ext cx="534121" cy="267766"/>
            </a:xfrm>
            <a:prstGeom prst="rect">
              <a:avLst/>
            </a:prstGeom>
          </p:spPr>
          <p:txBody>
            <a:bodyPr wrap="non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חיפוש</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sp>
        <p:nvSpPr>
          <p:cNvPr id="51" name="Rectangle 50">
            <a:extLst>
              <a:ext uri="{FF2B5EF4-FFF2-40B4-BE49-F238E27FC236}">
                <a16:creationId xmlns:a16="http://schemas.microsoft.com/office/drawing/2014/main" id="{26ABF098-53EA-FB46-8956-6A920AE8EB9D}"/>
              </a:ext>
            </a:extLst>
          </p:cNvPr>
          <p:cNvSpPr/>
          <p:nvPr/>
        </p:nvSpPr>
        <p:spPr>
          <a:xfrm>
            <a:off x="4970525" y="383052"/>
            <a:ext cx="813043" cy="209288"/>
          </a:xfrm>
          <a:prstGeom prst="rect">
            <a:avLst/>
          </a:prstGeom>
        </p:spPr>
        <p:txBody>
          <a:bodyPr wrap="none">
            <a:sp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he-IL" sz="8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פריטי ידע מובנים</a:t>
            </a: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C81D8FEC-E89D-A141-A753-E814E7C50D6B}"/>
              </a:ext>
            </a:extLst>
          </p:cNvPr>
          <p:cNvSpPr/>
          <p:nvPr/>
        </p:nvSpPr>
        <p:spPr>
          <a:xfrm>
            <a:off x="4024694" y="5721268"/>
            <a:ext cx="760296" cy="209288"/>
          </a:xfrm>
          <a:prstGeom prst="rect">
            <a:avLst/>
          </a:prstGeom>
        </p:spPr>
        <p:txBody>
          <a:bodyPr wrap="square">
            <a:spAutoFit/>
          </a:bodyPr>
          <a:lstStyle/>
          <a:p>
            <a:pPr lvl="0" algn="ctr" defTabSz="1219170">
              <a:lnSpc>
                <a:spcPct val="95000"/>
              </a:lnSpc>
              <a:defRPr/>
            </a:pPr>
            <a:r>
              <a:rPr lang="he-IL" sz="800" dirty="0">
                <a:solidFill>
                  <a:prstClr val="black"/>
                </a:solidFill>
                <a:latin typeface="Calibri" panose="020F0502020204030204" pitchFamily="34" charset="0"/>
                <a:ea typeface="Tahoma" panose="020B0604030504040204" pitchFamily="34" charset="0"/>
                <a:cs typeface="Calibri" panose="020F0502020204030204" pitchFamily="34" charset="0"/>
              </a:rPr>
              <a:t>מדיה חברתית</a:t>
            </a:r>
          </a:p>
        </p:txBody>
      </p:sp>
      <p:sp>
        <p:nvSpPr>
          <p:cNvPr id="54" name="Title 8"/>
          <p:cNvSpPr txBox="1">
            <a:spLocks/>
          </p:cNvSpPr>
          <p:nvPr/>
        </p:nvSpPr>
        <p:spPr>
          <a:xfrm>
            <a:off x="212415" y="191923"/>
            <a:ext cx="11714261" cy="425450"/>
          </a:xfrm>
          <a:prstGeom prst="rect">
            <a:avLst/>
          </a:prstGeom>
        </p:spPr>
        <p:txBody>
          <a:bodyPr lIns="0"/>
          <a:lstStyle>
            <a:lvl1pPr algn="l" defTabSz="914400"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פתרונות ניהול ידע של </a:t>
            </a:r>
            <a:r>
              <a:rPr kumimoji="0" lang="en-US"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Deloitte</a:t>
            </a: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he-IL" sz="2400" b="0" i="0" u="none" strike="noStrike" kern="120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473101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ur person holding assorted-color jigsaw puzzles inside room"/>
          <p:cNvPicPr>
            <a:picLocks noChangeAspect="1" noChangeArrowheads="1"/>
          </p:cNvPicPr>
          <p:nvPr/>
        </p:nvPicPr>
        <p:blipFill rotWithShape="1">
          <a:blip r:embed="rId2">
            <a:extLst>
              <a:ext uri="{28A0092B-C50C-407E-A947-70E740481C1C}">
                <a14:useLocalDpi xmlns:a14="http://schemas.microsoft.com/office/drawing/2010/main" val="0"/>
              </a:ext>
            </a:extLst>
          </a:blip>
          <a:srcRect t="7217" b="8428"/>
          <a:stretch/>
        </p:blipFill>
        <p:spPr bwMode="auto">
          <a:xfrm>
            <a:off x="0" y="1"/>
            <a:ext cx="1219736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945179"/>
            <a:ext cx="12192000" cy="2967644"/>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3378767" y="3708575"/>
            <a:ext cx="5434501" cy="584775"/>
          </a:xfrm>
          <a:prstGeom prst="rect">
            <a:avLst/>
          </a:prstGeom>
        </p:spPr>
        <p:txBody>
          <a:bodyPr wrap="none">
            <a:spAutoFit/>
          </a:bodyPr>
          <a:lstStyle/>
          <a:p>
            <a:pPr algn="ctr"/>
            <a:r>
              <a:rPr lang="he-IL" sz="3200" dirty="0" smtClean="0">
                <a:latin typeface="Tahoma" panose="020B0604030504040204" pitchFamily="34" charset="0"/>
                <a:ea typeface="Tahoma" panose="020B0604030504040204" pitchFamily="34" charset="0"/>
                <a:cs typeface="Tahoma" panose="020B0604030504040204" pitchFamily="34" charset="0"/>
              </a:rPr>
              <a:t>מקרה בוחן- משרד התחבורה</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p:cNvGrpSpPr/>
          <p:nvPr/>
        </p:nvGrpSpPr>
        <p:grpSpPr>
          <a:xfrm>
            <a:off x="429667" y="428491"/>
            <a:ext cx="1222327" cy="232370"/>
            <a:chOff x="398463" y="404813"/>
            <a:chExt cx="1627187" cy="307976"/>
          </a:xfrm>
          <a:solidFill>
            <a:schemeClr val="bg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grpSp>
        <p:nvGrpSpPr>
          <p:cNvPr id="35" name="Group 592"/>
          <p:cNvGrpSpPr>
            <a:grpSpLocks noChangeAspect="1"/>
          </p:cNvGrpSpPr>
          <p:nvPr/>
        </p:nvGrpSpPr>
        <p:grpSpPr bwMode="auto">
          <a:xfrm>
            <a:off x="5645999" y="2564651"/>
            <a:ext cx="902646" cy="900000"/>
            <a:chOff x="373" y="1933"/>
            <a:chExt cx="341" cy="340"/>
          </a:xfrm>
          <a:solidFill>
            <a:schemeClr val="tx1"/>
          </a:solidFill>
        </p:grpSpPr>
        <p:sp>
          <p:nvSpPr>
            <p:cNvPr id="36" name="Freeform 35"/>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706766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489" t="-619" r="22250" b="619"/>
          <a:stretch/>
        </p:blipFill>
        <p:spPr>
          <a:xfrm>
            <a:off x="7995745" y="-41834"/>
            <a:ext cx="4275291" cy="6912000"/>
          </a:xfrm>
          <a:prstGeom prst="rect">
            <a:avLst/>
          </a:prstGeom>
        </p:spPr>
      </p:pic>
      <p:sp>
        <p:nvSpPr>
          <p:cNvPr id="5" name="Rectangle 4">
            <a:hlinkClick r:id="rId4"/>
          </p:cNvPr>
          <p:cNvSpPr/>
          <p:nvPr/>
        </p:nvSpPr>
        <p:spPr bwMode="gray">
          <a:xfrm>
            <a:off x="8801092" y="2714"/>
            <a:ext cx="3463819" cy="6858000"/>
          </a:xfrm>
          <a:prstGeom prst="rect">
            <a:avLst/>
          </a:prstGeom>
          <a:solidFill>
            <a:schemeClr val="accent1">
              <a:alpha val="3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8" name="Rectangle 27"/>
          <p:cNvSpPr/>
          <p:nvPr/>
        </p:nvSpPr>
        <p:spPr bwMode="gray">
          <a:xfrm flipH="1">
            <a:off x="7338701" y="2714"/>
            <a:ext cx="2848187" cy="6858000"/>
          </a:xfrm>
          <a:custGeom>
            <a:avLst/>
            <a:gdLst>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787400 w 2802467"/>
              <a:gd name="connsiteY0" fmla="*/ 0 h 6858000"/>
              <a:gd name="connsiteX1" fmla="*/ 2802467 w 2802467"/>
              <a:gd name="connsiteY1" fmla="*/ 0 h 6858000"/>
              <a:gd name="connsiteX2" fmla="*/ 2802467 w 2802467"/>
              <a:gd name="connsiteY2" fmla="*/ 6858000 h 6858000"/>
              <a:gd name="connsiteX3" fmla="*/ 0 w 2802467"/>
              <a:gd name="connsiteY3" fmla="*/ 6849533 h 6858000"/>
              <a:gd name="connsiteX4" fmla="*/ 787400 w 2802467"/>
              <a:gd name="connsiteY4" fmla="*/ 0 h 6858000"/>
              <a:gd name="connsiteX0" fmla="*/ 833120 w 2848187"/>
              <a:gd name="connsiteY0" fmla="*/ 0 h 6858000"/>
              <a:gd name="connsiteX1" fmla="*/ 2848187 w 2848187"/>
              <a:gd name="connsiteY1" fmla="*/ 0 h 6858000"/>
              <a:gd name="connsiteX2" fmla="*/ 2848187 w 2848187"/>
              <a:gd name="connsiteY2" fmla="*/ 6858000 h 6858000"/>
              <a:gd name="connsiteX3" fmla="*/ 0 w 2848187"/>
              <a:gd name="connsiteY3" fmla="*/ 6854613 h 6858000"/>
              <a:gd name="connsiteX4" fmla="*/ 833120 w 28481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87" h="6858000">
                <a:moveTo>
                  <a:pt x="833120" y="0"/>
                </a:moveTo>
                <a:lnTo>
                  <a:pt x="2848187" y="0"/>
                </a:lnTo>
                <a:lnTo>
                  <a:pt x="2848187" y="6858000"/>
                </a:lnTo>
                <a:lnTo>
                  <a:pt x="0" y="6854613"/>
                </a:lnTo>
                <a:cubicBezTo>
                  <a:pt x="0" y="4568613"/>
                  <a:pt x="2255520" y="3445933"/>
                  <a:pt x="833120" y="0"/>
                </a:cubicBezTo>
                <a:close/>
              </a:path>
            </a:pathLst>
          </a:cu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nvGrpSpPr>
          <p:cNvPr id="8" name="קבוצה 7"/>
          <p:cNvGrpSpPr/>
          <p:nvPr/>
        </p:nvGrpSpPr>
        <p:grpSpPr>
          <a:xfrm>
            <a:off x="297716" y="5153181"/>
            <a:ext cx="10021719" cy="921638"/>
            <a:chOff x="297716" y="5153181"/>
            <a:chExt cx="10021719" cy="921638"/>
          </a:xfrm>
        </p:grpSpPr>
        <p:sp>
          <p:nvSpPr>
            <p:cNvPr id="53" name="TextBox 52"/>
            <p:cNvSpPr txBox="1"/>
            <p:nvPr/>
          </p:nvSpPr>
          <p:spPr>
            <a:xfrm>
              <a:off x="297716" y="5256597"/>
              <a:ext cx="7362580" cy="697627"/>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יצירת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המשכיות מקצועית באמצעות שימוש חוזר בניסיון שנצבר ותרגומו לידע תומך ביצוע</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תהליך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יעיל ומוצלח להעברת תובנות וידע סמוי מעובדים פורשים</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העלאת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רמת הבשלות הארגונית לניהול ידע מיטבי ולניצול ההון האינטלקטואלי</a:t>
              </a:r>
            </a:p>
          </p:txBody>
        </p:sp>
        <p:grpSp>
          <p:nvGrpSpPr>
            <p:cNvPr id="79" name="Group 40"/>
            <p:cNvGrpSpPr/>
            <p:nvPr/>
          </p:nvGrpSpPr>
          <p:grpSpPr>
            <a:xfrm>
              <a:off x="9397797" y="5153181"/>
              <a:ext cx="921638" cy="921638"/>
              <a:chOff x="8172892" y="4069159"/>
              <a:chExt cx="921638" cy="921638"/>
            </a:xfrm>
          </p:grpSpPr>
          <p:sp>
            <p:nvSpPr>
              <p:cNvPr id="80" name="Oval 41"/>
              <p:cNvSpPr/>
              <p:nvPr/>
            </p:nvSpPr>
            <p:spPr bwMode="gray">
              <a:xfrm>
                <a:off x="8172892" y="4069159"/>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1" name="Group 669"/>
              <p:cNvGrpSpPr>
                <a:grpSpLocks noChangeAspect="1"/>
              </p:cNvGrpSpPr>
              <p:nvPr/>
            </p:nvGrpSpPr>
            <p:grpSpPr bwMode="auto">
              <a:xfrm>
                <a:off x="8259581" y="4164818"/>
                <a:ext cx="755217" cy="746435"/>
                <a:chOff x="2001" y="2344"/>
                <a:chExt cx="344" cy="340"/>
              </a:xfrm>
              <a:solidFill>
                <a:schemeClr val="bg1"/>
              </a:solidFill>
            </p:grpSpPr>
            <p:sp>
              <p:nvSpPr>
                <p:cNvPr id="82" name="Freeform 670"/>
                <p:cNvSpPr>
                  <a:spLocks noEditPoints="1"/>
                </p:cNvSpPr>
                <p:nvPr/>
              </p:nvSpPr>
              <p:spPr bwMode="auto">
                <a:xfrm>
                  <a:off x="2001" y="2344"/>
                  <a:ext cx="344"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Freeform 671"/>
                <p:cNvSpPr>
                  <a:spLocks noEditPoints="1"/>
                </p:cNvSpPr>
                <p:nvPr/>
              </p:nvSpPr>
              <p:spPr bwMode="auto">
                <a:xfrm>
                  <a:off x="2066" y="2408"/>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4" name="Rectangle 55"/>
            <p:cNvSpPr/>
            <p:nvPr/>
          </p:nvSpPr>
          <p:spPr>
            <a:xfrm>
              <a:off x="7758643" y="5383168"/>
              <a:ext cx="1540807"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he-IL"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אימפקט</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6" name="קבוצה 5"/>
          <p:cNvGrpSpPr/>
          <p:nvPr/>
        </p:nvGrpSpPr>
        <p:grpSpPr>
          <a:xfrm>
            <a:off x="297716" y="3204446"/>
            <a:ext cx="9440987" cy="941293"/>
            <a:chOff x="297716" y="3379934"/>
            <a:chExt cx="9440987" cy="941293"/>
          </a:xfrm>
        </p:grpSpPr>
        <p:sp>
          <p:nvSpPr>
            <p:cNvPr id="52" name="TextBox 51"/>
            <p:cNvSpPr txBox="1"/>
            <p:nvPr/>
          </p:nvSpPr>
          <p:spPr>
            <a:xfrm>
              <a:off x="297716" y="3623600"/>
              <a:ext cx="6834604" cy="697627"/>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חילוץ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ידע וניסיון קריטיים (תהליכים, </a:t>
              </a:r>
              <a:r>
                <a:rPr lang="en-US" dirty="0">
                  <a:solidFill>
                    <a:prstClr val="white"/>
                  </a:solidFill>
                </a:rPr>
                <a:t>H</a:t>
              </a:r>
              <a:r>
                <a:rPr kumimoji="0" lang="en-US"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ow </a:t>
              </a:r>
              <a:r>
                <a:rPr kumimoji="0" lang="en-US" sz="14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to’s</a:t>
              </a: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וכדומה</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אפיון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פתרון ניהול ידע לשיתוף תובנות ושימור ידע </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הבניית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תהליכי לכידה של ידע באמצעות </a:t>
              </a:r>
              <a:r>
                <a:rPr kumimoji="0" 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הפתרון </a:t>
              </a:r>
              <a:r>
                <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הטכנולוגי העתידי </a:t>
              </a:r>
            </a:p>
          </p:txBody>
        </p:sp>
        <p:grpSp>
          <p:nvGrpSpPr>
            <p:cNvPr id="74" name="Group 35"/>
            <p:cNvGrpSpPr/>
            <p:nvPr/>
          </p:nvGrpSpPr>
          <p:grpSpPr>
            <a:xfrm>
              <a:off x="8817065" y="3379934"/>
              <a:ext cx="921638" cy="921638"/>
              <a:chOff x="5635181" y="3104586"/>
              <a:chExt cx="921638" cy="921638"/>
            </a:xfrm>
          </p:grpSpPr>
          <p:sp>
            <p:nvSpPr>
              <p:cNvPr id="75" name="Oval 36"/>
              <p:cNvSpPr/>
              <p:nvPr/>
            </p:nvSpPr>
            <p:spPr bwMode="gray">
              <a:xfrm>
                <a:off x="5635181" y="31045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6" name="Group 508"/>
              <p:cNvGrpSpPr>
                <a:grpSpLocks noChangeAspect="1"/>
              </p:cNvGrpSpPr>
              <p:nvPr/>
            </p:nvGrpSpPr>
            <p:grpSpPr bwMode="auto">
              <a:xfrm>
                <a:off x="5718000" y="3179361"/>
                <a:ext cx="756000" cy="756000"/>
                <a:chOff x="5068" y="1937"/>
                <a:chExt cx="340" cy="340"/>
              </a:xfrm>
              <a:solidFill>
                <a:schemeClr val="bg1"/>
              </a:solidFill>
            </p:grpSpPr>
            <p:sp>
              <p:nvSpPr>
                <p:cNvPr id="77" name="Freeform 509"/>
                <p:cNvSpPr>
                  <a:spLocks noEditPoints="1"/>
                </p:cNvSpPr>
                <p:nvPr/>
              </p:nvSpPr>
              <p:spPr bwMode="auto">
                <a:xfrm>
                  <a:off x="5068" y="193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Freeform 510"/>
                <p:cNvSpPr>
                  <a:spLocks noEditPoints="1"/>
                </p:cNvSpPr>
                <p:nvPr/>
              </p:nvSpPr>
              <p:spPr bwMode="auto">
                <a:xfrm>
                  <a:off x="5138" y="2036"/>
                  <a:ext cx="206" cy="156"/>
                </a:xfrm>
                <a:custGeom>
                  <a:avLst/>
                  <a:gdLst>
                    <a:gd name="T0" fmla="*/ 283 w 310"/>
                    <a:gd name="T1" fmla="*/ 45 h 235"/>
                    <a:gd name="T2" fmla="*/ 239 w 310"/>
                    <a:gd name="T3" fmla="*/ 57 h 235"/>
                    <a:gd name="T4" fmla="*/ 235 w 310"/>
                    <a:gd name="T5" fmla="*/ 61 h 235"/>
                    <a:gd name="T6" fmla="*/ 235 w 310"/>
                    <a:gd name="T7" fmla="*/ 11 h 235"/>
                    <a:gd name="T8" fmla="*/ 224 w 310"/>
                    <a:gd name="T9" fmla="*/ 0 h 235"/>
                    <a:gd name="T10" fmla="*/ 140 w 310"/>
                    <a:gd name="T11" fmla="*/ 0 h 235"/>
                    <a:gd name="T12" fmla="*/ 131 w 310"/>
                    <a:gd name="T13" fmla="*/ 7 h 235"/>
                    <a:gd name="T14" fmla="*/ 153 w 310"/>
                    <a:gd name="T15" fmla="*/ 41 h 235"/>
                    <a:gd name="T16" fmla="*/ 159 w 310"/>
                    <a:gd name="T17" fmla="*/ 62 h 235"/>
                    <a:gd name="T18" fmla="*/ 134 w 310"/>
                    <a:gd name="T19" fmla="*/ 75 h 235"/>
                    <a:gd name="T20" fmla="*/ 102 w 310"/>
                    <a:gd name="T21" fmla="*/ 75 h 235"/>
                    <a:gd name="T22" fmla="*/ 76 w 310"/>
                    <a:gd name="T23" fmla="*/ 62 h 235"/>
                    <a:gd name="T24" fmla="*/ 83 w 310"/>
                    <a:gd name="T25" fmla="*/ 41 h 235"/>
                    <a:gd name="T26" fmla="*/ 105 w 310"/>
                    <a:gd name="T27" fmla="*/ 7 h 235"/>
                    <a:gd name="T28" fmla="*/ 95 w 310"/>
                    <a:gd name="T29" fmla="*/ 0 h 235"/>
                    <a:gd name="T30" fmla="*/ 11 w 310"/>
                    <a:gd name="T31" fmla="*/ 0 h 235"/>
                    <a:gd name="T32" fmla="*/ 0 w 310"/>
                    <a:gd name="T33" fmla="*/ 11 h 235"/>
                    <a:gd name="T34" fmla="*/ 0 w 310"/>
                    <a:gd name="T35" fmla="*/ 224 h 235"/>
                    <a:gd name="T36" fmla="*/ 11 w 310"/>
                    <a:gd name="T37" fmla="*/ 235 h 235"/>
                    <a:gd name="T38" fmla="*/ 224 w 310"/>
                    <a:gd name="T39" fmla="*/ 235 h 235"/>
                    <a:gd name="T40" fmla="*/ 235 w 310"/>
                    <a:gd name="T41" fmla="*/ 224 h 235"/>
                    <a:gd name="T42" fmla="*/ 235 w 310"/>
                    <a:gd name="T43" fmla="*/ 152 h 235"/>
                    <a:gd name="T44" fmla="*/ 239 w 310"/>
                    <a:gd name="T45" fmla="*/ 156 h 235"/>
                    <a:gd name="T46" fmla="*/ 283 w 310"/>
                    <a:gd name="T47" fmla="*/ 168 h 235"/>
                    <a:gd name="T48" fmla="*/ 310 w 310"/>
                    <a:gd name="T49" fmla="*/ 123 h 235"/>
                    <a:gd name="T50" fmla="*/ 310 w 310"/>
                    <a:gd name="T51" fmla="*/ 91 h 235"/>
                    <a:gd name="T52" fmla="*/ 283 w 310"/>
                    <a:gd name="T53" fmla="*/ 45 h 235"/>
                    <a:gd name="T54" fmla="*/ 288 w 310"/>
                    <a:gd name="T55" fmla="*/ 123 h 235"/>
                    <a:gd name="T56" fmla="*/ 276 w 310"/>
                    <a:gd name="T57" fmla="*/ 148 h 235"/>
                    <a:gd name="T58" fmla="*/ 255 w 310"/>
                    <a:gd name="T59" fmla="*/ 142 h 235"/>
                    <a:gd name="T60" fmla="*/ 220 w 310"/>
                    <a:gd name="T61" fmla="*/ 119 h 235"/>
                    <a:gd name="T62" fmla="*/ 214 w 310"/>
                    <a:gd name="T63" fmla="*/ 129 h 235"/>
                    <a:gd name="T64" fmla="*/ 214 w 310"/>
                    <a:gd name="T65" fmla="*/ 213 h 235"/>
                    <a:gd name="T66" fmla="*/ 22 w 310"/>
                    <a:gd name="T67" fmla="*/ 213 h 235"/>
                    <a:gd name="T68" fmla="*/ 22 w 310"/>
                    <a:gd name="T69" fmla="*/ 21 h 235"/>
                    <a:gd name="T70" fmla="*/ 73 w 310"/>
                    <a:gd name="T71" fmla="*/ 21 h 235"/>
                    <a:gd name="T72" fmla="*/ 68 w 310"/>
                    <a:gd name="T73" fmla="*/ 25 h 235"/>
                    <a:gd name="T74" fmla="*/ 56 w 310"/>
                    <a:gd name="T75" fmla="*/ 70 h 235"/>
                    <a:gd name="T76" fmla="*/ 102 w 310"/>
                    <a:gd name="T77" fmla="*/ 96 h 235"/>
                    <a:gd name="T78" fmla="*/ 134 w 310"/>
                    <a:gd name="T79" fmla="*/ 96 h 235"/>
                    <a:gd name="T80" fmla="*/ 179 w 310"/>
                    <a:gd name="T81" fmla="*/ 70 h 235"/>
                    <a:gd name="T82" fmla="*/ 167 w 310"/>
                    <a:gd name="T83" fmla="*/ 25 h 235"/>
                    <a:gd name="T84" fmla="*/ 163 w 310"/>
                    <a:gd name="T85" fmla="*/ 21 h 235"/>
                    <a:gd name="T86" fmla="*/ 214 w 310"/>
                    <a:gd name="T87" fmla="*/ 21 h 235"/>
                    <a:gd name="T88" fmla="*/ 214 w 310"/>
                    <a:gd name="T89" fmla="*/ 84 h 235"/>
                    <a:gd name="T90" fmla="*/ 220 w 310"/>
                    <a:gd name="T91" fmla="*/ 94 h 235"/>
                    <a:gd name="T92" fmla="*/ 255 w 310"/>
                    <a:gd name="T93" fmla="*/ 72 h 235"/>
                    <a:gd name="T94" fmla="*/ 276 w 310"/>
                    <a:gd name="T95" fmla="*/ 65 h 235"/>
                    <a:gd name="T96" fmla="*/ 288 w 310"/>
                    <a:gd name="T97" fmla="*/ 91 h 235"/>
                    <a:gd name="T98" fmla="*/ 288 w 310"/>
                    <a:gd name="T99" fmla="*/ 1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235">
                      <a:moveTo>
                        <a:pt x="283" y="45"/>
                      </a:moveTo>
                      <a:cubicBezTo>
                        <a:pt x="268" y="39"/>
                        <a:pt x="251" y="44"/>
                        <a:pt x="239" y="57"/>
                      </a:cubicBezTo>
                      <a:cubicBezTo>
                        <a:pt x="237" y="59"/>
                        <a:pt x="236" y="60"/>
                        <a:pt x="235" y="61"/>
                      </a:cubicBezTo>
                      <a:cubicBezTo>
                        <a:pt x="235" y="11"/>
                        <a:pt x="235" y="11"/>
                        <a:pt x="235" y="11"/>
                      </a:cubicBezTo>
                      <a:cubicBezTo>
                        <a:pt x="235" y="5"/>
                        <a:pt x="230" y="0"/>
                        <a:pt x="224" y="0"/>
                      </a:cubicBezTo>
                      <a:cubicBezTo>
                        <a:pt x="140" y="0"/>
                        <a:pt x="140" y="0"/>
                        <a:pt x="140" y="0"/>
                      </a:cubicBezTo>
                      <a:cubicBezTo>
                        <a:pt x="136" y="0"/>
                        <a:pt x="132" y="3"/>
                        <a:pt x="131" y="7"/>
                      </a:cubicBezTo>
                      <a:cubicBezTo>
                        <a:pt x="128" y="14"/>
                        <a:pt x="130" y="21"/>
                        <a:pt x="153" y="41"/>
                      </a:cubicBezTo>
                      <a:cubicBezTo>
                        <a:pt x="159" y="47"/>
                        <a:pt x="162" y="55"/>
                        <a:pt x="159" y="62"/>
                      </a:cubicBezTo>
                      <a:cubicBezTo>
                        <a:pt x="156" y="70"/>
                        <a:pt x="147" y="75"/>
                        <a:pt x="134" y="75"/>
                      </a:cubicBezTo>
                      <a:cubicBezTo>
                        <a:pt x="102" y="75"/>
                        <a:pt x="102" y="75"/>
                        <a:pt x="102" y="75"/>
                      </a:cubicBezTo>
                      <a:cubicBezTo>
                        <a:pt x="88" y="75"/>
                        <a:pt x="79" y="70"/>
                        <a:pt x="76" y="62"/>
                      </a:cubicBezTo>
                      <a:cubicBezTo>
                        <a:pt x="73" y="55"/>
                        <a:pt x="76" y="47"/>
                        <a:pt x="83" y="41"/>
                      </a:cubicBezTo>
                      <a:cubicBezTo>
                        <a:pt x="105" y="21"/>
                        <a:pt x="108" y="14"/>
                        <a:pt x="105" y="7"/>
                      </a:cubicBezTo>
                      <a:cubicBezTo>
                        <a:pt x="103" y="3"/>
                        <a:pt x="99" y="0"/>
                        <a:pt x="95" y="0"/>
                      </a:cubicBezTo>
                      <a:cubicBezTo>
                        <a:pt x="11" y="0"/>
                        <a:pt x="11" y="0"/>
                        <a:pt x="11" y="0"/>
                      </a:cubicBezTo>
                      <a:cubicBezTo>
                        <a:pt x="5" y="0"/>
                        <a:pt x="0" y="5"/>
                        <a:pt x="0" y="11"/>
                      </a:cubicBezTo>
                      <a:cubicBezTo>
                        <a:pt x="0" y="224"/>
                        <a:pt x="0" y="224"/>
                        <a:pt x="0" y="224"/>
                      </a:cubicBezTo>
                      <a:cubicBezTo>
                        <a:pt x="0" y="230"/>
                        <a:pt x="5" y="235"/>
                        <a:pt x="11" y="235"/>
                      </a:cubicBezTo>
                      <a:cubicBezTo>
                        <a:pt x="224" y="235"/>
                        <a:pt x="224" y="235"/>
                        <a:pt x="224" y="235"/>
                      </a:cubicBezTo>
                      <a:cubicBezTo>
                        <a:pt x="230" y="235"/>
                        <a:pt x="235" y="230"/>
                        <a:pt x="235" y="224"/>
                      </a:cubicBezTo>
                      <a:cubicBezTo>
                        <a:pt x="235" y="152"/>
                        <a:pt x="235" y="152"/>
                        <a:pt x="235" y="152"/>
                      </a:cubicBezTo>
                      <a:cubicBezTo>
                        <a:pt x="236" y="153"/>
                        <a:pt x="237" y="154"/>
                        <a:pt x="239" y="156"/>
                      </a:cubicBezTo>
                      <a:cubicBezTo>
                        <a:pt x="251" y="169"/>
                        <a:pt x="268" y="174"/>
                        <a:pt x="283" y="168"/>
                      </a:cubicBezTo>
                      <a:cubicBezTo>
                        <a:pt x="300" y="162"/>
                        <a:pt x="310" y="145"/>
                        <a:pt x="310" y="123"/>
                      </a:cubicBezTo>
                      <a:cubicBezTo>
                        <a:pt x="310" y="91"/>
                        <a:pt x="310" y="91"/>
                        <a:pt x="310" y="91"/>
                      </a:cubicBezTo>
                      <a:cubicBezTo>
                        <a:pt x="310" y="68"/>
                        <a:pt x="300" y="51"/>
                        <a:pt x="283" y="45"/>
                      </a:cubicBezTo>
                      <a:close/>
                      <a:moveTo>
                        <a:pt x="288" y="123"/>
                      </a:moveTo>
                      <a:cubicBezTo>
                        <a:pt x="288" y="136"/>
                        <a:pt x="284" y="145"/>
                        <a:pt x="276" y="148"/>
                      </a:cubicBezTo>
                      <a:cubicBezTo>
                        <a:pt x="269" y="151"/>
                        <a:pt x="261" y="148"/>
                        <a:pt x="255" y="142"/>
                      </a:cubicBezTo>
                      <a:cubicBezTo>
                        <a:pt x="235" y="120"/>
                        <a:pt x="227" y="117"/>
                        <a:pt x="220" y="119"/>
                      </a:cubicBezTo>
                      <a:cubicBezTo>
                        <a:pt x="216" y="121"/>
                        <a:pt x="214" y="125"/>
                        <a:pt x="214" y="129"/>
                      </a:cubicBezTo>
                      <a:cubicBezTo>
                        <a:pt x="214" y="213"/>
                        <a:pt x="214" y="213"/>
                        <a:pt x="214" y="213"/>
                      </a:cubicBezTo>
                      <a:cubicBezTo>
                        <a:pt x="22" y="213"/>
                        <a:pt x="22" y="213"/>
                        <a:pt x="22" y="213"/>
                      </a:cubicBezTo>
                      <a:cubicBezTo>
                        <a:pt x="22" y="21"/>
                        <a:pt x="22" y="21"/>
                        <a:pt x="22" y="21"/>
                      </a:cubicBezTo>
                      <a:cubicBezTo>
                        <a:pt x="73" y="21"/>
                        <a:pt x="73" y="21"/>
                        <a:pt x="73" y="21"/>
                      </a:cubicBezTo>
                      <a:cubicBezTo>
                        <a:pt x="71" y="23"/>
                        <a:pt x="70" y="24"/>
                        <a:pt x="68" y="25"/>
                      </a:cubicBezTo>
                      <a:cubicBezTo>
                        <a:pt x="55" y="37"/>
                        <a:pt x="50" y="55"/>
                        <a:pt x="56" y="70"/>
                      </a:cubicBezTo>
                      <a:cubicBezTo>
                        <a:pt x="62" y="86"/>
                        <a:pt x="79" y="96"/>
                        <a:pt x="102" y="96"/>
                      </a:cubicBezTo>
                      <a:cubicBezTo>
                        <a:pt x="134" y="96"/>
                        <a:pt x="134" y="96"/>
                        <a:pt x="134" y="96"/>
                      </a:cubicBezTo>
                      <a:cubicBezTo>
                        <a:pt x="156" y="96"/>
                        <a:pt x="173" y="86"/>
                        <a:pt x="179" y="70"/>
                      </a:cubicBezTo>
                      <a:cubicBezTo>
                        <a:pt x="185" y="55"/>
                        <a:pt x="180" y="37"/>
                        <a:pt x="167" y="25"/>
                      </a:cubicBezTo>
                      <a:cubicBezTo>
                        <a:pt x="166" y="24"/>
                        <a:pt x="164" y="22"/>
                        <a:pt x="163" y="21"/>
                      </a:cubicBezTo>
                      <a:cubicBezTo>
                        <a:pt x="214" y="21"/>
                        <a:pt x="214" y="21"/>
                        <a:pt x="214" y="21"/>
                      </a:cubicBezTo>
                      <a:cubicBezTo>
                        <a:pt x="214" y="84"/>
                        <a:pt x="214" y="84"/>
                        <a:pt x="214" y="84"/>
                      </a:cubicBezTo>
                      <a:cubicBezTo>
                        <a:pt x="214" y="88"/>
                        <a:pt x="216" y="92"/>
                        <a:pt x="220" y="94"/>
                      </a:cubicBezTo>
                      <a:cubicBezTo>
                        <a:pt x="227" y="97"/>
                        <a:pt x="234" y="94"/>
                        <a:pt x="255" y="72"/>
                      </a:cubicBezTo>
                      <a:cubicBezTo>
                        <a:pt x="261" y="65"/>
                        <a:pt x="269" y="62"/>
                        <a:pt x="276" y="65"/>
                      </a:cubicBezTo>
                      <a:cubicBezTo>
                        <a:pt x="284" y="68"/>
                        <a:pt x="288" y="77"/>
                        <a:pt x="288" y="91"/>
                      </a:cubicBezTo>
                      <a:lnTo>
                        <a:pt x="288" y="1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5" name="Rectangle 54"/>
            <p:cNvSpPr/>
            <p:nvPr/>
          </p:nvSpPr>
          <p:spPr>
            <a:xfrm>
              <a:off x="7167626" y="3667875"/>
              <a:ext cx="1558440"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he-IL"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פתרונות</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6" name="Rectangle 53"/>
          <p:cNvSpPr/>
          <p:nvPr/>
        </p:nvSpPr>
        <p:spPr>
          <a:xfrm>
            <a:off x="6888055" y="1567595"/>
            <a:ext cx="1454244"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he-IL"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אתגרים</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8" name="Title 1"/>
          <p:cNvSpPr txBox="1">
            <a:spLocks/>
          </p:cNvSpPr>
          <p:nvPr/>
        </p:nvSpPr>
        <p:spPr>
          <a:xfrm>
            <a:off x="-1" y="-6738"/>
            <a:ext cx="12264911" cy="849063"/>
          </a:xfrm>
          <a:prstGeom prst="rect">
            <a:avLst/>
          </a:prstGeom>
          <a:solidFill>
            <a:schemeClr val="tx1">
              <a:alpha val="53000"/>
            </a:schemeClr>
          </a:solidFill>
        </p:spPr>
        <p:txBody>
          <a:bodyPr lIns="0" anchor="ctr"/>
          <a:lstStyle>
            <a:lvl1pPr algn="l" defTabSz="914377"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377" rtl="1" eaLnBrk="1" fontAlgn="auto" latinLnBrk="0" hangingPunct="1">
              <a:lnSpc>
                <a:spcPct val="100000"/>
              </a:lnSpc>
              <a:spcBef>
                <a:spcPct val="0"/>
              </a:spcBef>
              <a:spcAft>
                <a:spcPts val="0"/>
              </a:spcAft>
              <a:buClrTx/>
              <a:buSzTx/>
              <a:buFontTx/>
              <a:buNone/>
              <a:tabLst/>
              <a:defRPr/>
            </a:pPr>
            <a:r>
              <a:rPr kumimoji="0" lang="he-IL"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מקרה בוחן</a:t>
            </a: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ניהול ידע במשרד התחבורה</a:t>
            </a:r>
            <a:endParaRPr kumimoji="0" lang="he-IL"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קבוצה 6"/>
          <p:cNvGrpSpPr/>
          <p:nvPr/>
        </p:nvGrpSpPr>
        <p:grpSpPr>
          <a:xfrm>
            <a:off x="236251" y="1295886"/>
            <a:ext cx="9089172" cy="921638"/>
            <a:chOff x="236251" y="1295886"/>
            <a:chExt cx="9089172" cy="921638"/>
          </a:xfrm>
        </p:grpSpPr>
        <p:grpSp>
          <p:nvGrpSpPr>
            <p:cNvPr id="69" name="Group 30"/>
            <p:cNvGrpSpPr/>
            <p:nvPr/>
          </p:nvGrpSpPr>
          <p:grpSpPr>
            <a:xfrm>
              <a:off x="8403785" y="1295886"/>
              <a:ext cx="921638" cy="921638"/>
              <a:chOff x="5173250" y="2948286"/>
              <a:chExt cx="921638" cy="921638"/>
            </a:xfrm>
          </p:grpSpPr>
          <p:sp>
            <p:nvSpPr>
              <p:cNvPr id="70" name="Oval 31"/>
              <p:cNvSpPr/>
              <p:nvPr/>
            </p:nvSpPr>
            <p:spPr bwMode="gray">
              <a:xfrm>
                <a:off x="5173250" y="29482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1" name="Group 929"/>
              <p:cNvGrpSpPr>
                <a:grpSpLocks noChangeAspect="1"/>
              </p:cNvGrpSpPr>
              <p:nvPr/>
            </p:nvGrpSpPr>
            <p:grpSpPr bwMode="auto">
              <a:xfrm>
                <a:off x="5255506" y="3030988"/>
                <a:ext cx="756000" cy="756000"/>
                <a:chOff x="5626" y="4690"/>
                <a:chExt cx="340" cy="340"/>
              </a:xfrm>
              <a:solidFill>
                <a:schemeClr val="bg1"/>
              </a:solidFill>
            </p:grpSpPr>
            <p:sp>
              <p:nvSpPr>
                <p:cNvPr id="72" name="Freeform 33"/>
                <p:cNvSpPr>
                  <a:spLocks noEditPoints="1"/>
                </p:cNvSpPr>
                <p:nvPr/>
              </p:nvSpPr>
              <p:spPr bwMode="auto">
                <a:xfrm>
                  <a:off x="5745" y="4752"/>
                  <a:ext cx="101" cy="214"/>
                </a:xfrm>
                <a:custGeom>
                  <a:avLst/>
                  <a:gdLst>
                    <a:gd name="T0" fmla="*/ 141 w 153"/>
                    <a:gd name="T1" fmla="*/ 258 h 322"/>
                    <a:gd name="T2" fmla="*/ 139 w 153"/>
                    <a:gd name="T3" fmla="*/ 258 h 322"/>
                    <a:gd name="T4" fmla="*/ 119 w 153"/>
                    <a:gd name="T5" fmla="*/ 98 h 322"/>
                    <a:gd name="T6" fmla="*/ 130 w 153"/>
                    <a:gd name="T7" fmla="*/ 87 h 322"/>
                    <a:gd name="T8" fmla="*/ 130 w 153"/>
                    <a:gd name="T9" fmla="*/ 44 h 322"/>
                    <a:gd name="T10" fmla="*/ 140 w 153"/>
                    <a:gd name="T11" fmla="*/ 38 h 322"/>
                    <a:gd name="T12" fmla="*/ 150 w 153"/>
                    <a:gd name="T13" fmla="*/ 17 h 322"/>
                    <a:gd name="T14" fmla="*/ 145 w 153"/>
                    <a:gd name="T15" fmla="*/ 3 h 322"/>
                    <a:gd name="T16" fmla="*/ 131 w 153"/>
                    <a:gd name="T17" fmla="*/ 8 h 322"/>
                    <a:gd name="T18" fmla="*/ 123 w 153"/>
                    <a:gd name="T19" fmla="*/ 23 h 322"/>
                    <a:gd name="T20" fmla="*/ 109 w 153"/>
                    <a:gd name="T21" fmla="*/ 23 h 322"/>
                    <a:gd name="T22" fmla="*/ 109 w 153"/>
                    <a:gd name="T23" fmla="*/ 12 h 322"/>
                    <a:gd name="T24" fmla="*/ 98 w 153"/>
                    <a:gd name="T25" fmla="*/ 2 h 322"/>
                    <a:gd name="T26" fmla="*/ 87 w 153"/>
                    <a:gd name="T27" fmla="*/ 12 h 322"/>
                    <a:gd name="T28" fmla="*/ 87 w 153"/>
                    <a:gd name="T29" fmla="*/ 23 h 322"/>
                    <a:gd name="T30" fmla="*/ 66 w 153"/>
                    <a:gd name="T31" fmla="*/ 23 h 322"/>
                    <a:gd name="T32" fmla="*/ 66 w 153"/>
                    <a:gd name="T33" fmla="*/ 12 h 322"/>
                    <a:gd name="T34" fmla="*/ 55 w 153"/>
                    <a:gd name="T35" fmla="*/ 2 h 322"/>
                    <a:gd name="T36" fmla="*/ 45 w 153"/>
                    <a:gd name="T37" fmla="*/ 12 h 322"/>
                    <a:gd name="T38" fmla="*/ 45 w 153"/>
                    <a:gd name="T39" fmla="*/ 23 h 322"/>
                    <a:gd name="T40" fmla="*/ 30 w 153"/>
                    <a:gd name="T41" fmla="*/ 23 h 322"/>
                    <a:gd name="T42" fmla="*/ 22 w 153"/>
                    <a:gd name="T43" fmla="*/ 8 h 322"/>
                    <a:gd name="T44" fmla="*/ 8 w 153"/>
                    <a:gd name="T45" fmla="*/ 3 h 322"/>
                    <a:gd name="T46" fmla="*/ 3 w 153"/>
                    <a:gd name="T47" fmla="*/ 17 h 322"/>
                    <a:gd name="T48" fmla="*/ 14 w 153"/>
                    <a:gd name="T49" fmla="*/ 38 h 322"/>
                    <a:gd name="T50" fmla="*/ 23 w 153"/>
                    <a:gd name="T51" fmla="*/ 44 h 322"/>
                    <a:gd name="T52" fmla="*/ 23 w 153"/>
                    <a:gd name="T53" fmla="*/ 87 h 322"/>
                    <a:gd name="T54" fmla="*/ 34 w 153"/>
                    <a:gd name="T55" fmla="*/ 98 h 322"/>
                    <a:gd name="T56" fmla="*/ 15 w 153"/>
                    <a:gd name="T57" fmla="*/ 258 h 322"/>
                    <a:gd name="T58" fmla="*/ 13 w 153"/>
                    <a:gd name="T59" fmla="*/ 258 h 322"/>
                    <a:gd name="T60" fmla="*/ 2 w 153"/>
                    <a:gd name="T61" fmla="*/ 268 h 322"/>
                    <a:gd name="T62" fmla="*/ 2 w 153"/>
                    <a:gd name="T63" fmla="*/ 311 h 322"/>
                    <a:gd name="T64" fmla="*/ 13 w 153"/>
                    <a:gd name="T65" fmla="*/ 322 h 322"/>
                    <a:gd name="T66" fmla="*/ 141 w 153"/>
                    <a:gd name="T67" fmla="*/ 322 h 322"/>
                    <a:gd name="T68" fmla="*/ 151 w 153"/>
                    <a:gd name="T69" fmla="*/ 311 h 322"/>
                    <a:gd name="T70" fmla="*/ 151 w 153"/>
                    <a:gd name="T71" fmla="*/ 268 h 322"/>
                    <a:gd name="T72" fmla="*/ 141 w 153"/>
                    <a:gd name="T73" fmla="*/ 258 h 322"/>
                    <a:gd name="T74" fmla="*/ 109 w 153"/>
                    <a:gd name="T75" fmla="*/ 44 h 322"/>
                    <a:gd name="T76" fmla="*/ 109 w 153"/>
                    <a:gd name="T77" fmla="*/ 76 h 322"/>
                    <a:gd name="T78" fmla="*/ 45 w 153"/>
                    <a:gd name="T79" fmla="*/ 76 h 322"/>
                    <a:gd name="T80" fmla="*/ 45 w 153"/>
                    <a:gd name="T81" fmla="*/ 44 h 322"/>
                    <a:gd name="T82" fmla="*/ 109 w 153"/>
                    <a:gd name="T83" fmla="*/ 44 h 322"/>
                    <a:gd name="T84" fmla="*/ 55 w 153"/>
                    <a:gd name="T85" fmla="*/ 98 h 322"/>
                    <a:gd name="T86" fmla="*/ 98 w 153"/>
                    <a:gd name="T87" fmla="*/ 98 h 322"/>
                    <a:gd name="T88" fmla="*/ 117 w 153"/>
                    <a:gd name="T89" fmla="*/ 258 h 322"/>
                    <a:gd name="T90" fmla="*/ 36 w 153"/>
                    <a:gd name="T91" fmla="*/ 258 h 322"/>
                    <a:gd name="T92" fmla="*/ 55 w 153"/>
                    <a:gd name="T93" fmla="*/ 98 h 322"/>
                    <a:gd name="T94" fmla="*/ 130 w 153"/>
                    <a:gd name="T95" fmla="*/ 300 h 322"/>
                    <a:gd name="T96" fmla="*/ 23 w 153"/>
                    <a:gd name="T97" fmla="*/ 300 h 322"/>
                    <a:gd name="T98" fmla="*/ 23 w 153"/>
                    <a:gd name="T99" fmla="*/ 279 h 322"/>
                    <a:gd name="T100" fmla="*/ 130 w 153"/>
                    <a:gd name="T101" fmla="*/ 279 h 322"/>
                    <a:gd name="T102" fmla="*/ 130 w 153"/>
                    <a:gd name="T103" fmla="*/ 30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322">
                      <a:moveTo>
                        <a:pt x="141" y="258"/>
                      </a:moveTo>
                      <a:cubicBezTo>
                        <a:pt x="139" y="258"/>
                        <a:pt x="139" y="258"/>
                        <a:pt x="139" y="258"/>
                      </a:cubicBezTo>
                      <a:cubicBezTo>
                        <a:pt x="134" y="234"/>
                        <a:pt x="121" y="163"/>
                        <a:pt x="119" y="98"/>
                      </a:cubicBezTo>
                      <a:cubicBezTo>
                        <a:pt x="125" y="98"/>
                        <a:pt x="130" y="93"/>
                        <a:pt x="130" y="87"/>
                      </a:cubicBezTo>
                      <a:cubicBezTo>
                        <a:pt x="130" y="44"/>
                        <a:pt x="130" y="44"/>
                        <a:pt x="130" y="44"/>
                      </a:cubicBezTo>
                      <a:cubicBezTo>
                        <a:pt x="134" y="44"/>
                        <a:pt x="138" y="42"/>
                        <a:pt x="140" y="38"/>
                      </a:cubicBezTo>
                      <a:cubicBezTo>
                        <a:pt x="150" y="17"/>
                        <a:pt x="150" y="17"/>
                        <a:pt x="150" y="17"/>
                      </a:cubicBezTo>
                      <a:cubicBezTo>
                        <a:pt x="153" y="12"/>
                        <a:pt x="151" y="5"/>
                        <a:pt x="145" y="3"/>
                      </a:cubicBezTo>
                      <a:cubicBezTo>
                        <a:pt x="140" y="0"/>
                        <a:pt x="134" y="2"/>
                        <a:pt x="131" y="8"/>
                      </a:cubicBezTo>
                      <a:cubicBezTo>
                        <a:pt x="123" y="23"/>
                        <a:pt x="123" y="23"/>
                        <a:pt x="123" y="23"/>
                      </a:cubicBezTo>
                      <a:cubicBezTo>
                        <a:pt x="109" y="23"/>
                        <a:pt x="109" y="23"/>
                        <a:pt x="109" y="23"/>
                      </a:cubicBezTo>
                      <a:cubicBezTo>
                        <a:pt x="109" y="12"/>
                        <a:pt x="109" y="12"/>
                        <a:pt x="109" y="12"/>
                      </a:cubicBezTo>
                      <a:cubicBezTo>
                        <a:pt x="109" y="6"/>
                        <a:pt x="104" y="2"/>
                        <a:pt x="98" y="2"/>
                      </a:cubicBezTo>
                      <a:cubicBezTo>
                        <a:pt x="92" y="2"/>
                        <a:pt x="87" y="6"/>
                        <a:pt x="87" y="12"/>
                      </a:cubicBezTo>
                      <a:cubicBezTo>
                        <a:pt x="87" y="23"/>
                        <a:pt x="87" y="23"/>
                        <a:pt x="87" y="23"/>
                      </a:cubicBezTo>
                      <a:cubicBezTo>
                        <a:pt x="66" y="23"/>
                        <a:pt x="66" y="23"/>
                        <a:pt x="66" y="23"/>
                      </a:cubicBezTo>
                      <a:cubicBezTo>
                        <a:pt x="66" y="12"/>
                        <a:pt x="66" y="12"/>
                        <a:pt x="66" y="12"/>
                      </a:cubicBezTo>
                      <a:cubicBezTo>
                        <a:pt x="66" y="6"/>
                        <a:pt x="61" y="2"/>
                        <a:pt x="55" y="2"/>
                      </a:cubicBezTo>
                      <a:cubicBezTo>
                        <a:pt x="49" y="2"/>
                        <a:pt x="45" y="6"/>
                        <a:pt x="45" y="12"/>
                      </a:cubicBezTo>
                      <a:cubicBezTo>
                        <a:pt x="45" y="23"/>
                        <a:pt x="45" y="23"/>
                        <a:pt x="45" y="23"/>
                      </a:cubicBezTo>
                      <a:cubicBezTo>
                        <a:pt x="30" y="23"/>
                        <a:pt x="30" y="23"/>
                        <a:pt x="30" y="23"/>
                      </a:cubicBezTo>
                      <a:cubicBezTo>
                        <a:pt x="22" y="8"/>
                        <a:pt x="22" y="8"/>
                        <a:pt x="22" y="8"/>
                      </a:cubicBezTo>
                      <a:cubicBezTo>
                        <a:pt x="20" y="2"/>
                        <a:pt x="13" y="0"/>
                        <a:pt x="8" y="3"/>
                      </a:cubicBezTo>
                      <a:cubicBezTo>
                        <a:pt x="3" y="5"/>
                        <a:pt x="0" y="12"/>
                        <a:pt x="3" y="17"/>
                      </a:cubicBezTo>
                      <a:cubicBezTo>
                        <a:pt x="14" y="38"/>
                        <a:pt x="14" y="38"/>
                        <a:pt x="14" y="38"/>
                      </a:cubicBezTo>
                      <a:cubicBezTo>
                        <a:pt x="16" y="42"/>
                        <a:pt x="19" y="44"/>
                        <a:pt x="23" y="44"/>
                      </a:cubicBezTo>
                      <a:cubicBezTo>
                        <a:pt x="23" y="87"/>
                        <a:pt x="23" y="87"/>
                        <a:pt x="23" y="87"/>
                      </a:cubicBezTo>
                      <a:cubicBezTo>
                        <a:pt x="23" y="93"/>
                        <a:pt x="28" y="98"/>
                        <a:pt x="34" y="98"/>
                      </a:cubicBezTo>
                      <a:cubicBezTo>
                        <a:pt x="32" y="163"/>
                        <a:pt x="19" y="234"/>
                        <a:pt x="15" y="258"/>
                      </a:cubicBezTo>
                      <a:cubicBezTo>
                        <a:pt x="13" y="258"/>
                        <a:pt x="13" y="258"/>
                        <a:pt x="13" y="258"/>
                      </a:cubicBezTo>
                      <a:cubicBezTo>
                        <a:pt x="7" y="258"/>
                        <a:pt x="2" y="262"/>
                        <a:pt x="2" y="268"/>
                      </a:cubicBezTo>
                      <a:cubicBezTo>
                        <a:pt x="2" y="311"/>
                        <a:pt x="2" y="311"/>
                        <a:pt x="2" y="311"/>
                      </a:cubicBezTo>
                      <a:cubicBezTo>
                        <a:pt x="2" y="317"/>
                        <a:pt x="7" y="322"/>
                        <a:pt x="13" y="322"/>
                      </a:cubicBezTo>
                      <a:cubicBezTo>
                        <a:pt x="141" y="322"/>
                        <a:pt x="141" y="322"/>
                        <a:pt x="141" y="322"/>
                      </a:cubicBezTo>
                      <a:cubicBezTo>
                        <a:pt x="147" y="322"/>
                        <a:pt x="151" y="317"/>
                        <a:pt x="151" y="311"/>
                      </a:cubicBezTo>
                      <a:cubicBezTo>
                        <a:pt x="151" y="268"/>
                        <a:pt x="151" y="268"/>
                        <a:pt x="151" y="268"/>
                      </a:cubicBezTo>
                      <a:cubicBezTo>
                        <a:pt x="151" y="262"/>
                        <a:pt x="147" y="258"/>
                        <a:pt x="141" y="258"/>
                      </a:cubicBezTo>
                      <a:close/>
                      <a:moveTo>
                        <a:pt x="109" y="44"/>
                      </a:moveTo>
                      <a:cubicBezTo>
                        <a:pt x="109" y="76"/>
                        <a:pt x="109" y="76"/>
                        <a:pt x="109" y="76"/>
                      </a:cubicBezTo>
                      <a:cubicBezTo>
                        <a:pt x="45" y="76"/>
                        <a:pt x="45" y="76"/>
                        <a:pt x="45" y="76"/>
                      </a:cubicBezTo>
                      <a:cubicBezTo>
                        <a:pt x="45" y="44"/>
                        <a:pt x="45" y="44"/>
                        <a:pt x="45" y="44"/>
                      </a:cubicBezTo>
                      <a:lnTo>
                        <a:pt x="109" y="44"/>
                      </a:lnTo>
                      <a:close/>
                      <a:moveTo>
                        <a:pt x="55" y="98"/>
                      </a:moveTo>
                      <a:cubicBezTo>
                        <a:pt x="98" y="98"/>
                        <a:pt x="98" y="98"/>
                        <a:pt x="98" y="98"/>
                      </a:cubicBezTo>
                      <a:cubicBezTo>
                        <a:pt x="99" y="162"/>
                        <a:pt x="111" y="230"/>
                        <a:pt x="117" y="258"/>
                      </a:cubicBezTo>
                      <a:cubicBezTo>
                        <a:pt x="36" y="258"/>
                        <a:pt x="36" y="258"/>
                        <a:pt x="36" y="258"/>
                      </a:cubicBezTo>
                      <a:cubicBezTo>
                        <a:pt x="42" y="230"/>
                        <a:pt x="54" y="162"/>
                        <a:pt x="55" y="98"/>
                      </a:cubicBezTo>
                      <a:close/>
                      <a:moveTo>
                        <a:pt x="130" y="300"/>
                      </a:moveTo>
                      <a:cubicBezTo>
                        <a:pt x="23" y="300"/>
                        <a:pt x="23" y="300"/>
                        <a:pt x="23" y="300"/>
                      </a:cubicBezTo>
                      <a:cubicBezTo>
                        <a:pt x="23" y="279"/>
                        <a:pt x="23" y="279"/>
                        <a:pt x="23" y="279"/>
                      </a:cubicBezTo>
                      <a:cubicBezTo>
                        <a:pt x="130" y="279"/>
                        <a:pt x="130" y="279"/>
                        <a:pt x="130" y="279"/>
                      </a:cubicBezTo>
                      <a:lnTo>
                        <a:pt x="13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3" name="Freeform 34"/>
                <p:cNvSpPr>
                  <a:spLocks noEditPoints="1"/>
                </p:cNvSpPr>
                <p:nvPr/>
              </p:nvSpPr>
              <p:spPr bwMode="auto">
                <a:xfrm>
                  <a:off x="5626" y="469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94" name="Rectangle 53"/>
            <p:cNvSpPr/>
            <p:nvPr/>
          </p:nvSpPr>
          <p:spPr>
            <a:xfrm>
              <a:off x="6888055" y="1567595"/>
              <a:ext cx="1454244"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he-IL"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אתגרים</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6" name="TextBox 95"/>
            <p:cNvSpPr txBox="1"/>
            <p:nvPr/>
          </p:nvSpPr>
          <p:spPr>
            <a:xfrm>
              <a:off x="236251" y="1378832"/>
              <a:ext cx="6519504" cy="697627"/>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alt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היעדר </a:t>
              </a:r>
              <a:r>
                <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אסטרטגיית ניהול ידע הכוללת מבנה ניהול ידע, תהליכי זרימת ידע </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alt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היעדר </a:t>
              </a:r>
              <a:r>
                <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פלטפורמה לשיתוף ידע ותובנות בין עובדי המשרד</a:t>
              </a:r>
            </a:p>
            <a:p>
              <a:pPr marL="285750" marR="0" lvl="0" indent="-285750" algn="r" defTabSz="1219170" rtl="1"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he-IL" altLang="he-IL" sz="1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סיכון </a:t>
              </a:r>
              <a:r>
                <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לאבדן ידע רב שנשמר בראשי אנשים העומדים בפני פרישה</a:t>
              </a:r>
            </a:p>
          </p:txBody>
        </p:sp>
      </p:grpSp>
    </p:spTree>
    <p:extLst>
      <p:ext uri="{BB962C8B-B14F-4D97-AF65-F5344CB8AC3E}">
        <p14:creationId xmlns:p14="http://schemas.microsoft.com/office/powerpoint/2010/main" val="2416342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098" name="Picture 2" descr="תוצאת תמונה עבור ‪Lew Platt 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152" y="1348101"/>
            <a:ext cx="7391848" cy="41617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180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If only HP knew what HP knows, we would be three times more productive</a:t>
            </a: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2146300" y="3619500"/>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תוצאת תמונה עבור ‪HP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4836172"/>
            <a:ext cx="659126" cy="659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42998" y="5179699"/>
            <a:ext cx="236795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96D6"/>
                </a:solidFill>
                <a:effectLst/>
                <a:uLnTx/>
                <a:uFillTx/>
                <a:latin typeface="Verdana"/>
                <a:ea typeface="Calibri" panose="020F0502020204030204" pitchFamily="34" charset="0"/>
                <a:cs typeface="Times New Roman" panose="02020603050405020304" pitchFamily="18" charset="0"/>
              </a:rPr>
              <a:t>Lew </a:t>
            </a:r>
            <a:r>
              <a:rPr kumimoji="0" lang="en-US" sz="1200" b="0" i="0" u="none" strike="noStrike" kern="1200" cap="none" spc="0" normalizeH="0" baseline="0" noProof="0" dirty="0">
                <a:ln>
                  <a:noFill/>
                </a:ln>
                <a:solidFill>
                  <a:srgbClr val="0096D6"/>
                </a:solidFill>
                <a:effectLst/>
                <a:uLnTx/>
                <a:uFillTx/>
                <a:latin typeface="Verdana"/>
                <a:ea typeface="Calibri" panose="020F0502020204030204" pitchFamily="34" charset="0"/>
                <a:cs typeface="Times New Roman" panose="02020603050405020304" pitchFamily="18" charset="0"/>
              </a:rPr>
              <a:t>Platt, former CEO of HP</a:t>
            </a:r>
          </a:p>
        </p:txBody>
      </p:sp>
      <p:sp>
        <p:nvSpPr>
          <p:cNvPr id="2" name="Rectangle 1"/>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5" name="כותרת 2"/>
          <p:cNvSpPr txBox="1">
            <a:spLocks/>
          </p:cNvSpPr>
          <p:nvPr/>
        </p:nvSpPr>
        <p:spPr>
          <a:xfrm>
            <a:off x="0" y="0"/>
            <a:ext cx="12191999" cy="683862"/>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t>ניהול ידע | </a:t>
            </a:r>
            <a:r>
              <a:rPr lang="he-IL" sz="3200" b="0" dirty="0" smtClean="0">
                <a:solidFill>
                  <a:schemeClr val="accent1">
                    <a:lumMod val="60000"/>
                    <a:lumOff val="40000"/>
                  </a:schemeClr>
                </a:solidFill>
              </a:rPr>
              <a:t>הצורך</a:t>
            </a:r>
            <a:endParaRPr lang="en-US" b="0" dirty="0">
              <a:solidFill>
                <a:schemeClr val="accent1">
                  <a:lumMod val="60000"/>
                  <a:lumOff val="40000"/>
                </a:schemeClr>
              </a:solidFill>
            </a:endParaRPr>
          </a:p>
        </p:txBody>
      </p:sp>
    </p:spTree>
    <p:extLst>
      <p:ext uri="{BB962C8B-B14F-4D97-AF65-F5344CB8AC3E}">
        <p14:creationId xmlns:p14="http://schemas.microsoft.com/office/powerpoint/2010/main" val="73065620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pic>
        <p:nvPicPr>
          <p:cNvPr id="2" name="Picture 1"/>
          <p:cNvPicPr>
            <a:picLocks noChangeAspect="1"/>
          </p:cNvPicPr>
          <p:nvPr/>
        </p:nvPicPr>
        <p:blipFill rotWithShape="1">
          <a:blip r:embed="rId5"/>
          <a:srcRect l="13125" t="13241" r="15573" b="15370"/>
          <a:stretch/>
        </p:blipFill>
        <p:spPr>
          <a:xfrm>
            <a:off x="61065" y="-8234"/>
            <a:ext cx="11719810" cy="6600420"/>
          </a:xfrm>
          <a:prstGeom prst="rect">
            <a:avLst/>
          </a:prstGeom>
        </p:spPr>
      </p:pic>
    </p:spTree>
    <p:extLst>
      <p:ext uri="{BB962C8B-B14F-4D97-AF65-F5344CB8AC3E}">
        <p14:creationId xmlns:p14="http://schemas.microsoft.com/office/powerpoint/2010/main" val="18428335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2786" t="12687" r="15348" b="14610"/>
          <a:stretch/>
        </p:blipFill>
        <p:spPr>
          <a:xfrm>
            <a:off x="-159489" y="-106547"/>
            <a:ext cx="12481691" cy="7102770"/>
          </a:xfrm>
          <a:prstGeom prst="rect">
            <a:avLst/>
          </a:prstGeom>
        </p:spPr>
      </p:pic>
    </p:spTree>
    <p:extLst>
      <p:ext uri="{BB962C8B-B14F-4D97-AF65-F5344CB8AC3E}">
        <p14:creationId xmlns:p14="http://schemas.microsoft.com/office/powerpoint/2010/main" val="30500921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2888" t="13153" r="15252" b="14186"/>
          <a:stretch/>
        </p:blipFill>
        <p:spPr>
          <a:xfrm>
            <a:off x="73376" y="-79058"/>
            <a:ext cx="12196590" cy="6937058"/>
          </a:xfrm>
          <a:prstGeom prst="rect">
            <a:avLst/>
          </a:prstGeom>
        </p:spPr>
      </p:pic>
    </p:spTree>
    <p:extLst>
      <p:ext uri="{BB962C8B-B14F-4D97-AF65-F5344CB8AC3E}">
        <p14:creationId xmlns:p14="http://schemas.microsoft.com/office/powerpoint/2010/main" val="264388980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he-IL" dirty="0" smtClean="0"/>
              <a:t>מהלך פרויקט ניהול ידע</a:t>
            </a:r>
            <a:endParaRPr lang="he-IL" dirty="0"/>
          </a:p>
        </p:txBody>
      </p:sp>
      <p:cxnSp>
        <p:nvCxnSpPr>
          <p:cNvPr id="34" name="Straight Connector 33"/>
          <p:cNvCxnSpPr>
            <a:stCxn id="41" idx="2"/>
            <a:endCxn id="82" idx="0"/>
          </p:cNvCxnSpPr>
          <p:nvPr/>
        </p:nvCxnSpPr>
        <p:spPr>
          <a:xfrm flipH="1">
            <a:off x="9831977" y="2034809"/>
            <a:ext cx="9180"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0" idx="0"/>
            <a:endCxn id="82" idx="2"/>
          </p:cNvCxnSpPr>
          <p:nvPr/>
        </p:nvCxnSpPr>
        <p:spPr>
          <a:xfrm>
            <a:off x="8035594" y="2032822"/>
            <a:ext cx="5694" cy="36130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0" idx="2"/>
            <a:endCxn id="83" idx="0"/>
          </p:cNvCxnSpPr>
          <p:nvPr/>
        </p:nvCxnSpPr>
        <p:spPr>
          <a:xfrm flipH="1">
            <a:off x="6248918" y="2034809"/>
            <a:ext cx="5347"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1" idx="0"/>
            <a:endCxn id="83" idx="2"/>
          </p:cNvCxnSpPr>
          <p:nvPr/>
        </p:nvCxnSpPr>
        <p:spPr>
          <a:xfrm flipH="1">
            <a:off x="4458229" y="2283969"/>
            <a:ext cx="3812" cy="3361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1" idx="2"/>
            <a:endCxn id="84" idx="0"/>
          </p:cNvCxnSpPr>
          <p:nvPr/>
        </p:nvCxnSpPr>
        <p:spPr>
          <a:xfrm>
            <a:off x="2642470" y="2200483"/>
            <a:ext cx="32399" cy="34228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1" idx="0"/>
          </p:cNvCxnSpPr>
          <p:nvPr/>
        </p:nvCxnSpPr>
        <p:spPr>
          <a:xfrm>
            <a:off x="11622485" y="2032822"/>
            <a:ext cx="0" cy="48474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flipH="1">
            <a:off x="9839300" y="977938"/>
            <a:ext cx="1784929" cy="1985707"/>
          </a:xfrm>
          <a:prstGeom prst="arc">
            <a:avLst>
              <a:gd name="adj1" fmla="val 10560979"/>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24"/>
          <p:cNvSpPr/>
          <p:nvPr/>
        </p:nvSpPr>
        <p:spPr>
          <a:xfrm flipH="1">
            <a:off x="9947979" y="3245945"/>
            <a:ext cx="1567011" cy="1682512"/>
          </a:xfrm>
          <a:prstGeom prst="rect">
            <a:avLst/>
          </a:prstGeom>
        </p:spPr>
        <p:txBody>
          <a:bodyPr wrap="square" lIns="0" tIns="0" rIns="0" bIns="0" anchor="t">
            <a:spAutoFit/>
          </a:bodyPr>
          <a:lstStyle/>
          <a:p>
            <a:pPr marL="171453" lvl="0" indent="-171453" algn="r" defTabSz="836927" rtl="1">
              <a:spcBef>
                <a:spcPts val="430"/>
              </a:spcBef>
              <a:buSzPct val="100000"/>
              <a:buFont typeface="Wingdings" panose="05000000000000000000" pitchFamily="2" charset="2"/>
              <a:buChar char="§"/>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ראיונות עומק חצי מובנים</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171453" lvl="0" indent="-171453" algn="r" defTabSz="836927" rtl="1">
              <a:spcBef>
                <a:spcPts val="430"/>
              </a:spcBef>
              <a:buSzPct val="100000"/>
              <a:buFont typeface="Wingdings" panose="05000000000000000000" pitchFamily="2" charset="2"/>
              <a:buChar char="§"/>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קבוצות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מיקוד</a:t>
            </a:r>
          </a:p>
          <a:p>
            <a:pPr marL="171453" lvl="0" indent="-171453" algn="r" defTabSz="836927" rtl="1">
              <a:spcBef>
                <a:spcPts val="430"/>
              </a:spcBef>
              <a:buSzPct val="100000"/>
              <a:buFont typeface="Wingdings" panose="05000000000000000000" pitchFamily="2" charset="2"/>
              <a:buChar char="§"/>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ביצוע תצפיות</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171453" lvl="0" indent="-171453" algn="r" defTabSz="836927" rtl="1">
              <a:spcBef>
                <a:spcPts val="430"/>
              </a:spcBef>
              <a:buSzPct val="100000"/>
              <a:buFont typeface="Wingdings" panose="05000000000000000000" pitchFamily="2" charset="2"/>
              <a:buChar char="§"/>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חקירת פתרונות ניהול הידע הקיימים</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171453" lvl="0" indent="-171453" algn="r" defTabSz="836927" rtl="1">
              <a:spcBef>
                <a:spcPts val="430"/>
              </a:spcBef>
              <a:buSzPct val="100000"/>
              <a:buFont typeface="Wingdings" panose="05000000000000000000" pitchFamily="2" charset="2"/>
              <a:buChar char="§"/>
              <a:defRPr/>
            </a:pP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הגדרת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מטרות ניהול ידע ומדדי הצלחה</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16"/>
          <p:cNvSpPr/>
          <p:nvPr/>
        </p:nvSpPr>
        <p:spPr>
          <a:xfrm flipH="1">
            <a:off x="6398200" y="3229712"/>
            <a:ext cx="1620000" cy="1302921"/>
          </a:xfrm>
          <a:prstGeom prst="rect">
            <a:avLst/>
          </a:prstGeom>
        </p:spPr>
        <p:txBody>
          <a:bodyPr wrap="square" anchor="t">
            <a:spAutoFit/>
          </a:bodyPr>
          <a:lstStyle/>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מודל המשילות</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הגדרת תפקידי אחריות לניהול הידע</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תהליכי זרימת הידע</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0"/>
          <p:cNvSpPr/>
          <p:nvPr/>
        </p:nvSpPr>
        <p:spPr>
          <a:xfrm flipH="1">
            <a:off x="8114874" y="3245945"/>
            <a:ext cx="1620000" cy="789960"/>
          </a:xfrm>
          <a:prstGeom prst="rect">
            <a:avLst/>
          </a:prstGeom>
        </p:spPr>
        <p:txBody>
          <a:bodyPr wrap="square" lIns="0" tIns="0" rIns="0" bIns="0" anchor="t">
            <a:spAutoFit/>
          </a:bodyPr>
          <a:lstStyle/>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סיווג ומיון מבנה הארגון</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הגדרת סוגי תוכן ו-</a:t>
            </a: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metadata</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12"/>
          <p:cNvSpPr/>
          <p:nvPr/>
        </p:nvSpPr>
        <p:spPr>
          <a:xfrm flipH="1">
            <a:off x="6227310" y="2664450"/>
            <a:ext cx="1853559" cy="461665"/>
          </a:xfrm>
          <a:prstGeom prst="rect">
            <a:avLst/>
          </a:prstGeom>
        </p:spPr>
        <p:txBody>
          <a:bodyPr wrap="square" anchor="ctr">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lang="he-IL" sz="1200" b="1" noProof="0" dirty="0" smtClean="0">
                <a:solidFill>
                  <a:srgbClr val="33ABE1"/>
                </a:solidFill>
                <a:latin typeface="Tahoma" panose="020B0604030504040204" pitchFamily="34" charset="0"/>
                <a:ea typeface="Tahoma" panose="020B0604030504040204" pitchFamily="34" charset="0"/>
                <a:cs typeface="Tahoma" panose="020B0604030504040204" pitchFamily="34" charset="0"/>
              </a:rPr>
              <a:t>תפקידים ותחומי אחריות</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9"/>
          <p:cNvSpPr/>
          <p:nvPr/>
        </p:nvSpPr>
        <p:spPr>
          <a:xfrm flipH="1">
            <a:off x="8059572" y="2664450"/>
            <a:ext cx="1730604" cy="461665"/>
          </a:xfrm>
          <a:prstGeom prst="rect">
            <a:avLst/>
          </a:prstGeom>
        </p:spPr>
        <p:txBody>
          <a:bodyPr wrap="square" anchor="ctr">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lang="he-IL"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תוכן, ארכיטקטורות וטקסונומיה</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23"/>
          <p:cNvSpPr/>
          <p:nvPr/>
        </p:nvSpPr>
        <p:spPr>
          <a:xfrm flipH="1">
            <a:off x="9833509" y="2572117"/>
            <a:ext cx="1840358" cy="646331"/>
          </a:xfrm>
          <a:prstGeom prst="rect">
            <a:avLst/>
          </a:prstGeom>
        </p:spPr>
        <p:txBody>
          <a:bodyPr wrap="square" anchor="ctr">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lang="he-IL"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הערכת המצב הנוכחי, איתור הצרכים והגדרת מטרות</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2" name="Group 51"/>
          <p:cNvGrpSpPr/>
          <p:nvPr/>
        </p:nvGrpSpPr>
        <p:grpSpPr>
          <a:xfrm flipH="1">
            <a:off x="6642102" y="1247981"/>
            <a:ext cx="1005542" cy="1182827"/>
            <a:chOff x="4324612" y="1238550"/>
            <a:chExt cx="1005542" cy="1182827"/>
          </a:xfrm>
        </p:grpSpPr>
        <p:sp>
          <p:nvSpPr>
            <p:cNvPr id="16" name="Oval 15"/>
            <p:cNvSpPr/>
            <p:nvPr/>
          </p:nvSpPr>
          <p:spPr bwMode="gray">
            <a:xfrm>
              <a:off x="4324612"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Isosceles Triangle 16"/>
            <p:cNvSpPr/>
            <p:nvPr/>
          </p:nvSpPr>
          <p:spPr bwMode="gray">
            <a:xfrm flipV="1">
              <a:off x="4705745"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594" y="1366527"/>
              <a:ext cx="712182" cy="712182"/>
            </a:xfrm>
            <a:prstGeom prst="rect">
              <a:avLst/>
            </a:prstGeom>
          </p:spPr>
        </p:pic>
      </p:grpSp>
      <p:grpSp>
        <p:nvGrpSpPr>
          <p:cNvPr id="51" name="Group 50"/>
          <p:cNvGrpSpPr/>
          <p:nvPr/>
        </p:nvGrpSpPr>
        <p:grpSpPr>
          <a:xfrm flipH="1">
            <a:off x="10237548" y="1247981"/>
            <a:ext cx="1005542" cy="1182827"/>
            <a:chOff x="925080" y="1238550"/>
            <a:chExt cx="1005542" cy="1182827"/>
          </a:xfrm>
        </p:grpSpPr>
        <p:sp>
          <p:nvSpPr>
            <p:cNvPr id="4" name="Oval 3"/>
            <p:cNvSpPr/>
            <p:nvPr/>
          </p:nvSpPr>
          <p:spPr bwMode="gray">
            <a:xfrm>
              <a:off x="925080"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5" name="Isosceles Triangle 4"/>
            <p:cNvSpPr/>
            <p:nvPr/>
          </p:nvSpPr>
          <p:spPr bwMode="gray">
            <a:xfrm flipV="1">
              <a:off x="1306213"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29" y="1374891"/>
              <a:ext cx="724332" cy="724332"/>
            </a:xfrm>
            <a:prstGeom prst="rect">
              <a:avLst/>
            </a:prstGeom>
          </p:spPr>
        </p:pic>
      </p:grpSp>
      <p:grpSp>
        <p:nvGrpSpPr>
          <p:cNvPr id="64" name="Group 63"/>
          <p:cNvGrpSpPr/>
          <p:nvPr/>
        </p:nvGrpSpPr>
        <p:grpSpPr>
          <a:xfrm flipH="1">
            <a:off x="8434428" y="5166970"/>
            <a:ext cx="1005542" cy="1182827"/>
            <a:chOff x="2624846" y="5157539"/>
            <a:chExt cx="1005542" cy="1182827"/>
          </a:xfrm>
        </p:grpSpPr>
        <p:sp>
          <p:nvSpPr>
            <p:cNvPr id="13" name="Oval 12"/>
            <p:cNvSpPr/>
            <p:nvPr/>
          </p:nvSpPr>
          <p:spPr bwMode="gray">
            <a:xfrm flipV="1">
              <a:off x="2624846"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Isosceles Triangle 13"/>
            <p:cNvSpPr/>
            <p:nvPr/>
          </p:nvSpPr>
          <p:spPr bwMode="gray">
            <a:xfrm>
              <a:off x="3005979"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637" y="5485935"/>
              <a:ext cx="719725" cy="719725"/>
            </a:xfrm>
            <a:prstGeom prst="rect">
              <a:avLst/>
            </a:prstGeom>
          </p:spPr>
        </p:pic>
      </p:grpSp>
      <p:sp>
        <p:nvSpPr>
          <p:cNvPr id="24" name="Rectangle 29"/>
          <p:cNvSpPr/>
          <p:nvPr/>
        </p:nvSpPr>
        <p:spPr>
          <a:xfrm flipH="1">
            <a:off x="941388" y="3245945"/>
            <a:ext cx="1620000" cy="1210588"/>
          </a:xfrm>
          <a:prstGeom prst="rect">
            <a:avLst/>
          </a:prstGeom>
        </p:spPr>
        <p:txBody>
          <a:bodyPr wrap="square" lIns="0" tIns="0" rIns="0" bIns="0" anchor="t">
            <a:spAutoFit/>
          </a:bodyPr>
          <a:lstStyle/>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בניית תוכנית הטמעה וניהול השינוי</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הדרכת מנהלי המערכת</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הדרכת</a:t>
            </a:r>
            <a:r>
              <a:rPr kumimoji="0" lang="he-IL" sz="12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משתמשי הקצה</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5"/>
          <p:cNvSpPr/>
          <p:nvPr/>
        </p:nvSpPr>
        <p:spPr>
          <a:xfrm flipH="1">
            <a:off x="977130" y="2756783"/>
            <a:ext cx="1548516" cy="276999"/>
          </a:xfrm>
          <a:prstGeom prst="rect">
            <a:avLst/>
          </a:prstGeom>
        </p:spPr>
        <p:txBody>
          <a:bodyPr wrap="square">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kumimoji="0" lang="he-IL" sz="1200" b="1" i="0" u="none" strike="noStrike" kern="1200" cap="none" spc="0" normalizeH="0" baseline="0" noProof="0" dirty="0" smtClean="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rPr>
              <a:t>הדרכה והטמעה</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13"/>
          <p:cNvSpPr/>
          <p:nvPr/>
        </p:nvSpPr>
        <p:spPr>
          <a:xfrm flipH="1">
            <a:off x="4527042" y="3245945"/>
            <a:ext cx="1620000" cy="1210588"/>
          </a:xfrm>
          <a:prstGeom prst="rect">
            <a:avLst/>
          </a:prstGeom>
        </p:spPr>
        <p:txBody>
          <a:bodyPr wrap="square" lIns="0" tIns="0" rIns="0" bIns="0" anchor="t">
            <a:spAutoFit/>
          </a:bodyPr>
          <a:lstStyle/>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דרישות פונקציונליות</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סקיצות</a:t>
            </a:r>
            <a:r>
              <a:rPr kumimoji="0" lang="he-IL" sz="12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ראשוניות</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baseline="0" dirty="0" smtClean="0">
                <a:solidFill>
                  <a:prstClr val="white"/>
                </a:solidFill>
                <a:latin typeface="Tahoma" panose="020B0604030504040204" pitchFamily="34" charset="0"/>
                <a:ea typeface="Tahoma" panose="020B0604030504040204" pitchFamily="34" charset="0"/>
                <a:cs typeface="Tahoma" panose="020B0604030504040204" pitchFamily="34" charset="0"/>
              </a:rPr>
              <a:t>אפיון</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מפורט של הפתרון הטכנולוגי (דף הבית, דף חיפוש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וכו</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עד 5 תבניות)</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ectangle 9"/>
          <p:cNvSpPr/>
          <p:nvPr/>
        </p:nvSpPr>
        <p:spPr>
          <a:xfrm flipH="1">
            <a:off x="4397465" y="2664450"/>
            <a:ext cx="1872410" cy="276999"/>
          </a:xfrm>
          <a:prstGeom prst="rect">
            <a:avLst/>
          </a:prstGeom>
        </p:spPr>
        <p:txBody>
          <a:bodyPr wrap="square">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kumimoji="0" lang="he-IL" sz="1200" b="1" i="0" u="none" strike="noStrike" kern="1200" cap="none" spc="0" normalizeH="0" baseline="0" noProof="0" dirty="0" smtClean="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rPr>
              <a:t>אפיון על</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3" name="Group 62"/>
          <p:cNvGrpSpPr/>
          <p:nvPr/>
        </p:nvGrpSpPr>
        <p:grpSpPr>
          <a:xfrm flipH="1">
            <a:off x="4851369" y="5166970"/>
            <a:ext cx="1005542" cy="1182827"/>
            <a:chOff x="6024378" y="5157539"/>
            <a:chExt cx="1005542" cy="1182827"/>
          </a:xfrm>
        </p:grpSpPr>
        <p:sp>
          <p:nvSpPr>
            <p:cNvPr id="73" name="Oval 72"/>
            <p:cNvSpPr/>
            <p:nvPr/>
          </p:nvSpPr>
          <p:spPr bwMode="gray">
            <a:xfrm flipV="1">
              <a:off x="6024378"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74" name="Isosceles Triangle 73"/>
            <p:cNvSpPr/>
            <p:nvPr/>
          </p:nvSpPr>
          <p:spPr bwMode="gray">
            <a:xfrm>
              <a:off x="6405511"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265" y="5485935"/>
              <a:ext cx="698538" cy="698538"/>
            </a:xfrm>
            <a:prstGeom prst="rect">
              <a:avLst/>
            </a:prstGeom>
          </p:spPr>
        </p:pic>
      </p:grpSp>
      <p:sp>
        <p:nvSpPr>
          <p:cNvPr id="76" name="Rectangle 75"/>
          <p:cNvSpPr/>
          <p:nvPr/>
        </p:nvSpPr>
        <p:spPr>
          <a:xfrm flipH="1">
            <a:off x="2745843" y="3245945"/>
            <a:ext cx="1620000" cy="1446550"/>
          </a:xfrm>
          <a:prstGeom prst="rect">
            <a:avLst/>
          </a:prstGeom>
        </p:spPr>
        <p:txBody>
          <a:bodyPr wrap="square" lIns="0" tIns="0" rIns="0" bIns="0" anchor="t">
            <a:spAutoFit/>
          </a:bodyPr>
          <a:lstStyle/>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דרישות טכנולוגיות</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kumimoji="0" lang="he-IL"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תבניות וסוגי תוכן,</a:t>
            </a:r>
            <a:r>
              <a:rPr kumimoji="0" lang="he-IL" sz="12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סוגי שדות ותיוגים</a:t>
            </a:r>
          </a:p>
          <a:p>
            <a:pPr marL="171453" marR="0" lvl="1" indent="-171453" algn="r" defTabSz="836927" rtl="1" eaLnBrk="1" fontAlgn="auto" latinLnBrk="0" hangingPunct="1">
              <a:lnSpc>
                <a:spcPct val="100000"/>
              </a:lnSpc>
              <a:spcBef>
                <a:spcPts val="430"/>
              </a:spcBef>
              <a:spcAft>
                <a:spcPts val="0"/>
              </a:spcAft>
              <a:buClrTx/>
              <a:buSzPct val="100000"/>
              <a:buFont typeface="Wingdings" panose="05000000000000000000" pitchFamily="2" charset="2"/>
              <a:buChar char="§"/>
              <a:tabLst/>
              <a:defRPr/>
            </a:pPr>
            <a:r>
              <a:rPr lang="he-IL" sz="1200" baseline="0" dirty="0" smtClean="0">
                <a:solidFill>
                  <a:prstClr val="white"/>
                </a:solidFill>
                <a:latin typeface="Tahoma" panose="020B0604030504040204" pitchFamily="34" charset="0"/>
                <a:ea typeface="Tahoma" panose="020B0604030504040204" pitchFamily="34" charset="0"/>
                <a:cs typeface="Tahoma" panose="020B0604030504040204" pitchFamily="34" charset="0"/>
              </a:rPr>
              <a:t>אפיון הפתרון</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הטכנולוגי ברזולוציות גבוהות</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145535" marR="0" lvl="1" indent="-145535" algn="r" defTabSz="836927" rtl="1" eaLnBrk="1" fontAlgn="auto" latinLnBrk="0" hangingPunct="1">
              <a:lnSpc>
                <a:spcPct val="100000"/>
              </a:lnSpc>
              <a:spcBef>
                <a:spcPts val="430"/>
              </a:spcBef>
              <a:spcAft>
                <a:spcPts val="0"/>
              </a:spcAft>
              <a:buClrTx/>
              <a:buSzPct val="100000"/>
              <a:buFont typeface="Arial"/>
              <a:buChar char="•"/>
              <a:tabLst/>
              <a:defRPr/>
            </a:pP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77" name="Rectangle 12"/>
          <p:cNvSpPr/>
          <p:nvPr/>
        </p:nvSpPr>
        <p:spPr>
          <a:xfrm flipH="1">
            <a:off x="2639885" y="2756783"/>
            <a:ext cx="1853559" cy="276999"/>
          </a:xfrm>
          <a:prstGeom prst="rect">
            <a:avLst/>
          </a:prstGeom>
        </p:spPr>
        <p:txBody>
          <a:bodyPr wrap="square" anchor="ctr">
            <a:spAutoFit/>
          </a:bodyPr>
          <a:lstStyle/>
          <a:p>
            <a:pPr marL="0" marR="0" lvl="0" indent="0" algn="ctr" defTabSz="836927" rtl="1" eaLnBrk="1" fontAlgn="auto" latinLnBrk="0" hangingPunct="1">
              <a:lnSpc>
                <a:spcPct val="100000"/>
              </a:lnSpc>
              <a:spcBef>
                <a:spcPts val="430"/>
              </a:spcBef>
              <a:spcAft>
                <a:spcPts val="0"/>
              </a:spcAft>
              <a:buClrTx/>
              <a:buSzPct val="100000"/>
              <a:buFontTx/>
              <a:buNone/>
              <a:tabLst/>
              <a:defRPr/>
            </a:pPr>
            <a:r>
              <a:rPr lang="he-IL"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אפיון מפורט</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5" name="Group 54"/>
          <p:cNvGrpSpPr/>
          <p:nvPr/>
        </p:nvGrpSpPr>
        <p:grpSpPr>
          <a:xfrm flipH="1">
            <a:off x="3050563" y="1247981"/>
            <a:ext cx="1005542" cy="1182827"/>
            <a:chOff x="7724144" y="1238550"/>
            <a:chExt cx="1005542" cy="1182827"/>
          </a:xfrm>
        </p:grpSpPr>
        <p:sp>
          <p:nvSpPr>
            <p:cNvPr id="19" name="Oval 18"/>
            <p:cNvSpPr/>
            <p:nvPr/>
          </p:nvSpPr>
          <p:spPr bwMode="gray">
            <a:xfrm rot="10800000" flipV="1">
              <a:off x="7724144"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Isosceles Triangle 19"/>
            <p:cNvSpPr/>
            <p:nvPr/>
          </p:nvSpPr>
          <p:spPr bwMode="gray">
            <a:xfrm rot="10800000">
              <a:off x="8105277"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174" y="1420730"/>
              <a:ext cx="663181" cy="658040"/>
            </a:xfrm>
            <a:prstGeom prst="rect">
              <a:avLst/>
            </a:prstGeom>
          </p:spPr>
        </p:pic>
      </p:grpSp>
      <p:grpSp>
        <p:nvGrpSpPr>
          <p:cNvPr id="62" name="Group 61"/>
          <p:cNvGrpSpPr/>
          <p:nvPr/>
        </p:nvGrpSpPr>
        <p:grpSpPr>
          <a:xfrm flipH="1">
            <a:off x="1258678" y="5166970"/>
            <a:ext cx="1005542" cy="1182827"/>
            <a:chOff x="9930293" y="5157539"/>
            <a:chExt cx="1005542" cy="1182827"/>
          </a:xfrm>
        </p:grpSpPr>
        <p:sp>
          <p:nvSpPr>
            <p:cNvPr id="22" name="Oval 21"/>
            <p:cNvSpPr/>
            <p:nvPr/>
          </p:nvSpPr>
          <p:spPr bwMode="gray">
            <a:xfrm rot="10800000">
              <a:off x="9930293"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 name="Isosceles Triangle 22"/>
            <p:cNvSpPr/>
            <p:nvPr/>
          </p:nvSpPr>
          <p:spPr bwMode="gray">
            <a:xfrm rot="10800000" flipV="1">
              <a:off x="10311426"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022" y="5497431"/>
              <a:ext cx="680327" cy="680327"/>
            </a:xfrm>
            <a:prstGeom prst="rect">
              <a:avLst/>
            </a:prstGeom>
          </p:spPr>
        </p:pic>
      </p:grpSp>
      <p:cxnSp>
        <p:nvCxnSpPr>
          <p:cNvPr id="61" name="Straight Connector 60"/>
          <p:cNvCxnSpPr/>
          <p:nvPr/>
        </p:nvCxnSpPr>
        <p:spPr>
          <a:xfrm>
            <a:off x="846088" y="2039784"/>
            <a:ext cx="3312" cy="35900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6252408" y="977938"/>
            <a:ext cx="1784929" cy="1985707"/>
          </a:xfrm>
          <a:prstGeom prst="arc">
            <a:avLst>
              <a:gd name="adj1" fmla="val 105609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1" name="Arc 80"/>
          <p:cNvSpPr/>
          <p:nvPr/>
        </p:nvSpPr>
        <p:spPr>
          <a:xfrm flipH="1">
            <a:off x="2640824" y="1039968"/>
            <a:ext cx="1829743" cy="2189744"/>
          </a:xfrm>
          <a:prstGeom prst="arc">
            <a:avLst>
              <a:gd name="adj1" fmla="val 102393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2" name="Arc 81"/>
          <p:cNvSpPr/>
          <p:nvPr/>
        </p:nvSpPr>
        <p:spPr>
          <a:xfrm flipH="1" flipV="1">
            <a:off x="8041234"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83" name="Arc 82"/>
          <p:cNvSpPr/>
          <p:nvPr/>
        </p:nvSpPr>
        <p:spPr>
          <a:xfrm flipH="1" flipV="1">
            <a:off x="4458175"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4" name="Arc 83"/>
          <p:cNvSpPr/>
          <p:nvPr/>
        </p:nvSpPr>
        <p:spPr>
          <a:xfrm flipH="1" flipV="1">
            <a:off x="847966" y="4642116"/>
            <a:ext cx="1826965" cy="1985707"/>
          </a:xfrm>
          <a:prstGeom prst="arc">
            <a:avLst>
              <a:gd name="adj1" fmla="val 10756367"/>
              <a:gd name="adj2" fmla="val 204451"/>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5" name="Arc 84"/>
          <p:cNvSpPr/>
          <p:nvPr/>
        </p:nvSpPr>
        <p:spPr>
          <a:xfrm flipH="1">
            <a:off x="-981777" y="1158782"/>
            <a:ext cx="1829743" cy="1985707"/>
          </a:xfrm>
          <a:prstGeom prst="arc">
            <a:avLst>
              <a:gd name="adj1" fmla="val 10560980"/>
              <a:gd name="adj2" fmla="val 1605889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0449651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spTree>
    <p:extLst>
      <p:ext uri="{BB962C8B-B14F-4D97-AF65-F5344CB8AC3E}">
        <p14:creationId xmlns:p14="http://schemas.microsoft.com/office/powerpoint/2010/main" val="299994850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תמונה קשורה"/>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637" r="2886" b="12067"/>
          <a:stretch/>
        </p:blipFill>
        <p:spPr bwMode="auto">
          <a:xfrm>
            <a:off x="4800153" y="1348100"/>
            <a:ext cx="7391847" cy="41617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288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The biggest waste in Huawei is the waste of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experience…</a:t>
            </a:r>
            <a:endPar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1677127" y="3576950"/>
            <a:ext cx="70485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01228" y="5173849"/>
            <a:ext cx="318939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Xu </a:t>
            </a:r>
            <a:r>
              <a:rPr kumimoji="0" lang="en-US" sz="1200" b="0" i="0" u="none" strike="noStrike" kern="1200" cap="none" spc="0" normalizeH="0" baseline="0" noProof="0" dirty="0" err="1">
                <a:ln>
                  <a:noFill/>
                </a:ln>
                <a:solidFill>
                  <a:srgbClr val="C00000"/>
                </a:solidFill>
                <a:effectLst/>
                <a:uLnTx/>
                <a:uFillTx/>
                <a:latin typeface="Verdana"/>
                <a:ea typeface="Calibri" panose="020F0502020204030204" pitchFamily="34" charset="0"/>
                <a:cs typeface="Times New Roman" panose="02020603050405020304" pitchFamily="18" charset="0"/>
              </a:rPr>
              <a:t>Zhijun</a:t>
            </a: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 General  Director of Huawei</a:t>
            </a:r>
          </a:p>
        </p:txBody>
      </p:sp>
      <p:pic>
        <p:nvPicPr>
          <p:cNvPr id="11" name="Picture 8" descr="תוצאת תמונה עבור ‪Huawei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38" y="4904604"/>
            <a:ext cx="520700" cy="5222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5544232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434975" y="192088"/>
            <a:ext cx="9266238" cy="71437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he-IL" sz="2000" b="0" i="0" u="none" strike="noStrike" kern="1200" cap="none" spc="0" normalizeH="0" baseline="0" noProof="0" dirty="0" smtClean="0">
              <a:ln>
                <a:noFill/>
              </a:ln>
              <a:solidFill>
                <a:prstClr val="white"/>
              </a:solidFill>
              <a:effectLst/>
              <a:uLnTx/>
              <a:uFillTx/>
              <a:latin typeface="Verdana"/>
              <a:ea typeface="+mj-ea"/>
              <a:cs typeface="+mj-cs"/>
            </a:endParaRPr>
          </a:p>
        </p:txBody>
      </p:sp>
      <p:sp>
        <p:nvSpPr>
          <p:cNvPr id="6" name="Rectangle 3"/>
          <p:cNvSpPr txBox="1">
            <a:spLocks noChangeArrowheads="1"/>
          </p:cNvSpPr>
          <p:nvPr/>
        </p:nvSpPr>
        <p:spPr>
          <a:xfrm>
            <a:off x="294900" y="906463"/>
            <a:ext cx="11897100" cy="919544"/>
          </a:xfrm>
          <a:prstGeom prst="rect">
            <a:avLst/>
          </a:prstGeom>
        </p:spPr>
        <p:txBody>
          <a:bodyPr vert="horz" lIns="0" tIns="0" rIns="0" bIns="0" rtlCol="0" anchor="ctr">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lvl="0" algn="ctr">
              <a:spcBef>
                <a:spcPts val="600"/>
              </a:spcBef>
              <a:buClr>
                <a:srgbClr val="86BC25"/>
              </a:buClr>
            </a:pPr>
            <a:r>
              <a:rPr lang="he-IL" altLang="he-IL" sz="2400" dirty="0">
                <a:latin typeface="Tahoma" panose="020B0604030504040204" pitchFamily="34" charset="0"/>
                <a:ea typeface="Tahoma" panose="020B0604030504040204" pitchFamily="34" charset="0"/>
                <a:cs typeface="Tahoma" panose="020B0604030504040204" pitchFamily="34" charset="0"/>
              </a:rPr>
              <a:t>העובד הממוצע </a:t>
            </a:r>
            <a:r>
              <a:rPr lang="he-IL" altLang="he-IL" sz="3200" dirty="0">
                <a:latin typeface="Tahoma" panose="020B0604030504040204" pitchFamily="34" charset="0"/>
                <a:ea typeface="Tahoma" panose="020B0604030504040204" pitchFamily="34" charset="0"/>
                <a:cs typeface="Tahoma" panose="020B0604030504040204" pitchFamily="34" charset="0"/>
              </a:rPr>
              <a:t>מבזבז זמן </a:t>
            </a:r>
            <a:r>
              <a:rPr lang="he-IL" altLang="he-IL" sz="2400" dirty="0">
                <a:latin typeface="Tahoma" panose="020B0604030504040204" pitchFamily="34" charset="0"/>
                <a:ea typeface="Tahoma" panose="020B0604030504040204" pitchFamily="34" charset="0"/>
                <a:cs typeface="Tahoma" panose="020B0604030504040204" pitchFamily="34" charset="0"/>
              </a:rPr>
              <a:t>שווה ערך ליום מלא בשבוע </a:t>
            </a:r>
            <a:r>
              <a:rPr lang="he-IL" altLang="he-IL" sz="3200" dirty="0">
                <a:latin typeface="Tahoma" panose="020B0604030504040204" pitchFamily="34" charset="0"/>
                <a:ea typeface="Tahoma" panose="020B0604030504040204" pitchFamily="34" charset="0"/>
                <a:cs typeface="Tahoma" panose="020B0604030504040204" pitchFamily="34" charset="0"/>
              </a:rPr>
              <a:t>באיתור ואיסוף </a:t>
            </a:r>
            <a:r>
              <a:rPr lang="he-IL" altLang="he-IL" sz="3200" dirty="0" smtClean="0">
                <a:latin typeface="Tahoma" panose="020B0604030504040204" pitchFamily="34" charset="0"/>
                <a:ea typeface="Tahoma" panose="020B0604030504040204" pitchFamily="34" charset="0"/>
                <a:cs typeface="Tahoma" panose="020B0604030504040204" pitchFamily="34" charset="0"/>
              </a:rPr>
              <a:t>מידע</a:t>
            </a:r>
            <a:r>
              <a:rPr lang="he-IL" altLang="he-IL" sz="2400" dirty="0" smtClean="0">
                <a:latin typeface="Tahoma" panose="020B0604030504040204" pitchFamily="34" charset="0"/>
                <a:ea typeface="Tahoma" panose="020B0604030504040204" pitchFamily="34" charset="0"/>
                <a:cs typeface="Tahoma" panose="020B0604030504040204" pitchFamily="34" charset="0"/>
              </a:rPr>
              <a:t>"</a:t>
            </a:r>
            <a:r>
              <a:rPr kumimoji="0" lang="en-US" altLang="he-IL" sz="240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 name="Title 1"/>
          <p:cNvSpPr>
            <a:spLocks noGrp="1"/>
          </p:cNvSpPr>
          <p:nvPr>
            <p:ph type="title"/>
          </p:nvPr>
        </p:nvSpPr>
        <p:spPr>
          <a:xfrm>
            <a:off x="593663" y="6220543"/>
            <a:ext cx="11500617" cy="425450"/>
          </a:xfrm>
        </p:spPr>
        <p:txBody>
          <a:bodyPr/>
          <a:lstStyle/>
          <a:p>
            <a:r>
              <a:rPr lang="he-IL" sz="3200" b="0" dirty="0" smtClean="0">
                <a:effectLst>
                  <a:outerShdw blurRad="38100" dist="38100" dir="2700000" algn="tl">
                    <a:srgbClr val="000000">
                      <a:alpha val="43137"/>
                    </a:srgbClr>
                  </a:outerShdw>
                </a:effectLst>
              </a:rPr>
              <a:t>יעילות וניצול משאבים</a:t>
            </a:r>
            <a:endParaRPr lang="en-US" sz="3200" b="0" dirty="0">
              <a:effectLst>
                <a:outerShdw blurRad="38100" dist="38100" dir="2700000" algn="tl">
                  <a:srgbClr val="000000">
                    <a:alpha val="43137"/>
                  </a:srgbClr>
                </a:outerShdw>
              </a:effectLst>
            </a:endParaRPr>
          </a:p>
        </p:txBody>
      </p:sp>
      <p:sp>
        <p:nvSpPr>
          <p:cNvPr id="9"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226757460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6683" y="771366"/>
            <a:ext cx="2777661" cy="425450"/>
          </a:xfrm>
        </p:spPr>
        <p:txBody>
          <a:bodyPr/>
          <a:lstStyle/>
          <a:p>
            <a:pPr algn="ctr"/>
            <a:r>
              <a:rPr lang="he-IL" sz="3200" b="0" dirty="0" smtClean="0">
                <a:effectLst>
                  <a:outerShdw blurRad="38100" dist="38100" dir="2700000" algn="tl">
                    <a:srgbClr val="000000">
                      <a:alpha val="43137"/>
                    </a:srgbClr>
                  </a:outerShdw>
                </a:effectLst>
              </a:rPr>
              <a:t>המצאת הגלגל </a:t>
            </a:r>
            <a:r>
              <a:rPr lang="he-IL" sz="5400" b="0" dirty="0" smtClean="0">
                <a:effectLst>
                  <a:outerShdw blurRad="38100" dist="38100" dir="2700000" algn="tl">
                    <a:srgbClr val="000000">
                      <a:alpha val="43137"/>
                    </a:srgbClr>
                  </a:outerShdw>
                </a:effectLst>
              </a:rPr>
              <a:t>מחדש</a:t>
            </a:r>
            <a:endParaRPr lang="en-US" sz="4000" b="0" dirty="0">
              <a:effectLst>
                <a:outerShdw blurRad="38100" dist="38100" dir="2700000" algn="tl">
                  <a:srgbClr val="000000">
                    <a:alpha val="43137"/>
                  </a:srgbClr>
                </a:outerShdw>
              </a:effectLst>
            </a:endParaRPr>
          </a:p>
        </p:txBody>
      </p:sp>
      <p:sp>
        <p:nvSpPr>
          <p:cNvPr id="3" name="Rectangle 2"/>
          <p:cNvSpPr/>
          <p:nvPr/>
        </p:nvSpPr>
        <p:spPr>
          <a:xfrm>
            <a:off x="1156683" y="2404785"/>
            <a:ext cx="2780306" cy="1938992"/>
          </a:xfrm>
          <a:prstGeom prst="rect">
            <a:avLst/>
          </a:prstGeom>
        </p:spPr>
        <p:txBody>
          <a:bodyPr wrap="square">
            <a:spAutoFit/>
          </a:bodyPr>
          <a:lstStyle/>
          <a:p>
            <a:pPr algn="ctr" defTabSz="1219140">
              <a:spcBef>
                <a:spcPts val="600"/>
              </a:spcBef>
              <a:buSzPct val="100000"/>
              <a:defRPr/>
            </a:pPr>
            <a:r>
              <a:rPr lang="he-IL" sz="2400" dirty="0" smtClean="0">
                <a:latin typeface="Tahoma" panose="020B0604030504040204" pitchFamily="34" charset="0"/>
                <a:ea typeface="Tahoma" panose="020B0604030504040204" pitchFamily="34" charset="0"/>
                <a:cs typeface="Tahoma" panose="020B0604030504040204" pitchFamily="34" charset="0"/>
              </a:rPr>
              <a:t>אי ניצול ידע קיים הוא הגורם העיקרי לחזרה על טעויות עבר במקום שכפול ההצלחות</a:t>
            </a:r>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1881142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3"/>
          <p:cNvSpPr/>
          <p:nvPr/>
        </p:nvSpPr>
        <p:spPr bwMode="gray">
          <a:xfrm>
            <a:off x="6201697" y="999816"/>
            <a:ext cx="4813300" cy="4552951"/>
          </a:xfrm>
          <a:prstGeom prst="rect">
            <a:avLst/>
          </a:prstGeom>
          <a:noFill/>
          <a:ln w="19050" algn="ctr">
            <a:noFill/>
            <a:miter lim="800000"/>
            <a:headEnd/>
            <a:tailEnd/>
          </a:ln>
        </p:spPr>
        <p:txBody>
          <a:bodyPr wrap="square" lIns="180000" tIns="180000" rIns="288000" bIns="18000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he-IL" sz="2400" dirty="0">
                <a:latin typeface="Tahoma" panose="020B0604030504040204" pitchFamily="34" charset="0"/>
                <a:ea typeface="Tahoma" panose="020B0604030504040204" pitchFamily="34" charset="0"/>
                <a:cs typeface="Tahoma" panose="020B0604030504040204" pitchFamily="34" charset="0"/>
              </a:rPr>
              <a:t>אתגר</a:t>
            </a:r>
            <a:r>
              <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בציות</a:t>
            </a:r>
            <a:r>
              <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a:r>
            <a:br>
              <a:rPr kumimoji="0" lang="en-US"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br>
            <a:r>
              <a:rPr kumimoji="0" lang="he-IL" sz="32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לחוקים ולרגולציה </a:t>
            </a:r>
            <a:r>
              <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המשתנים ומתעדכנים </a:t>
            </a:r>
            <a:r>
              <a:rPr lang="he-IL" sz="2400" dirty="0">
                <a:latin typeface="Tahoma" panose="020B0604030504040204" pitchFamily="34" charset="0"/>
                <a:ea typeface="Tahoma" panose="020B0604030504040204" pitchFamily="34" charset="0"/>
                <a:cs typeface="Tahoma" panose="020B0604030504040204" pitchFamily="34" charset="0"/>
              </a:rPr>
              <a:t>לעיתים</a:t>
            </a:r>
            <a:r>
              <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תכופות</a:t>
            </a: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
        <p:nvSpPr>
          <p:cNvPr id="6"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solidFill>
                  <a:schemeClr val="tx1"/>
                </a:solidFill>
                <a:effectLst>
                  <a:outerShdw blurRad="38100" dist="38100" dir="2700000" algn="tl">
                    <a:srgbClr val="000000">
                      <a:alpha val="43137"/>
                    </a:srgbClr>
                  </a:outerShdw>
                </a:effectLst>
              </a:rPr>
              <a:t>יישום רגולציה משתנה והיבטים משפטיים </a:t>
            </a:r>
            <a:r>
              <a:rPr lang="en-US" sz="3200" b="0" dirty="0">
                <a:solidFill>
                  <a:schemeClr val="tx1"/>
                </a:solidFill>
                <a:effectLst>
                  <a:outerShdw blurRad="38100" dist="38100" dir="2700000" algn="tl">
                    <a:srgbClr val="000000">
                      <a:alpha val="43137"/>
                    </a:srgbClr>
                  </a:outerShdw>
                </a:effectLst>
              </a:rPr>
              <a:t/>
            </a:r>
            <a:br>
              <a:rPr lang="en-US" sz="3200" b="0" dirty="0">
                <a:solidFill>
                  <a:schemeClr val="tx1"/>
                </a:solidFill>
                <a:effectLst>
                  <a:outerShdw blurRad="38100" dist="38100" dir="2700000" algn="tl">
                    <a:srgbClr val="000000">
                      <a:alpha val="43137"/>
                    </a:srgbClr>
                  </a:outerShdw>
                </a:effectLst>
              </a:rPr>
            </a:b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31425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63576"/>
            <a:ext cx="12192000" cy="616026"/>
          </a:xfrm>
          <a:solidFill>
            <a:schemeClr val="bg1">
              <a:alpha val="34000"/>
            </a:schemeClr>
          </a:solidFill>
        </p:spPr>
        <p:txBody>
          <a:bodyPr/>
          <a:lstStyle/>
          <a:p>
            <a:r>
              <a:rPr lang="he-IL" sz="3200" b="0" dirty="0" err="1" smtClean="0">
                <a:solidFill>
                  <a:schemeClr val="tx1"/>
                </a:solidFill>
                <a:effectLst>
                  <a:outerShdw blurRad="38100" dist="38100" dir="2700000" algn="tl">
                    <a:srgbClr val="000000">
                      <a:alpha val="43137"/>
                    </a:srgbClr>
                  </a:outerShdw>
                </a:effectLst>
              </a:rPr>
              <a:t>התניידות</a:t>
            </a:r>
            <a:r>
              <a:rPr lang="he-IL" sz="3200" b="0" dirty="0" smtClean="0">
                <a:solidFill>
                  <a:schemeClr val="tx1"/>
                </a:solidFill>
                <a:effectLst>
                  <a:outerShdw blurRad="38100" dist="38100" dir="2700000" algn="tl">
                    <a:srgbClr val="000000">
                      <a:alpha val="43137"/>
                    </a:srgbClr>
                  </a:outerShdw>
                </a:effectLst>
              </a:rPr>
              <a:t> פנים ארגונית ועובדים זמניים</a:t>
            </a:r>
            <a:endParaRPr lang="he-IL" sz="3200" b="0" dirty="0">
              <a:solidFill>
                <a:schemeClr val="tx1"/>
              </a:solidFill>
              <a:effectLst>
                <a:outerShdw blurRad="38100" dist="38100" dir="2700000" algn="tl">
                  <a:srgbClr val="000000">
                    <a:alpha val="43137"/>
                  </a:srgbClr>
                </a:outerShdw>
              </a:effectLst>
            </a:endParaRPr>
          </a:p>
        </p:txBody>
      </p:sp>
      <p:sp>
        <p:nvSpPr>
          <p:cNvPr id="4" name="Text Placeholder 2"/>
          <p:cNvSpPr txBox="1">
            <a:spLocks/>
          </p:cNvSpPr>
          <p:nvPr/>
        </p:nvSpPr>
        <p:spPr>
          <a:xfrm>
            <a:off x="7469695" y="2581795"/>
            <a:ext cx="4240084" cy="470222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8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lgn="l" defTabSz="1219170" rtl="0" eaLnBrk="1" latinLnBrk="0" hangingPunct="1">
              <a:spcBef>
                <a:spcPts val="0"/>
              </a:spcBef>
              <a:spcAft>
                <a:spcPts val="1333"/>
              </a:spcAft>
              <a:buClrTx/>
              <a:buSzPct val="100000"/>
              <a:buFont typeface="Arial"/>
              <a:buNone/>
              <a:defRPr lang="en-US"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3"/>
          <p:cNvSpPr/>
          <p:nvPr/>
        </p:nvSpPr>
        <p:spPr bwMode="gray">
          <a:xfrm>
            <a:off x="4220282" y="3574896"/>
            <a:ext cx="3690785" cy="3252019"/>
          </a:xfrm>
          <a:prstGeom prst="rect">
            <a:avLst/>
          </a:prstGeom>
          <a:solidFill>
            <a:schemeClr val="bg1">
              <a:alpha val="14000"/>
            </a:schemeClr>
          </a:solidFill>
          <a:ln w="19050" algn="ctr">
            <a:noFill/>
            <a:miter lim="800000"/>
            <a:headEnd/>
            <a:tailEnd/>
          </a:ln>
        </p:spPr>
        <p:txBody>
          <a:bodyPr wrap="square" lIns="180000" tIns="180000" rIns="288000" bIns="180000" rtlCol="0" anchor="ctr"/>
          <a:lstStyle/>
          <a:p>
            <a:pPr lvl="0" algn="ctr" defTabSz="1219170">
              <a:spcBef>
                <a:spcPts val="600"/>
              </a:spcBef>
              <a:buSzPct val="100000"/>
              <a:defRPr/>
            </a:pPr>
            <a:r>
              <a:rPr lang="en-US" sz="2400" b="1" dirty="0">
                <a:latin typeface="Tahoma" panose="020B0604030504040204" pitchFamily="34" charset="0"/>
                <a:ea typeface="Tahoma" panose="020B0604030504040204" pitchFamily="34" charset="0"/>
                <a:cs typeface="Tahoma" panose="020B0604030504040204" pitchFamily="34" charset="0"/>
              </a:rPr>
              <a:t>51%</a:t>
            </a:r>
          </a:p>
          <a:p>
            <a:pPr lvl="0" algn="ctr" defTabSz="1219170">
              <a:spcBef>
                <a:spcPts val="600"/>
              </a:spcBef>
              <a:buSzPct val="100000"/>
              <a:defRPr/>
            </a:pPr>
            <a:r>
              <a:rPr lang="en-US" sz="2400" dirty="0">
                <a:latin typeface="Tahoma" panose="020B0604030504040204" pitchFamily="34" charset="0"/>
                <a:ea typeface="Tahoma" panose="020B0604030504040204" pitchFamily="34" charset="0"/>
                <a:cs typeface="Tahoma" panose="020B0604030504040204" pitchFamily="34" charset="0"/>
              </a:rPr>
              <a:t> </a:t>
            </a:r>
            <a:r>
              <a:rPr lang="he-IL" sz="2400" dirty="0">
                <a:latin typeface="Tahoma" panose="020B0604030504040204" pitchFamily="34" charset="0"/>
                <a:ea typeface="Tahoma" panose="020B0604030504040204" pitchFamily="34" charset="0"/>
                <a:cs typeface="Tahoma" panose="020B0604030504040204" pitchFamily="34" charset="0"/>
              </a:rPr>
              <a:t>מהמנהלים מתכננים</a:t>
            </a:r>
          </a:p>
          <a:p>
            <a:pPr lvl="0" algn="ctr" defTabSz="1219170">
              <a:spcBef>
                <a:spcPts val="600"/>
              </a:spcBef>
              <a:buSzPct val="100000"/>
              <a:defRPr/>
            </a:pPr>
            <a:r>
              <a:rPr lang="he-IL" sz="2400" cap="all" dirty="0">
                <a:latin typeface="Tahoma" panose="020B0604030504040204" pitchFamily="34" charset="0"/>
                <a:ea typeface="Tahoma" panose="020B0604030504040204" pitchFamily="34" charset="0"/>
                <a:cs typeface="Tahoma" panose="020B0604030504040204" pitchFamily="34" charset="0"/>
              </a:rPr>
              <a:t>להגדיל </a:t>
            </a:r>
            <a:r>
              <a:rPr lang="he-IL" sz="2400" dirty="0">
                <a:latin typeface="Tahoma" panose="020B0604030504040204" pitchFamily="34" charset="0"/>
                <a:ea typeface="Tahoma" panose="020B0604030504040204" pitchFamily="34" charset="0"/>
                <a:cs typeface="Tahoma" panose="020B0604030504040204" pitchFamily="34" charset="0"/>
              </a:rPr>
              <a:t>את השימוש </a:t>
            </a:r>
            <a:r>
              <a:rPr lang="he-IL" sz="2400" cap="all" dirty="0">
                <a:latin typeface="Tahoma" panose="020B0604030504040204" pitchFamily="34" charset="0"/>
                <a:ea typeface="Tahoma" panose="020B0604030504040204" pitchFamily="34" charset="0"/>
                <a:cs typeface="Tahoma" panose="020B0604030504040204" pitchFamily="34" charset="0"/>
              </a:rPr>
              <a:t>בעובדים זמניים שיעבדו </a:t>
            </a:r>
            <a:r>
              <a:rPr lang="he-IL" sz="2400" cap="all" dirty="0" err="1">
                <a:latin typeface="Tahoma" panose="020B0604030504040204" pitchFamily="34" charset="0"/>
                <a:ea typeface="Tahoma" panose="020B0604030504040204" pitchFamily="34" charset="0"/>
                <a:cs typeface="Tahoma" panose="020B0604030504040204" pitchFamily="34" charset="0"/>
              </a:rPr>
              <a:t>פרויקטאלית</a:t>
            </a:r>
            <a:r>
              <a:rPr lang="he-IL" sz="2400" cap="all" dirty="0">
                <a:latin typeface="Tahoma" panose="020B0604030504040204" pitchFamily="34" charset="0"/>
                <a:ea typeface="Tahoma" panose="020B0604030504040204" pitchFamily="34" charset="0"/>
                <a:cs typeface="Tahoma" panose="020B0604030504040204" pitchFamily="34" charset="0"/>
              </a:rPr>
              <a:t> </a:t>
            </a:r>
            <a:r>
              <a:rPr lang="he-IL" sz="2400" dirty="0">
                <a:latin typeface="Tahoma" panose="020B0604030504040204" pitchFamily="34" charset="0"/>
                <a:ea typeface="Tahoma" panose="020B0604030504040204" pitchFamily="34" charset="0"/>
                <a:cs typeface="Tahoma" panose="020B0604030504040204" pitchFamily="34" charset="0"/>
              </a:rPr>
              <a:t>בתוך 3 עד 5 שנים</a:t>
            </a: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22481105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0" y="698500"/>
            <a:ext cx="12192001" cy="602127"/>
          </a:xfrm>
          <a:solidFill>
            <a:schemeClr val="bg1">
              <a:alpha val="34000"/>
            </a:schemeClr>
          </a:solidFill>
        </p:spPr>
        <p:txBody>
          <a:bodyPr/>
          <a:lstStyle/>
          <a:p>
            <a:r>
              <a:rPr lang="he-IL" sz="3200" b="0" dirty="0" smtClean="0">
                <a:solidFill>
                  <a:schemeClr val="tx1"/>
                </a:solidFill>
                <a:effectLst>
                  <a:outerShdw blurRad="38100" dist="38100" dir="2700000" algn="tl">
                    <a:srgbClr val="000000">
                      <a:alpha val="43137"/>
                    </a:srgbClr>
                  </a:outerShdw>
                </a:effectLst>
              </a:rPr>
              <a:t>למידה מואצת</a:t>
            </a:r>
            <a:endParaRPr lang="en-US" sz="3200" b="0" dirty="0">
              <a:solidFill>
                <a:schemeClr val="tx1"/>
              </a:solidFill>
              <a:effectLst>
                <a:outerShdw blurRad="38100" dist="38100" dir="2700000" algn="tl">
                  <a:srgbClr val="000000">
                    <a:alpha val="43137"/>
                  </a:srgbClr>
                </a:outerShdw>
              </a:effectLst>
            </a:endParaRPr>
          </a:p>
        </p:txBody>
      </p:sp>
      <p:sp>
        <p:nvSpPr>
          <p:cNvPr id="32" name="Rectangle 3"/>
          <p:cNvSpPr/>
          <p:nvPr/>
        </p:nvSpPr>
        <p:spPr bwMode="gray">
          <a:xfrm>
            <a:off x="7012790" y="533401"/>
            <a:ext cx="5179210" cy="4552951"/>
          </a:xfrm>
          <a:prstGeom prst="rect">
            <a:avLst/>
          </a:prstGeom>
          <a:noFill/>
          <a:ln w="19050" algn="ctr">
            <a:noFill/>
            <a:miter lim="800000"/>
            <a:headEnd/>
            <a:tailEnd/>
          </a:ln>
        </p:spPr>
        <p:txBody>
          <a:bodyPr wrap="square" lIns="180000" tIns="180000" rIns="288000" bIns="180000" rtlCol="0" anchor="ctr"/>
          <a:lstStyle/>
          <a:p>
            <a:pPr lvl="0" algn="r" defTabSz="1219170">
              <a:spcAft>
                <a:spcPts val="1333"/>
              </a:spcAft>
              <a:buSzPct val="100000"/>
              <a:defRPr/>
            </a:pPr>
            <a:r>
              <a:rPr lang="he-IL" sz="48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גדילה</a:t>
            </a:r>
            <a:r>
              <a:rPr lang="he-IL" sz="24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2400" dirty="0" smtClean="0">
                <a:latin typeface="Tahoma" panose="020B0604030504040204" pitchFamily="34" charset="0"/>
                <a:ea typeface="Tahoma" panose="020B0604030504040204" pitchFamily="34" charset="0"/>
                <a:cs typeface="Tahoma" panose="020B0604030504040204" pitchFamily="34" charset="0"/>
              </a:rPr>
              <a:t>אקספוננציאלית </a:t>
            </a:r>
            <a:r>
              <a:rPr kumimoji="0" lang="he-IL" sz="2400" b="0" i="0" u="none" strike="noStrike" kern="1200" cap="none"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בכמות </a:t>
            </a:r>
            <a:r>
              <a:rPr kumimoji="0" lang="he-IL" sz="3200" i="0" u="none" strike="noStrike" kern="1200" cap="none" spc="0" normalizeH="0" noProof="0" dirty="0" smtClean="0">
                <a:ln>
                  <a:noFill/>
                </a:ln>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הידע</a:t>
            </a:r>
            <a:r>
              <a:rPr kumimoji="0" lang="he-IL" sz="2400" b="0" i="0" u="none" strike="noStrike" kern="1200" cap="none"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 בארגון</a:t>
            </a:r>
            <a:endParaRPr kumimoji="0" lang="en-US"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16775299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6810233" y="1984895"/>
            <a:ext cx="4899546" cy="4702223"/>
          </a:xfrm>
          <a:prstGeom prst="rect">
            <a:avLst/>
          </a:prstGeom>
        </p:spPr>
        <p:txBody>
          <a:bodyPr vert="horz" lIns="0" tIns="0" rIns="0" bIns="0" rtlCol="0">
            <a:noAutofit/>
          </a:bodyPr>
          <a:lstStyle>
            <a:defPPr>
              <a:defRPr lang="en-US"/>
            </a:defPPr>
            <a:lvl1pPr indent="0">
              <a:lnSpc>
                <a:spcPct val="150000"/>
              </a:lnSpc>
              <a:spcBef>
                <a:spcPts val="0"/>
              </a:spcBef>
              <a:spcAft>
                <a:spcPts val="600"/>
              </a:spcAft>
              <a:buSzPct val="100000"/>
              <a:buFont typeface="Arial" panose="020B0604020202020204" pitchFamily="34" charset="0"/>
              <a:buNone/>
              <a:defRPr sz="2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spcBef>
                <a:spcPts val="0"/>
              </a:spcBef>
              <a:spcAft>
                <a:spcPts val="1333"/>
              </a:spcAft>
              <a:buClrTx/>
              <a:buSzPct val="100000"/>
              <a:buFont typeface="Arial"/>
              <a:buNone/>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spcBef>
                <a:spcPts val="0"/>
              </a:spcBef>
              <a:spcAft>
                <a:spcPts val="1333"/>
              </a:spcAft>
              <a:buClrTx/>
              <a:buSzPct val="100000"/>
              <a:buFont typeface="Arial" panose="020B0604020202020204" pitchFamily="34" charset="0"/>
              <a:buChar char="•"/>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spcBef>
                <a:spcPts val="0"/>
              </a:spcBef>
              <a:spcAft>
                <a:spcPts val="1333"/>
              </a:spcAft>
              <a:buClrTx/>
              <a:buSzPct val="100000"/>
              <a:buFont typeface="Verdana" panose="020B0604030504040204" pitchFamily="34" charset="0"/>
              <a:buChar char="−"/>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defTabSz="1064657">
              <a:spcBef>
                <a:spcPts val="0"/>
              </a:spcBef>
              <a:spcAft>
                <a:spcPts val="1333"/>
              </a:spcAft>
              <a:buClrTx/>
              <a:buSzPct val="100000"/>
              <a:buFont typeface="Verdana" panose="020B0604030504040204" pitchFamily="34" charset="0"/>
              <a:buChar char="−"/>
              <a:tabLst/>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spcBef>
                <a:spcPts val="0"/>
              </a:spcBef>
              <a:spcAft>
                <a:spcPts val="1333"/>
              </a:spcAft>
              <a:buFont typeface="Verdana" panose="020B0604030504040204" pitchFamily="34" charset="0"/>
              <a:buChar char="−"/>
              <a:defRPr sz="1600" baseline="0"/>
            </a:lvl6pPr>
            <a:lvl7pPr marL="710382" indent="-235194">
              <a:spcBef>
                <a:spcPts val="0"/>
              </a:spcBef>
              <a:spcAft>
                <a:spcPts val="1333"/>
              </a:spcAft>
              <a:buFont typeface="Verdana" panose="020B0604030504040204" pitchFamily="34" charset="0"/>
              <a:buChar char="−"/>
              <a:defRPr sz="1600"/>
            </a:lvl7pPr>
            <a:lvl8pPr marL="710382" indent="-235194">
              <a:spcBef>
                <a:spcPts val="0"/>
              </a:spcBef>
              <a:spcAft>
                <a:spcPts val="1333"/>
              </a:spcAft>
              <a:buFont typeface="Verdana" panose="020B0604030504040204" pitchFamily="34" charset="0"/>
              <a:buChar char="−"/>
              <a:defRPr sz="1600" baseline="0"/>
            </a:lvl8pPr>
            <a:lvl9pPr marL="710382" indent="-235194">
              <a:spcBef>
                <a:spcPts val="0"/>
              </a:spcBef>
              <a:spcAft>
                <a:spcPts val="1333"/>
              </a:spcAft>
              <a:buFont typeface="Verdana" panose="020B0604030504040204" pitchFamily="34" charset="0"/>
              <a:buChar char="−"/>
              <a:defRPr sz="1600" baseline="0"/>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3"/>
          <p:cNvSpPr/>
          <p:nvPr/>
        </p:nvSpPr>
        <p:spPr bwMode="gray">
          <a:xfrm>
            <a:off x="0" y="0"/>
            <a:ext cx="4813300" cy="4552951"/>
          </a:xfrm>
          <a:prstGeom prst="rect">
            <a:avLst/>
          </a:prstGeom>
          <a:noFill/>
          <a:ln w="19050" algn="ctr">
            <a:noFill/>
            <a:miter lim="800000"/>
            <a:headEnd/>
            <a:tailEnd/>
          </a:ln>
        </p:spPr>
        <p:txBody>
          <a:bodyPr wrap="square" lIns="180000" tIns="180000" rIns="288000" bIns="180000" rtlCol="0" anchor="ctr"/>
          <a:lstStyle/>
          <a:p>
            <a:pPr marL="0" marR="0" lvl="0" indent="0" algn="ctr" defTabSz="1219170" rtl="0" eaLnBrk="1" fontAlgn="auto" latinLnBrk="0" hangingPunct="1">
              <a:lnSpc>
                <a:spcPct val="100000"/>
              </a:lnSpc>
              <a:spcBef>
                <a:spcPts val="0"/>
              </a:spcBef>
              <a:spcAft>
                <a:spcPts val="1333"/>
              </a:spcAft>
              <a:buClrTx/>
              <a:buSzPct val="100000"/>
              <a:buFontTx/>
              <a:buNone/>
              <a:tabLst/>
              <a:defRPr/>
            </a:pPr>
            <a:r>
              <a:rPr lang="he-IL" sz="2400" dirty="0" smtClean="0">
                <a:latin typeface="Tahoma" panose="020B0604030504040204" pitchFamily="34" charset="0"/>
                <a:ea typeface="Tahoma" panose="020B0604030504040204" pitchFamily="34" charset="0"/>
                <a:cs typeface="Tahoma" panose="020B0604030504040204" pitchFamily="34" charset="0"/>
              </a:rPr>
              <a:t>בסיטואציות שונות בחיי הארגון ידע רב</a:t>
            </a:r>
            <a:r>
              <a:rPr lang="he-IL" sz="2400" dirty="0">
                <a:latin typeface="Tahoma" panose="020B0604030504040204" pitchFamily="34" charset="0"/>
                <a:ea typeface="Tahoma" panose="020B0604030504040204" pitchFamily="34" charset="0"/>
                <a:cs typeface="Tahoma" panose="020B0604030504040204" pitchFamily="34" charset="0"/>
              </a:rPr>
              <a:t> </a:t>
            </a:r>
            <a:r>
              <a:rPr lang="he-IL" sz="3200" dirty="0" smtClean="0">
                <a:latin typeface="Tahoma" panose="020B0604030504040204" pitchFamily="34" charset="0"/>
                <a:ea typeface="Tahoma" panose="020B0604030504040204" pitchFamily="34" charset="0"/>
                <a:cs typeface="Tahoma" panose="020B0604030504040204" pitchFamily="34" charset="0"/>
              </a:rPr>
              <a:t>יעלם ויסכן </a:t>
            </a:r>
            <a:r>
              <a:rPr lang="he-IL" sz="2400" dirty="0" smtClean="0">
                <a:latin typeface="Tahoma" panose="020B0604030504040204" pitchFamily="34" charset="0"/>
                <a:ea typeface="Tahoma" panose="020B0604030504040204" pitchFamily="34" charset="0"/>
                <a:cs typeface="Tahoma" panose="020B0604030504040204" pitchFamily="34" charset="0"/>
              </a:rPr>
              <a:t>את ההמשכיות העסקית</a:t>
            </a:r>
            <a:endParaRPr kumimoji="0" lang="en-US"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a:t>ניהול ידע | </a:t>
            </a:r>
            <a:r>
              <a:rPr lang="he-IL" sz="3200" b="0" dirty="0">
                <a:solidFill>
                  <a:schemeClr val="accent1">
                    <a:lumMod val="60000"/>
                    <a:lumOff val="40000"/>
                  </a:schemeClr>
                </a:solidFill>
              </a:rPr>
              <a:t>הצורך</a:t>
            </a:r>
            <a:endParaRPr lang="en-US" sz="3200" b="0" dirty="0">
              <a:solidFill>
                <a:schemeClr val="accent1">
                  <a:lumMod val="60000"/>
                  <a:lumOff val="40000"/>
                </a:schemeClr>
              </a:solidFill>
            </a:endParaRPr>
          </a:p>
        </p:txBody>
      </p:sp>
      <p:sp>
        <p:nvSpPr>
          <p:cNvPr id="9"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r>
              <a:rPr lang="he-IL" sz="3200" b="0" dirty="0" smtClean="0">
                <a:solidFill>
                  <a:schemeClr val="tx1"/>
                </a:solidFill>
                <a:effectLst>
                  <a:outerShdw blurRad="38100" dist="38100" dir="2700000" algn="tl">
                    <a:srgbClr val="000000">
                      <a:alpha val="43137"/>
                    </a:srgbClr>
                  </a:outerShdw>
                </a:effectLst>
              </a:rPr>
              <a:t>ידע שעוזב את הארגון</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754108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2.xml><?xml version="1.0" encoding="utf-8"?>
<a:theme xmlns:a="http://schemas.openxmlformats.org/drawingml/2006/main" name="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3.xml><?xml version="1.0" encoding="utf-8"?>
<a:theme xmlns:a="http://schemas.openxmlformats.org/drawingml/2006/main" name="2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4.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DC255E4E0349458391DFF36B8A0BFA" ma:contentTypeVersion="2" ma:contentTypeDescription="Create a new document." ma:contentTypeScope="" ma:versionID="74aa09eb39c4f3bfcb9503a3564e4a16">
  <xsd:schema xmlns:xsd="http://www.w3.org/2001/XMLSchema" xmlns:xs="http://www.w3.org/2001/XMLSchema" xmlns:p="http://schemas.microsoft.com/office/2006/metadata/properties" xmlns:ns2="e70a99da-4cea-4836-b0a9-1f0b7ef4f142" targetNamespace="http://schemas.microsoft.com/office/2006/metadata/properties" ma:root="true" ma:fieldsID="8becd4a5c91d89d2a1f6710a29c85a37" ns2:_="">
    <xsd:import namespace="e70a99da-4cea-4836-b0a9-1f0b7ef4f14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a99da-4cea-4836-b0a9-1f0b7ef4f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7A8FA6-0FB0-4B88-9294-61B69C37C716}">
  <ds:schemaRefs>
    <ds:schemaRef ds:uri="http://schemas.microsoft.com/sharepoint/v3/contenttype/forms"/>
  </ds:schemaRefs>
</ds:datastoreItem>
</file>

<file path=customXml/itemProps2.xml><?xml version="1.0" encoding="utf-8"?>
<ds:datastoreItem xmlns:ds="http://schemas.openxmlformats.org/officeDocument/2006/customXml" ds:itemID="{869CCD9F-79BA-4C1E-AAAF-A4B2FB2B1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0a99da-4cea-4836-b0a9-1f0b7ef4f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BA468C-8F74-4444-8F28-7FDE1FE0334E}">
  <ds:schemaRefs>
    <ds:schemaRef ds:uri="http://www.w3.org/XML/1998/namespace"/>
    <ds:schemaRef ds:uri="http://schemas.microsoft.com/office/2006/documentManagement/types"/>
    <ds:schemaRef ds:uri="http://purl.org/dc/elements/1.1/"/>
    <ds:schemaRef ds:uri="e70a99da-4cea-4836-b0a9-1f0b7ef4f142"/>
    <ds:schemaRef ds:uri="http://purl.org/dc/dcmitype/"/>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14185</TotalTime>
  <Words>1008</Words>
  <Application>Microsoft Office PowerPoint</Application>
  <PresentationFormat>מסך רחב</PresentationFormat>
  <Paragraphs>213</Paragraphs>
  <Slides>24</Slides>
  <Notes>13</Notes>
  <HiddenSlides>2</HiddenSlides>
  <MMClips>0</MMClips>
  <ScaleCrop>false</ScaleCrop>
  <HeadingPairs>
    <vt:vector size="8" baseType="variant">
      <vt:variant>
        <vt:lpstr>גופנים בשימוש</vt:lpstr>
      </vt:variant>
      <vt:variant>
        <vt:i4>7</vt:i4>
      </vt:variant>
      <vt:variant>
        <vt:lpstr>ערכת נושא</vt:lpstr>
      </vt:variant>
      <vt:variant>
        <vt:i4>4</vt:i4>
      </vt:variant>
      <vt:variant>
        <vt:lpstr>שרתי OLE מוטבעים</vt:lpstr>
      </vt:variant>
      <vt:variant>
        <vt:i4>1</vt:i4>
      </vt:variant>
      <vt:variant>
        <vt:lpstr>כותרות שקופיות</vt:lpstr>
      </vt:variant>
      <vt:variant>
        <vt:i4>24</vt:i4>
      </vt:variant>
    </vt:vector>
  </HeadingPairs>
  <TitlesOfParts>
    <vt:vector size="36" baseType="lpstr">
      <vt:lpstr>Arial</vt:lpstr>
      <vt:lpstr>Calibri</vt:lpstr>
      <vt:lpstr>Tahoma</vt:lpstr>
      <vt:lpstr>Times New Roman</vt:lpstr>
      <vt:lpstr>Verdana</vt:lpstr>
      <vt:lpstr>Wingdings</vt:lpstr>
      <vt:lpstr>Wingdings 2</vt:lpstr>
      <vt:lpstr>Deloitte 16_9 onscreen</vt:lpstr>
      <vt:lpstr>Deloitte_US_Onscreen</vt:lpstr>
      <vt:lpstr>2_Deloitte_US_Onscreen</vt:lpstr>
      <vt:lpstr>1_Deloitte 16_9 onscreen</vt:lpstr>
      <vt:lpstr>think-cell Slide</vt:lpstr>
      <vt:lpstr>Deloitte KM- אסטרטגיית ניהול ידע למגזר הציבורי</vt:lpstr>
      <vt:lpstr>מצגת של PowerPoint‏</vt:lpstr>
      <vt:lpstr>מצגת של PowerPoint‏</vt:lpstr>
      <vt:lpstr>יעילות וניצול משאבים</vt:lpstr>
      <vt:lpstr>המצאת הגלגל מחדש</vt:lpstr>
      <vt:lpstr>מצגת של PowerPoint‏</vt:lpstr>
      <vt:lpstr>התניידות פנים ארגונית ועובדים זמניים</vt:lpstr>
      <vt:lpstr>למידה מואצת</vt:lpstr>
      <vt:lpstr>מצגת של PowerPoint‏</vt:lpstr>
      <vt:lpstr>מצגת של PowerPoint‏</vt:lpstr>
      <vt:lpstr>מצגת של PowerPoint‏</vt:lpstr>
      <vt:lpstr>מצגת של PowerPoint‏</vt:lpstr>
      <vt:lpstr>מצגת של PowerPoint‏</vt:lpstr>
      <vt:lpstr>מצגת של PowerPoint‏</vt:lpstr>
      <vt:lpstr>פתרון ניהול ידע מוצלח דורש עבודה בשישה רבדים</vt:lpstr>
      <vt:lpstr>יצירת תועלת בארגונים</vt:lpstr>
      <vt:lpstr>מצגת של PowerPoint‏</vt:lpstr>
      <vt:lpstr>מצגת של PowerPoint‏</vt:lpstr>
      <vt:lpstr>מצגת של PowerPoint‏</vt:lpstr>
      <vt:lpstr>מצגת של PowerPoint‏</vt:lpstr>
      <vt:lpstr>מצגת של PowerPoint‏</vt:lpstr>
      <vt:lpstr>מצגת של PowerPoint‏</vt:lpstr>
      <vt:lpstr>מהלך פרויקט ניהול ידע</vt:lpstr>
      <vt:lpstr>מצגת של PowerPoint‏</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Zafari, Ravid (IL - Tel-Aviv)</dc:creator>
  <cp:lastModifiedBy>u23920</cp:lastModifiedBy>
  <cp:revision>450</cp:revision>
  <dcterms:created xsi:type="dcterms:W3CDTF">2018-12-24T09:57:29Z</dcterms:created>
  <dcterms:modified xsi:type="dcterms:W3CDTF">2019-04-08T04:16:09Z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0x010100DBDC255E4E0349458391DFF36B8A0BFA</vt:lpwstr>
  </property>
</Properties>
</file>