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sUpKyGZbLI3/AkGkIpPh2ZqPw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3CFA6E-9AE4-4EC7-A6EE-5C7C156E911F}">
  <a:tblStyle styleId="{8B3CFA6E-9AE4-4EC7-A6EE-5C7C156E91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dc19de5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dc19de5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dc19de574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ddc19de57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dc19de57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ddc19de5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dc19de574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ddc19de57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dc19de574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dc19de57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ddc19de574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ddc19de57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dc19de57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dc19de5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ddc19de574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ddc19de57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dc19de57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ddc19de574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dc19de574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Mabal Simulation: Comments of directorate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סימולציית מב”ל: הערות המנהלת </a:t>
            </a:r>
            <a:endParaRPr b="1"/>
          </a:p>
        </p:txBody>
      </p:sp>
      <p:sp>
        <p:nvSpPr>
          <p:cNvPr id="85" name="Google Shape;85;g1ddc19de574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w-IL" sz="3400"/>
              <a:t>2 March, 2023</a:t>
            </a:r>
            <a:endParaRPr b="1" sz="3400"/>
          </a:p>
        </p:txBody>
      </p:sp>
      <p:pic>
        <p:nvPicPr>
          <p:cNvPr id="86" name="Google Shape;86;g1ddc19de57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6830" y="3602050"/>
            <a:ext cx="2015169" cy="32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ddc19de57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70300"/>
            <a:ext cx="3007700" cy="23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b="1" lang="iw-IL" sz="3600"/>
              <a:t>Who didn’t read their mail! focus vs.  peripheral </a:t>
            </a:r>
            <a:r>
              <a:rPr b="1" lang="iw-IL" sz="3600"/>
              <a:t>attention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b="1" lang="iw-IL" sz="3600"/>
              <a:t>Blue: Day 1</a:t>
            </a:r>
            <a:endParaRPr b="1" sz="3600"/>
          </a:p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13432" l="33093" r="18349" t="16707"/>
          <a:stretch/>
        </p:blipFill>
        <p:spPr>
          <a:xfrm>
            <a:off x="943450" y="1825625"/>
            <a:ext cx="11012251" cy="535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w-IL"/>
              <a:t>Timeline of </a:t>
            </a:r>
            <a:r>
              <a:rPr b="1" lang="iw-IL"/>
              <a:t>decision making</a:t>
            </a:r>
            <a:r>
              <a:rPr b="1" lang="iw-IL"/>
              <a:t>: Day 1</a:t>
            </a:r>
            <a:endParaRPr/>
          </a:p>
        </p:txBody>
      </p:sp>
      <p:sp>
        <p:nvSpPr>
          <p:cNvPr id="154" name="Google Shape;154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 b="21236" l="12911" r="19974" t="34364"/>
          <a:stretch/>
        </p:blipFill>
        <p:spPr>
          <a:xfrm>
            <a:off x="0" y="2318994"/>
            <a:ext cx="12197695" cy="4539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w-IL"/>
              <a:t>Timeline of decision making: Day 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19981" l="15851" r="20283" t="36501"/>
          <a:stretch/>
        </p:blipFill>
        <p:spPr>
          <a:xfrm>
            <a:off x="85622" y="1690688"/>
            <a:ext cx="1202075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dc19de574_0_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שני שלבי המשחק  - הערת סמואל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A two phase game - Samuel’s </a:t>
            </a:r>
            <a:r>
              <a:rPr b="1" lang="iw-IL"/>
              <a:t>observation</a:t>
            </a:r>
            <a:r>
              <a:rPr b="1" lang="iw-IL"/>
              <a:t> </a:t>
            </a:r>
            <a:endParaRPr b="1"/>
          </a:p>
        </p:txBody>
      </p:sp>
      <p:sp>
        <p:nvSpPr>
          <p:cNvPr id="168" name="Google Shape;168;g1ddc19de574_0_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9" name="Google Shape;169;g1ddc19de574_0_36"/>
          <p:cNvGraphicFramePr/>
          <p:nvPr/>
        </p:nvGraphicFramePr>
        <p:xfrm>
          <a:off x="952500" y="285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{8B3CFA6E-9AE4-4EC7-A6EE-5C7C156E911F}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400"/>
                        <a:t>Required </a:t>
                      </a:r>
                      <a:r>
                        <a:rPr b="1" lang="iw-IL" sz="3400"/>
                        <a:t>different</a:t>
                      </a:r>
                      <a:r>
                        <a:rPr b="1" lang="iw-IL" sz="3400"/>
                        <a:t> </a:t>
                      </a:r>
                      <a:r>
                        <a:rPr b="1" lang="iw-IL" sz="3400"/>
                        <a:t>qualities</a:t>
                      </a:r>
                      <a:r>
                        <a:rPr b="1" lang="iw-IL" sz="3400"/>
                        <a:t>/abilities </a:t>
                      </a:r>
                      <a:endParaRPr b="1" sz="3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400"/>
                        <a:t>חייבו יכולות שונות</a:t>
                      </a:r>
                      <a:endParaRPr b="1" sz="3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400"/>
                        <a:t>Highlighted</a:t>
                      </a:r>
                      <a:r>
                        <a:rPr b="1" lang="iw-IL" sz="3400"/>
                        <a:t> </a:t>
                      </a:r>
                      <a:r>
                        <a:rPr b="1" lang="iw-IL" sz="3400"/>
                        <a:t>different issue-areas</a:t>
                      </a:r>
                      <a:endParaRPr b="1" sz="3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400"/>
                        <a:t>חידדו דגשים מהותיים שונים </a:t>
                      </a:r>
                      <a:endParaRPr b="1" sz="34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400"/>
                        <a:t>Day 2: Stronger </a:t>
                      </a:r>
                      <a:r>
                        <a:rPr b="1" lang="iw-IL" sz="3400"/>
                        <a:t>cooperative</a:t>
                      </a:r>
                      <a:r>
                        <a:rPr b="1" lang="iw-IL" sz="3400"/>
                        <a:t> mechanism </a:t>
                      </a:r>
                      <a:endParaRPr b="1" sz="3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400"/>
                        <a:t>יום 2: ח</a:t>
                      </a:r>
                      <a:r>
                        <a:rPr b="1" lang="iw-IL" sz="3400"/>
                        <a:t>יזוק ממד של שיתוף פעולה </a:t>
                      </a:r>
                      <a:endParaRPr b="1" sz="3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dc19de574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On the tension between realism and accuracy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המתח המשחקי בין דיוק לבין דרגות חופש</a:t>
            </a:r>
            <a:endParaRPr b="1"/>
          </a:p>
        </p:txBody>
      </p:sp>
      <p:sp>
        <p:nvSpPr>
          <p:cNvPr id="175" name="Google Shape;175;g1ddc19de574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w-IL" sz="3300"/>
              <a:t>Generally: tended to </a:t>
            </a:r>
            <a:r>
              <a:rPr b="1" lang="iw-IL" sz="3300"/>
              <a:t>the</a:t>
            </a:r>
            <a:r>
              <a:rPr b="1" lang="iw-IL" sz="3300"/>
              <a:t> realist. Actors were quick to accept their limitations. In some cases led to transformation. May reflect </a:t>
            </a:r>
            <a:r>
              <a:rPr b="1" lang="iw-IL" sz="3300"/>
              <a:t>identity</a:t>
            </a:r>
            <a:r>
              <a:rPr b="1" lang="iw-IL" sz="3300"/>
              <a:t> of players?</a:t>
            </a:r>
            <a:endParaRPr b="1" sz="3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300"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w-IL" sz="3300"/>
              <a:t>בהכללה: מתאם די דומה למציאות. שחקנים מיהרו להפנים את מגבלות מצבם. בחלק מן המקרים הביא לשינוי משמעותי בעמדות השחקנים. אולי משקף את זהות התלמידים?  </a:t>
            </a:r>
            <a:endParaRPr b="1" sz="3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dc19de574_0_31"/>
          <p:cNvSpPr txBox="1"/>
          <p:nvPr>
            <p:ph type="title"/>
          </p:nvPr>
        </p:nvSpPr>
        <p:spPr>
          <a:xfrm>
            <a:off x="838200" y="168175"/>
            <a:ext cx="11042400" cy="197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Per Discussion with David S.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Policies </a:t>
            </a:r>
            <a:r>
              <a:rPr b="1" lang="iw-IL"/>
              <a:t>generally</a:t>
            </a:r>
            <a:r>
              <a:rPr b="1" lang="iw-IL"/>
              <a:t> Realist, But Kuzyrev - War and Peace - was about </a:t>
            </a:r>
            <a:r>
              <a:rPr b="1" lang="iw-IL"/>
              <a:t>identity !</a:t>
            </a:r>
            <a:r>
              <a:rPr b="1" lang="iw-IL"/>
              <a:t> (And so are the Abraham Accords)</a:t>
            </a:r>
            <a:endParaRPr b="1"/>
          </a:p>
        </p:txBody>
      </p:sp>
      <p:sp>
        <p:nvSpPr>
          <p:cNvPr id="181" name="Google Shape;181;g1ddc19de574_0_31"/>
          <p:cNvSpPr txBox="1"/>
          <p:nvPr>
            <p:ph idx="1" type="body"/>
          </p:nvPr>
        </p:nvSpPr>
        <p:spPr>
          <a:xfrm>
            <a:off x="838200" y="2253150"/>
            <a:ext cx="10515600" cy="392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g1ddc19de574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235" y="2253150"/>
            <a:ext cx="5873766" cy="39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ddc19de574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38575"/>
            <a:ext cx="6318225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dc19de574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Some </a:t>
            </a:r>
            <a:r>
              <a:rPr b="1" lang="iw-IL"/>
              <a:t>insights</a:t>
            </a:r>
            <a:r>
              <a:rPr b="1" lang="iw-IL"/>
              <a:t> about the issue area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מה למדנו לגבי הזירה? </a:t>
            </a:r>
            <a:endParaRPr b="1"/>
          </a:p>
        </p:txBody>
      </p:sp>
      <p:sp>
        <p:nvSpPr>
          <p:cNvPr id="189" name="Google Shape;189;g1ddc19de574_0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0" name="Google Shape;190;g1ddc19de574_0_20"/>
          <p:cNvGraphicFramePr/>
          <p:nvPr/>
        </p:nvGraphicFramePr>
        <p:xfrm>
          <a:off x="952500" y="1825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{8B3CFA6E-9AE4-4EC7-A6EE-5C7C156E911F}</a:tableStyleId>
              </a:tblPr>
              <a:tblGrid>
                <a:gridCol w="5681725"/>
                <a:gridCol w="4719575"/>
              </a:tblGrid>
              <a:tr h="147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300"/>
                        <a:t>Access</a:t>
                      </a:r>
                      <a:r>
                        <a:rPr b="1" lang="iw-IL" sz="2300"/>
                        <a:t> to all parties (</a:t>
                      </a:r>
                      <a:r>
                        <a:rPr b="1" lang="iw-IL" sz="2300"/>
                        <a:t>Qatar</a:t>
                      </a:r>
                      <a:r>
                        <a:rPr b="1" lang="iw-IL" sz="2300"/>
                        <a:t>, Turkey): did not </a:t>
                      </a:r>
                      <a:r>
                        <a:rPr b="1" lang="iw-IL" sz="2300"/>
                        <a:t>translate</a:t>
                      </a:r>
                      <a:r>
                        <a:rPr b="1" lang="iw-IL" sz="2300"/>
                        <a:t> to power (contra “world of networks”)</a:t>
                      </a:r>
                      <a:endParaRPr b="1"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300"/>
                        <a:t>גישה לכל השחקנים: לא בהכרח יתרון, </a:t>
                      </a:r>
                      <a:endParaRPr b="1" sz="2300"/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300"/>
                        <a:t>בניגוד לדימוי עוצמה של עולם רשתי</a:t>
                      </a:r>
                      <a:endParaRPr b="1" sz="2300"/>
                    </a:p>
                  </a:txBody>
                  <a:tcPr marT="91425" marB="91425" marR="91425" marL="91425"/>
                </a:tc>
              </a:tr>
              <a:tr h="23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300"/>
                        <a:t>Cornering the </a:t>
                      </a:r>
                      <a:r>
                        <a:rPr b="1" lang="iw-IL" sz="2300"/>
                        <a:t>Palestinians</a:t>
                      </a:r>
                      <a:r>
                        <a:rPr b="1" lang="iw-IL" sz="2300"/>
                        <a:t> can lead to </a:t>
                      </a:r>
                      <a:r>
                        <a:rPr b="1" lang="iw-IL" sz="2300"/>
                        <a:t>dramatic</a:t>
                      </a:r>
                      <a:r>
                        <a:rPr b="1" lang="iw-IL" sz="2300"/>
                        <a:t> change (Hamas: more peaceful, PA: more combative)</a:t>
                      </a:r>
                      <a:endParaRPr b="1"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300"/>
                        <a:t>דחיקת השחקנים הפלסטינים לפינה יכולה להביא לשינוי עמדות מהותי לכיוון שלומני (חמאס) וגם לכיוון  לוחמני/ אחדות בסוף המשחק, וכן: כך קרה בעבר 1967, 2001. </a:t>
                      </a:r>
                      <a:endParaRPr b="1" sz="2300"/>
                    </a:p>
                  </a:txBody>
                  <a:tcPr marT="91425" marB="91425" marR="91425" marL="91425"/>
                </a:tc>
              </a:tr>
              <a:tr h="1290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300"/>
                        <a:t>Many actors felt they were weak: what are the effects? </a:t>
                      </a:r>
                      <a:endParaRPr b="1"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300"/>
                        <a:t>שחקנים רבים חשו  שהם חלשים:מה האפקט המערכתי של זה ? </a:t>
                      </a:r>
                      <a:endParaRPr b="1" sz="2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dc19de574_0_45"/>
          <p:cNvSpPr txBox="1"/>
          <p:nvPr>
            <p:ph type="title"/>
          </p:nvPr>
        </p:nvSpPr>
        <p:spPr>
          <a:xfrm>
            <a:off x="838200" y="0"/>
            <a:ext cx="10515600" cy="1691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/>
              <a:t>The Old Dream: The Arabians will deliver Palestine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w-IL"/>
              <a:t>החלום הציוני הישן: מנהיגי חצי האי ערב, יפתרו את הבעיה הפלסטינית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ddc19de574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Saudi</a:t>
            </a:r>
            <a:r>
              <a:rPr lang="iw-IL"/>
              <a:t> Arabia’s (re) rise to power (Fahd plan 1981, API 2002)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g1ddc19de574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982725"/>
            <a:ext cx="10001425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dc19de574_0_5"/>
          <p:cNvSpPr txBox="1"/>
          <p:nvPr>
            <p:ph type="ctrTitle"/>
          </p:nvPr>
        </p:nvSpPr>
        <p:spPr>
          <a:xfrm>
            <a:off x="1524000" y="517151"/>
            <a:ext cx="9144000" cy="2488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800"/>
              <a:t>What does the data tell us ? </a:t>
            </a:r>
            <a:endParaRPr b="1" sz="5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355"/>
              <a:t>Next slides: number of decisions per actor</a:t>
            </a:r>
            <a:endParaRPr b="1" sz="4355"/>
          </a:p>
        </p:txBody>
      </p:sp>
      <p:sp>
        <p:nvSpPr>
          <p:cNvPr id="93" name="Google Shape;93;g1ddc19de574_0_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g1ddc19de574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175" y="4114800"/>
            <a:ext cx="10279650" cy="423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36357" l="26908" r="22989" t="16365"/>
          <a:stretch/>
        </p:blipFill>
        <p:spPr>
          <a:xfrm>
            <a:off x="-37975" y="1247925"/>
            <a:ext cx="12229973" cy="561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iw-IL"/>
              <a:t>First Day: </a:t>
            </a:r>
            <a:r>
              <a:rPr b="1" lang="iw-IL"/>
              <a:t>Qatar most dominant, as measured in decisions: US, Israel, Saudi Arabia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29622" l="24665" r="20361" t="14433"/>
          <a:stretch/>
        </p:blipFill>
        <p:spPr>
          <a:xfrm>
            <a:off x="541446" y="1932495"/>
            <a:ext cx="10812354" cy="495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w-IL"/>
              <a:t>Second Day: Saudi Arabia (7), </a:t>
            </a:r>
            <a:r>
              <a:rPr b="1" lang="iw-IL"/>
              <a:t>Israel</a:t>
            </a:r>
            <a:r>
              <a:rPr b="1" lang="iw-IL"/>
              <a:t> (6) </a:t>
            </a: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29760" l="24820" r="20360" t="14571"/>
          <a:stretch/>
        </p:blipFill>
        <p:spPr>
          <a:xfrm>
            <a:off x="838200" y="1825625"/>
            <a:ext cx="10581587" cy="4832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ddc19de574_0_62"/>
          <p:cNvSpPr txBox="1"/>
          <p:nvPr>
            <p:ph type="ctrTitle"/>
          </p:nvPr>
        </p:nvSpPr>
        <p:spPr>
          <a:xfrm>
            <a:off x="1524000" y="325825"/>
            <a:ext cx="9144000" cy="2341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w-IL" sz="4188"/>
              <a:t>השחקניות הדומיננטיות, על פי דאטה זה </a:t>
            </a:r>
            <a:endParaRPr b="1" sz="4188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w-IL" sz="4188"/>
              <a:t>Who was dominant, based on this data</a:t>
            </a:r>
            <a:endParaRPr b="1" sz="4188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iw-IL" sz="4188"/>
              <a:t>Maybe network vs. traditional power ? Possible biases with data</a:t>
            </a:r>
            <a:endParaRPr b="1" sz="4188"/>
          </a:p>
        </p:txBody>
      </p:sp>
      <p:sp>
        <p:nvSpPr>
          <p:cNvPr id="119" name="Google Shape;119;g1ddc19de574_0_62"/>
          <p:cNvSpPr txBox="1"/>
          <p:nvPr>
            <p:ph idx="1" type="subTitle"/>
          </p:nvPr>
        </p:nvSpPr>
        <p:spPr>
          <a:xfrm>
            <a:off x="1524000" y="3159173"/>
            <a:ext cx="9144000" cy="29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0" name="Google Shape;120;g1ddc19de574_0_62"/>
          <p:cNvGraphicFramePr/>
          <p:nvPr/>
        </p:nvGraphicFramePr>
        <p:xfrm>
          <a:off x="952500" y="266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{8B3CFA6E-9AE4-4EC7-A6EE-5C7C156E911F}</a:tableStyleId>
              </a:tblPr>
              <a:tblGrid>
                <a:gridCol w="5143500"/>
                <a:gridCol w="5143500"/>
              </a:tblGrid>
              <a:tr h="822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600"/>
                        <a:t>Day 1</a:t>
                      </a:r>
                      <a:endParaRPr b="1" sz="36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600"/>
                        <a:t>יום 1 </a:t>
                      </a:r>
                      <a:endParaRPr b="1" sz="36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822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600"/>
                        <a:t>Qatar (18), USA (17), Saudi-Arabia (14), Israel (14) </a:t>
                      </a:r>
                      <a:endParaRPr b="1" sz="3600"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rtl="1" algn="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AutoNum type="arabicPeriod"/>
                      </a:pPr>
                      <a:r>
                        <a:rPr b="1" lang="iw-IL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קטאר (18), ארה"ב (17), סעודיה (14), ישראל (14)</a:t>
                      </a:r>
                      <a:endParaRPr b="1" sz="3600"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600"/>
                        <a:t>Day 2</a:t>
                      </a:r>
                      <a:endParaRPr b="1" sz="3600"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600"/>
                        <a:t>יום 2 </a:t>
                      </a:r>
                      <a:endParaRPr b="1" sz="3600"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  <a:tr h="822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3000"/>
                        <a:t>Saudi-Arabia (7), Israel (6) </a:t>
                      </a:r>
                      <a:endParaRPr b="1" sz="3000"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457200" lvl="0" marL="457200" rtl="1" algn="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AutoNum type="arabicPeriod"/>
                      </a:pPr>
                      <a:r>
                        <a:rPr b="1" lang="iw-IL" sz="3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סעודיה (7), ישראל (6)</a:t>
                      </a:r>
                      <a:endParaRPr b="1" sz="3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838200" y="0"/>
            <a:ext cx="105156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w-IL" sz="4600"/>
              <a:t>Types of </a:t>
            </a:r>
            <a:r>
              <a:rPr b="1" lang="iw-IL" sz="4600"/>
              <a:t>decisions (Qatar!) </a:t>
            </a:r>
            <a:endParaRPr b="1" sz="4600"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10084" l="33478" r="20747" t="20345"/>
          <a:stretch/>
        </p:blipFill>
        <p:spPr>
          <a:xfrm>
            <a:off x="151675" y="1107300"/>
            <a:ext cx="11472427" cy="61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w-IL" sz="4600"/>
              <a:t>Messages by actors: US, </a:t>
            </a:r>
            <a:r>
              <a:rPr b="1" lang="iw-IL" sz="4600"/>
              <a:t>Saudi-Arabia, Israel, Qatar (Decline day 2)</a:t>
            </a:r>
            <a:endParaRPr b="1" sz="4600"/>
          </a:p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13733" l="32550" r="21057" t="22817"/>
          <a:stretch/>
        </p:blipFill>
        <p:spPr>
          <a:xfrm>
            <a:off x="237975" y="1950600"/>
            <a:ext cx="11115826" cy="528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dc19de574_0_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w-IL"/>
              <a:t>Chats: Diplomatic Style? </a:t>
            </a:r>
            <a:endParaRPr b="1"/>
          </a:p>
        </p:txBody>
      </p:sp>
      <p:sp>
        <p:nvSpPr>
          <p:cNvPr id="140" name="Google Shape;140;g1ddc19de574_0_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1" name="Google Shape;141;g1ddc19de574_0_73"/>
          <p:cNvPicPr preferRelativeResize="0"/>
          <p:nvPr/>
        </p:nvPicPr>
        <p:blipFill rotWithShape="1">
          <a:blip r:embed="rId3">
            <a:alphaModFix/>
          </a:blip>
          <a:srcRect b="13950" l="33401" r="21444" t="19933"/>
          <a:stretch/>
        </p:blipFill>
        <p:spPr>
          <a:xfrm>
            <a:off x="838200" y="1448650"/>
            <a:ext cx="10515600" cy="55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2023-03-01T11:18:44Z</dcterms:created>
  <dc:creator>Mabal45</dc:creator>
</cp:coreProperties>
</file>