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300" r:id="rId5"/>
    <p:sldId id="294" r:id="rId6"/>
    <p:sldId id="325" r:id="rId7"/>
    <p:sldId id="330" r:id="rId8"/>
    <p:sldId id="323" r:id="rId9"/>
    <p:sldId id="331" r:id="rId10"/>
    <p:sldId id="348" r:id="rId11"/>
    <p:sldId id="349" r:id="rId12"/>
    <p:sldId id="350" r:id="rId13"/>
    <p:sldId id="271" r:id="rId14"/>
    <p:sldId id="278" r:id="rId15"/>
    <p:sldId id="329" r:id="rId16"/>
    <p:sldId id="333" r:id="rId17"/>
    <p:sldId id="260" r:id="rId18"/>
    <p:sldId id="332" r:id="rId19"/>
    <p:sldId id="334" r:id="rId20"/>
    <p:sldId id="328" r:id="rId21"/>
    <p:sldId id="283" r:id="rId22"/>
    <p:sldId id="335" r:id="rId23"/>
    <p:sldId id="339" r:id="rId24"/>
    <p:sldId id="346" r:id="rId25"/>
    <p:sldId id="347" r:id="rId26"/>
    <p:sldId id="340" r:id="rId27"/>
    <p:sldId id="292" r:id="rId28"/>
    <p:sldId id="272" r:id="rId29"/>
    <p:sldId id="343" r:id="rId30"/>
    <p:sldId id="344" r:id="rId31"/>
    <p:sldId id="327" r:id="rId32"/>
    <p:sldId id="345" r:id="rId33"/>
    <p:sldId id="336" r:id="rId34"/>
    <p:sldId id="284" r:id="rId35"/>
    <p:sldId id="337" r:id="rId36"/>
    <p:sldId id="33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3101" autoAdjust="0"/>
    <p:restoredTop sz="86628"/>
  </p:normalViewPr>
  <p:slideViewPr>
    <p:cSldViewPr snapToGrid="0">
      <p:cViewPr varScale="1">
        <p:scale>
          <a:sx n="102" d="100"/>
          <a:sy n="102" d="100"/>
        </p:scale>
        <p:origin x="520" y="192"/>
      </p:cViewPr>
      <p:guideLst/>
    </p:cSldViewPr>
  </p:slideViewPr>
  <p:outlineViewPr>
    <p:cViewPr>
      <p:scale>
        <a:sx n="33" d="100"/>
        <a:sy n="33" d="100"/>
      </p:scale>
      <p:origin x="0" y="0"/>
    </p:cViewPr>
  </p:outlineViewPr>
  <p:notesTextViewPr>
    <p:cViewPr>
      <p:scale>
        <a:sx n="40" d="100"/>
        <a:sy n="40" d="100"/>
      </p:scale>
      <p:origin x="0" y="0"/>
    </p:cViewPr>
  </p:notesTextViewPr>
  <p:sorterViewPr>
    <p:cViewPr>
      <p:scale>
        <a:sx n="80" d="100"/>
        <a:sy n="80" d="100"/>
      </p:scale>
      <p:origin x="0" y="0"/>
    </p:cViewPr>
  </p:sorterViewPr>
  <p:notesViewPr>
    <p:cSldViewPr snapToGrid="0">
      <p:cViewPr varScale="1">
        <p:scale>
          <a:sx n="87" d="100"/>
          <a:sy n="87" d="100"/>
        </p:scale>
        <p:origin x="380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E9B82-23D6-8A4D-B50D-EB1096A04737}" type="datetimeFigureOut">
              <a:rPr lang="en-GB" smtClean="0"/>
              <a:t>08/11/2022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D03D6-CB1A-AC43-8074-67F32BF8469A}" type="slidenum">
              <a:rPr lang="en-GB" smtClean="0"/>
              <a:t>‹#›</a:t>
            </a:fld>
            <a:endParaRPr lang="en-GB"/>
          </a:p>
        </p:txBody>
      </p:sp>
    </p:spTree>
    <p:extLst>
      <p:ext uri="{BB962C8B-B14F-4D97-AF65-F5344CB8AC3E}">
        <p14:creationId xmlns:p14="http://schemas.microsoft.com/office/powerpoint/2010/main" val="350117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1</a:t>
            </a:fld>
            <a:endParaRPr lang="en-GB"/>
          </a:p>
        </p:txBody>
      </p:sp>
    </p:spTree>
    <p:extLst>
      <p:ext uri="{BB962C8B-B14F-4D97-AF65-F5344CB8AC3E}">
        <p14:creationId xmlns:p14="http://schemas.microsoft.com/office/powerpoint/2010/main" val="146850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5273" y="4400549"/>
            <a:ext cx="6138407" cy="3749537"/>
          </a:xfrm>
        </p:spPr>
        <p:txBody>
          <a:bodyPr/>
          <a:lstStyle/>
          <a:p>
            <a:pPr algn="just"/>
            <a:endParaRPr lang="en-GB" u="sng" dirty="0"/>
          </a:p>
          <a:p>
            <a:pPr algn="just"/>
            <a:endParaRPr lang="en-GB" u="sng" dirty="0"/>
          </a:p>
        </p:txBody>
      </p:sp>
      <p:sp>
        <p:nvSpPr>
          <p:cNvPr id="4" name="Slide Number Placeholder 3"/>
          <p:cNvSpPr>
            <a:spLocks noGrp="1"/>
          </p:cNvSpPr>
          <p:nvPr>
            <p:ph type="sldNum" sz="quarter" idx="5"/>
          </p:nvPr>
        </p:nvSpPr>
        <p:spPr/>
        <p:txBody>
          <a:bodyPr/>
          <a:lstStyle/>
          <a:p>
            <a:fld id="{D98D03D6-CB1A-AC43-8074-67F32BF8469A}" type="slidenum">
              <a:rPr lang="en-GB" smtClean="0"/>
              <a:t>10</a:t>
            </a:fld>
            <a:endParaRPr lang="en-GB" dirty="0"/>
          </a:p>
        </p:txBody>
      </p:sp>
    </p:spTree>
    <p:extLst>
      <p:ext uri="{BB962C8B-B14F-4D97-AF65-F5344CB8AC3E}">
        <p14:creationId xmlns:p14="http://schemas.microsoft.com/office/powerpoint/2010/main" val="319776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3135" y="4331368"/>
            <a:ext cx="6067926" cy="3669632"/>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11</a:t>
            </a:fld>
            <a:endParaRPr lang="en-GB"/>
          </a:p>
        </p:txBody>
      </p:sp>
    </p:spTree>
    <p:extLst>
      <p:ext uri="{BB962C8B-B14F-4D97-AF65-F5344CB8AC3E}">
        <p14:creationId xmlns:p14="http://schemas.microsoft.com/office/powerpoint/2010/main" val="199682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12</a:t>
            </a:fld>
            <a:endParaRPr lang="en-GB"/>
          </a:p>
        </p:txBody>
      </p:sp>
    </p:spTree>
    <p:extLst>
      <p:ext uri="{BB962C8B-B14F-4D97-AF65-F5344CB8AC3E}">
        <p14:creationId xmlns:p14="http://schemas.microsoft.com/office/powerpoint/2010/main" val="3534141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SG" dirty="0"/>
          </a:p>
        </p:txBody>
      </p:sp>
      <p:sp>
        <p:nvSpPr>
          <p:cNvPr id="4" name="Slide Number Placeholder 3"/>
          <p:cNvSpPr>
            <a:spLocks noGrp="1"/>
          </p:cNvSpPr>
          <p:nvPr>
            <p:ph type="sldNum" sz="quarter" idx="5"/>
          </p:nvPr>
        </p:nvSpPr>
        <p:spPr/>
        <p:txBody>
          <a:bodyPr/>
          <a:lstStyle/>
          <a:p>
            <a:fld id="{D98D03D6-CB1A-AC43-8074-67F32BF8469A}" type="slidenum">
              <a:rPr lang="en-GB" smtClean="0"/>
              <a:t>13</a:t>
            </a:fld>
            <a:endParaRPr lang="en-GB" dirty="0"/>
          </a:p>
        </p:txBody>
      </p:sp>
    </p:spTree>
    <p:extLst>
      <p:ext uri="{BB962C8B-B14F-4D97-AF65-F5344CB8AC3E}">
        <p14:creationId xmlns:p14="http://schemas.microsoft.com/office/powerpoint/2010/main" val="269259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SG" dirty="0"/>
          </a:p>
        </p:txBody>
      </p:sp>
      <p:sp>
        <p:nvSpPr>
          <p:cNvPr id="4" name="Slide Number Placeholder 3"/>
          <p:cNvSpPr>
            <a:spLocks noGrp="1"/>
          </p:cNvSpPr>
          <p:nvPr>
            <p:ph type="sldNum" sz="quarter" idx="5"/>
          </p:nvPr>
        </p:nvSpPr>
        <p:spPr/>
        <p:txBody>
          <a:bodyPr/>
          <a:lstStyle/>
          <a:p>
            <a:fld id="{D98D03D6-CB1A-AC43-8074-67F32BF8469A}" type="slidenum">
              <a:rPr lang="en-GB" smtClean="0"/>
              <a:t>14</a:t>
            </a:fld>
            <a:endParaRPr lang="en-GB" dirty="0"/>
          </a:p>
        </p:txBody>
      </p:sp>
    </p:spTree>
    <p:extLst>
      <p:ext uri="{BB962C8B-B14F-4D97-AF65-F5344CB8AC3E}">
        <p14:creationId xmlns:p14="http://schemas.microsoft.com/office/powerpoint/2010/main" val="4250051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SG" dirty="0"/>
          </a:p>
        </p:txBody>
      </p:sp>
      <p:sp>
        <p:nvSpPr>
          <p:cNvPr id="4" name="Slide Number Placeholder 3"/>
          <p:cNvSpPr>
            <a:spLocks noGrp="1"/>
          </p:cNvSpPr>
          <p:nvPr>
            <p:ph type="sldNum" sz="quarter" idx="5"/>
          </p:nvPr>
        </p:nvSpPr>
        <p:spPr/>
        <p:txBody>
          <a:bodyPr/>
          <a:lstStyle/>
          <a:p>
            <a:fld id="{D98D03D6-CB1A-AC43-8074-67F32BF8469A}" type="slidenum">
              <a:rPr lang="en-GB" smtClean="0"/>
              <a:t>15</a:t>
            </a:fld>
            <a:endParaRPr lang="en-GB" dirty="0"/>
          </a:p>
        </p:txBody>
      </p:sp>
    </p:spTree>
    <p:extLst>
      <p:ext uri="{BB962C8B-B14F-4D97-AF65-F5344CB8AC3E}">
        <p14:creationId xmlns:p14="http://schemas.microsoft.com/office/powerpoint/2010/main" val="191314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SG" dirty="0"/>
          </a:p>
        </p:txBody>
      </p:sp>
      <p:sp>
        <p:nvSpPr>
          <p:cNvPr id="4" name="Slide Number Placeholder 3"/>
          <p:cNvSpPr>
            <a:spLocks noGrp="1"/>
          </p:cNvSpPr>
          <p:nvPr>
            <p:ph type="sldNum" sz="quarter" idx="5"/>
          </p:nvPr>
        </p:nvSpPr>
        <p:spPr/>
        <p:txBody>
          <a:bodyPr/>
          <a:lstStyle/>
          <a:p>
            <a:fld id="{D98D03D6-CB1A-AC43-8074-67F32BF8469A}" type="slidenum">
              <a:rPr lang="en-GB" smtClean="0"/>
              <a:t>16</a:t>
            </a:fld>
            <a:endParaRPr lang="en-GB" dirty="0"/>
          </a:p>
        </p:txBody>
      </p:sp>
    </p:spTree>
    <p:extLst>
      <p:ext uri="{BB962C8B-B14F-4D97-AF65-F5344CB8AC3E}">
        <p14:creationId xmlns:p14="http://schemas.microsoft.com/office/powerpoint/2010/main" val="97296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17</a:t>
            </a:fld>
            <a:endParaRPr lang="en-GB"/>
          </a:p>
        </p:txBody>
      </p:sp>
    </p:spTree>
    <p:extLst>
      <p:ext uri="{BB962C8B-B14F-4D97-AF65-F5344CB8AC3E}">
        <p14:creationId xmlns:p14="http://schemas.microsoft.com/office/powerpoint/2010/main" val="395127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18</a:t>
            </a:fld>
            <a:endParaRPr lang="en-GB" dirty="0"/>
          </a:p>
        </p:txBody>
      </p:sp>
      <p:sp>
        <p:nvSpPr>
          <p:cNvPr id="8" name="Notes Placeholder 2">
            <a:extLst>
              <a:ext uri="{FF2B5EF4-FFF2-40B4-BE49-F238E27FC236}">
                <a16:creationId xmlns:a16="http://schemas.microsoft.com/office/drawing/2014/main" id="{E4E5E3DD-4981-A486-1EB7-8E06EC81CDE2}"/>
              </a:ext>
            </a:extLst>
          </p:cNvPr>
          <p:cNvSpPr txBox="1">
            <a:spLocks/>
          </p:cNvSpPr>
          <p:nvPr/>
        </p:nvSpPr>
        <p:spPr>
          <a:xfrm>
            <a:off x="368968" y="4563979"/>
            <a:ext cx="6456948" cy="3589421"/>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SG" dirty="0"/>
          </a:p>
          <a:p>
            <a:endParaRPr lang="en-SG" dirty="0"/>
          </a:p>
          <a:p>
            <a:endParaRPr lang="en-SG" dirty="0"/>
          </a:p>
          <a:p>
            <a:endParaRPr lang="en-SG" dirty="0"/>
          </a:p>
          <a:p>
            <a:endParaRPr lang="en-SG" dirty="0"/>
          </a:p>
        </p:txBody>
      </p:sp>
    </p:spTree>
    <p:extLst>
      <p:ext uri="{BB962C8B-B14F-4D97-AF65-F5344CB8AC3E}">
        <p14:creationId xmlns:p14="http://schemas.microsoft.com/office/powerpoint/2010/main" val="391159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19</a:t>
            </a:fld>
            <a:endParaRPr lang="en-GB" dirty="0"/>
          </a:p>
        </p:txBody>
      </p:sp>
      <p:sp>
        <p:nvSpPr>
          <p:cNvPr id="8" name="Notes Placeholder 2">
            <a:extLst>
              <a:ext uri="{FF2B5EF4-FFF2-40B4-BE49-F238E27FC236}">
                <a16:creationId xmlns:a16="http://schemas.microsoft.com/office/drawing/2014/main" id="{E4E5E3DD-4981-A486-1EB7-8E06EC81CDE2}"/>
              </a:ext>
            </a:extLst>
          </p:cNvPr>
          <p:cNvSpPr txBox="1">
            <a:spLocks/>
          </p:cNvSpPr>
          <p:nvPr/>
        </p:nvSpPr>
        <p:spPr>
          <a:xfrm>
            <a:off x="368968" y="4563979"/>
            <a:ext cx="6456948" cy="3589421"/>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SG" dirty="0"/>
          </a:p>
          <a:p>
            <a:endParaRPr lang="en-SG" dirty="0"/>
          </a:p>
          <a:p>
            <a:endParaRPr lang="en-SG" dirty="0"/>
          </a:p>
          <a:p>
            <a:endParaRPr lang="en-SG" dirty="0"/>
          </a:p>
          <a:p>
            <a:endParaRPr lang="en-SG" dirty="0"/>
          </a:p>
          <a:p>
            <a:endParaRPr lang="en-SG" dirty="0"/>
          </a:p>
        </p:txBody>
      </p:sp>
    </p:spTree>
    <p:extLst>
      <p:ext uri="{BB962C8B-B14F-4D97-AF65-F5344CB8AC3E}">
        <p14:creationId xmlns:p14="http://schemas.microsoft.com/office/powerpoint/2010/main" val="390508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2</a:t>
            </a:fld>
            <a:endParaRPr lang="en-GB"/>
          </a:p>
        </p:txBody>
      </p:sp>
    </p:spTree>
    <p:extLst>
      <p:ext uri="{BB962C8B-B14F-4D97-AF65-F5344CB8AC3E}">
        <p14:creationId xmlns:p14="http://schemas.microsoft.com/office/powerpoint/2010/main" val="81501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20</a:t>
            </a:fld>
            <a:endParaRPr lang="en-GB"/>
          </a:p>
        </p:txBody>
      </p:sp>
    </p:spTree>
    <p:extLst>
      <p:ext uri="{BB962C8B-B14F-4D97-AF65-F5344CB8AC3E}">
        <p14:creationId xmlns:p14="http://schemas.microsoft.com/office/powerpoint/2010/main" val="89527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pPr marL="0" algn="just" defTabSz="914400" rtl="1" eaLnBrk="1" latinLnBrk="0" hangingPunct="1"/>
            <a:endParaRPr lang="en-SG"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8D03D6-CB1A-AC43-8074-67F32BF8469A}" type="slidenum">
              <a:rPr lang="en-GB" smtClean="0"/>
              <a:t>21</a:t>
            </a:fld>
            <a:endParaRPr lang="en-GB" dirty="0"/>
          </a:p>
        </p:txBody>
      </p:sp>
    </p:spTree>
    <p:extLst>
      <p:ext uri="{BB962C8B-B14F-4D97-AF65-F5344CB8AC3E}">
        <p14:creationId xmlns:p14="http://schemas.microsoft.com/office/powerpoint/2010/main" val="3928929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pPr algn="just"/>
            <a:endParaRPr lang="en-SG"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8D03D6-CB1A-AC43-8074-67F32BF8469A}" type="slidenum">
              <a:rPr lang="en-GB" smtClean="0"/>
              <a:t>22</a:t>
            </a:fld>
            <a:endParaRPr lang="en-GB" dirty="0"/>
          </a:p>
        </p:txBody>
      </p:sp>
    </p:spTree>
    <p:extLst>
      <p:ext uri="{BB962C8B-B14F-4D97-AF65-F5344CB8AC3E}">
        <p14:creationId xmlns:p14="http://schemas.microsoft.com/office/powerpoint/2010/main" val="517902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SG" dirty="0"/>
          </a:p>
          <a:p>
            <a:endParaRPr lang="en-SG" dirty="0"/>
          </a:p>
        </p:txBody>
      </p:sp>
      <p:sp>
        <p:nvSpPr>
          <p:cNvPr id="4" name="Slide Number Placeholder 3"/>
          <p:cNvSpPr>
            <a:spLocks noGrp="1"/>
          </p:cNvSpPr>
          <p:nvPr>
            <p:ph type="sldNum" sz="quarter" idx="5"/>
          </p:nvPr>
        </p:nvSpPr>
        <p:spPr/>
        <p:txBody>
          <a:bodyPr/>
          <a:lstStyle/>
          <a:p>
            <a:fld id="{D98D03D6-CB1A-AC43-8074-67F32BF8469A}" type="slidenum">
              <a:rPr lang="en-GB" smtClean="0"/>
              <a:t>23</a:t>
            </a:fld>
            <a:endParaRPr lang="en-GB" dirty="0"/>
          </a:p>
        </p:txBody>
      </p:sp>
    </p:spTree>
    <p:extLst>
      <p:ext uri="{BB962C8B-B14F-4D97-AF65-F5344CB8AC3E}">
        <p14:creationId xmlns:p14="http://schemas.microsoft.com/office/powerpoint/2010/main" val="3713714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24</a:t>
            </a:fld>
            <a:endParaRPr lang="en-GB"/>
          </a:p>
        </p:txBody>
      </p:sp>
    </p:spTree>
    <p:extLst>
      <p:ext uri="{BB962C8B-B14F-4D97-AF65-F5344CB8AC3E}">
        <p14:creationId xmlns:p14="http://schemas.microsoft.com/office/powerpoint/2010/main" val="3869987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25</a:t>
            </a:fld>
            <a:endParaRPr lang="en-GB" dirty="0"/>
          </a:p>
        </p:txBody>
      </p:sp>
    </p:spTree>
    <p:extLst>
      <p:ext uri="{BB962C8B-B14F-4D97-AF65-F5344CB8AC3E}">
        <p14:creationId xmlns:p14="http://schemas.microsoft.com/office/powerpoint/2010/main" val="3657169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pPr algn="just"/>
            <a:endParaRPr lang="en-SG"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8D03D6-CB1A-AC43-8074-67F32BF8469A}" type="slidenum">
              <a:rPr lang="en-GB" smtClean="0"/>
              <a:t>26</a:t>
            </a:fld>
            <a:endParaRPr lang="en-GB" dirty="0"/>
          </a:p>
        </p:txBody>
      </p:sp>
    </p:spTree>
    <p:extLst>
      <p:ext uri="{BB962C8B-B14F-4D97-AF65-F5344CB8AC3E}">
        <p14:creationId xmlns:p14="http://schemas.microsoft.com/office/powerpoint/2010/main" val="198894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pPr algn="just"/>
            <a:endParaRPr lang="en-SG"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8D03D6-CB1A-AC43-8074-67F32BF8469A}" type="slidenum">
              <a:rPr lang="en-GB" smtClean="0"/>
              <a:t>27</a:t>
            </a:fld>
            <a:endParaRPr lang="en-GB" dirty="0"/>
          </a:p>
        </p:txBody>
      </p:sp>
    </p:spTree>
    <p:extLst>
      <p:ext uri="{BB962C8B-B14F-4D97-AF65-F5344CB8AC3E}">
        <p14:creationId xmlns:p14="http://schemas.microsoft.com/office/powerpoint/2010/main" val="2833361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28</a:t>
            </a:fld>
            <a:endParaRPr lang="en-GB"/>
          </a:p>
        </p:txBody>
      </p:sp>
    </p:spTree>
    <p:extLst>
      <p:ext uri="{BB962C8B-B14F-4D97-AF65-F5344CB8AC3E}">
        <p14:creationId xmlns:p14="http://schemas.microsoft.com/office/powerpoint/2010/main" val="2205072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29</a:t>
            </a:fld>
            <a:endParaRPr lang="en-GB"/>
          </a:p>
        </p:txBody>
      </p:sp>
    </p:spTree>
    <p:extLst>
      <p:ext uri="{BB962C8B-B14F-4D97-AF65-F5344CB8AC3E}">
        <p14:creationId xmlns:p14="http://schemas.microsoft.com/office/powerpoint/2010/main" val="62526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3</a:t>
            </a:fld>
            <a:endParaRPr lang="en-GB"/>
          </a:p>
        </p:txBody>
      </p:sp>
    </p:spTree>
    <p:extLst>
      <p:ext uri="{BB962C8B-B14F-4D97-AF65-F5344CB8AC3E}">
        <p14:creationId xmlns:p14="http://schemas.microsoft.com/office/powerpoint/2010/main" val="178470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30</a:t>
            </a:fld>
            <a:endParaRPr lang="en-GB" dirty="0"/>
          </a:p>
        </p:txBody>
      </p:sp>
    </p:spTree>
    <p:extLst>
      <p:ext uri="{BB962C8B-B14F-4D97-AF65-F5344CB8AC3E}">
        <p14:creationId xmlns:p14="http://schemas.microsoft.com/office/powerpoint/2010/main" val="2070107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31</a:t>
            </a:fld>
            <a:endParaRPr lang="en-GB" dirty="0"/>
          </a:p>
        </p:txBody>
      </p:sp>
    </p:spTree>
    <p:extLst>
      <p:ext uri="{BB962C8B-B14F-4D97-AF65-F5344CB8AC3E}">
        <p14:creationId xmlns:p14="http://schemas.microsoft.com/office/powerpoint/2010/main" val="2717512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32</a:t>
            </a:fld>
            <a:endParaRPr lang="en-GB" dirty="0"/>
          </a:p>
        </p:txBody>
      </p:sp>
    </p:spTree>
    <p:extLst>
      <p:ext uri="{BB962C8B-B14F-4D97-AF65-F5344CB8AC3E}">
        <p14:creationId xmlns:p14="http://schemas.microsoft.com/office/powerpoint/2010/main" val="4219414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33</a:t>
            </a:fld>
            <a:endParaRPr lang="en-GB" dirty="0"/>
          </a:p>
        </p:txBody>
      </p:sp>
    </p:spTree>
    <p:extLst>
      <p:ext uri="{BB962C8B-B14F-4D97-AF65-F5344CB8AC3E}">
        <p14:creationId xmlns:p14="http://schemas.microsoft.com/office/powerpoint/2010/main" val="2691117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4</a:t>
            </a:fld>
            <a:endParaRPr lang="en-GB"/>
          </a:p>
        </p:txBody>
      </p:sp>
    </p:spTree>
    <p:extLst>
      <p:ext uri="{BB962C8B-B14F-4D97-AF65-F5344CB8AC3E}">
        <p14:creationId xmlns:p14="http://schemas.microsoft.com/office/powerpoint/2010/main" val="271724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5</a:t>
            </a:fld>
            <a:endParaRPr lang="en-GB"/>
          </a:p>
        </p:txBody>
      </p:sp>
    </p:spTree>
    <p:extLst>
      <p:ext uri="{BB962C8B-B14F-4D97-AF65-F5344CB8AC3E}">
        <p14:creationId xmlns:p14="http://schemas.microsoft.com/office/powerpoint/2010/main" val="396772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6</a:t>
            </a:fld>
            <a:endParaRPr lang="en-GB"/>
          </a:p>
        </p:txBody>
      </p:sp>
    </p:spTree>
    <p:extLst>
      <p:ext uri="{BB962C8B-B14F-4D97-AF65-F5344CB8AC3E}">
        <p14:creationId xmlns:p14="http://schemas.microsoft.com/office/powerpoint/2010/main" val="205430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7</a:t>
            </a:fld>
            <a:endParaRPr lang="en-GB"/>
          </a:p>
        </p:txBody>
      </p:sp>
    </p:spTree>
    <p:extLst>
      <p:ext uri="{BB962C8B-B14F-4D97-AF65-F5344CB8AC3E}">
        <p14:creationId xmlns:p14="http://schemas.microsoft.com/office/powerpoint/2010/main" val="293613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8</a:t>
            </a:fld>
            <a:endParaRPr lang="en-GB"/>
          </a:p>
        </p:txBody>
      </p:sp>
    </p:spTree>
    <p:extLst>
      <p:ext uri="{BB962C8B-B14F-4D97-AF65-F5344CB8AC3E}">
        <p14:creationId xmlns:p14="http://schemas.microsoft.com/office/powerpoint/2010/main" val="106949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9</a:t>
            </a:fld>
            <a:endParaRPr lang="en-GB"/>
          </a:p>
        </p:txBody>
      </p:sp>
    </p:spTree>
    <p:extLst>
      <p:ext uri="{BB962C8B-B14F-4D97-AF65-F5344CB8AC3E}">
        <p14:creationId xmlns:p14="http://schemas.microsoft.com/office/powerpoint/2010/main" val="402428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7B9F-3C7F-6115-9135-24A56DF923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008073D-ED8B-85A0-B081-38BADCAD4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1C77FEC-47C5-8AC5-A416-C55598D015BD}"/>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5" name="Footer Placeholder 4">
            <a:extLst>
              <a:ext uri="{FF2B5EF4-FFF2-40B4-BE49-F238E27FC236}">
                <a16:creationId xmlns:a16="http://schemas.microsoft.com/office/drawing/2014/main" id="{E94C3165-57C0-63E8-B673-A5E8A111C7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B6537E-CBF7-337A-1D39-4B2EF19A1C56}"/>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80605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6652-75F7-2F78-E2E8-19918106631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71CA6DC-6CBC-267B-703B-CAB18D437B3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BC6820-2781-B127-5F98-E472685CFC3A}"/>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5" name="Footer Placeholder 4">
            <a:extLst>
              <a:ext uri="{FF2B5EF4-FFF2-40B4-BE49-F238E27FC236}">
                <a16:creationId xmlns:a16="http://schemas.microsoft.com/office/drawing/2014/main" id="{BCE37026-BD39-DEF1-B095-A15C482D3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BC636B-AB64-2FAE-F59C-40167E515D62}"/>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15861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25387-B1CF-34D4-5CF1-A93D91A9333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83A6D3-8669-81BD-8094-0AA483EC27E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F826B6-8A31-0FBB-C083-80BB74DDB6A1}"/>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5" name="Footer Placeholder 4">
            <a:extLst>
              <a:ext uri="{FF2B5EF4-FFF2-40B4-BE49-F238E27FC236}">
                <a16:creationId xmlns:a16="http://schemas.microsoft.com/office/drawing/2014/main" id="{96CF354C-AF0E-4A86-EFB5-C37ABD1527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666AAE-AD76-A5BA-45FF-5EE1A725802C}"/>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347472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1E4B-3A30-1652-1F54-D3FDCE9A831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635F643-9131-226F-4A3F-F6AACEE285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E2E7E5-306D-89F6-D30C-AF1F068D735C}"/>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5" name="Footer Placeholder 4">
            <a:extLst>
              <a:ext uri="{FF2B5EF4-FFF2-40B4-BE49-F238E27FC236}">
                <a16:creationId xmlns:a16="http://schemas.microsoft.com/office/drawing/2014/main" id="{7B2CF45F-53DF-EA08-7668-70572A8BB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312860-AE49-56F8-87B3-AFFAEFA9BB94}"/>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260024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14B0-571A-3DC4-B1A2-E5300528D5F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0750CC9-8375-217E-664C-BE1D9B60F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1AA550F-0DC1-A946-A41F-17B83F630B31}"/>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5" name="Footer Placeholder 4">
            <a:extLst>
              <a:ext uri="{FF2B5EF4-FFF2-40B4-BE49-F238E27FC236}">
                <a16:creationId xmlns:a16="http://schemas.microsoft.com/office/drawing/2014/main" id="{EA7FE4FE-A8FB-5AD7-2A61-071C7B994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0212D2-7C7D-BB8E-9875-FBB2D67681E8}"/>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181347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6FE7-E8BF-F69B-2846-A208E3D738A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E7B8DE-40DB-9E2A-4745-F24436A9E3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DBBD40D-B0BC-5871-82FB-4BD65270ED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94C1409-D275-C3CC-3855-CD7CD3DF787F}"/>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6" name="Footer Placeholder 5">
            <a:extLst>
              <a:ext uri="{FF2B5EF4-FFF2-40B4-BE49-F238E27FC236}">
                <a16:creationId xmlns:a16="http://schemas.microsoft.com/office/drawing/2014/main" id="{F41B3763-6514-B323-1817-DC949286C4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0F6AF-4CE8-47E8-7F07-1D6F6FD13F4B}"/>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204142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3E47-5B72-2BB6-5D1A-E8EFF1960E6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E17E3C0-88CE-769D-BADC-C9C16659A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1AAB5A-CD3A-36D9-7A05-7FC98F22B88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7F584D3-BAA3-A169-B154-77AB17AE9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D3BAE4-708E-676D-898A-455E27FF55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BDC73A6-7E6C-16E9-BC7B-4422CA2C7C48}"/>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8" name="Footer Placeholder 7">
            <a:extLst>
              <a:ext uri="{FF2B5EF4-FFF2-40B4-BE49-F238E27FC236}">
                <a16:creationId xmlns:a16="http://schemas.microsoft.com/office/drawing/2014/main" id="{DE4483FC-65B1-3632-EF75-438ED9D95D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12B697-676C-B698-5704-9D56A936DE68}"/>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12936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28A4-E319-3BFE-2B53-7B06CCC08D1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830BE4-60AA-6328-4412-BCB6EACB07B2}"/>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4" name="Footer Placeholder 3">
            <a:extLst>
              <a:ext uri="{FF2B5EF4-FFF2-40B4-BE49-F238E27FC236}">
                <a16:creationId xmlns:a16="http://schemas.microsoft.com/office/drawing/2014/main" id="{EA6FC00A-8AA9-E6E4-09C9-0D786723CB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641E94-5A39-ED54-A727-07C18694BBEA}"/>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84622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AB337F-F60F-8CE4-EDFF-2FE4744054E0}"/>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3" name="Footer Placeholder 2">
            <a:extLst>
              <a:ext uri="{FF2B5EF4-FFF2-40B4-BE49-F238E27FC236}">
                <a16:creationId xmlns:a16="http://schemas.microsoft.com/office/drawing/2014/main" id="{55FFEB1A-7C59-5C04-2A90-11E2D32E72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D006A6-B5DB-1BEB-3460-FE9AD45519F0}"/>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203222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D572-58C2-0F01-0172-9247266640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933DC92-0E54-C005-4213-9D95839ED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D46BD3A-BC10-EE96-0819-28AF7149B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E6A7AE-E054-71BD-459E-F8E77048DABA}"/>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6" name="Footer Placeholder 5">
            <a:extLst>
              <a:ext uri="{FF2B5EF4-FFF2-40B4-BE49-F238E27FC236}">
                <a16:creationId xmlns:a16="http://schemas.microsoft.com/office/drawing/2014/main" id="{12135F68-090F-CD61-05A0-018C374D7F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D7D73D-32F4-0CF9-4E2A-F9948B59E667}"/>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155599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D7BC-3825-7799-123B-81DF04868E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6AB8C7E-460B-5FD3-A2A4-53DCA88A6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6DEE1A-A47E-FC90-87EA-EA6D5CC5B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621D02-3FE2-5583-6C39-A485C0E98B63}"/>
              </a:ext>
            </a:extLst>
          </p:cNvPr>
          <p:cNvSpPr>
            <a:spLocks noGrp="1"/>
          </p:cNvSpPr>
          <p:nvPr>
            <p:ph type="dt" sz="half" idx="10"/>
          </p:nvPr>
        </p:nvSpPr>
        <p:spPr/>
        <p:txBody>
          <a:bodyPr/>
          <a:lstStyle/>
          <a:p>
            <a:fld id="{E809DE9C-07BF-514F-AADB-018F91DC7590}" type="datetimeFigureOut">
              <a:rPr lang="en-GB" smtClean="0"/>
              <a:t>08/11/2022</a:t>
            </a:fld>
            <a:endParaRPr lang="en-GB"/>
          </a:p>
        </p:txBody>
      </p:sp>
      <p:sp>
        <p:nvSpPr>
          <p:cNvPr id="6" name="Footer Placeholder 5">
            <a:extLst>
              <a:ext uri="{FF2B5EF4-FFF2-40B4-BE49-F238E27FC236}">
                <a16:creationId xmlns:a16="http://schemas.microsoft.com/office/drawing/2014/main" id="{661B3282-C48F-BF80-B620-72F055C134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5920B0-DCB4-AA25-0A9F-118591C22088}"/>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342248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BC262C-BA93-01B3-1AE6-9CDE7BED4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558544-965F-9B06-B1AA-B114D02AE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218E3A-2215-4D10-4809-B9CA0290F1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9DE9C-07BF-514F-AADB-018F91DC7590}" type="datetimeFigureOut">
              <a:rPr lang="en-GB" smtClean="0"/>
              <a:t>08/11/2022</a:t>
            </a:fld>
            <a:endParaRPr lang="en-GB"/>
          </a:p>
        </p:txBody>
      </p:sp>
      <p:sp>
        <p:nvSpPr>
          <p:cNvPr id="5" name="Footer Placeholder 4">
            <a:extLst>
              <a:ext uri="{FF2B5EF4-FFF2-40B4-BE49-F238E27FC236}">
                <a16:creationId xmlns:a16="http://schemas.microsoft.com/office/drawing/2014/main" id="{08ED0F09-1C8E-CB91-D71E-2BBD24CFC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327137-381D-2ECF-8C99-33C2DFC60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4B53D-6999-A842-9915-FF753EEA466F}" type="slidenum">
              <a:rPr lang="en-GB" smtClean="0"/>
              <a:t>‹#›</a:t>
            </a:fld>
            <a:endParaRPr lang="en-GB"/>
          </a:p>
        </p:txBody>
      </p:sp>
      <p:sp>
        <p:nvSpPr>
          <p:cNvPr id="8" name="תיבת טקסט 7">
            <a:extLst>
              <a:ext uri="{FF2B5EF4-FFF2-40B4-BE49-F238E27FC236}">
                <a16:creationId xmlns:a16="http://schemas.microsoft.com/office/drawing/2014/main" id="{72774610-C527-1C7F-F8CF-5D0FAEAB43F5}"/>
              </a:ext>
            </a:extLst>
          </p:cNvPr>
          <p:cNvSpPr txBox="1"/>
          <p:nvPr>
            <p:extLst>
              <p:ext uri="{1162E1C5-73C7-4A58-AE30-91384D911F3F}">
                <p184:classification xmlns:p184="http://schemas.microsoft.com/office/powerpoint/2018/4/main" val="hdr"/>
              </p:ext>
            </p:extLst>
          </p:nvPr>
        </p:nvSpPr>
        <p:spPr>
          <a:xfrm>
            <a:off x="5875338" y="0"/>
            <a:ext cx="469963" cy="152400"/>
          </a:xfrm>
          <a:prstGeom prst="rect">
            <a:avLst/>
          </a:prstGeom>
        </p:spPr>
        <p:txBody>
          <a:bodyPr horzOverflow="overflow" lIns="0" tIns="0" rIns="0" bIns="0">
            <a:spAutoFit/>
          </a:bodyPr>
          <a:lstStyle/>
          <a:p>
            <a:pPr algn="l"/>
            <a:r>
              <a:rPr lang="he-IL" sz="1000">
                <a:solidFill>
                  <a:srgbClr val="000000"/>
                </a:solidFill>
                <a:latin typeface="Calibri" panose="020F0502020204030204" pitchFamily="34" charset="0"/>
                <a:cs typeface="Calibri" panose="020F0502020204030204" pitchFamily="34" charset="0"/>
              </a:rPr>
              <a:t>- בלמ"ס -</a:t>
            </a:r>
          </a:p>
        </p:txBody>
      </p:sp>
    </p:spTree>
    <p:extLst>
      <p:ext uri="{BB962C8B-B14F-4D97-AF65-F5344CB8AC3E}">
        <p14:creationId xmlns:p14="http://schemas.microsoft.com/office/powerpoint/2010/main" val="44531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https://www.flickr.com/photos/archer10/2217349050" TargetMode="External"/><Relationship Id="rId3" Type="http://schemas.openxmlformats.org/officeDocument/2006/relationships/image" Target="../media/image10.jpeg"/><Relationship Id="rId7" Type="http://schemas.openxmlformats.org/officeDocument/2006/relationships/hyperlink" Target="https://www.flickr.com/photos/99380385@N05/48256279056/" TargetMode="External"/><Relationship Id="rId12"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hyperlink" Target="https://www.flickr.com/photos/ilri/5953834130/" TargetMode="External"/><Relationship Id="rId5" Type="http://schemas.openxmlformats.org/officeDocument/2006/relationships/hyperlink" Target="https://www.youtube.com/watch?v=G45J9AavhMU" TargetMode="External"/><Relationship Id="rId10" Type="http://schemas.openxmlformats.org/officeDocument/2006/relationships/image" Target="../media/image13.jpg"/><Relationship Id="rId4" Type="http://schemas.openxmlformats.org/officeDocument/2006/relationships/hyperlink" Target="https://www.middleeastmonitor.com/20210319-sudan-positive-response-to-quadripartite-mediation-on-renaissance-dam-file/" TargetMode="External"/><Relationship Id="rId9" Type="http://schemas.openxmlformats.org/officeDocument/2006/relationships/hyperlink" Target="https://www.middleeastmonitor.com/20200403-ethiopia-dam-dispute-stokes-anti-egypt-feeling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middleeastmonitor.com/20200819-ethiopia-dm-replaced-after-criticising-pm-abiy-amid-ethnic-violence/" TargetMode="External"/><Relationship Id="rId3" Type="http://schemas.openxmlformats.org/officeDocument/2006/relationships/image" Target="../media/image15.jpeg"/><Relationship Id="rId7" Type="http://schemas.openxmlformats.org/officeDocument/2006/relationships/image" Target="../media/image17.jpg"/><Relationship Id="rId12" Type="http://schemas.openxmlformats.org/officeDocument/2006/relationships/hyperlink" Target="https://creativecommons.org/licenses/by-sa/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iddleeastmonitor.com/20171227-freedom-for-sisi-and-death-to-the-masses/" TargetMode="External"/><Relationship Id="rId11" Type="http://schemas.openxmlformats.org/officeDocument/2006/relationships/hyperlink" Target="https://creativecommons.org/licenses/by-nc-sa/3.0/" TargetMode="External"/><Relationship Id="rId5" Type="http://schemas.openxmlformats.org/officeDocument/2006/relationships/image" Target="../media/image16.jpg"/><Relationship Id="rId10" Type="http://schemas.openxmlformats.org/officeDocument/2006/relationships/hyperlink" Target="https://captaintarekdreams.blogspot.com/2012/12/full-report-memories-of-egypt-in_30.html" TargetMode="External"/><Relationship Id="rId4" Type="http://schemas.openxmlformats.org/officeDocument/2006/relationships/hyperlink" Target="https://www.middleeastmonitor.com/20210810-ethiopia-ends-cease-fire-as-tigray-rebels-continue-incursions/" TargetMode="Externa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https://media.springernature.com/full/springer-static/image/art%3A10.1038%2Fs41467-020-19089-x/MediaObjects/41467_2020_19089_Fig1_HTML.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flickr.com/photos/96884693@N00/4526027193" TargetMode="External"/><Relationship Id="rId3" Type="http://schemas.openxmlformats.org/officeDocument/2006/relationships/image" Target="../media/image27.jpg"/><Relationship Id="rId7"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n.wikipedia.org/wiki/Aswan_Dam" TargetMode="External"/><Relationship Id="rId5" Type="http://schemas.openxmlformats.org/officeDocument/2006/relationships/image" Target="../media/image28.jpg"/><Relationship Id="rId4" Type="http://schemas.openxmlformats.org/officeDocument/2006/relationships/hyperlink" Target="https://en.wikipedia.org/wiki/Cott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middleeastmonitor.com/20170324-former-egypt-dictator-hosni-mubarak-freed-after-6-years/" TargetMode="External"/><Relationship Id="rId5" Type="http://schemas.openxmlformats.org/officeDocument/2006/relationships/image" Target="../media/image31.jpg"/><Relationship Id="rId4" Type="http://schemas.openxmlformats.org/officeDocument/2006/relationships/hyperlink" Target="https://www.thegeographeronline.net/freshwater---issues-and-conflict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itizentruth.org/death-toll-from-ethiopian-protests-rises-to-86/" TargetMode="External"/><Relationship Id="rId5" Type="http://schemas.openxmlformats.org/officeDocument/2006/relationships/image" Target="../media/image34.jpg"/><Relationship Id="rId4" Type="http://schemas.openxmlformats.org/officeDocument/2006/relationships/hyperlink" Target="https://www.middleeastmonitor.com/20170614-egypt-gulf-siege-against-qatar-should-include-turke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s://creativecommons.org/licenses/by-nc-sa/3.0/" TargetMode="External"/><Relationship Id="rId4" Type="http://schemas.openxmlformats.org/officeDocument/2006/relationships/hyperlink" Target="https://www.middleeastmonitor.com/20210709-egypt-african-unions-efforts-to-solve-ethiopia-dam-crisis-fail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s://www.middleeastmonitor.com/20180121-saudi-to-build-9-desalination-plants-on-red-se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openknowledge.worldbank.org/handle/10986/20138" TargetMode="External"/><Relationship Id="rId5" Type="http://schemas.openxmlformats.org/officeDocument/2006/relationships/image" Target="../media/image40.jpg"/><Relationship Id="rId4" Type="http://schemas.openxmlformats.org/officeDocument/2006/relationships/hyperlink" Target="https://www.middleeastmonitor.com/african-union-leaders-pose-for-phot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creativecommons.org/licenses/by-sa/3.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picserver.org/highway-signs2/c/corporation-agreement.html" TargetMode="External"/><Relationship Id="rId5" Type="http://schemas.openxmlformats.org/officeDocument/2006/relationships/image" Target="../media/image41.jpg"/><Relationship Id="rId4" Type="http://schemas.openxmlformats.org/officeDocument/2006/relationships/image" Target="https://media.springernature.com/full/springer-static/image/art%3A10.1038%2Fs41467-020-19089-x/MediaObjects/41467_2020_19089_Fig1_HTML.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middleeastmonitor.com/20191224-sisi-to-trump-us-citizens-held-in-egypt-are-a-headache-for-us-both/" TargetMode="External"/><Relationship Id="rId5" Type="http://schemas.openxmlformats.org/officeDocument/2006/relationships/image" Target="../media/image46.jpg"/><Relationship Id="rId4" Type="http://schemas.openxmlformats.org/officeDocument/2006/relationships/hyperlink" Target="https://counterinformation.wordpress.com/2020/01/03/2020-might-be-challenging-for-ethiopia-but-it-can-count-on-chinas-hel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middleeastmonitor.com/20200403-ethiopia-dam-dispute-stokes-anti-egypt-feeling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16/j.ecolecon.2007.08.01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oxfordmartin.ox.ac.uk/news/gerd-drought-planning-is-essentia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A22E-57CE-4E28-01E1-3339E92CE2A6}"/>
              </a:ext>
            </a:extLst>
          </p:cNvPr>
          <p:cNvSpPr>
            <a:spLocks noGrp="1"/>
          </p:cNvSpPr>
          <p:nvPr>
            <p:ph type="title"/>
          </p:nvPr>
        </p:nvSpPr>
        <p:spPr>
          <a:xfrm>
            <a:off x="7688180" y="389746"/>
            <a:ext cx="4503800" cy="6071212"/>
          </a:xfrm>
          <a:noFill/>
        </p:spPr>
        <p:txBody>
          <a:bodyPr vert="horz" lIns="91440" tIns="45720" rIns="91440" bIns="45720" rtlCol="0" anchor="b">
            <a:noAutofit/>
          </a:bodyPr>
          <a:lstStyle/>
          <a:p>
            <a:pPr algn="r" rtl="1"/>
            <a:r>
              <a:rPr lang="he-IL" sz="5400" b="1" dirty="0">
                <a:solidFill>
                  <a:schemeClr val="bg1"/>
                </a:solidFill>
              </a:rPr>
              <a:t>חקר הגיאופוליטיקה </a:t>
            </a:r>
            <a:r>
              <a:rPr lang="he-IL" sz="5400" b="1" dirty="0" err="1">
                <a:solidFill>
                  <a:schemeClr val="bg1"/>
                </a:solidFill>
              </a:rPr>
              <a:t>והגיאואסטרטגיה</a:t>
            </a:r>
            <a:r>
              <a:rPr lang="he-IL" sz="5400" b="1" dirty="0">
                <a:solidFill>
                  <a:schemeClr val="bg1"/>
                </a:solidFill>
              </a:rPr>
              <a:t> סביב פרויקט ה </a:t>
            </a:r>
            <a:r>
              <a:rPr lang="en-US" sz="5400" b="1" dirty="0">
                <a:solidFill>
                  <a:schemeClr val="bg1"/>
                </a:solidFill>
              </a:rPr>
              <a:t>GERD</a:t>
            </a:r>
            <a:br>
              <a:rPr lang="he-IL" sz="5400" b="1" dirty="0">
                <a:solidFill>
                  <a:schemeClr val="bg1"/>
                </a:solidFill>
              </a:rPr>
            </a:br>
            <a:br>
              <a:rPr lang="he-IL" sz="5400" b="1" dirty="0">
                <a:solidFill>
                  <a:schemeClr val="bg1"/>
                </a:solidFill>
              </a:rPr>
            </a:br>
            <a:r>
              <a:rPr lang="he-IL" b="1" dirty="0">
                <a:solidFill>
                  <a:schemeClr val="bg1"/>
                </a:solidFill>
              </a:rPr>
              <a:t> צוות 4</a:t>
            </a:r>
            <a:br>
              <a:rPr lang="he-IL" b="1" dirty="0">
                <a:solidFill>
                  <a:schemeClr val="bg1"/>
                </a:solidFill>
              </a:rPr>
            </a:br>
            <a:br>
              <a:rPr lang="he-IL" b="1" dirty="0">
                <a:solidFill>
                  <a:schemeClr val="bg1"/>
                </a:solidFill>
              </a:rPr>
            </a:br>
            <a:endParaRPr lang="en-US" b="1" dirty="0">
              <a:solidFill>
                <a:schemeClr val="bg1"/>
              </a:solidFill>
            </a:endParaRPr>
          </a:p>
        </p:txBody>
      </p:sp>
      <p:pic>
        <p:nvPicPr>
          <p:cNvPr id="1026" name="Picture 2">
            <a:extLst>
              <a:ext uri="{FF2B5EF4-FFF2-40B4-BE49-F238E27FC236}">
                <a16:creationId xmlns:a16="http://schemas.microsoft.com/office/drawing/2014/main" id="{1927D5E9-E073-95E8-99C8-F638F648B9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19" r="20035" b="-1"/>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0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dan: Positive response to quadripartite mediation on Renaissance Dam ...">
            <a:extLst>
              <a:ext uri="{FF2B5EF4-FFF2-40B4-BE49-F238E27FC236}">
                <a16:creationId xmlns:a16="http://schemas.microsoft.com/office/drawing/2014/main" id="{372C893A-C045-7CAF-57AF-078B62A34108}"/>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563" r="6" b="6"/>
          <a:stretch/>
        </p:blipFill>
        <p:spPr>
          <a:xfrm>
            <a:off x="4968250" y="325905"/>
            <a:ext cx="2249424" cy="2002611"/>
          </a:xfrm>
          <a:prstGeom prst="rect">
            <a:avLst/>
          </a:prstGeom>
        </p:spPr>
      </p:pic>
      <p:sp>
        <p:nvSpPr>
          <p:cNvPr id="12" name="Content Placeholder 2">
            <a:extLst>
              <a:ext uri="{FF2B5EF4-FFF2-40B4-BE49-F238E27FC236}">
                <a16:creationId xmlns:a16="http://schemas.microsoft.com/office/drawing/2014/main" id="{92380D7F-CEDA-49E6-4C12-7506A916AD29}"/>
              </a:ext>
            </a:extLst>
          </p:cNvPr>
          <p:cNvSpPr txBox="1">
            <a:spLocks/>
          </p:cNvSpPr>
          <p:nvPr/>
        </p:nvSpPr>
        <p:spPr>
          <a:xfrm>
            <a:off x="488860" y="741840"/>
            <a:ext cx="4086142" cy="5578394"/>
          </a:xfrm>
          <a:prstGeom prst="rect">
            <a:avLst/>
          </a:prstGeom>
          <a:solidFill>
            <a:schemeClr val="tx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he-IL" sz="3200" dirty="0">
                <a:solidFill>
                  <a:srgbClr val="FFFFFF"/>
                </a:solidFill>
              </a:rPr>
              <a:t>ראש ממשלת אתיופיה: </a:t>
            </a:r>
            <a:r>
              <a:rPr lang="he-IL" sz="3200" i="1" dirty="0">
                <a:solidFill>
                  <a:srgbClr val="FFFFFF"/>
                </a:solidFill>
              </a:rPr>
              <a:t>"אני רוצה להבהיר היטב שאין לנו שום כוונה לפגוע במדינות האלה..."</a:t>
            </a:r>
          </a:p>
          <a:p>
            <a:pPr marL="0" indent="0" algn="r">
              <a:buNone/>
            </a:pPr>
            <a:endParaRPr lang="he-IL" sz="3200" dirty="0">
              <a:solidFill>
                <a:srgbClr val="FFFFFF"/>
              </a:solidFill>
            </a:endParaRPr>
          </a:p>
          <a:p>
            <a:pPr marL="0" indent="0" algn="r">
              <a:buNone/>
            </a:pPr>
            <a:r>
              <a:rPr lang="he-IL" sz="3200" dirty="0">
                <a:solidFill>
                  <a:srgbClr val="FFFFFF"/>
                </a:solidFill>
              </a:rPr>
              <a:t>נשיא מצרים סיסי </a:t>
            </a:r>
            <a:r>
              <a:rPr lang="he-IL" sz="3200" i="1" dirty="0">
                <a:solidFill>
                  <a:srgbClr val="FFFFFF"/>
                </a:solidFill>
              </a:rPr>
              <a:t>'הזהיר מפני הסיכון לסכסוך אלים'.</a:t>
            </a:r>
            <a:endParaRPr lang="en-US" sz="3200" i="1" dirty="0">
              <a:solidFill>
                <a:srgbClr val="FFFFFF"/>
              </a:solidFill>
            </a:endParaRPr>
          </a:p>
          <a:p>
            <a:pPr marL="0" indent="0" algn="r">
              <a:buNone/>
            </a:pPr>
            <a:r>
              <a:rPr lang="en-US" sz="3200" dirty="0">
                <a:solidFill>
                  <a:srgbClr val="FFFF00"/>
                </a:solidFill>
                <a:hlinkClick r:id="rId5">
                  <a:extLst>
                    <a:ext uri="{A12FA001-AC4F-418D-AE19-62706E023703}">
                      <ahyp:hlinkClr xmlns:ahyp="http://schemas.microsoft.com/office/drawing/2018/hyperlinkcolor" val="tx"/>
                    </a:ext>
                  </a:extLst>
                </a:hlinkClick>
              </a:rPr>
              <a:t>https://www.youtube.com/watch?v=G45J9AavhMU</a:t>
            </a:r>
            <a:endParaRPr lang="en-US" sz="3200" dirty="0">
              <a:solidFill>
                <a:srgbClr val="FFFF00"/>
              </a:solidFill>
            </a:endParaRPr>
          </a:p>
          <a:p>
            <a:pPr marL="0" indent="0" algn="r">
              <a:buNone/>
            </a:pPr>
            <a:endParaRPr lang="en-US" sz="3200" dirty="0">
              <a:solidFill>
                <a:srgbClr val="FFFFFF"/>
              </a:solidFill>
            </a:endParaRPr>
          </a:p>
          <a:p>
            <a:pPr algn="r"/>
            <a:endParaRPr lang="en-US" sz="3200" dirty="0">
              <a:solidFill>
                <a:srgbClr val="FFFFFF"/>
              </a:solidFill>
            </a:endParaRPr>
          </a:p>
        </p:txBody>
      </p:sp>
      <p:pic>
        <p:nvPicPr>
          <p:cNvPr id="7" name="Picture 6" descr="A picture containing sky, grass, outdoor, person&#10;&#10;Description automatically generated">
            <a:extLst>
              <a:ext uri="{FF2B5EF4-FFF2-40B4-BE49-F238E27FC236}">
                <a16:creationId xmlns:a16="http://schemas.microsoft.com/office/drawing/2014/main" id="{FB591DCB-6B95-AC40-FE0C-7448571965AE}"/>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25019" b="-6"/>
          <a:stretch/>
        </p:blipFill>
        <p:spPr>
          <a:xfrm>
            <a:off x="4968251" y="2419956"/>
            <a:ext cx="2249424" cy="2002611"/>
          </a:xfrm>
          <a:prstGeom prst="rect">
            <a:avLst/>
          </a:prstGeom>
        </p:spPr>
      </p:pic>
      <p:pic>
        <p:nvPicPr>
          <p:cNvPr id="5" name="Picture 4" descr="Ethiopia: Dam dispute stokes anti-Egypt feelings – Middle East Monitor">
            <a:extLst>
              <a:ext uri="{FF2B5EF4-FFF2-40B4-BE49-F238E27FC236}">
                <a16:creationId xmlns:a16="http://schemas.microsoft.com/office/drawing/2014/main" id="{D536340A-F459-23B5-BFFD-3815D7BD4254}"/>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11661" b="1"/>
          <a:stretch/>
        </p:blipFill>
        <p:spPr>
          <a:xfrm>
            <a:off x="7295203" y="325904"/>
            <a:ext cx="4570677" cy="3065565"/>
          </a:xfrm>
          <a:prstGeom prst="rect">
            <a:avLst/>
          </a:prstGeom>
        </p:spPr>
      </p:pic>
      <p:pic>
        <p:nvPicPr>
          <p:cNvPr id="6" name="Picture 5" descr="A picture containing person, sitting, indoor&#10;&#10;Description automatically generated">
            <a:extLst>
              <a:ext uri="{FF2B5EF4-FFF2-40B4-BE49-F238E27FC236}">
                <a16:creationId xmlns:a16="http://schemas.microsoft.com/office/drawing/2014/main" id="{2CD0EE9D-93C0-699E-2150-17F800CA174D}"/>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l="8614" r="7137" b="-2"/>
          <a:stretch/>
        </p:blipFill>
        <p:spPr>
          <a:xfrm>
            <a:off x="4976656" y="4511800"/>
            <a:ext cx="2249424" cy="2002536"/>
          </a:xfrm>
          <a:prstGeom prst="rect">
            <a:avLst/>
          </a:prstGeom>
        </p:spPr>
      </p:pic>
      <p:pic>
        <p:nvPicPr>
          <p:cNvPr id="8" name="Picture 7" descr="A bridge over a river with a city in the background&#10;&#10;Description automatically generated with medium confidence">
            <a:extLst>
              <a:ext uri="{FF2B5EF4-FFF2-40B4-BE49-F238E27FC236}">
                <a16:creationId xmlns:a16="http://schemas.microsoft.com/office/drawing/2014/main" id="{FD29EEE5-FC4A-E07F-5E9F-3AEF6EC07B4A}"/>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t="10925" r="3" b="3"/>
          <a:stretch/>
        </p:blipFill>
        <p:spPr>
          <a:xfrm>
            <a:off x="7295203" y="3474720"/>
            <a:ext cx="4570677" cy="3053487"/>
          </a:xfrm>
          <a:prstGeom prst="rect">
            <a:avLst/>
          </a:prstGeom>
        </p:spPr>
      </p:pic>
    </p:spTree>
    <p:extLst>
      <p:ext uri="{BB962C8B-B14F-4D97-AF65-F5344CB8AC3E}">
        <p14:creationId xmlns:p14="http://schemas.microsoft.com/office/powerpoint/2010/main" val="106474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A511026-8542-4AC0-9F06-134A7085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6"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group of people on a tank&#10;&#10;Description automatically generated with low confidence">
            <a:extLst>
              <a:ext uri="{FF2B5EF4-FFF2-40B4-BE49-F238E27FC236}">
                <a16:creationId xmlns:a16="http://schemas.microsoft.com/office/drawing/2014/main" id="{8A151900-49EB-E374-739F-5288CAAEF105}"/>
              </a:ext>
            </a:extLst>
          </p:cNvPr>
          <p:cNvPicPr>
            <a:picLocks noChangeAspect="1"/>
          </p:cNvPicPr>
          <p:nvPr/>
        </p:nvPicPr>
        <p:blipFill rotWithShape="1">
          <a:blip r:embed="rId3">
            <a:alphaModFix amt="40000"/>
            <a:extLst>
              <a:ext uri="{837473B0-CC2E-450A-ABE3-18F120FF3D39}">
                <a1611:picAttrSrcUrl xmlns:a1611="http://schemas.microsoft.com/office/drawing/2016/11/main" r:id="rId4"/>
              </a:ext>
            </a:extLst>
          </a:blip>
          <a:srcRect t="8625" b="4837"/>
          <a:stretch/>
        </p:blipFill>
        <p:spPr>
          <a:xfrm>
            <a:off x="20" y="10"/>
            <a:ext cx="12191980" cy="6857990"/>
          </a:xfrm>
          <a:prstGeom prst="rect">
            <a:avLst/>
          </a:prstGeom>
        </p:spPr>
      </p:pic>
      <p:sp>
        <p:nvSpPr>
          <p:cNvPr id="5" name="Content Placeholder 2">
            <a:extLst>
              <a:ext uri="{FF2B5EF4-FFF2-40B4-BE49-F238E27FC236}">
                <a16:creationId xmlns:a16="http://schemas.microsoft.com/office/drawing/2014/main" id="{16DCFB55-9BC2-6372-3738-73BE49E56F4E}"/>
              </a:ext>
            </a:extLst>
          </p:cNvPr>
          <p:cNvSpPr txBox="1">
            <a:spLocks/>
          </p:cNvSpPr>
          <p:nvPr/>
        </p:nvSpPr>
        <p:spPr>
          <a:xfrm>
            <a:off x="-5217" y="238832"/>
            <a:ext cx="5550357" cy="6316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he-IL" sz="4400" dirty="0"/>
              <a:t>למה?</a:t>
            </a:r>
          </a:p>
          <a:p>
            <a:pPr marL="0" indent="0" algn="r">
              <a:buNone/>
            </a:pPr>
            <a:endParaRPr lang="he-IL" sz="4000" dirty="0"/>
          </a:p>
          <a:p>
            <a:pPr marL="0" indent="0" algn="r">
              <a:buNone/>
            </a:pPr>
            <a:r>
              <a:rPr lang="he-IL" sz="4000" dirty="0"/>
              <a:t>הצוות ינתח:</a:t>
            </a:r>
          </a:p>
          <a:p>
            <a:pPr algn="r" rtl="1"/>
            <a:r>
              <a:rPr lang="he-IL" sz="4000" dirty="0"/>
              <a:t>סוגיות גיאוגרפיות והיסטוריות.</a:t>
            </a:r>
          </a:p>
          <a:p>
            <a:pPr algn="r" rtl="1"/>
            <a:r>
              <a:rPr lang="he-IL" sz="4000" dirty="0"/>
              <a:t>הדילמות ברובד האישי, האזורי והבינלאומי.</a:t>
            </a:r>
          </a:p>
          <a:p>
            <a:pPr algn="r" rtl="1"/>
            <a:r>
              <a:rPr lang="he-IL" sz="4000" dirty="0"/>
              <a:t>אסטרטגיות לפתרון דילמות אלו</a:t>
            </a:r>
            <a:r>
              <a:rPr lang="he-IL" sz="3200" dirty="0"/>
              <a:t>.</a:t>
            </a:r>
            <a:endParaRPr lang="en-US" sz="3200" dirty="0"/>
          </a:p>
        </p:txBody>
      </p:sp>
      <p:pic>
        <p:nvPicPr>
          <p:cNvPr id="14" name="Picture 13" descr="A person in a suit&#10;&#10;Description automatically generated with medium confidence">
            <a:extLst>
              <a:ext uri="{FF2B5EF4-FFF2-40B4-BE49-F238E27FC236}">
                <a16:creationId xmlns:a16="http://schemas.microsoft.com/office/drawing/2014/main" id="{DC65ACF0-A5BB-044E-4D3A-038FEF136E2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7122" r="14120" b="-1"/>
          <a:stretch/>
        </p:blipFill>
        <p:spPr>
          <a:xfrm>
            <a:off x="8452963" y="3681463"/>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7" name="Picture 16" descr="A person holding a microphone&#10;&#10;Description automatically generated with medium confidence">
            <a:extLst>
              <a:ext uri="{FF2B5EF4-FFF2-40B4-BE49-F238E27FC236}">
                <a16:creationId xmlns:a16="http://schemas.microsoft.com/office/drawing/2014/main" id="{29CE9AA5-CE8D-2957-3199-4631D3EA2A57}"/>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1171" r="22424" b="2"/>
          <a:stretch/>
        </p:blipFill>
        <p:spPr>
          <a:xfrm>
            <a:off x="5398281"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23" name="Picture 22" descr="A picture containing person, outdoor, ground, crowd&#10;&#10;Description automatically generated">
            <a:extLst>
              <a:ext uri="{FF2B5EF4-FFF2-40B4-BE49-F238E27FC236}">
                <a16:creationId xmlns:a16="http://schemas.microsoft.com/office/drawing/2014/main" id="{E08645B1-1B5C-AE8B-420C-7994E90DB716}"/>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11904" r="1650" b="-2"/>
          <a:stretch/>
        </p:blipFill>
        <p:spPr>
          <a:xfrm>
            <a:off x="7621024" y="-3"/>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15" name="TextBox 14">
            <a:extLst>
              <a:ext uri="{FF2B5EF4-FFF2-40B4-BE49-F238E27FC236}">
                <a16:creationId xmlns:a16="http://schemas.microsoft.com/office/drawing/2014/main" id="{BDAEEC41-0C9E-847E-76E8-B071907A2AC6}"/>
              </a:ext>
            </a:extLst>
          </p:cNvPr>
          <p:cNvSpPr txBox="1"/>
          <p:nvPr/>
        </p:nvSpPr>
        <p:spPr>
          <a:xfrm>
            <a:off x="9751909" y="6870700"/>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6" tooltip="https://www.middleeastmonitor.com/20171227-freedom-for-sisi-and-death-to-the-masse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
        <p:nvSpPr>
          <p:cNvPr id="18" name="TextBox 17">
            <a:extLst>
              <a:ext uri="{FF2B5EF4-FFF2-40B4-BE49-F238E27FC236}">
                <a16:creationId xmlns:a16="http://schemas.microsoft.com/office/drawing/2014/main" id="{3B839E15-2182-25B9-CA2D-D6F25FF7D04D}"/>
              </a:ext>
            </a:extLst>
          </p:cNvPr>
          <p:cNvSpPr txBox="1"/>
          <p:nvPr/>
        </p:nvSpPr>
        <p:spPr>
          <a:xfrm>
            <a:off x="7299118" y="6870700"/>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8" tooltip="https://www.middleeastmonitor.com/20200819-ethiopia-dm-replaced-after-criticising-pm-abiy-amid-ethnic-violence/">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
        <p:nvSpPr>
          <p:cNvPr id="21" name="TextBox 20">
            <a:extLst>
              <a:ext uri="{FF2B5EF4-FFF2-40B4-BE49-F238E27FC236}">
                <a16:creationId xmlns:a16="http://schemas.microsoft.com/office/drawing/2014/main" id="{5A490C12-6FF7-0FA2-EB4E-88B81055AF40}"/>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middleeastmonitor.com/20210810-ethiopia-ends-cease-fire-as-tigray-rebels-continue-incursion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
        <p:nvSpPr>
          <p:cNvPr id="24" name="TextBox 23">
            <a:extLst>
              <a:ext uri="{FF2B5EF4-FFF2-40B4-BE49-F238E27FC236}">
                <a16:creationId xmlns:a16="http://schemas.microsoft.com/office/drawing/2014/main" id="{99B92446-C839-C8FD-6370-03322709F9E1}"/>
              </a:ext>
            </a:extLst>
          </p:cNvPr>
          <p:cNvSpPr txBox="1"/>
          <p:nvPr/>
        </p:nvSpPr>
        <p:spPr>
          <a:xfrm>
            <a:off x="4979376" y="6870700"/>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10" tooltip="https://captaintarekdreams.blogspot.com/2012/12/full-report-memories-of-egypt-in_30.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71910729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2ED90-E2A5-E60D-E279-161AAE6841D0}"/>
              </a:ext>
            </a:extLst>
          </p:cNvPr>
          <p:cNvSpPr>
            <a:spLocks noGrp="1"/>
          </p:cNvSpPr>
          <p:nvPr>
            <p:ph type="title"/>
          </p:nvPr>
        </p:nvSpPr>
        <p:spPr>
          <a:xfrm>
            <a:off x="6874964" y="1110194"/>
            <a:ext cx="4645250" cy="2889114"/>
          </a:xfrm>
        </p:spPr>
        <p:txBody>
          <a:bodyPr vert="horz" lIns="91440" tIns="45720" rIns="91440" bIns="45720" rtlCol="0" anchor="b">
            <a:normAutofit/>
          </a:bodyPr>
          <a:lstStyle/>
          <a:p>
            <a:pPr algn="ctr" defTabSz="914400" rtl="1" eaLnBrk="1" latinLnBrk="0" hangingPunct="1">
              <a:lnSpc>
                <a:spcPct val="90000"/>
              </a:lnSpc>
              <a:spcBef>
                <a:spcPct val="0"/>
              </a:spcBef>
              <a:buNone/>
            </a:pPr>
            <a:r>
              <a:rPr lang="he-IL" sz="6000" kern="1200" dirty="0">
                <a:solidFill>
                  <a:schemeClr val="bg1"/>
                </a:solidFill>
                <a:latin typeface="+mj-lt"/>
                <a:ea typeface="+mj-ea"/>
                <a:cs typeface="+mj-cs"/>
              </a:rPr>
              <a:t>גאוגרפיה</a:t>
            </a:r>
            <a:endParaRPr lang="en-US" sz="6000" kern="1200" dirty="0">
              <a:solidFill>
                <a:schemeClr val="bg1"/>
              </a:solidFill>
              <a:latin typeface="+mj-lt"/>
              <a:ea typeface="+mj-ea"/>
              <a:cs typeface="+mj-cs"/>
            </a:endParaRPr>
          </a:p>
        </p:txBody>
      </p:sp>
      <p:sp>
        <p:nvSpPr>
          <p:cNvPr id="23"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Mountains">
            <a:extLst>
              <a:ext uri="{FF2B5EF4-FFF2-40B4-BE49-F238E27FC236}">
                <a16:creationId xmlns:a16="http://schemas.microsoft.com/office/drawing/2014/main" id="{A8F8F690-88F7-FEC8-BDC4-33655C1B4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78706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1E49FB80-A9D2-ED83-5773-06D92DBE9514}"/>
              </a:ext>
            </a:extLst>
          </p:cNvPr>
          <p:cNvGraphicFramePr>
            <a:graphicFrameLocks noChangeAspect="1"/>
          </p:cNvGraphicFramePr>
          <p:nvPr>
            <p:extLst>
              <p:ext uri="{D42A27DB-BD31-4B8C-83A1-F6EECF244321}">
                <p14:modId xmlns:p14="http://schemas.microsoft.com/office/powerpoint/2010/main" val="2528486805"/>
              </p:ext>
            </p:extLst>
          </p:nvPr>
        </p:nvGraphicFramePr>
        <p:xfrm>
          <a:off x="5589588" y="550863"/>
          <a:ext cx="6151562" cy="7910512"/>
        </p:xfrm>
        <a:graphic>
          <a:graphicData uri="http://schemas.openxmlformats.org/presentationml/2006/ole">
            <mc:AlternateContent xmlns:mc="http://schemas.openxmlformats.org/markup-compatibility/2006">
              <mc:Choice xmlns:v="urn:schemas-microsoft-com:vml" Requires="v">
                <p:oleObj name="Document" r:id="rId3" imgW="5854700" imgH="7531100" progId="Word.Document.12">
                  <p:embed/>
                </p:oleObj>
              </mc:Choice>
              <mc:Fallback>
                <p:oleObj name="Document" r:id="rId3" imgW="5854700" imgH="7531100" progId="Word.Document.12">
                  <p:embed/>
                  <p:pic>
                    <p:nvPicPr>
                      <p:cNvPr id="10" name="Object 9">
                        <a:extLst>
                          <a:ext uri="{FF2B5EF4-FFF2-40B4-BE49-F238E27FC236}">
                            <a16:creationId xmlns:a16="http://schemas.microsoft.com/office/drawing/2014/main" id="{FD8CB4A7-C08B-703A-8677-6076F41FE6C6}"/>
                          </a:ext>
                        </a:extLst>
                      </p:cNvPr>
                      <p:cNvPicPr/>
                      <p:nvPr/>
                    </p:nvPicPr>
                    <p:blipFill>
                      <a:blip r:embed="rId4"/>
                      <a:stretch>
                        <a:fillRect/>
                      </a:stretch>
                    </p:blipFill>
                    <p:spPr>
                      <a:xfrm>
                        <a:off x="5589588" y="550863"/>
                        <a:ext cx="6151562" cy="7910512"/>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7663DD0F-4515-0CB1-FAB4-8A47645B9FB4}"/>
              </a:ext>
            </a:extLst>
          </p:cNvPr>
          <p:cNvSpPr txBox="1">
            <a:spLocks/>
          </p:cNvSpPr>
          <p:nvPr/>
        </p:nvSpPr>
        <p:spPr>
          <a:xfrm>
            <a:off x="450718" y="550211"/>
            <a:ext cx="4660625" cy="1564368"/>
          </a:xfrm>
          <a:prstGeom prst="rect">
            <a:avLst/>
          </a:prstGeom>
          <a:solidFill>
            <a:schemeClr val="tx1">
              <a:lumMod val="75000"/>
              <a:lumOff val="25000"/>
            </a:schemeClr>
          </a:solidFill>
        </p:spPr>
        <p:txBody>
          <a:bodyPr vert="horz" lIns="91440" tIns="45720" rIns="91440" bIns="45720" rtlCol="0">
            <a:normAutofit fontScale="92500" lnSpcReduction="10000"/>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endParaRPr lang="en-US" dirty="0"/>
          </a:p>
          <a:p>
            <a:pPr marL="0" indent="0" algn="r">
              <a:buNone/>
            </a:pPr>
            <a:r>
              <a:rPr lang="he-IL" dirty="0"/>
              <a:t>מידע בנוגע למדינות המפתח</a:t>
            </a:r>
            <a:endParaRPr lang="en-US" dirty="0"/>
          </a:p>
        </p:txBody>
      </p:sp>
      <p:sp>
        <p:nvSpPr>
          <p:cNvPr id="9" name="Title 1">
            <a:extLst>
              <a:ext uri="{FF2B5EF4-FFF2-40B4-BE49-F238E27FC236}">
                <a16:creationId xmlns:a16="http://schemas.microsoft.com/office/drawing/2014/main" id="{0A8445DB-C6BA-CF3F-8F3B-3DC272115D78}"/>
              </a:ext>
            </a:extLst>
          </p:cNvPr>
          <p:cNvSpPr txBox="1">
            <a:spLocks/>
          </p:cNvSpPr>
          <p:nvPr/>
        </p:nvSpPr>
        <p:spPr>
          <a:xfrm>
            <a:off x="450718" y="2114579"/>
            <a:ext cx="4660625" cy="4193209"/>
          </a:xfrm>
          <a:prstGeom prst="rect">
            <a:avLst/>
          </a:prstGeom>
          <a:solidFill>
            <a:schemeClr val="tx1">
              <a:lumMod val="75000"/>
              <a:lumOff val="25000"/>
            </a:schemeClr>
          </a:solidFill>
        </p:spPr>
        <p:txBody>
          <a:bodyPr vert="horz" lIns="91440" tIns="45720" rIns="21600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r" rtl="1">
              <a:spcAft>
                <a:spcPts val="600"/>
              </a:spcAft>
              <a:buFont typeface="Arial" panose="020B0604020202020204" pitchFamily="34" charset="0"/>
              <a:buChar char="•"/>
            </a:pPr>
            <a:r>
              <a:rPr lang="he-IL" sz="2800" dirty="0">
                <a:solidFill>
                  <a:schemeClr val="bg1"/>
                </a:solidFill>
                <a:latin typeface="+mn-lt"/>
                <a:ea typeface="+mn-ea"/>
                <a:cs typeface="+mn-cs"/>
              </a:rPr>
              <a:t>קבוצות אתניות:</a:t>
            </a:r>
            <a:r>
              <a:rPr lang="en-US" sz="2800" dirty="0">
                <a:solidFill>
                  <a:schemeClr val="bg1"/>
                </a:solidFill>
                <a:latin typeface="+mn-lt"/>
                <a:ea typeface="+mn-ea"/>
                <a:cs typeface="+mn-cs"/>
              </a:rPr>
              <a:t> </a:t>
            </a:r>
            <a:r>
              <a:rPr lang="he-IL" sz="2800" dirty="0">
                <a:solidFill>
                  <a:schemeClr val="bg1"/>
                </a:solidFill>
                <a:latin typeface="+mn-lt"/>
                <a:ea typeface="+mn-ea"/>
                <a:cs typeface="+mn-cs"/>
              </a:rPr>
              <a:t>מצרים די הומוגנית בעוד באתיופיה יש יותר מ-13 קבוצות.</a:t>
            </a:r>
          </a:p>
          <a:p>
            <a:pPr marL="457200" indent="-457200" algn="r" rtl="1">
              <a:spcAft>
                <a:spcPts val="600"/>
              </a:spcAft>
              <a:buFont typeface="Arial" panose="020B0604020202020204" pitchFamily="34" charset="0"/>
              <a:buChar char="•"/>
            </a:pPr>
            <a:r>
              <a:rPr lang="he-IL" sz="2800" dirty="0">
                <a:solidFill>
                  <a:schemeClr val="bg1"/>
                </a:solidFill>
                <a:latin typeface="+mn-lt"/>
                <a:ea typeface="+mn-ea"/>
                <a:cs typeface="+mn-cs"/>
              </a:rPr>
              <a:t>אוכלוסיית מצרים קטנה ב 12% אך </a:t>
            </a:r>
            <a:r>
              <a:rPr lang="he-IL" sz="2800" dirty="0" err="1">
                <a:solidFill>
                  <a:schemeClr val="bg1"/>
                </a:solidFill>
                <a:latin typeface="+mn-lt"/>
                <a:ea typeface="+mn-ea"/>
                <a:cs typeface="+mn-cs"/>
              </a:rPr>
              <a:t>התמ"ג</a:t>
            </a:r>
            <a:r>
              <a:rPr lang="he-IL" sz="2800" dirty="0">
                <a:solidFill>
                  <a:schemeClr val="bg1"/>
                </a:solidFill>
                <a:latin typeface="+mn-lt"/>
                <a:ea typeface="+mn-ea"/>
                <a:cs typeface="+mn-cs"/>
              </a:rPr>
              <a:t> גבוה פי 4 מזה של אתיופיה.</a:t>
            </a:r>
          </a:p>
          <a:p>
            <a:pPr marL="457200" indent="-457200" algn="r" rtl="1">
              <a:spcAft>
                <a:spcPts val="600"/>
              </a:spcAft>
              <a:buFont typeface="Arial" panose="020B0604020202020204" pitchFamily="34" charset="0"/>
              <a:buChar char="•"/>
            </a:pPr>
            <a:r>
              <a:rPr lang="he-IL" sz="2800" dirty="0">
                <a:solidFill>
                  <a:schemeClr val="bg1"/>
                </a:solidFill>
                <a:latin typeface="+mn-lt"/>
                <a:ea typeface="+mn-ea"/>
                <a:cs typeface="+mn-cs"/>
              </a:rPr>
              <a:t>מצרים מייצרת חשמל פי 12 יותר מאתיופיה.</a:t>
            </a:r>
          </a:p>
          <a:p>
            <a:pPr marL="457200" indent="-457200" algn="r" rtl="1">
              <a:spcAft>
                <a:spcPts val="600"/>
              </a:spcAft>
              <a:buFont typeface="Arial" panose="020B0604020202020204" pitchFamily="34" charset="0"/>
              <a:buChar char="•"/>
            </a:pPr>
            <a:r>
              <a:rPr lang="he-IL" sz="2800" dirty="0">
                <a:solidFill>
                  <a:schemeClr val="bg1"/>
                </a:solidFill>
                <a:latin typeface="+mn-lt"/>
                <a:ea typeface="+mn-ea"/>
                <a:cs typeface="+mn-cs"/>
              </a:rPr>
              <a:t>מצרית צורכת פי 6 יותר מים מאתיופיה.</a:t>
            </a:r>
            <a:endParaRPr lang="en-US" sz="2800" dirty="0">
              <a:solidFill>
                <a:schemeClr val="bg1"/>
              </a:solidFill>
              <a:latin typeface="+mn-lt"/>
              <a:ea typeface="+mn-ea"/>
              <a:cs typeface="+mn-cs"/>
            </a:endParaRPr>
          </a:p>
          <a:p>
            <a:pPr algn="r">
              <a:spcAft>
                <a:spcPts val="600"/>
              </a:spcAft>
            </a:pPr>
            <a:endParaRPr lang="en-GB" sz="2800" dirty="0">
              <a:solidFill>
                <a:schemeClr val="bg1"/>
              </a:solidFill>
              <a:latin typeface="+mn-lt"/>
              <a:ea typeface="+mn-ea"/>
              <a:cs typeface="+mn-cs"/>
            </a:endParaRPr>
          </a:p>
          <a:p>
            <a:pPr algn="r">
              <a:spcAft>
                <a:spcPts val="600"/>
              </a:spcAft>
            </a:pPr>
            <a:endParaRPr lang="en-US" sz="2800" dirty="0">
              <a:solidFill>
                <a:schemeClr val="bg1"/>
              </a:solidFill>
              <a:latin typeface="+mn-lt"/>
              <a:ea typeface="+mn-ea"/>
              <a:cs typeface="+mn-cs"/>
            </a:endParaRPr>
          </a:p>
          <a:p>
            <a:pPr algn="r">
              <a:spcAft>
                <a:spcPts val="600"/>
              </a:spcAft>
            </a:pPr>
            <a:endParaRPr lang="en-US" sz="2800" dirty="0">
              <a:solidFill>
                <a:schemeClr val="bg1"/>
              </a:solidFill>
              <a:latin typeface="+mn-lt"/>
              <a:ea typeface="+mn-ea"/>
              <a:cs typeface="+mn-cs"/>
            </a:endParaRPr>
          </a:p>
          <a:p>
            <a:pPr algn="r">
              <a:spcAft>
                <a:spcPts val="600"/>
              </a:spcAft>
            </a:pPr>
            <a:endParaRPr lang="en-US" sz="2800" dirty="0">
              <a:solidFill>
                <a:schemeClr val="bg1"/>
              </a:solidFill>
              <a:latin typeface="+mn-lt"/>
              <a:ea typeface="+mn-ea"/>
              <a:cs typeface="+mn-cs"/>
            </a:endParaRPr>
          </a:p>
        </p:txBody>
      </p:sp>
    </p:spTree>
    <p:extLst>
      <p:ext uri="{BB962C8B-B14F-4D97-AF65-F5344CB8AC3E}">
        <p14:creationId xmlns:p14="http://schemas.microsoft.com/office/powerpoint/2010/main" val="175586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10;&#10;Description automatically generated">
            <a:extLst>
              <a:ext uri="{FF2B5EF4-FFF2-40B4-BE49-F238E27FC236}">
                <a16:creationId xmlns:a16="http://schemas.microsoft.com/office/drawing/2014/main" id="{8D9F6CCB-A3D5-8563-B787-D8CAF64F24E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4763" y="504549"/>
            <a:ext cx="4484950" cy="5795123"/>
          </a:xfrm>
          <a:prstGeom prst="rect">
            <a:avLst/>
          </a:prstGeom>
          <a:noFill/>
          <a:ln>
            <a:noFill/>
          </a:ln>
        </p:spPr>
      </p:pic>
      <p:sp>
        <p:nvSpPr>
          <p:cNvPr id="23" name="Triangle 22">
            <a:extLst>
              <a:ext uri="{FF2B5EF4-FFF2-40B4-BE49-F238E27FC236}">
                <a16:creationId xmlns:a16="http://schemas.microsoft.com/office/drawing/2014/main" id="{BAAE279A-7CCA-41D5-41A6-955FDDE1DB1D}"/>
              </a:ext>
            </a:extLst>
          </p:cNvPr>
          <p:cNvSpPr/>
          <p:nvPr/>
        </p:nvSpPr>
        <p:spPr>
          <a:xfrm>
            <a:off x="4010796" y="5257790"/>
            <a:ext cx="214489" cy="16933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8BEF594-14C1-CFA9-1B50-DDECCA6B867C}"/>
              </a:ext>
            </a:extLst>
          </p:cNvPr>
          <p:cNvSpPr txBox="1"/>
          <p:nvPr/>
        </p:nvSpPr>
        <p:spPr>
          <a:xfrm>
            <a:off x="3748050" y="5446904"/>
            <a:ext cx="1956084" cy="369332"/>
          </a:xfrm>
          <a:prstGeom prst="rect">
            <a:avLst/>
          </a:prstGeom>
          <a:noFill/>
        </p:spPr>
        <p:txBody>
          <a:bodyPr wrap="square">
            <a:spAutoFit/>
          </a:bodyPr>
          <a:lstStyle/>
          <a:p>
            <a:r>
              <a:rPr lang="en-GB" b="1" kern="1400" dirty="0">
                <a:solidFill>
                  <a:srgbClr val="000000"/>
                </a:solidFill>
                <a:latin typeface="Times New Roman" panose="02020603050405020304" pitchFamily="18" charset="0"/>
                <a:cs typeface="Times New Roman" panose="02020603050405020304" pitchFamily="18" charset="0"/>
              </a:rPr>
              <a:t>GERD</a:t>
            </a:r>
            <a:endParaRPr lang="en-GB" dirty="0"/>
          </a:p>
        </p:txBody>
      </p:sp>
      <p:sp>
        <p:nvSpPr>
          <p:cNvPr id="7" name="TextBox 6">
            <a:extLst>
              <a:ext uri="{FF2B5EF4-FFF2-40B4-BE49-F238E27FC236}">
                <a16:creationId xmlns:a16="http://schemas.microsoft.com/office/drawing/2014/main" id="{429D812A-E9B9-A202-EA2E-D58780AA1EAC}"/>
              </a:ext>
            </a:extLst>
          </p:cNvPr>
          <p:cNvSpPr txBox="1"/>
          <p:nvPr/>
        </p:nvSpPr>
        <p:spPr>
          <a:xfrm>
            <a:off x="6692632" y="2364159"/>
            <a:ext cx="4380167" cy="5016758"/>
          </a:xfrm>
          <a:prstGeom prst="rect">
            <a:avLst/>
          </a:prstGeom>
          <a:noFill/>
        </p:spPr>
        <p:txBody>
          <a:bodyPr wrap="square" rtlCol="0">
            <a:spAutoFit/>
          </a:bodyPr>
          <a:lstStyle/>
          <a:p>
            <a:pPr marL="342900" indent="-342900">
              <a:buFont typeface="Arial" panose="020B0604020202020204" pitchFamily="34" charset="0"/>
              <a:buChar char="•"/>
            </a:pPr>
            <a:r>
              <a:rPr lang="en-SG" sz="2400" dirty="0">
                <a:solidFill>
                  <a:schemeClr val="bg1"/>
                </a:solidFill>
              </a:rPr>
              <a:t>Egypt Society  is  homogenous Arabs and Ethiopia has more than 13 ethnic groups.</a:t>
            </a:r>
          </a:p>
          <a:p>
            <a:pPr marL="342900" indent="-342900">
              <a:buFont typeface="Arial" panose="020B0604020202020204" pitchFamily="34" charset="0"/>
              <a:buChar char="•"/>
            </a:pPr>
            <a:r>
              <a:rPr lang="en-SG" sz="2400" dirty="0">
                <a:solidFill>
                  <a:schemeClr val="bg1"/>
                </a:solidFill>
              </a:rPr>
              <a:t>Egypt has about 12 percent less population but her GDP is about 4 times of Ethiopia GDP.</a:t>
            </a:r>
          </a:p>
          <a:p>
            <a:pPr marL="342900" indent="-342900">
              <a:buFont typeface="Arial" panose="020B0604020202020204" pitchFamily="34" charset="0"/>
              <a:buChar char="•"/>
            </a:pPr>
            <a:r>
              <a:rPr lang="en-SG" sz="2400" dirty="0">
                <a:solidFill>
                  <a:schemeClr val="bg1"/>
                </a:solidFill>
              </a:rPr>
              <a:t>Egypt produces more than 12 times the electric power Ethiopia produces.</a:t>
            </a:r>
          </a:p>
          <a:p>
            <a:pPr marL="342900" indent="-342900">
              <a:buFont typeface="Arial" panose="020B0604020202020204" pitchFamily="34" charset="0"/>
              <a:buChar char="•"/>
            </a:pPr>
            <a:r>
              <a:rPr lang="en-SG" sz="2400" dirty="0">
                <a:solidFill>
                  <a:schemeClr val="bg1"/>
                </a:solidFill>
              </a:rPr>
              <a:t>Egypt consumes 7 times the amount of water  per capita Ethiopia consumes.</a:t>
            </a:r>
          </a:p>
          <a:p>
            <a:endParaRPr lang="en-GB" sz="3200" dirty="0">
              <a:solidFill>
                <a:schemeClr val="bg1"/>
              </a:solidFill>
            </a:endParaRPr>
          </a:p>
        </p:txBody>
      </p:sp>
      <p:sp>
        <p:nvSpPr>
          <p:cNvPr id="8" name="Title 1">
            <a:extLst>
              <a:ext uri="{FF2B5EF4-FFF2-40B4-BE49-F238E27FC236}">
                <a16:creationId xmlns:a16="http://schemas.microsoft.com/office/drawing/2014/main" id="{7663DD0F-4515-0CB1-FAB4-8A47645B9FB4}"/>
              </a:ext>
            </a:extLst>
          </p:cNvPr>
          <p:cNvSpPr txBox="1">
            <a:spLocks/>
          </p:cNvSpPr>
          <p:nvPr/>
        </p:nvSpPr>
        <p:spPr>
          <a:xfrm>
            <a:off x="6374292" y="388840"/>
            <a:ext cx="4958222" cy="1659451"/>
          </a:xfrm>
          <a:prstGeom prst="rect">
            <a:avLst/>
          </a:prstGeom>
          <a:solidFill>
            <a:schemeClr val="tx1">
              <a:lumMod val="75000"/>
              <a:lumOff val="25000"/>
            </a:schemeClr>
          </a:solidFill>
        </p:spPr>
        <p:txBody>
          <a:bodyPr vert="horz" lIns="91440" tIns="45720" rIns="91440" bIns="45720" rtlCol="0">
            <a:normAutofit fontScale="92500" lnSpcReduction="10000"/>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endParaRPr lang="en-US" dirty="0"/>
          </a:p>
          <a:p>
            <a:pPr marL="0" indent="0" algn="r">
              <a:buNone/>
            </a:pPr>
            <a:r>
              <a:rPr lang="he-IL" dirty="0"/>
              <a:t>פיזור האוכלוסייה במדינות אגן הנילוס</a:t>
            </a:r>
            <a:endParaRPr lang="en-US" dirty="0"/>
          </a:p>
          <a:p>
            <a:endParaRPr lang="en-US" dirty="0"/>
          </a:p>
          <a:p>
            <a:endParaRPr lang="en-US" dirty="0"/>
          </a:p>
        </p:txBody>
      </p:sp>
      <p:sp>
        <p:nvSpPr>
          <p:cNvPr id="9" name="Title 1">
            <a:extLst>
              <a:ext uri="{FF2B5EF4-FFF2-40B4-BE49-F238E27FC236}">
                <a16:creationId xmlns:a16="http://schemas.microsoft.com/office/drawing/2014/main" id="{0A8445DB-C6BA-CF3F-8F3B-3DC272115D78}"/>
              </a:ext>
            </a:extLst>
          </p:cNvPr>
          <p:cNvSpPr txBox="1">
            <a:spLocks/>
          </p:cNvSpPr>
          <p:nvPr/>
        </p:nvSpPr>
        <p:spPr>
          <a:xfrm>
            <a:off x="6374292" y="2048291"/>
            <a:ext cx="4958222" cy="4713456"/>
          </a:xfrm>
          <a:prstGeom prst="rect">
            <a:avLst/>
          </a:prstGeom>
          <a:solidFill>
            <a:schemeClr val="tx1">
              <a:lumMod val="75000"/>
              <a:lumOff val="25000"/>
            </a:schemeClr>
          </a:solidFill>
        </p:spPr>
        <p:txBody>
          <a:bodyPr vert="horz" lIns="91440" tIns="45720" rIns="216000" bIns="45720"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r" rtl="1">
              <a:spcAft>
                <a:spcPts val="600"/>
              </a:spcAft>
              <a:buFont typeface="Arial" panose="020B0604020202020204" pitchFamily="34" charset="0"/>
              <a:buChar char="•"/>
            </a:pPr>
            <a:r>
              <a:rPr lang="he-IL" sz="3200" dirty="0">
                <a:solidFill>
                  <a:schemeClr val="bg1"/>
                </a:solidFill>
                <a:latin typeface="+mn-lt"/>
                <a:ea typeface="+mn-ea"/>
                <a:cs typeface="+mn-cs"/>
              </a:rPr>
              <a:t>ככלל, הפיזור מושפע מאקלים, גשמים וזמינות מים.</a:t>
            </a:r>
          </a:p>
          <a:p>
            <a:pPr marL="457200" indent="-457200" algn="r" rtl="1">
              <a:spcAft>
                <a:spcPts val="600"/>
              </a:spcAft>
              <a:buFont typeface="Arial" panose="020B0604020202020204" pitchFamily="34" charset="0"/>
              <a:buChar char="•"/>
            </a:pPr>
            <a:r>
              <a:rPr lang="he-IL" sz="3200" u="sng" dirty="0">
                <a:solidFill>
                  <a:schemeClr val="bg1"/>
                </a:solidFill>
                <a:latin typeface="+mn-lt"/>
                <a:ea typeface="+mn-ea"/>
                <a:cs typeface="+mn-cs"/>
              </a:rPr>
              <a:t>המצרים</a:t>
            </a:r>
            <a:r>
              <a:rPr lang="he-IL" sz="3200" dirty="0">
                <a:solidFill>
                  <a:schemeClr val="bg1"/>
                </a:solidFill>
                <a:latin typeface="+mn-lt"/>
                <a:ea typeface="+mn-ea"/>
                <a:cs typeface="+mn-cs"/>
              </a:rPr>
              <a:t> חיים בעיקר ברצועה צרה לאורך נהר הנילוס.</a:t>
            </a:r>
          </a:p>
          <a:p>
            <a:pPr marL="457200" indent="-457200" algn="r" rtl="1">
              <a:spcAft>
                <a:spcPts val="600"/>
              </a:spcAft>
              <a:buFont typeface="Arial" panose="020B0604020202020204" pitchFamily="34" charset="0"/>
              <a:buChar char="•"/>
            </a:pPr>
            <a:r>
              <a:rPr lang="he-IL" sz="3200" dirty="0">
                <a:solidFill>
                  <a:schemeClr val="bg1"/>
                </a:solidFill>
                <a:latin typeface="+mn-lt"/>
                <a:ea typeface="+mn-ea"/>
                <a:cs typeface="+mn-cs"/>
              </a:rPr>
              <a:t>עבור מדינות במעלה הזרם (למשל </a:t>
            </a:r>
            <a:r>
              <a:rPr lang="he-IL" sz="3200" u="sng" dirty="0">
                <a:solidFill>
                  <a:schemeClr val="bg1"/>
                </a:solidFill>
                <a:latin typeface="+mn-lt"/>
                <a:ea typeface="+mn-ea"/>
                <a:cs typeface="+mn-cs"/>
              </a:rPr>
              <a:t>אתיופיה</a:t>
            </a:r>
            <a:r>
              <a:rPr lang="he-IL" sz="3200" dirty="0">
                <a:solidFill>
                  <a:schemeClr val="bg1"/>
                </a:solidFill>
                <a:latin typeface="+mn-lt"/>
                <a:ea typeface="+mn-ea"/>
                <a:cs typeface="+mn-cs"/>
              </a:rPr>
              <a:t>), הנגישות למי הנילוס מוגבלת ולכן רצועות הנילוס שם דלילות באוכלוסייה.</a:t>
            </a:r>
            <a:endParaRPr lang="en-US" sz="3200" dirty="0">
              <a:solidFill>
                <a:schemeClr val="bg1"/>
              </a:solidFill>
              <a:latin typeface="+mn-lt"/>
              <a:ea typeface="+mn-ea"/>
              <a:cs typeface="+mn-cs"/>
            </a:endParaRPr>
          </a:p>
          <a:p>
            <a:pPr marL="571500" indent="-571500">
              <a:spcAft>
                <a:spcPts val="600"/>
              </a:spcAft>
              <a:buFont typeface="Arial" panose="020B0604020202020204" pitchFamily="34" charset="0"/>
              <a:buChar char="•"/>
            </a:pPr>
            <a:endParaRPr lang="en-US" sz="3200" dirty="0">
              <a:solidFill>
                <a:schemeClr val="bg1"/>
              </a:solidFill>
              <a:latin typeface="+mn-lt"/>
              <a:ea typeface="+mn-ea"/>
              <a:cs typeface="+mn-cs"/>
            </a:endParaRPr>
          </a:p>
          <a:p>
            <a:pPr marL="571500" indent="-571500">
              <a:spcAft>
                <a:spcPts val="600"/>
              </a:spcAft>
              <a:buFont typeface="Arial" panose="020B0604020202020204" pitchFamily="34" charset="0"/>
              <a:buChar char="•"/>
            </a:pPr>
            <a:endParaRPr lang="en-GB" sz="3200" dirty="0">
              <a:solidFill>
                <a:schemeClr val="bg1"/>
              </a:solidFill>
              <a:latin typeface="+mn-lt"/>
              <a:ea typeface="+mn-ea"/>
              <a:cs typeface="+mn-cs"/>
            </a:endParaRPr>
          </a:p>
          <a:p>
            <a:pPr>
              <a:spcAft>
                <a:spcPts val="600"/>
              </a:spcAft>
            </a:pPr>
            <a:endParaRPr lang="en-US" sz="3200" dirty="0">
              <a:solidFill>
                <a:schemeClr val="bg1"/>
              </a:solidFill>
              <a:latin typeface="+mn-lt"/>
              <a:ea typeface="+mn-ea"/>
              <a:cs typeface="+mn-cs"/>
            </a:endParaRPr>
          </a:p>
          <a:p>
            <a:pPr>
              <a:spcAft>
                <a:spcPts val="600"/>
              </a:spcAft>
            </a:pPr>
            <a:endParaRPr lang="en-US" sz="3200" dirty="0">
              <a:solidFill>
                <a:schemeClr val="bg1"/>
              </a:solidFill>
              <a:latin typeface="+mn-lt"/>
              <a:ea typeface="+mn-ea"/>
              <a:cs typeface="+mn-cs"/>
            </a:endParaRPr>
          </a:p>
          <a:p>
            <a:pPr>
              <a:spcAft>
                <a:spcPts val="600"/>
              </a:spcAft>
            </a:pPr>
            <a:endParaRPr lang="en-US" sz="3200" dirty="0">
              <a:solidFill>
                <a:schemeClr val="bg1"/>
              </a:solidFill>
              <a:latin typeface="+mn-lt"/>
              <a:ea typeface="+mn-ea"/>
              <a:cs typeface="+mn-cs"/>
            </a:endParaRPr>
          </a:p>
        </p:txBody>
      </p:sp>
    </p:spTree>
    <p:extLst>
      <p:ext uri="{BB962C8B-B14F-4D97-AF65-F5344CB8AC3E}">
        <p14:creationId xmlns:p14="http://schemas.microsoft.com/office/powerpoint/2010/main" val="298949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a:extLst>
              <a:ext uri="{FF2B5EF4-FFF2-40B4-BE49-F238E27FC236}">
                <a16:creationId xmlns:a16="http://schemas.microsoft.com/office/drawing/2014/main" id="{3BBAC602-E62B-A656-5541-EC38D0D92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456" y="3549869"/>
            <a:ext cx="3024751" cy="277104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983AFD57-6BB5-0046-DBB6-CE557078E6F2}"/>
              </a:ext>
            </a:extLst>
          </p:cNvPr>
          <p:cNvSpPr/>
          <p:nvPr/>
        </p:nvSpPr>
        <p:spPr>
          <a:xfrm>
            <a:off x="8080984" y="3538511"/>
            <a:ext cx="1401837" cy="2227016"/>
          </a:xfrm>
          <a:prstGeom prst="rect">
            <a:avLst/>
          </a:prstGeom>
          <a:noFill/>
          <a:ln w="254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riangle 35">
            <a:extLst>
              <a:ext uri="{FF2B5EF4-FFF2-40B4-BE49-F238E27FC236}">
                <a16:creationId xmlns:a16="http://schemas.microsoft.com/office/drawing/2014/main" id="{98544085-5F00-E04E-72C3-151EF4546A2F}"/>
              </a:ext>
            </a:extLst>
          </p:cNvPr>
          <p:cNvSpPr/>
          <p:nvPr/>
        </p:nvSpPr>
        <p:spPr>
          <a:xfrm>
            <a:off x="8462060" y="4498252"/>
            <a:ext cx="138298" cy="12336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1C2C2674-990E-A074-E925-59EF23657415}"/>
              </a:ext>
            </a:extLst>
          </p:cNvPr>
          <p:cNvSpPr txBox="1"/>
          <p:nvPr/>
        </p:nvSpPr>
        <p:spPr>
          <a:xfrm>
            <a:off x="8146863" y="4143051"/>
            <a:ext cx="1004903" cy="416882"/>
          </a:xfrm>
          <a:prstGeom prst="rect">
            <a:avLst/>
          </a:prstGeom>
          <a:noFill/>
        </p:spPr>
        <p:txBody>
          <a:bodyPr wrap="square">
            <a:spAutoFit/>
          </a:bodyPr>
          <a:lstStyle/>
          <a:p>
            <a:r>
              <a:rPr lang="en-GB" sz="1800" b="1" kern="1400" dirty="0">
                <a:solidFill>
                  <a:srgbClr val="000000"/>
                </a:solidFill>
                <a:latin typeface="Times New Roman" panose="02020603050405020304" pitchFamily="18" charset="0"/>
                <a:cs typeface="Times New Roman" panose="02020603050405020304" pitchFamily="18" charset="0"/>
              </a:rPr>
              <a:t>GERD</a:t>
            </a:r>
            <a:endParaRPr lang="en-GB" dirty="0"/>
          </a:p>
        </p:txBody>
      </p:sp>
      <p:sp>
        <p:nvSpPr>
          <p:cNvPr id="38" name="Title 1">
            <a:extLst>
              <a:ext uri="{FF2B5EF4-FFF2-40B4-BE49-F238E27FC236}">
                <a16:creationId xmlns:a16="http://schemas.microsoft.com/office/drawing/2014/main" id="{9534C810-96DC-6EB8-3794-AA896198F2E9}"/>
              </a:ext>
            </a:extLst>
          </p:cNvPr>
          <p:cNvSpPr txBox="1">
            <a:spLocks/>
          </p:cNvSpPr>
          <p:nvPr/>
        </p:nvSpPr>
        <p:spPr>
          <a:xfrm>
            <a:off x="6118242" y="3617997"/>
            <a:ext cx="2041196" cy="1281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kern="1400" dirty="0">
                <a:solidFill>
                  <a:srgbClr val="000000"/>
                </a:solidFill>
                <a:latin typeface="Times New Roman" panose="02020603050405020304" pitchFamily="18" charset="0"/>
                <a:cs typeface="Times New Roman" panose="02020603050405020304" pitchFamily="18" charset="0"/>
              </a:rPr>
              <a:t>Elevation</a:t>
            </a:r>
          </a:p>
          <a:p>
            <a:pPr algn="ctr"/>
            <a:r>
              <a:rPr lang="en-GB" sz="2800" b="1" kern="1400" dirty="0">
                <a:solidFill>
                  <a:srgbClr val="000000"/>
                </a:solidFill>
                <a:latin typeface="Times New Roman" panose="02020603050405020304" pitchFamily="18" charset="0"/>
                <a:cs typeface="Times New Roman" panose="02020603050405020304" pitchFamily="18" charset="0"/>
              </a:rPr>
              <a:t>Map</a:t>
            </a:r>
          </a:p>
        </p:txBody>
      </p:sp>
      <p:pic>
        <p:nvPicPr>
          <p:cNvPr id="45" name="Picture 44" descr="Map&#10;&#10;Description automatically generated">
            <a:extLst>
              <a:ext uri="{FF2B5EF4-FFF2-40B4-BE49-F238E27FC236}">
                <a16:creationId xmlns:a16="http://schemas.microsoft.com/office/drawing/2014/main" id="{3EC84A0A-9749-EA44-687C-FACB3E475426}"/>
              </a:ext>
            </a:extLst>
          </p:cNvPr>
          <p:cNvPicPr>
            <a:picLocks noChangeAspect="1"/>
          </p:cNvPicPr>
          <p:nvPr/>
        </p:nvPicPr>
        <p:blipFill>
          <a:blip r:embed="rId4"/>
          <a:stretch>
            <a:fillRect/>
          </a:stretch>
        </p:blipFill>
        <p:spPr>
          <a:xfrm>
            <a:off x="7926961" y="558357"/>
            <a:ext cx="3188850" cy="2771041"/>
          </a:xfrm>
          <a:prstGeom prst="rect">
            <a:avLst/>
          </a:prstGeom>
        </p:spPr>
      </p:pic>
      <p:sp>
        <p:nvSpPr>
          <p:cNvPr id="46" name="Triangle 45">
            <a:extLst>
              <a:ext uri="{FF2B5EF4-FFF2-40B4-BE49-F238E27FC236}">
                <a16:creationId xmlns:a16="http://schemas.microsoft.com/office/drawing/2014/main" id="{E21D797F-EBD8-A1E2-77BD-98AC6F82410C}"/>
              </a:ext>
            </a:extLst>
          </p:cNvPr>
          <p:cNvSpPr/>
          <p:nvPr/>
        </p:nvSpPr>
        <p:spPr>
          <a:xfrm>
            <a:off x="8350676" y="1432725"/>
            <a:ext cx="136155" cy="13266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CE7392CE-E9A0-12FA-1D08-01E62EF0618E}"/>
              </a:ext>
            </a:extLst>
          </p:cNvPr>
          <p:cNvSpPr txBox="1"/>
          <p:nvPr/>
        </p:nvSpPr>
        <p:spPr>
          <a:xfrm>
            <a:off x="7950016" y="1117483"/>
            <a:ext cx="989336" cy="201903"/>
          </a:xfrm>
          <a:prstGeom prst="rect">
            <a:avLst/>
          </a:prstGeom>
          <a:noFill/>
        </p:spPr>
        <p:txBody>
          <a:bodyPr wrap="square">
            <a:spAutoFit/>
          </a:bodyPr>
          <a:lstStyle/>
          <a:p>
            <a:r>
              <a:rPr lang="en-GB" sz="1800" b="1" kern="1400" dirty="0">
                <a:solidFill>
                  <a:srgbClr val="000000"/>
                </a:solidFill>
                <a:latin typeface="Times New Roman" panose="02020603050405020304" pitchFamily="18" charset="0"/>
                <a:cs typeface="Times New Roman" panose="02020603050405020304" pitchFamily="18" charset="0"/>
              </a:rPr>
              <a:t>GERD</a:t>
            </a:r>
            <a:endParaRPr lang="en-GB" dirty="0"/>
          </a:p>
        </p:txBody>
      </p:sp>
      <p:sp>
        <p:nvSpPr>
          <p:cNvPr id="48" name="Title 1">
            <a:extLst>
              <a:ext uri="{FF2B5EF4-FFF2-40B4-BE49-F238E27FC236}">
                <a16:creationId xmlns:a16="http://schemas.microsoft.com/office/drawing/2014/main" id="{C4CB2A89-115D-775E-238C-01D3B27E9581}"/>
              </a:ext>
            </a:extLst>
          </p:cNvPr>
          <p:cNvSpPr txBox="1">
            <a:spLocks/>
          </p:cNvSpPr>
          <p:nvPr/>
        </p:nvSpPr>
        <p:spPr>
          <a:xfrm>
            <a:off x="6096000" y="789688"/>
            <a:ext cx="2254676" cy="91434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kern="1400" dirty="0">
                <a:solidFill>
                  <a:srgbClr val="000000"/>
                </a:solidFill>
                <a:latin typeface="Times New Roman" panose="02020603050405020304" pitchFamily="18" charset="0"/>
                <a:cs typeface="Times New Roman" panose="02020603050405020304" pitchFamily="18" charset="0"/>
              </a:rPr>
              <a:t>Rainfall Map</a:t>
            </a:r>
          </a:p>
        </p:txBody>
      </p:sp>
      <p:sp>
        <p:nvSpPr>
          <p:cNvPr id="49" name="Rectangle 48">
            <a:extLst>
              <a:ext uri="{FF2B5EF4-FFF2-40B4-BE49-F238E27FC236}">
                <a16:creationId xmlns:a16="http://schemas.microsoft.com/office/drawing/2014/main" id="{DB2C23F8-F5F5-3C6D-5B58-DF22B8F2D576}"/>
              </a:ext>
            </a:extLst>
          </p:cNvPr>
          <p:cNvSpPr/>
          <p:nvPr/>
        </p:nvSpPr>
        <p:spPr>
          <a:xfrm>
            <a:off x="7987076" y="515143"/>
            <a:ext cx="1401837" cy="2138252"/>
          </a:xfrm>
          <a:prstGeom prst="rect">
            <a:avLst/>
          </a:prstGeom>
          <a:noFill/>
          <a:ln w="254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A0CC2FB4-9E90-2EFE-DE00-747E01D5CD9B}"/>
              </a:ext>
            </a:extLst>
          </p:cNvPr>
          <p:cNvSpPr txBox="1">
            <a:spLocks/>
          </p:cNvSpPr>
          <p:nvPr/>
        </p:nvSpPr>
        <p:spPr>
          <a:xfrm>
            <a:off x="911138" y="640752"/>
            <a:ext cx="5063506" cy="1063282"/>
          </a:xfrm>
          <a:prstGeom prst="rect">
            <a:avLst/>
          </a:prstGeom>
          <a:solidFill>
            <a:schemeClr val="tx1">
              <a:lumMod val="75000"/>
              <a:lumOff val="25000"/>
            </a:schemeClr>
          </a:solidFill>
        </p:spPr>
        <p:txBody>
          <a:bodyPr vert="horz" lIns="91440" tIns="216000" rIns="91440" bIns="72000" rtlCol="0">
            <a:normAutofit/>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pPr marL="0" indent="0" algn="r">
              <a:buNone/>
            </a:pPr>
            <a:r>
              <a:rPr lang="he-IL" dirty="0"/>
              <a:t>פני השטח:</a:t>
            </a:r>
            <a:endParaRPr lang="en-US" dirty="0"/>
          </a:p>
          <a:p>
            <a:endParaRPr lang="en-US" dirty="0"/>
          </a:p>
        </p:txBody>
      </p:sp>
      <p:sp>
        <p:nvSpPr>
          <p:cNvPr id="10" name="Title 1">
            <a:extLst>
              <a:ext uri="{FF2B5EF4-FFF2-40B4-BE49-F238E27FC236}">
                <a16:creationId xmlns:a16="http://schemas.microsoft.com/office/drawing/2014/main" id="{F317C93F-FF26-8D1A-A087-389C910EA6BB}"/>
              </a:ext>
            </a:extLst>
          </p:cNvPr>
          <p:cNvSpPr txBox="1">
            <a:spLocks/>
          </p:cNvSpPr>
          <p:nvPr/>
        </p:nvSpPr>
        <p:spPr>
          <a:xfrm>
            <a:off x="924235" y="1704034"/>
            <a:ext cx="5050410" cy="5014265"/>
          </a:xfrm>
          <a:prstGeom prst="rect">
            <a:avLst/>
          </a:prstGeom>
          <a:solidFill>
            <a:schemeClr val="tx1">
              <a:lumMod val="75000"/>
              <a:lumOff val="25000"/>
            </a:schemeClr>
          </a:solidFill>
        </p:spPr>
        <p:txBody>
          <a:bodyPr vert="horz" lIns="108000" tIns="45720" rIns="216000" bIns="72000" rtlCol="0">
            <a:normAutofit/>
          </a:bodyPr>
          <a:lstStyle>
            <a:defPPr>
              <a:defRPr lang="en-US"/>
            </a:defPPr>
            <a:lvl1pPr marL="404813" indent="-404813" algn="just">
              <a:lnSpc>
                <a:spcPct val="90000"/>
              </a:lnSpc>
              <a:spcBef>
                <a:spcPct val="0"/>
              </a:spcBef>
              <a:spcAft>
                <a:spcPts val="600"/>
              </a:spcAft>
              <a:buFont typeface="Arial" panose="020B0604020202020204" pitchFamily="34" charset="0"/>
              <a:buChar char="•"/>
              <a:defRPr sz="4000">
                <a:solidFill>
                  <a:schemeClr val="bg1"/>
                </a:solidFill>
              </a:defRPr>
            </a:lvl1pPr>
          </a:lstStyle>
          <a:p>
            <a:pPr algn="r" rtl="1"/>
            <a:r>
              <a:rPr lang="he-IL" dirty="0"/>
              <a:t>רמת אתיופיה מחולקת על ידי 'עמק הבקע הגדול', מוקפת בשפלה ומדבר.</a:t>
            </a:r>
          </a:p>
          <a:p>
            <a:pPr algn="r" rtl="1"/>
            <a:endParaRPr lang="he-IL" dirty="0"/>
          </a:p>
          <a:p>
            <a:pPr algn="r" rtl="1"/>
            <a:r>
              <a:rPr lang="he-IL" dirty="0"/>
              <a:t>ריכוז האוכלוסין גבוה בעיקר באזורים גשומים.</a:t>
            </a:r>
          </a:p>
        </p:txBody>
      </p:sp>
      <p:sp>
        <p:nvSpPr>
          <p:cNvPr id="11" name="TextBox 10">
            <a:extLst>
              <a:ext uri="{FF2B5EF4-FFF2-40B4-BE49-F238E27FC236}">
                <a16:creationId xmlns:a16="http://schemas.microsoft.com/office/drawing/2014/main" id="{9FB53358-B10E-49A8-3361-100D2A0E292B}"/>
              </a:ext>
            </a:extLst>
          </p:cNvPr>
          <p:cNvSpPr txBox="1"/>
          <p:nvPr/>
        </p:nvSpPr>
        <p:spPr>
          <a:xfrm>
            <a:off x="6097859" y="-104698"/>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68047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9D812A-E9B9-A202-EA2E-D58780AA1EAC}"/>
              </a:ext>
            </a:extLst>
          </p:cNvPr>
          <p:cNvSpPr txBox="1"/>
          <p:nvPr/>
        </p:nvSpPr>
        <p:spPr>
          <a:xfrm>
            <a:off x="6692632" y="2364159"/>
            <a:ext cx="4380167" cy="5016758"/>
          </a:xfrm>
          <a:prstGeom prst="rect">
            <a:avLst/>
          </a:prstGeom>
          <a:noFill/>
        </p:spPr>
        <p:txBody>
          <a:bodyPr wrap="square" rtlCol="0">
            <a:spAutoFit/>
          </a:bodyPr>
          <a:lstStyle/>
          <a:p>
            <a:pPr marL="342900" indent="-342900">
              <a:buFont typeface="Arial" panose="020B0604020202020204" pitchFamily="34" charset="0"/>
              <a:buChar char="•"/>
            </a:pPr>
            <a:r>
              <a:rPr lang="en-SG" sz="2400" dirty="0">
                <a:solidFill>
                  <a:schemeClr val="bg1"/>
                </a:solidFill>
              </a:rPr>
              <a:t>Egypt Society  is  homogenous Arabs and Ethiopia has more than 13 ethnic groups.</a:t>
            </a:r>
          </a:p>
          <a:p>
            <a:pPr marL="342900" indent="-342900">
              <a:buFont typeface="Arial" panose="020B0604020202020204" pitchFamily="34" charset="0"/>
              <a:buChar char="•"/>
            </a:pPr>
            <a:r>
              <a:rPr lang="en-SG" sz="2400" dirty="0">
                <a:solidFill>
                  <a:schemeClr val="bg1"/>
                </a:solidFill>
              </a:rPr>
              <a:t>Egypt has about 12 percent less population but her GDP is about 4 times of Ethiopia GDP.</a:t>
            </a:r>
          </a:p>
          <a:p>
            <a:pPr marL="342900" indent="-342900">
              <a:buFont typeface="Arial" panose="020B0604020202020204" pitchFamily="34" charset="0"/>
              <a:buChar char="•"/>
            </a:pPr>
            <a:r>
              <a:rPr lang="en-SG" sz="2400" dirty="0">
                <a:solidFill>
                  <a:schemeClr val="bg1"/>
                </a:solidFill>
              </a:rPr>
              <a:t>Egypt produces more than 12 times the electric power Ethiopia produces.</a:t>
            </a:r>
          </a:p>
          <a:p>
            <a:pPr marL="342900" indent="-342900">
              <a:buFont typeface="Arial" panose="020B0604020202020204" pitchFamily="34" charset="0"/>
              <a:buChar char="•"/>
            </a:pPr>
            <a:r>
              <a:rPr lang="en-SG" sz="2400" dirty="0">
                <a:solidFill>
                  <a:schemeClr val="bg1"/>
                </a:solidFill>
              </a:rPr>
              <a:t>Egypt consumes 7 times the amount of water  per capita Ethiopia consumes.</a:t>
            </a:r>
          </a:p>
          <a:p>
            <a:endParaRPr lang="en-GB" sz="3200" dirty="0">
              <a:solidFill>
                <a:schemeClr val="bg1"/>
              </a:solidFill>
            </a:endParaRPr>
          </a:p>
        </p:txBody>
      </p:sp>
      <p:sp>
        <p:nvSpPr>
          <p:cNvPr id="8" name="Title 1">
            <a:extLst>
              <a:ext uri="{FF2B5EF4-FFF2-40B4-BE49-F238E27FC236}">
                <a16:creationId xmlns:a16="http://schemas.microsoft.com/office/drawing/2014/main" id="{7663DD0F-4515-0CB1-FAB4-8A47645B9FB4}"/>
              </a:ext>
            </a:extLst>
          </p:cNvPr>
          <p:cNvSpPr txBox="1">
            <a:spLocks/>
          </p:cNvSpPr>
          <p:nvPr/>
        </p:nvSpPr>
        <p:spPr>
          <a:xfrm>
            <a:off x="698132" y="465546"/>
            <a:ext cx="4373455" cy="1041522"/>
          </a:xfrm>
          <a:prstGeom prst="rect">
            <a:avLst/>
          </a:prstGeom>
          <a:solidFill>
            <a:schemeClr val="tx1">
              <a:lumMod val="75000"/>
              <a:lumOff val="25000"/>
            </a:schemeClr>
          </a:solidFill>
        </p:spPr>
        <p:txBody>
          <a:bodyPr vert="horz" lIns="91440" tIns="144000" rIns="91440" bIns="45720" rtlCol="0">
            <a:normAutofit/>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pPr marL="185738" indent="0" algn="ctr">
              <a:spcAft>
                <a:spcPts val="600"/>
              </a:spcAft>
              <a:buNone/>
            </a:pPr>
            <a:r>
              <a:rPr lang="he-IL" dirty="0"/>
              <a:t>מפה הידרולוגית</a:t>
            </a:r>
            <a:endParaRPr lang="en-US" dirty="0"/>
          </a:p>
          <a:p>
            <a:pPr marL="0" indent="0" algn="ctr">
              <a:buNone/>
            </a:pPr>
            <a:endParaRPr lang="en-US" dirty="0"/>
          </a:p>
        </p:txBody>
      </p:sp>
      <p:sp>
        <p:nvSpPr>
          <p:cNvPr id="9" name="Title 1">
            <a:extLst>
              <a:ext uri="{FF2B5EF4-FFF2-40B4-BE49-F238E27FC236}">
                <a16:creationId xmlns:a16="http://schemas.microsoft.com/office/drawing/2014/main" id="{0A8445DB-C6BA-CF3F-8F3B-3DC272115D78}"/>
              </a:ext>
            </a:extLst>
          </p:cNvPr>
          <p:cNvSpPr txBox="1">
            <a:spLocks/>
          </p:cNvSpPr>
          <p:nvPr/>
        </p:nvSpPr>
        <p:spPr>
          <a:xfrm>
            <a:off x="698132" y="1507069"/>
            <a:ext cx="4373455" cy="4978400"/>
          </a:xfrm>
          <a:prstGeom prst="rect">
            <a:avLst/>
          </a:prstGeom>
          <a:solidFill>
            <a:schemeClr val="tx1">
              <a:lumMod val="75000"/>
              <a:lumOff val="25000"/>
            </a:schemeClr>
          </a:solidFill>
        </p:spPr>
        <p:txBody>
          <a:bodyPr vert="horz" lIns="91440" tIns="45720" rIns="216000" bIns="45720" rtlCol="0">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r" rtl="1">
              <a:spcAft>
                <a:spcPts val="600"/>
              </a:spcAft>
              <a:buFont typeface="Arial" panose="020B0604020202020204" pitchFamily="34" charset="0"/>
              <a:buChar char="•"/>
            </a:pPr>
            <a:r>
              <a:rPr lang="he-IL" sz="2800" dirty="0">
                <a:solidFill>
                  <a:schemeClr val="bg1"/>
                </a:solidFill>
                <a:latin typeface="+mn-lt"/>
                <a:ea typeface="+mn-ea"/>
                <a:cs typeface="+mn-cs"/>
              </a:rPr>
              <a:t>כיום בסודן יש 6 סכרים, במצרים סכר אחד </a:t>
            </a:r>
            <a:r>
              <a:rPr lang="he-IL" sz="2800">
                <a:solidFill>
                  <a:schemeClr val="bg1"/>
                </a:solidFill>
                <a:latin typeface="+mn-lt"/>
                <a:ea typeface="+mn-ea"/>
                <a:cs typeface="+mn-cs"/>
              </a:rPr>
              <a:t>ולאתיופיה         3 סכרים</a:t>
            </a:r>
            <a:r>
              <a:rPr lang="he-IL" sz="2800" dirty="0">
                <a:solidFill>
                  <a:schemeClr val="bg1"/>
                </a:solidFill>
                <a:latin typeface="+mn-lt"/>
                <a:ea typeface="+mn-ea"/>
                <a:cs typeface="+mn-cs"/>
              </a:rPr>
              <a:t>.</a:t>
            </a:r>
          </a:p>
          <a:p>
            <a:pPr marL="457200" indent="-457200" algn="r" rtl="1">
              <a:spcAft>
                <a:spcPts val="600"/>
              </a:spcAft>
              <a:buFont typeface="Arial" panose="020B0604020202020204" pitchFamily="34" charset="0"/>
              <a:buChar char="•"/>
            </a:pPr>
            <a:endParaRPr lang="he-IL" sz="2800" dirty="0">
              <a:solidFill>
                <a:schemeClr val="bg1"/>
              </a:solidFill>
              <a:latin typeface="+mn-lt"/>
              <a:ea typeface="+mn-ea"/>
              <a:cs typeface="+mn-cs"/>
            </a:endParaRPr>
          </a:p>
          <a:p>
            <a:pPr marL="457200" indent="-457200" algn="r" rtl="1">
              <a:spcAft>
                <a:spcPts val="600"/>
              </a:spcAft>
              <a:buFont typeface="Arial" panose="020B0604020202020204" pitchFamily="34" charset="0"/>
              <a:buChar char="•"/>
            </a:pPr>
            <a:r>
              <a:rPr lang="he-IL" sz="2800" dirty="0">
                <a:solidFill>
                  <a:schemeClr val="bg1"/>
                </a:solidFill>
                <a:latin typeface="+mn-lt"/>
                <a:ea typeface="+mn-ea"/>
                <a:cs typeface="+mn-cs"/>
              </a:rPr>
              <a:t>סכר אסואן במצרים הוא הגדול ביותר ומאחסן עד פי 1.71 מהזרימה השנתית הממוצעת של הנילוס.</a:t>
            </a:r>
          </a:p>
          <a:p>
            <a:pPr marL="457200" indent="-457200" algn="r" rtl="1">
              <a:spcAft>
                <a:spcPts val="600"/>
              </a:spcAft>
              <a:buFont typeface="Arial" panose="020B0604020202020204" pitchFamily="34" charset="0"/>
              <a:buChar char="•"/>
            </a:pPr>
            <a:endParaRPr lang="he-IL" sz="2800" dirty="0">
              <a:solidFill>
                <a:schemeClr val="bg1"/>
              </a:solidFill>
              <a:latin typeface="+mn-lt"/>
              <a:ea typeface="+mn-ea"/>
              <a:cs typeface="+mn-cs"/>
            </a:endParaRPr>
          </a:p>
          <a:p>
            <a:pPr marL="457200" indent="-457200" algn="r" rtl="1">
              <a:spcAft>
                <a:spcPts val="600"/>
              </a:spcAft>
              <a:buFont typeface="Arial" panose="020B0604020202020204" pitchFamily="34" charset="0"/>
              <a:buChar char="•"/>
            </a:pPr>
            <a:r>
              <a:rPr lang="he-IL" sz="2800" dirty="0">
                <a:solidFill>
                  <a:schemeClr val="bg1"/>
                </a:solidFill>
                <a:latin typeface="+mn-lt"/>
                <a:ea typeface="+mn-ea"/>
                <a:cs typeface="+mn-cs"/>
              </a:rPr>
              <a:t>הרווח הכולל של מצרים מסכר זה נע בין  2.7% ל 4% </a:t>
            </a:r>
            <a:r>
              <a:rPr lang="he-IL" sz="2800" dirty="0" err="1">
                <a:solidFill>
                  <a:schemeClr val="bg1"/>
                </a:solidFill>
                <a:latin typeface="+mn-lt"/>
                <a:ea typeface="+mn-ea"/>
                <a:cs typeface="+mn-cs"/>
              </a:rPr>
              <a:t>מהתמ"ג</a:t>
            </a:r>
            <a:r>
              <a:rPr lang="he-IL" sz="2800" dirty="0">
                <a:solidFill>
                  <a:schemeClr val="bg1"/>
                </a:solidFill>
                <a:latin typeface="+mn-lt"/>
                <a:ea typeface="+mn-ea"/>
                <a:cs typeface="+mn-cs"/>
              </a:rPr>
              <a:t> (חשמל, השקיה ותחבורה).</a:t>
            </a:r>
          </a:p>
          <a:p>
            <a:pPr marL="457200" indent="-457200" algn="r" rtl="1">
              <a:spcAft>
                <a:spcPts val="600"/>
              </a:spcAft>
              <a:buFont typeface="Arial" panose="020B0604020202020204" pitchFamily="34" charset="0"/>
              <a:buChar char="•"/>
            </a:pPr>
            <a:endParaRPr lang="he-IL" sz="2800" dirty="0">
              <a:solidFill>
                <a:schemeClr val="bg1"/>
              </a:solidFill>
              <a:latin typeface="+mn-lt"/>
              <a:ea typeface="+mn-ea"/>
              <a:cs typeface="+mn-cs"/>
            </a:endParaRPr>
          </a:p>
          <a:p>
            <a:pPr marL="457200" indent="-457200" algn="r" rtl="1">
              <a:spcAft>
                <a:spcPts val="600"/>
              </a:spcAft>
              <a:buFont typeface="Arial" panose="020B0604020202020204" pitchFamily="34" charset="0"/>
              <a:buChar char="•"/>
            </a:pPr>
            <a:r>
              <a:rPr lang="he-IL" sz="2800" dirty="0">
                <a:solidFill>
                  <a:schemeClr val="bg1"/>
                </a:solidFill>
                <a:latin typeface="+mn-lt"/>
                <a:ea typeface="+mn-ea"/>
                <a:cs typeface="+mn-cs"/>
              </a:rPr>
              <a:t>הרווח לתמ"ג של  אתיופיה מהסכר החדש צפוי להיות מעל 1.5%.</a:t>
            </a:r>
            <a:endParaRPr lang="en-US" sz="300" dirty="0">
              <a:solidFill>
                <a:schemeClr val="bg1"/>
              </a:solidFill>
              <a:latin typeface="+mn-lt"/>
              <a:ea typeface="+mn-ea"/>
              <a:cs typeface="+mn-cs"/>
            </a:endParaRPr>
          </a:p>
        </p:txBody>
      </p:sp>
      <p:pic>
        <p:nvPicPr>
          <p:cNvPr id="3" name="Picture 3" descr="Fig. 1">
            <a:extLst>
              <a:ext uri="{FF2B5EF4-FFF2-40B4-BE49-F238E27FC236}">
                <a16:creationId xmlns:a16="http://schemas.microsoft.com/office/drawing/2014/main" id="{928C0899-19F8-2A4C-8DE3-F52FA1D14D05}"/>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b="34105"/>
          <a:stretch>
            <a:fillRect/>
          </a:stretch>
        </p:blipFill>
        <p:spPr bwMode="auto">
          <a:xfrm>
            <a:off x="5269740" y="779166"/>
            <a:ext cx="6596652" cy="514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9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00F-335B-4190-00F7-436621DA3AFA}"/>
              </a:ext>
            </a:extLst>
          </p:cNvPr>
          <p:cNvSpPr>
            <a:spLocks noGrp="1"/>
          </p:cNvSpPr>
          <p:nvPr>
            <p:ph type="title"/>
          </p:nvPr>
        </p:nvSpPr>
        <p:spPr>
          <a:xfrm>
            <a:off x="7411451" y="837661"/>
            <a:ext cx="4087306" cy="2889114"/>
          </a:xfrm>
        </p:spPr>
        <p:txBody>
          <a:bodyPr vert="horz" lIns="91440" tIns="45720" rIns="91440" bIns="45720" rtlCol="0" anchor="b">
            <a:normAutofit/>
          </a:bodyPr>
          <a:lstStyle/>
          <a:p>
            <a:pPr algn="r"/>
            <a:r>
              <a:rPr lang="he-IL" sz="5400" dirty="0"/>
              <a:t>היסטוריה</a:t>
            </a:r>
            <a:endParaRPr lang="en-US" sz="5400" dirty="0"/>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etters in shelves">
            <a:extLst>
              <a:ext uri="{FF2B5EF4-FFF2-40B4-BE49-F238E27FC236}">
                <a16:creationId xmlns:a16="http://schemas.microsoft.com/office/drawing/2014/main" id="{99E3B7CD-9EB3-C9A1-C10E-0F7141683A5E}"/>
              </a:ext>
            </a:extLst>
          </p:cNvPr>
          <p:cNvPicPr>
            <a:picLocks noChangeAspect="1"/>
          </p:cNvPicPr>
          <p:nvPr/>
        </p:nvPicPr>
        <p:blipFill rotWithShape="1">
          <a:blip r:embed="rId3"/>
          <a:srcRect l="11168" r="2067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4895154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C0ABF1-BC44-698C-322C-DA05F3108B98}"/>
              </a:ext>
            </a:extLst>
          </p:cNvPr>
          <p:cNvSpPr txBox="1"/>
          <p:nvPr/>
        </p:nvSpPr>
        <p:spPr>
          <a:xfrm>
            <a:off x="3621741" y="4428565"/>
            <a:ext cx="184731" cy="369332"/>
          </a:xfrm>
          <a:prstGeom prst="rect">
            <a:avLst/>
          </a:prstGeom>
          <a:noFill/>
        </p:spPr>
        <p:txBody>
          <a:bodyPr wrap="none" rtlCol="0">
            <a:spAutoFit/>
          </a:bodyPr>
          <a:lstStyle/>
          <a:p>
            <a:endParaRPr lang="en-GB" dirty="0"/>
          </a:p>
        </p:txBody>
      </p:sp>
      <p:sp>
        <p:nvSpPr>
          <p:cNvPr id="12" name="TextBox 11">
            <a:extLst>
              <a:ext uri="{FF2B5EF4-FFF2-40B4-BE49-F238E27FC236}">
                <a16:creationId xmlns:a16="http://schemas.microsoft.com/office/drawing/2014/main" id="{96281145-1067-117E-E0B0-F21EAF3E8846}"/>
              </a:ext>
            </a:extLst>
          </p:cNvPr>
          <p:cNvSpPr txBox="1"/>
          <p:nvPr/>
        </p:nvSpPr>
        <p:spPr>
          <a:xfrm>
            <a:off x="11976847" y="3478306"/>
            <a:ext cx="184731" cy="369332"/>
          </a:xfrm>
          <a:prstGeom prst="rect">
            <a:avLst/>
          </a:prstGeom>
          <a:noFill/>
        </p:spPr>
        <p:txBody>
          <a:bodyPr wrap="none" rtlCol="0">
            <a:spAutoFit/>
          </a:bodyPr>
          <a:lstStyle/>
          <a:p>
            <a:endParaRPr lang="en-GB" dirty="0"/>
          </a:p>
        </p:txBody>
      </p:sp>
      <p:sp>
        <p:nvSpPr>
          <p:cNvPr id="2" name="Title 1">
            <a:extLst>
              <a:ext uri="{FF2B5EF4-FFF2-40B4-BE49-F238E27FC236}">
                <a16:creationId xmlns:a16="http://schemas.microsoft.com/office/drawing/2014/main" id="{3B7762EB-F5A5-20CD-712B-4B91AC9D49DA}"/>
              </a:ext>
            </a:extLst>
          </p:cNvPr>
          <p:cNvSpPr txBox="1">
            <a:spLocks/>
          </p:cNvSpPr>
          <p:nvPr/>
        </p:nvSpPr>
        <p:spPr>
          <a:xfrm>
            <a:off x="761234" y="488351"/>
            <a:ext cx="4958222" cy="1099817"/>
          </a:xfrm>
          <a:prstGeom prst="rect">
            <a:avLst/>
          </a:prstGeom>
          <a:solidFill>
            <a:schemeClr val="tx1">
              <a:lumMod val="75000"/>
              <a:lumOff val="25000"/>
            </a:schemeClr>
          </a:solidFill>
        </p:spPr>
        <p:txBody>
          <a:bodyPr vert="horz" lIns="216000" tIns="396000" rIns="91440" bIns="45720" rtlCol="0">
            <a:normAutofit/>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pPr marL="0" indent="0" algn="ctr">
              <a:buNone/>
            </a:pPr>
            <a:r>
              <a:rPr lang="en-US" dirty="0"/>
              <a:t>1909-1959 </a:t>
            </a:r>
          </a:p>
          <a:p>
            <a:pPr algn="ctr"/>
            <a:endParaRPr lang="en-US" dirty="0"/>
          </a:p>
          <a:p>
            <a:pPr algn="ctr"/>
            <a:endParaRPr lang="en-US" dirty="0"/>
          </a:p>
        </p:txBody>
      </p:sp>
      <p:sp>
        <p:nvSpPr>
          <p:cNvPr id="6" name="Title 1">
            <a:extLst>
              <a:ext uri="{FF2B5EF4-FFF2-40B4-BE49-F238E27FC236}">
                <a16:creationId xmlns:a16="http://schemas.microsoft.com/office/drawing/2014/main" id="{9D1A666E-12E4-4242-2182-C39EF5FCD973}"/>
              </a:ext>
            </a:extLst>
          </p:cNvPr>
          <p:cNvSpPr txBox="1">
            <a:spLocks/>
          </p:cNvSpPr>
          <p:nvPr/>
        </p:nvSpPr>
        <p:spPr>
          <a:xfrm>
            <a:off x="759380" y="1588168"/>
            <a:ext cx="4958222" cy="4629081"/>
          </a:xfrm>
          <a:prstGeom prst="rect">
            <a:avLst/>
          </a:prstGeom>
          <a:solidFill>
            <a:schemeClr val="tx1">
              <a:lumMod val="75000"/>
              <a:lumOff val="25000"/>
            </a:schemeClr>
          </a:solidFill>
        </p:spPr>
        <p:txBody>
          <a:bodyPr vert="horz" lIns="0" tIns="45720" rIns="108000" bIns="36000" rtlCol="0">
            <a:normAutofit lnSpcReduction="10000"/>
          </a:bodyPr>
          <a:lstStyle>
            <a:defPPr>
              <a:defRPr lang="en-US"/>
            </a:defPPr>
            <a:lvl1pPr marL="571500" indent="-346075">
              <a:lnSpc>
                <a:spcPct val="90000"/>
              </a:lnSpc>
              <a:spcBef>
                <a:spcPct val="0"/>
              </a:spcBef>
              <a:spcAft>
                <a:spcPts val="600"/>
              </a:spcAft>
              <a:buFont typeface="Arial" panose="020B0604020202020204" pitchFamily="34" charset="0"/>
              <a:buChar char="•"/>
              <a:defRPr sz="3200">
                <a:solidFill>
                  <a:schemeClr val="bg1"/>
                </a:solidFill>
              </a:defRPr>
            </a:lvl1pPr>
          </a:lstStyle>
          <a:p>
            <a:pPr marL="568325" indent="-457200" algn="r" rtl="1"/>
            <a:r>
              <a:rPr lang="he-IL" sz="2800" dirty="0"/>
              <a:t>הסכמים קולוניאליים הגנו על גידולי כותנה במצרים. (א)   1909 - אתיופיה מתחייבת לא לבנות סכרים, (ב) 1929 - למצרים יש זכויות וטו על כל פיתוח במעלה הנהר כמו גם הקצאה של 57% ממי הנילוס.</a:t>
            </a:r>
          </a:p>
          <a:p>
            <a:pPr marL="568325" indent="-457200" algn="r" rtl="1"/>
            <a:endParaRPr lang="he-IL" sz="2800" dirty="0"/>
          </a:p>
          <a:p>
            <a:pPr marL="568325" indent="-457200" algn="r" rtl="1"/>
            <a:r>
              <a:rPr lang="he-IL" sz="2800" dirty="0"/>
              <a:t>לאחר העצמאות חתמו מצרים וסודאן על הסכם דו-צדדי ב-1959, שהגדיל את מכסת מצרים ל-64%.</a:t>
            </a:r>
            <a:endParaRPr lang="en-US" sz="2000" dirty="0"/>
          </a:p>
          <a:p>
            <a:pPr algn="r" rtl="1"/>
            <a:endParaRPr lang="en-US" sz="2000" dirty="0"/>
          </a:p>
          <a:p>
            <a:pPr algn="r" rtl="1"/>
            <a:endParaRPr lang="en-US" sz="2000" dirty="0"/>
          </a:p>
          <a:p>
            <a:pPr algn="r" rtl="1"/>
            <a:endParaRPr lang="en-GB" sz="2000" dirty="0"/>
          </a:p>
          <a:p>
            <a:pPr algn="r" rtl="1"/>
            <a:endParaRPr lang="en-US" sz="2000" dirty="0"/>
          </a:p>
          <a:p>
            <a:pPr algn="r" rtl="1"/>
            <a:endParaRPr lang="en-US" sz="2000" dirty="0"/>
          </a:p>
          <a:p>
            <a:pPr algn="r" rtl="1"/>
            <a:endParaRPr lang="en-US" sz="2000" dirty="0"/>
          </a:p>
        </p:txBody>
      </p:sp>
      <p:pic>
        <p:nvPicPr>
          <p:cNvPr id="8" name="Picture 7" descr="A group of people in a field&#10;&#10;Description automatically generated with medium confidence">
            <a:extLst>
              <a:ext uri="{FF2B5EF4-FFF2-40B4-BE49-F238E27FC236}">
                <a16:creationId xmlns:a16="http://schemas.microsoft.com/office/drawing/2014/main" id="{414F24E8-F386-9299-87BE-FF0B0518BE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99736" y="488352"/>
            <a:ext cx="5204528" cy="3359286"/>
          </a:xfrm>
          <a:prstGeom prst="rect">
            <a:avLst/>
          </a:prstGeom>
        </p:spPr>
      </p:pic>
      <p:pic>
        <p:nvPicPr>
          <p:cNvPr id="15" name="Picture 14" descr="A group of men in suits looking at a paper&#10;&#10;Description automatically generated with low confidence">
            <a:extLst>
              <a:ext uri="{FF2B5EF4-FFF2-40B4-BE49-F238E27FC236}">
                <a16:creationId xmlns:a16="http://schemas.microsoft.com/office/drawing/2014/main" id="{50F8CDD5-7BC6-6EA8-0D4E-BC3DDE6EC9A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398" b="14789"/>
          <a:stretch/>
        </p:blipFill>
        <p:spPr>
          <a:xfrm>
            <a:off x="6159054" y="3955497"/>
            <a:ext cx="2167598" cy="2261752"/>
          </a:xfrm>
          <a:prstGeom prst="rect">
            <a:avLst/>
          </a:prstGeom>
        </p:spPr>
      </p:pic>
      <p:pic>
        <p:nvPicPr>
          <p:cNvPr id="28" name="Picture 27" descr="A picture containing text, brick&#10;&#10;Description automatically generated">
            <a:extLst>
              <a:ext uri="{FF2B5EF4-FFF2-40B4-BE49-F238E27FC236}">
                <a16:creationId xmlns:a16="http://schemas.microsoft.com/office/drawing/2014/main" id="{74DC68AE-3057-1DB4-453D-9D71E886A1F2}"/>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b="23716"/>
          <a:stretch/>
        </p:blipFill>
        <p:spPr>
          <a:xfrm>
            <a:off x="8502907" y="3956278"/>
            <a:ext cx="2901357" cy="2260971"/>
          </a:xfrm>
          <a:prstGeom prst="rect">
            <a:avLst/>
          </a:prstGeom>
        </p:spPr>
      </p:pic>
    </p:spTree>
    <p:extLst>
      <p:ext uri="{BB962C8B-B14F-4D97-AF65-F5344CB8AC3E}">
        <p14:creationId xmlns:p14="http://schemas.microsoft.com/office/powerpoint/2010/main" val="366334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C0ABF1-BC44-698C-322C-DA05F3108B98}"/>
              </a:ext>
            </a:extLst>
          </p:cNvPr>
          <p:cNvSpPr txBox="1"/>
          <p:nvPr/>
        </p:nvSpPr>
        <p:spPr>
          <a:xfrm>
            <a:off x="3621741" y="4428565"/>
            <a:ext cx="184731" cy="369332"/>
          </a:xfrm>
          <a:prstGeom prst="rect">
            <a:avLst/>
          </a:prstGeom>
          <a:noFill/>
        </p:spPr>
        <p:txBody>
          <a:bodyPr wrap="none" rtlCol="0">
            <a:spAutoFit/>
          </a:bodyPr>
          <a:lstStyle/>
          <a:p>
            <a:endParaRPr lang="en-GB" dirty="0"/>
          </a:p>
        </p:txBody>
      </p:sp>
      <p:sp>
        <p:nvSpPr>
          <p:cNvPr id="12" name="TextBox 11">
            <a:extLst>
              <a:ext uri="{FF2B5EF4-FFF2-40B4-BE49-F238E27FC236}">
                <a16:creationId xmlns:a16="http://schemas.microsoft.com/office/drawing/2014/main" id="{96281145-1067-117E-E0B0-F21EAF3E8846}"/>
              </a:ext>
            </a:extLst>
          </p:cNvPr>
          <p:cNvSpPr txBox="1"/>
          <p:nvPr/>
        </p:nvSpPr>
        <p:spPr>
          <a:xfrm>
            <a:off x="11976847" y="3478306"/>
            <a:ext cx="184731" cy="369332"/>
          </a:xfrm>
          <a:prstGeom prst="rect">
            <a:avLst/>
          </a:prstGeom>
          <a:noFill/>
        </p:spPr>
        <p:txBody>
          <a:bodyPr wrap="none" rtlCol="0">
            <a:spAutoFit/>
          </a:bodyPr>
          <a:lstStyle/>
          <a:p>
            <a:endParaRPr lang="en-GB" dirty="0"/>
          </a:p>
        </p:txBody>
      </p:sp>
      <p:sp>
        <p:nvSpPr>
          <p:cNvPr id="2" name="Title 1">
            <a:extLst>
              <a:ext uri="{FF2B5EF4-FFF2-40B4-BE49-F238E27FC236}">
                <a16:creationId xmlns:a16="http://schemas.microsoft.com/office/drawing/2014/main" id="{3B7762EB-F5A5-20CD-712B-4B91AC9D49DA}"/>
              </a:ext>
            </a:extLst>
          </p:cNvPr>
          <p:cNvSpPr txBox="1">
            <a:spLocks/>
          </p:cNvSpPr>
          <p:nvPr/>
        </p:nvSpPr>
        <p:spPr>
          <a:xfrm>
            <a:off x="761233" y="488351"/>
            <a:ext cx="7689254" cy="1294729"/>
          </a:xfrm>
          <a:prstGeom prst="rect">
            <a:avLst/>
          </a:prstGeom>
          <a:solidFill>
            <a:schemeClr val="tx1">
              <a:lumMod val="75000"/>
              <a:lumOff val="25000"/>
            </a:schemeClr>
          </a:solidFill>
        </p:spPr>
        <p:txBody>
          <a:bodyPr vert="horz" lIns="180000" tIns="324000" rIns="91440" bIns="45720" rtlCol="0">
            <a:normAutofit/>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pPr marL="0" indent="0" algn="ctr">
              <a:buNone/>
            </a:pPr>
            <a:r>
              <a:rPr lang="en-US" dirty="0"/>
              <a:t>1999-2022 </a:t>
            </a:r>
          </a:p>
          <a:p>
            <a:pPr algn="ctr"/>
            <a:endParaRPr lang="en-US" dirty="0"/>
          </a:p>
          <a:p>
            <a:pPr algn="ctr"/>
            <a:endParaRPr lang="en-US" dirty="0"/>
          </a:p>
        </p:txBody>
      </p:sp>
      <p:sp>
        <p:nvSpPr>
          <p:cNvPr id="6" name="Title 1">
            <a:extLst>
              <a:ext uri="{FF2B5EF4-FFF2-40B4-BE49-F238E27FC236}">
                <a16:creationId xmlns:a16="http://schemas.microsoft.com/office/drawing/2014/main" id="{9D1A666E-12E4-4242-2182-C39EF5FCD973}"/>
              </a:ext>
            </a:extLst>
          </p:cNvPr>
          <p:cNvSpPr txBox="1">
            <a:spLocks/>
          </p:cNvSpPr>
          <p:nvPr/>
        </p:nvSpPr>
        <p:spPr>
          <a:xfrm>
            <a:off x="761233" y="1783080"/>
            <a:ext cx="7689254" cy="4836381"/>
          </a:xfrm>
          <a:prstGeom prst="rect">
            <a:avLst/>
          </a:prstGeom>
          <a:solidFill>
            <a:schemeClr val="tx1">
              <a:lumMod val="75000"/>
              <a:lumOff val="25000"/>
            </a:schemeClr>
          </a:solidFill>
        </p:spPr>
        <p:txBody>
          <a:bodyPr vert="horz" lIns="0" tIns="45720" rIns="216000" bIns="45720" rtlCol="0">
            <a:normAutofit/>
          </a:bodyPr>
          <a:lstStyle>
            <a:defPPr>
              <a:defRPr lang="en-US"/>
            </a:defPPr>
            <a:lvl1pPr marL="571500" indent="-346075">
              <a:lnSpc>
                <a:spcPct val="90000"/>
              </a:lnSpc>
              <a:spcBef>
                <a:spcPct val="0"/>
              </a:spcBef>
              <a:spcAft>
                <a:spcPts val="600"/>
              </a:spcAft>
              <a:buFont typeface="Arial" panose="020B0604020202020204" pitchFamily="34" charset="0"/>
              <a:buChar char="•"/>
              <a:defRPr sz="3200">
                <a:solidFill>
                  <a:schemeClr val="bg1"/>
                </a:solidFill>
              </a:defRPr>
            </a:lvl1pPr>
          </a:lstStyle>
          <a:p>
            <a:pPr algn="r" rtl="1"/>
            <a:r>
              <a:rPr lang="he-IL" sz="2400" dirty="0"/>
              <a:t>בשנת 1999, הוקם ארגון ה </a:t>
            </a:r>
            <a:r>
              <a:rPr lang="en-US" sz="2400" dirty="0"/>
              <a:t>NBI</a:t>
            </a:r>
            <a:r>
              <a:rPr lang="he-IL" sz="2400" dirty="0"/>
              <a:t> (יוזמת מדינות אגן הנילוס) לפיתוח משותף של משאבי המים באזור.</a:t>
            </a:r>
          </a:p>
          <a:p>
            <a:pPr algn="r" rtl="1"/>
            <a:endParaRPr lang="he-IL" sz="2400" dirty="0"/>
          </a:p>
          <a:p>
            <a:pPr algn="r" rtl="1"/>
            <a:r>
              <a:rPr lang="he-IL" sz="2400" dirty="0"/>
              <a:t>בשנת 2010, מדינות במעלה הנהר חתמו על הסכם לביטול זכויות המים ההיסטוריות של מצרים וסודאן משנת 1929. בתגובה פרשו שתי האחרונות מה </a:t>
            </a:r>
            <a:r>
              <a:rPr lang="en-US" sz="2400" dirty="0"/>
              <a:t>NBI</a:t>
            </a:r>
            <a:r>
              <a:rPr lang="he-IL" sz="2400" dirty="0"/>
              <a:t>.</a:t>
            </a:r>
            <a:endParaRPr lang="en-SG" sz="2400" dirty="0"/>
          </a:p>
          <a:p>
            <a:pPr algn="r" rtl="1"/>
            <a:endParaRPr lang="he-IL" sz="2400" dirty="0"/>
          </a:p>
          <a:p>
            <a:pPr algn="r" rtl="1"/>
            <a:r>
              <a:rPr lang="he-IL" sz="2400" dirty="0"/>
              <a:t>בשנת 2011, אתיופיה הכריזה על פרויקט בניית ה </a:t>
            </a:r>
            <a:r>
              <a:rPr lang="en-US" sz="2400" dirty="0"/>
              <a:t>GERD</a:t>
            </a:r>
            <a:r>
              <a:rPr lang="he-IL" sz="2400" dirty="0"/>
              <a:t>. יצוין שההכרזה בסמוך מאוד למועד הפלת מובארק.</a:t>
            </a:r>
          </a:p>
          <a:p>
            <a:pPr algn="r" rtl="1"/>
            <a:endParaRPr lang="he-IL" sz="2400" dirty="0"/>
          </a:p>
          <a:p>
            <a:pPr algn="r" rtl="1"/>
            <a:r>
              <a:rPr lang="he-IL" sz="2400" dirty="0"/>
              <a:t>מצרים מאיימת במלחמה אך לעת עתה עדיין נעשים מאצים דיפלומטיים.</a:t>
            </a:r>
            <a:endParaRPr lang="en-US" sz="2400" dirty="0"/>
          </a:p>
          <a:p>
            <a:endParaRPr lang="en-US" sz="2400" dirty="0"/>
          </a:p>
          <a:p>
            <a:endParaRPr lang="en-US" sz="2400" dirty="0"/>
          </a:p>
          <a:p>
            <a:endParaRPr lang="en-US" sz="2400" dirty="0"/>
          </a:p>
          <a:p>
            <a:endParaRPr lang="en-US" sz="2400" dirty="0"/>
          </a:p>
          <a:p>
            <a:endParaRPr lang="en-GB" sz="2400" dirty="0"/>
          </a:p>
          <a:p>
            <a:endParaRPr lang="en-US" sz="2400" dirty="0"/>
          </a:p>
          <a:p>
            <a:endParaRPr lang="en-US" sz="2400" dirty="0"/>
          </a:p>
          <a:p>
            <a:endParaRPr lang="en-US" sz="2400" dirty="0"/>
          </a:p>
        </p:txBody>
      </p:sp>
      <p:pic>
        <p:nvPicPr>
          <p:cNvPr id="20" name="Picture 19" descr="Map&#10;&#10;Description automatically generated">
            <a:extLst>
              <a:ext uri="{FF2B5EF4-FFF2-40B4-BE49-F238E27FC236}">
                <a16:creationId xmlns:a16="http://schemas.microsoft.com/office/drawing/2014/main" id="{2CA152C6-BFBA-145F-04DB-221BF40EF46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568" r="1" b="23"/>
          <a:stretch/>
        </p:blipFill>
        <p:spPr>
          <a:xfrm>
            <a:off x="8839197" y="859580"/>
            <a:ext cx="2759698" cy="2511149"/>
          </a:xfrm>
          <a:prstGeom prst="rect">
            <a:avLst/>
          </a:prstGeom>
        </p:spPr>
      </p:pic>
      <p:pic>
        <p:nvPicPr>
          <p:cNvPr id="26" name="Picture 25" descr="A picture containing person, person, military uniform, suit&#10;&#10;Description automatically generated">
            <a:extLst>
              <a:ext uri="{FF2B5EF4-FFF2-40B4-BE49-F238E27FC236}">
                <a16:creationId xmlns:a16="http://schemas.microsoft.com/office/drawing/2014/main" id="{F9793582-6ABF-B122-19EF-4A93324DC8F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838575" y="3787168"/>
            <a:ext cx="2800698" cy="1867132"/>
          </a:xfrm>
          <a:prstGeom prst="rect">
            <a:avLst/>
          </a:prstGeom>
        </p:spPr>
      </p:pic>
    </p:spTree>
    <p:extLst>
      <p:ext uri="{BB962C8B-B14F-4D97-AF65-F5344CB8AC3E}">
        <p14:creationId xmlns:p14="http://schemas.microsoft.com/office/powerpoint/2010/main" val="363747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439AF5-9321-4151-AA56-8E5669469DA6}"/>
              </a:ext>
            </a:extLst>
          </p:cNvPr>
          <p:cNvSpPr>
            <a:spLocks noGrp="1"/>
          </p:cNvSpPr>
          <p:nvPr>
            <p:ph type="title"/>
          </p:nvPr>
        </p:nvSpPr>
        <p:spPr>
          <a:xfrm>
            <a:off x="838200" y="174298"/>
            <a:ext cx="10515600" cy="1325563"/>
          </a:xfr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rtl="0"/>
            <a:r>
              <a:rPr lang="he-IL" sz="6600" b="1" dirty="0">
                <a:solidFill>
                  <a:schemeClr val="bg1"/>
                </a:solidFill>
                <a:effectLst>
                  <a:outerShdw blurRad="38100" dist="38100" dir="2700000" algn="tl">
                    <a:srgbClr val="000000">
                      <a:alpha val="43137"/>
                    </a:srgbClr>
                  </a:outerShdw>
                </a:effectLst>
              </a:rPr>
              <a:t>סדר הצגת הנושאים</a:t>
            </a:r>
          </a:p>
        </p:txBody>
      </p:sp>
      <p:sp>
        <p:nvSpPr>
          <p:cNvPr id="4" name="מלבן: פינות מעוגלות 3">
            <a:extLst>
              <a:ext uri="{FF2B5EF4-FFF2-40B4-BE49-F238E27FC236}">
                <a16:creationId xmlns:a16="http://schemas.microsoft.com/office/drawing/2014/main" id="{FB7B611A-3E34-4025-B5EC-00E2D9D313AD}"/>
              </a:ext>
            </a:extLst>
          </p:cNvPr>
          <p:cNvSpPr/>
          <p:nvPr/>
        </p:nvSpPr>
        <p:spPr>
          <a:xfrm>
            <a:off x="2566640" y="3048167"/>
            <a:ext cx="6377848" cy="929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dirty="0"/>
              <a:t>גיאוגרפיה והיסטוריה</a:t>
            </a:r>
          </a:p>
        </p:txBody>
      </p:sp>
      <p:sp>
        <p:nvSpPr>
          <p:cNvPr id="6" name="מלבן: פינות מעוגלות 5">
            <a:extLst>
              <a:ext uri="{FF2B5EF4-FFF2-40B4-BE49-F238E27FC236}">
                <a16:creationId xmlns:a16="http://schemas.microsoft.com/office/drawing/2014/main" id="{5EC28E0A-DE39-473A-9065-2985A7057B56}"/>
              </a:ext>
            </a:extLst>
          </p:cNvPr>
          <p:cNvSpPr/>
          <p:nvPr/>
        </p:nvSpPr>
        <p:spPr>
          <a:xfrm>
            <a:off x="3276218" y="4251864"/>
            <a:ext cx="7557572" cy="1046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dirty="0"/>
              <a:t>חקר הסכסוך</a:t>
            </a:r>
          </a:p>
        </p:txBody>
      </p:sp>
      <p:sp>
        <p:nvSpPr>
          <p:cNvPr id="7" name="מלבן: פינות מעוגלות 6">
            <a:extLst>
              <a:ext uri="{FF2B5EF4-FFF2-40B4-BE49-F238E27FC236}">
                <a16:creationId xmlns:a16="http://schemas.microsoft.com/office/drawing/2014/main" id="{3F72697A-29A0-4F57-AB02-5FEA36ECF4CE}"/>
              </a:ext>
            </a:extLst>
          </p:cNvPr>
          <p:cNvSpPr/>
          <p:nvPr/>
        </p:nvSpPr>
        <p:spPr>
          <a:xfrm>
            <a:off x="4342638" y="5526215"/>
            <a:ext cx="7557572" cy="1046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dirty="0"/>
              <a:t>מסקנות</a:t>
            </a:r>
          </a:p>
        </p:txBody>
      </p:sp>
      <p:sp>
        <p:nvSpPr>
          <p:cNvPr id="8" name="מלבן: פינות מעוגלות 7">
            <a:extLst>
              <a:ext uri="{FF2B5EF4-FFF2-40B4-BE49-F238E27FC236}">
                <a16:creationId xmlns:a16="http://schemas.microsoft.com/office/drawing/2014/main" id="{9CAB8B8B-E09C-4100-8D30-14D5DBE41ADB}"/>
              </a:ext>
            </a:extLst>
          </p:cNvPr>
          <p:cNvSpPr/>
          <p:nvPr/>
        </p:nvSpPr>
        <p:spPr>
          <a:xfrm>
            <a:off x="1570464" y="1753155"/>
            <a:ext cx="6377848" cy="929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dirty="0"/>
              <a:t>מבוא</a:t>
            </a:r>
          </a:p>
        </p:txBody>
      </p:sp>
    </p:spTree>
    <p:extLst>
      <p:ext uri="{BB962C8B-B14F-4D97-AF65-F5344CB8AC3E}">
        <p14:creationId xmlns:p14="http://schemas.microsoft.com/office/powerpoint/2010/main" val="2843245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Pipette adding DNA sample to a petri dish">
            <a:extLst>
              <a:ext uri="{FF2B5EF4-FFF2-40B4-BE49-F238E27FC236}">
                <a16:creationId xmlns:a16="http://schemas.microsoft.com/office/drawing/2014/main" id="{B603EAFE-6298-784A-26A4-05A6E18349F2}"/>
              </a:ext>
            </a:extLst>
          </p:cNvPr>
          <p:cNvPicPr>
            <a:picLocks noChangeAspect="1"/>
          </p:cNvPicPr>
          <p:nvPr/>
        </p:nvPicPr>
        <p:blipFill rotWithShape="1">
          <a:blip r:embed="rId3"/>
          <a:srcRect r="5200"/>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7E439AF5-9321-4151-AA56-8E5669469DA6}"/>
              </a:ext>
            </a:extLst>
          </p:cNvPr>
          <p:cNvSpPr>
            <a:spLocks noGrp="1"/>
          </p:cNvSpPr>
          <p:nvPr>
            <p:ph type="title"/>
          </p:nvPr>
        </p:nvSpPr>
        <p:spPr>
          <a:xfrm>
            <a:off x="477981" y="1122363"/>
            <a:ext cx="4023360" cy="3204134"/>
          </a:xfrm>
          <a:scene3d>
            <a:camera prst="orthographicFront">
              <a:rot lat="0" lon="0" rev="0"/>
            </a:camera>
            <a:lightRig rig="glow" dir="t">
              <a:rot lat="0" lon="0" rev="14100000"/>
            </a:lightRig>
          </a:scene3d>
        </p:spPr>
        <p:txBody>
          <a:bodyPr vert="horz" lIns="91440" tIns="45720" rIns="91440" bIns="45720" rtlCol="0" anchor="b">
            <a:normAutofit/>
          </a:bodyPr>
          <a:lstStyle/>
          <a:p>
            <a:pPr algn="r"/>
            <a:r>
              <a:rPr lang="he-IL" sz="4800" b="1" dirty="0">
                <a:effectLst>
                  <a:outerShdw blurRad="38100" dist="38100" dir="2700000" algn="tl">
                    <a:srgbClr val="000000">
                      <a:alpha val="43137"/>
                    </a:srgbClr>
                  </a:outerShdw>
                </a:effectLst>
              </a:rPr>
              <a:t>שלוש רמות ניתוח מנקודת מבט של מודל הריאליזם</a:t>
            </a:r>
            <a:endParaRPr lang="en-US" sz="4800" b="1" dirty="0">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7086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in a suit sitting at a podium with a microphone in front of a group of military&#10;&#10;Description automatically generated with low confidence">
            <a:extLst>
              <a:ext uri="{FF2B5EF4-FFF2-40B4-BE49-F238E27FC236}">
                <a16:creationId xmlns:a16="http://schemas.microsoft.com/office/drawing/2014/main" id="{0F1153B9-B71D-E3B7-B71B-A6057F357D0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16" r="-2" b="-2"/>
          <a:stretch/>
        </p:blipFill>
        <p:spPr>
          <a:xfrm>
            <a:off x="6288787" y="352931"/>
            <a:ext cx="5559480" cy="3749040"/>
          </a:xfrm>
          <a:prstGeom prst="rect">
            <a:avLst/>
          </a:prstGeom>
        </p:spPr>
      </p:pic>
      <p:pic>
        <p:nvPicPr>
          <p:cNvPr id="6" name="Picture 5" descr="A person in a suit and tie&#10;&#10;Description automatically generated with low confidence">
            <a:extLst>
              <a:ext uri="{FF2B5EF4-FFF2-40B4-BE49-F238E27FC236}">
                <a16:creationId xmlns:a16="http://schemas.microsoft.com/office/drawing/2014/main" id="{7B4B86F5-40EE-8071-8618-1E7029EFD88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3" b="9276"/>
          <a:stretch/>
        </p:blipFill>
        <p:spPr>
          <a:xfrm>
            <a:off x="380334" y="357013"/>
            <a:ext cx="5546955" cy="3749040"/>
          </a:xfrm>
          <a:prstGeom prst="rect">
            <a:avLst/>
          </a:prstGeom>
        </p:spPr>
      </p:pic>
      <p:sp>
        <p:nvSpPr>
          <p:cNvPr id="3" name="Title 1">
            <a:extLst>
              <a:ext uri="{FF2B5EF4-FFF2-40B4-BE49-F238E27FC236}">
                <a16:creationId xmlns:a16="http://schemas.microsoft.com/office/drawing/2014/main" id="{9A487C75-1682-60CD-FA66-C83752581062}"/>
              </a:ext>
            </a:extLst>
          </p:cNvPr>
          <p:cNvSpPr txBox="1">
            <a:spLocks/>
          </p:cNvSpPr>
          <p:nvPr/>
        </p:nvSpPr>
        <p:spPr>
          <a:xfrm>
            <a:off x="6288787" y="4324348"/>
            <a:ext cx="5559480" cy="2514601"/>
          </a:xfrm>
          <a:prstGeom prst="rect">
            <a:avLst/>
          </a:prstGeom>
          <a:solidFill>
            <a:schemeClr val="tx1">
              <a:lumMod val="75000"/>
              <a:lumOff val="25000"/>
            </a:schemeClr>
          </a:solidFill>
        </p:spPr>
        <p:txBody>
          <a:bodyPr vert="horz" lIns="0" tIns="36000" rIns="36000" bIns="72000" rtlCol="0">
            <a:noAutofit/>
          </a:bodyPr>
          <a:lstStyle>
            <a:defPPr>
              <a:defRPr lang="en-US"/>
            </a:defPPr>
            <a:lvl1pPr marL="227013" indent="-227013">
              <a:lnSpc>
                <a:spcPct val="90000"/>
              </a:lnSpc>
              <a:spcBef>
                <a:spcPct val="0"/>
              </a:spcBef>
              <a:spcAft>
                <a:spcPts val="600"/>
              </a:spcAft>
              <a:buFont typeface="Arial" panose="020B0604020202020204" pitchFamily="34" charset="0"/>
              <a:buChar char="•"/>
              <a:defRPr>
                <a:solidFill>
                  <a:schemeClr val="bg1"/>
                </a:solidFill>
              </a:defRPr>
            </a:lvl1pPr>
          </a:lstStyle>
          <a:p>
            <a:pPr algn="r" rtl="1"/>
            <a:r>
              <a:rPr lang="he-IL" sz="2400" dirty="0"/>
              <a:t>לנשיא עבדול </a:t>
            </a:r>
            <a:r>
              <a:rPr lang="he-IL" sz="2400" dirty="0" err="1"/>
              <a:t>פתאח</a:t>
            </a:r>
            <a:r>
              <a:rPr lang="he-IL" sz="2400" dirty="0"/>
              <a:t> סיסי יש לכאורה שליטה מלאה במדינה אך אחוז ההצבעה בבחירות האחרונות לנשיאות עמד על 40 אחוז בלבד.</a:t>
            </a:r>
          </a:p>
          <a:p>
            <a:pPr algn="r" rtl="1"/>
            <a:r>
              <a:rPr lang="he-IL" sz="2400" dirty="0"/>
              <a:t>הסכם עלול לצייר אותו כמי </a:t>
            </a:r>
            <a:r>
              <a:rPr lang="he-IL" sz="2400" u="sng" dirty="0"/>
              <a:t>שנכנע</a:t>
            </a:r>
            <a:r>
              <a:rPr lang="he-IL" sz="2400" dirty="0"/>
              <a:t> לאתיופים "גונבי המים" ממצרים ולהאשים אותו בכל משבר מים העתידי במצרים.</a:t>
            </a:r>
            <a:endParaRPr lang="en-US" sz="2400" dirty="0"/>
          </a:p>
          <a:p>
            <a:endParaRPr lang="en-US" sz="2400" dirty="0"/>
          </a:p>
        </p:txBody>
      </p:sp>
      <p:sp>
        <p:nvSpPr>
          <p:cNvPr id="4" name="Title 1">
            <a:extLst>
              <a:ext uri="{FF2B5EF4-FFF2-40B4-BE49-F238E27FC236}">
                <a16:creationId xmlns:a16="http://schemas.microsoft.com/office/drawing/2014/main" id="{426534FE-E5BD-CA26-C89F-947A17D3B8E1}"/>
              </a:ext>
            </a:extLst>
          </p:cNvPr>
          <p:cNvSpPr txBox="1">
            <a:spLocks/>
          </p:cNvSpPr>
          <p:nvPr/>
        </p:nvSpPr>
        <p:spPr>
          <a:xfrm>
            <a:off x="370256" y="4343398"/>
            <a:ext cx="5559480" cy="2514601"/>
          </a:xfrm>
          <a:prstGeom prst="rect">
            <a:avLst/>
          </a:prstGeom>
          <a:solidFill>
            <a:schemeClr val="tx1">
              <a:lumMod val="75000"/>
              <a:lumOff val="25000"/>
            </a:schemeClr>
          </a:solidFill>
        </p:spPr>
        <p:txBody>
          <a:bodyPr vert="horz" lIns="0" tIns="36000" rIns="36000" bIns="72000" rtlCol="0">
            <a:noAutofit/>
          </a:bodyPr>
          <a:lstStyle>
            <a:defPPr>
              <a:defRPr lang="en-US"/>
            </a:defPPr>
            <a:lvl1pPr marL="227013" indent="-227013">
              <a:lnSpc>
                <a:spcPct val="90000"/>
              </a:lnSpc>
              <a:spcBef>
                <a:spcPct val="0"/>
              </a:spcBef>
              <a:spcAft>
                <a:spcPts val="600"/>
              </a:spcAft>
              <a:buFont typeface="Arial" panose="020B0604020202020204" pitchFamily="34" charset="0"/>
              <a:buChar char="•"/>
              <a:defRPr sz="1600">
                <a:solidFill>
                  <a:schemeClr val="bg1"/>
                </a:solidFill>
              </a:defRPr>
            </a:lvl1pPr>
          </a:lstStyle>
          <a:p>
            <a:pPr algn="r" rtl="1"/>
            <a:r>
              <a:rPr lang="he-IL" sz="2400" dirty="0"/>
              <a:t>ראש הממשלה, אבי אחמד, מתמודד עם מלחמת אזרחים נגד חזית השחרור העממית של </a:t>
            </a:r>
            <a:r>
              <a:rPr lang="he-IL" sz="2400" dirty="0" err="1"/>
              <a:t>טיגרי</a:t>
            </a:r>
            <a:r>
              <a:rPr lang="he-IL" sz="2400" dirty="0"/>
              <a:t> במשך כמעט שנתיים. זכה בבחירות בזמן מלחמה. הלגיטימיות שלו חלשה.</a:t>
            </a:r>
          </a:p>
          <a:p>
            <a:pPr algn="r" rtl="1"/>
            <a:r>
              <a:rPr lang="he-IL" sz="2400" dirty="0"/>
              <a:t>אי הגעה להסכמה </a:t>
            </a:r>
            <a:r>
              <a:rPr lang="he-IL" sz="2400" u="sng" dirty="0"/>
              <a:t>מסייעת</a:t>
            </a:r>
            <a:r>
              <a:rPr lang="he-IL" sz="2400" dirty="0"/>
              <a:t> לו לגייס תמיכה בקרב אנשיו כדי להילחם בכוח הניאו -קולוניאלי.</a:t>
            </a:r>
            <a:endParaRPr lang="en-US" sz="2400" dirty="0"/>
          </a:p>
        </p:txBody>
      </p:sp>
    </p:spTree>
    <p:extLst>
      <p:ext uri="{BB962C8B-B14F-4D97-AF65-F5344CB8AC3E}">
        <p14:creationId xmlns:p14="http://schemas.microsoft.com/office/powerpoint/2010/main" val="557096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487C75-1682-60CD-FA66-C83752581062}"/>
              </a:ext>
            </a:extLst>
          </p:cNvPr>
          <p:cNvSpPr txBox="1">
            <a:spLocks/>
          </p:cNvSpPr>
          <p:nvPr/>
        </p:nvSpPr>
        <p:spPr>
          <a:xfrm>
            <a:off x="393308" y="4324348"/>
            <a:ext cx="5559480" cy="2514601"/>
          </a:xfrm>
          <a:prstGeom prst="rect">
            <a:avLst/>
          </a:prstGeom>
          <a:solidFill>
            <a:schemeClr val="tx1">
              <a:lumMod val="75000"/>
              <a:lumOff val="25000"/>
            </a:schemeClr>
          </a:solidFill>
        </p:spPr>
        <p:txBody>
          <a:bodyPr vert="horz" lIns="251999" tIns="108000" rIns="216000" bIns="72000" rtlCol="0">
            <a:normAutofit/>
          </a:bodyPr>
          <a:lstStyle>
            <a:defPPr>
              <a:defRPr lang="en-US"/>
            </a:defPPr>
            <a:lvl1pPr marL="457200" indent="-457200">
              <a:lnSpc>
                <a:spcPct val="90000"/>
              </a:lnSpc>
              <a:spcBef>
                <a:spcPct val="0"/>
              </a:spcBef>
              <a:spcAft>
                <a:spcPts val="600"/>
              </a:spcAft>
              <a:buFont typeface="Arial" panose="020B0604020202020204" pitchFamily="34" charset="0"/>
              <a:buChar char="•"/>
              <a:defRPr sz="3200">
                <a:solidFill>
                  <a:schemeClr val="bg1"/>
                </a:solidFill>
              </a:defRPr>
            </a:lvl1pPr>
          </a:lstStyle>
          <a:p>
            <a:pPr marL="227013" indent="-227013" algn="r" rtl="1">
              <a:lnSpc>
                <a:spcPct val="110000"/>
              </a:lnSpc>
            </a:pPr>
            <a:r>
              <a:rPr lang="he-IL" sz="2400" dirty="0"/>
              <a:t>עבור אתיופיה, הסכר החדש מוציא את המדינה מעוני לצמיחה ושגשוג. </a:t>
            </a:r>
          </a:p>
          <a:p>
            <a:pPr marL="227013" indent="-227013" algn="r" rtl="1">
              <a:lnSpc>
                <a:spcPct val="110000"/>
              </a:lnSpc>
            </a:pPr>
            <a:endParaRPr lang="he-IL" sz="2400" dirty="0"/>
          </a:p>
          <a:p>
            <a:pPr marL="227013" indent="-227013" algn="r" rtl="1">
              <a:lnSpc>
                <a:spcPct val="110000"/>
              </a:lnSpc>
            </a:pPr>
            <a:r>
              <a:rPr lang="he-IL" sz="2400" dirty="0"/>
              <a:t>היא מקדמת את תהליך הבנייה באופן חד צדדי, אפילו תוך סיכון מלחמה.</a:t>
            </a:r>
            <a:endParaRPr lang="en-US" sz="2400" dirty="0"/>
          </a:p>
        </p:txBody>
      </p:sp>
      <p:sp>
        <p:nvSpPr>
          <p:cNvPr id="4" name="Title 1">
            <a:extLst>
              <a:ext uri="{FF2B5EF4-FFF2-40B4-BE49-F238E27FC236}">
                <a16:creationId xmlns:a16="http://schemas.microsoft.com/office/drawing/2014/main" id="{426534FE-E5BD-CA26-C89F-947A17D3B8E1}"/>
              </a:ext>
            </a:extLst>
          </p:cNvPr>
          <p:cNvSpPr txBox="1">
            <a:spLocks/>
          </p:cNvSpPr>
          <p:nvPr/>
        </p:nvSpPr>
        <p:spPr>
          <a:xfrm>
            <a:off x="6254730" y="4343398"/>
            <a:ext cx="5546407" cy="2514601"/>
          </a:xfrm>
          <a:prstGeom prst="rect">
            <a:avLst/>
          </a:prstGeom>
          <a:solidFill>
            <a:schemeClr val="tx1">
              <a:lumMod val="75000"/>
              <a:lumOff val="25000"/>
            </a:schemeClr>
          </a:solidFill>
        </p:spPr>
        <p:txBody>
          <a:bodyPr vert="horz" lIns="251999" tIns="72000" rIns="216000" bIns="72000" rtlCol="0">
            <a:noAutofit/>
          </a:bodyPr>
          <a:lstStyle>
            <a:defPPr>
              <a:defRPr lang="en-US"/>
            </a:defPPr>
            <a:lvl1pPr marL="227013" indent="-227013">
              <a:lnSpc>
                <a:spcPct val="90000"/>
              </a:lnSpc>
              <a:spcBef>
                <a:spcPct val="0"/>
              </a:spcBef>
              <a:spcAft>
                <a:spcPts val="600"/>
              </a:spcAft>
              <a:buFont typeface="Arial" panose="020B0604020202020204" pitchFamily="34" charset="0"/>
              <a:buChar char="•"/>
              <a:defRPr sz="1600">
                <a:solidFill>
                  <a:schemeClr val="bg1"/>
                </a:solidFill>
              </a:defRPr>
            </a:lvl1pPr>
          </a:lstStyle>
          <a:p>
            <a:pPr algn="r" rtl="1"/>
            <a:r>
              <a:rPr lang="he-IL" sz="2400" dirty="0"/>
              <a:t>עבור מצרים, הסכמי 1929 מחייבים אבל הקמת ה</a:t>
            </a:r>
            <a:r>
              <a:rPr lang="en-US" sz="2400" dirty="0"/>
              <a:t>GERD </a:t>
            </a:r>
            <a:r>
              <a:rPr lang="he-IL" sz="2400" dirty="0"/>
              <a:t> אינו מהווה איום קיומי. לא סביר שהיא תתחיל במלחמה לאחר שהמילוי החל.</a:t>
            </a:r>
          </a:p>
          <a:p>
            <a:pPr algn="r" rtl="1"/>
            <a:r>
              <a:rPr lang="he-IL" sz="2400" dirty="0"/>
              <a:t>הפעילות שלה עדיין ברמת הדיפלומטיה והרטוריקה.</a:t>
            </a:r>
            <a:endParaRPr lang="en-US" sz="2400" dirty="0"/>
          </a:p>
        </p:txBody>
      </p:sp>
      <p:pic>
        <p:nvPicPr>
          <p:cNvPr id="2" name="Picture 1" descr="A group of people holding signs&#10;&#10;Description automatically generated with medium confidence">
            <a:extLst>
              <a:ext uri="{FF2B5EF4-FFF2-40B4-BE49-F238E27FC236}">
                <a16:creationId xmlns:a16="http://schemas.microsoft.com/office/drawing/2014/main" id="{A1301115-0C75-CAC8-84D0-A6F6D8C1717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572" t="12945" r="16463" b="19616"/>
          <a:stretch/>
        </p:blipFill>
        <p:spPr>
          <a:xfrm>
            <a:off x="446315" y="392193"/>
            <a:ext cx="5493949" cy="3749040"/>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p:spPr>
      </p:pic>
      <p:sp>
        <p:nvSpPr>
          <p:cNvPr id="5" name="TextBox 4">
            <a:extLst>
              <a:ext uri="{FF2B5EF4-FFF2-40B4-BE49-F238E27FC236}">
                <a16:creationId xmlns:a16="http://schemas.microsoft.com/office/drawing/2014/main" id="{09C2C231-F877-A3E4-550B-4645AEA38E87}"/>
              </a:ext>
            </a:extLst>
          </p:cNvPr>
          <p:cNvSpPr txBox="1"/>
          <p:nvPr/>
        </p:nvSpPr>
        <p:spPr>
          <a:xfrm>
            <a:off x="756423" y="6907507"/>
            <a:ext cx="2440091" cy="200055"/>
          </a:xfrm>
          <a:prstGeom prst="rect">
            <a:avLst/>
          </a:prstGeom>
          <a:solidFill>
            <a:srgbClr val="000000"/>
          </a:solidFill>
        </p:spPr>
        <p:txBody>
          <a:bodyPr wrap="square" rtlCol="0">
            <a:spAutoFit/>
          </a:bodyPr>
          <a:lstStyle/>
          <a:p>
            <a:pPr algn="r">
              <a:spcAft>
                <a:spcPts val="600"/>
              </a:spcAft>
            </a:pPr>
            <a:r>
              <a:rPr lang="en-GB" sz="700">
                <a:solidFill>
                  <a:srgbClr val="FFFFFF"/>
                </a:solidFill>
                <a:hlinkClick r:id="rId4" tooltip="https://www.middleeastmonitor.com/20210709-egypt-african-unions-efforts-to-solve-ethiopia-dam-crisis-failed/">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pic>
        <p:nvPicPr>
          <p:cNvPr id="2050" name="Picture 2">
            <a:extLst>
              <a:ext uri="{FF2B5EF4-FFF2-40B4-BE49-F238E27FC236}">
                <a16:creationId xmlns:a16="http://schemas.microsoft.com/office/drawing/2014/main" id="{4898712F-B114-7F97-95DA-38A40B0274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116"/>
          <a:stretch/>
        </p:blipFill>
        <p:spPr bwMode="auto">
          <a:xfrm>
            <a:off x="6254731" y="392193"/>
            <a:ext cx="5490954"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58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0CC2FB4-9E90-2EFE-DE00-747E01D5CD9B}"/>
              </a:ext>
            </a:extLst>
          </p:cNvPr>
          <p:cNvSpPr txBox="1">
            <a:spLocks/>
          </p:cNvSpPr>
          <p:nvPr/>
        </p:nvSpPr>
        <p:spPr>
          <a:xfrm>
            <a:off x="366136" y="4463442"/>
            <a:ext cx="3115001" cy="1938933"/>
          </a:xfrm>
          <a:prstGeom prst="rect">
            <a:avLst/>
          </a:prstGeom>
          <a:solidFill>
            <a:schemeClr val="tx1"/>
          </a:solidFill>
        </p:spPr>
        <p:txBody>
          <a:bodyPr vert="horz" lIns="91440" tIns="45720" rIns="91440" bIns="45720" rtlCol="0" anchor="ctr">
            <a:normAutofit/>
          </a:bodyPr>
          <a:lstStyle>
            <a:defPPr>
              <a:defRPr lang="en-US"/>
            </a:defPPr>
            <a:lvl1pPr indent="0">
              <a:lnSpc>
                <a:spcPct val="90000"/>
              </a:lnSpc>
              <a:spcBef>
                <a:spcPct val="0"/>
              </a:spcBef>
              <a:spcAft>
                <a:spcPts val="600"/>
              </a:spcAft>
              <a:buFont typeface="Arial" panose="020B0604020202020204" pitchFamily="34" charset="0"/>
              <a:buNone/>
              <a:defRPr sz="4000">
                <a:solidFill>
                  <a:schemeClr val="bg1"/>
                </a:solidFill>
              </a:defRPr>
            </a:lvl1pPr>
          </a:lstStyle>
          <a:p>
            <a:pPr marL="0" indent="0" algn="r" defTabSz="914400" rtl="0" eaLnBrk="1" latinLnBrk="0" hangingPunct="1">
              <a:lnSpc>
                <a:spcPct val="90000"/>
              </a:lnSpc>
              <a:spcBef>
                <a:spcPct val="0"/>
              </a:spcBef>
              <a:spcAft>
                <a:spcPts val="600"/>
              </a:spcAft>
              <a:buFont typeface="Arial" panose="020B0604020202020204" pitchFamily="34" charset="0"/>
              <a:buNone/>
            </a:pPr>
            <a:r>
              <a:rPr lang="he-IL" sz="3200" dirty="0"/>
              <a:t>מה עוד לטובת מצרים...</a:t>
            </a:r>
            <a:endParaRPr lang="en-US" sz="3200" dirty="0"/>
          </a:p>
        </p:txBody>
      </p:sp>
      <p:pic>
        <p:nvPicPr>
          <p:cNvPr id="2" name="Content Placeholder 4" descr="A picture containing outdoor, shore&#10;&#10;Description automatically generated">
            <a:extLst>
              <a:ext uri="{FF2B5EF4-FFF2-40B4-BE49-F238E27FC236}">
                <a16:creationId xmlns:a16="http://schemas.microsoft.com/office/drawing/2014/main" id="{DA9E6F22-0F30-9F90-1C4B-C0A44222FC18}"/>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016" r="-2" b="-2"/>
          <a:stretch/>
        </p:blipFill>
        <p:spPr>
          <a:xfrm>
            <a:off x="6282590" y="303227"/>
            <a:ext cx="5559480" cy="3749040"/>
          </a:xfrm>
          <a:prstGeom prst="rect">
            <a:avLst/>
          </a:prstGeom>
        </p:spPr>
      </p:pic>
      <p:pic>
        <p:nvPicPr>
          <p:cNvPr id="1026" name="Picture 2" descr="New Lakes in the Egyptian Desert">
            <a:extLst>
              <a:ext uri="{FF2B5EF4-FFF2-40B4-BE49-F238E27FC236}">
                <a16:creationId xmlns:a16="http://schemas.microsoft.com/office/drawing/2014/main" id="{9FCE7F38-0239-9652-C3DC-1488808847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488" r="-3" b="2393"/>
          <a:stretch/>
        </p:blipFill>
        <p:spPr bwMode="auto">
          <a:xfrm>
            <a:off x="366136" y="303227"/>
            <a:ext cx="5546955" cy="374904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317C93F-FF26-8D1A-A087-389C910EA6BB}"/>
              </a:ext>
            </a:extLst>
          </p:cNvPr>
          <p:cNvSpPr txBox="1">
            <a:spLocks/>
          </p:cNvSpPr>
          <p:nvPr/>
        </p:nvSpPr>
        <p:spPr>
          <a:xfrm>
            <a:off x="3481137" y="4463444"/>
            <a:ext cx="8164988" cy="1938932"/>
          </a:xfrm>
          <a:prstGeom prst="rect">
            <a:avLst/>
          </a:prstGeom>
          <a:solidFill>
            <a:schemeClr val="tx1"/>
          </a:solidFill>
        </p:spPr>
        <p:txBody>
          <a:bodyPr vert="horz" lIns="91440" tIns="45720" rIns="91440" bIns="45720" rtlCol="0" anchor="ctr">
            <a:normAutofit/>
          </a:bodyPr>
          <a:lstStyle>
            <a:defPPr>
              <a:defRPr lang="en-US"/>
            </a:defPPr>
            <a:lvl1pPr marL="404813" indent="-404813" algn="just">
              <a:lnSpc>
                <a:spcPct val="90000"/>
              </a:lnSpc>
              <a:spcBef>
                <a:spcPct val="0"/>
              </a:spcBef>
              <a:spcAft>
                <a:spcPts val="600"/>
              </a:spcAft>
              <a:buFont typeface="Arial" panose="020B0604020202020204" pitchFamily="34" charset="0"/>
              <a:buChar char="•"/>
              <a:defRPr sz="4000">
                <a:solidFill>
                  <a:schemeClr val="bg1"/>
                </a:solidFill>
              </a:defRPr>
            </a:lvl1pPr>
          </a:lstStyle>
          <a:p>
            <a:pPr marL="633413" indent="-457200" algn="r" rtl="1"/>
            <a:r>
              <a:rPr lang="he-IL" sz="3200" dirty="0"/>
              <a:t>מאגר סכר אסואן מלא (פי 1.71 מהזרימה השנתית) ואף עלה על גדותיו.</a:t>
            </a:r>
          </a:p>
          <a:p>
            <a:pPr marL="633413" indent="-457200" algn="r" rtl="1"/>
            <a:r>
              <a:rPr lang="he-IL" sz="3200" dirty="0"/>
              <a:t>84 מתקני התפלה עם 14 נוספים בבנייה.</a:t>
            </a:r>
            <a:endParaRPr lang="en-US" sz="3200" dirty="0"/>
          </a:p>
        </p:txBody>
      </p:sp>
    </p:spTree>
    <p:extLst>
      <p:ext uri="{BB962C8B-B14F-4D97-AF65-F5344CB8AC3E}">
        <p14:creationId xmlns:p14="http://schemas.microsoft.com/office/powerpoint/2010/main" val="3734038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91E57A-B153-E3BD-558A-20DC34232111}"/>
              </a:ext>
            </a:extLst>
          </p:cNvPr>
          <p:cNvSpPr>
            <a:spLocks noGrp="1"/>
          </p:cNvSpPr>
          <p:nvPr>
            <p:ph type="title"/>
          </p:nvPr>
        </p:nvSpPr>
        <p:spPr>
          <a:xfrm>
            <a:off x="649270" y="4615840"/>
            <a:ext cx="3885141" cy="1526741"/>
          </a:xfrm>
        </p:spPr>
        <p:txBody>
          <a:bodyPr vert="horz" lIns="91440" tIns="45720" rIns="91440" bIns="45720" rtlCol="0" anchor="ctr">
            <a:normAutofit/>
          </a:bodyPr>
          <a:lstStyle/>
          <a:p>
            <a:pPr algn="r">
              <a:spcAft>
                <a:spcPts val="600"/>
              </a:spcAft>
            </a:pPr>
            <a:r>
              <a:rPr lang="he-IL" sz="3200" dirty="0">
                <a:solidFill>
                  <a:schemeClr val="bg1"/>
                </a:solidFill>
                <a:latin typeface="+mn-lt"/>
                <a:ea typeface="+mn-ea"/>
                <a:cs typeface="+mn-cs"/>
              </a:rPr>
              <a:t>מדינות סודן ואגן נהר הנילוס</a:t>
            </a:r>
            <a:endParaRPr lang="en-US" sz="3200" dirty="0">
              <a:solidFill>
                <a:schemeClr val="bg1"/>
              </a:solidFill>
              <a:latin typeface="+mn-lt"/>
              <a:ea typeface="+mn-ea"/>
              <a:cs typeface="+mn-cs"/>
            </a:endParaRPr>
          </a:p>
        </p:txBody>
      </p:sp>
      <p:pic>
        <p:nvPicPr>
          <p:cNvPr id="8" name="Picture 7" descr="A group of people posing for a photo&#10;&#10;Description automatically generated">
            <a:extLst>
              <a:ext uri="{FF2B5EF4-FFF2-40B4-BE49-F238E27FC236}">
                <a16:creationId xmlns:a16="http://schemas.microsoft.com/office/drawing/2014/main" id="{322C6988-25B0-4190-E767-87C47A1290C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013" b="-2"/>
          <a:stretch/>
        </p:blipFill>
        <p:spPr>
          <a:xfrm>
            <a:off x="393308" y="352931"/>
            <a:ext cx="5559480" cy="3749040"/>
          </a:xfrm>
          <a:prstGeom prst="rect">
            <a:avLst/>
          </a:prstGeom>
        </p:spPr>
      </p:pic>
      <p:pic>
        <p:nvPicPr>
          <p:cNvPr id="5" name="Content Placeholder 4" descr="Graphical user interface, text, application, chat or text message&#10;&#10;Description automatically generated">
            <a:extLst>
              <a:ext uri="{FF2B5EF4-FFF2-40B4-BE49-F238E27FC236}">
                <a16:creationId xmlns:a16="http://schemas.microsoft.com/office/drawing/2014/main" id="{35D52E71-1C72-2F00-F041-5A851FC29600}"/>
              </a:ext>
            </a:extLst>
          </p:cNvPr>
          <p:cNvPicPr>
            <a:picLocks noGrp="1" noChangeAspect="1"/>
          </p:cNvPicPr>
          <p:nvPr>
            <p:ph idx="1"/>
          </p:nvPr>
        </p:nvPicPr>
        <p:blipFill rotWithShape="1">
          <a:blip r:embed="rId5">
            <a:extLst>
              <a:ext uri="{837473B0-CC2E-450A-ABE3-18F120FF3D39}">
                <a1611:picAttrSrcUrl xmlns:a1611="http://schemas.microsoft.com/office/drawing/2016/11/main" r:id="rId6"/>
              </a:ext>
            </a:extLst>
          </a:blip>
          <a:srcRect r="-1" b="4300"/>
          <a:stretch/>
        </p:blipFill>
        <p:spPr>
          <a:xfrm>
            <a:off x="6251736" y="357013"/>
            <a:ext cx="5546955" cy="3749040"/>
          </a:xfrm>
          <a:prstGeom prst="rect">
            <a:avLst/>
          </a:prstGeom>
        </p:spPr>
      </p:pic>
      <p:cxnSp>
        <p:nvCxnSpPr>
          <p:cNvPr id="21" name="Straight Connector 20">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53E68D9-1A6A-AE7C-AB4A-24F848F22A15}"/>
              </a:ext>
            </a:extLst>
          </p:cNvPr>
          <p:cNvSpPr txBox="1"/>
          <p:nvPr/>
        </p:nvSpPr>
        <p:spPr>
          <a:xfrm>
            <a:off x="4534412" y="4615840"/>
            <a:ext cx="7118872" cy="1690460"/>
          </a:xfrm>
          <a:prstGeom prst="rect">
            <a:avLst/>
          </a:prstGeom>
        </p:spPr>
        <p:txBody>
          <a:bodyPr vert="horz" lIns="91440" tIns="45720" rIns="91440" bIns="45720" rtlCol="0" anchor="ctr">
            <a:normAutofit lnSpcReduction="10000"/>
          </a:bodyPr>
          <a:lstStyle/>
          <a:p>
            <a:pPr marL="571500" indent="-342900" algn="r" rtl="1">
              <a:lnSpc>
                <a:spcPct val="90000"/>
              </a:lnSpc>
              <a:spcAft>
                <a:spcPts val="600"/>
              </a:spcAft>
              <a:buFont typeface="Arial" panose="020B0604020202020204" pitchFamily="34" charset="0"/>
              <a:buChar char="•"/>
            </a:pPr>
            <a:r>
              <a:rPr lang="he-IL" sz="2400" dirty="0">
                <a:solidFill>
                  <a:schemeClr val="bg1"/>
                </a:solidFill>
              </a:rPr>
              <a:t>סודן לא רוצה להיתפס כמי שמוותרת על זכויות המים ההיסטוריות שלה.</a:t>
            </a:r>
          </a:p>
          <a:p>
            <a:pPr marL="571500" indent="-342900" algn="r" rtl="1">
              <a:lnSpc>
                <a:spcPct val="90000"/>
              </a:lnSpc>
              <a:spcAft>
                <a:spcPts val="600"/>
              </a:spcAft>
              <a:buFont typeface="Arial" panose="020B0604020202020204" pitchFamily="34" charset="0"/>
              <a:buChar char="•"/>
            </a:pPr>
            <a:r>
              <a:rPr lang="he-IL" sz="2400" dirty="0">
                <a:solidFill>
                  <a:schemeClr val="bg1"/>
                </a:solidFill>
              </a:rPr>
              <a:t>מדינות במעלה הנהר תומכות באתיופיה בשבירת מונופול המים וממשיכות לדחוף לפיתוח קולקטיבי של הנילוס.</a:t>
            </a:r>
            <a:endParaRPr lang="en-US" sz="2400" dirty="0">
              <a:solidFill>
                <a:schemeClr val="bg1"/>
              </a:solidFill>
            </a:endParaRPr>
          </a:p>
        </p:txBody>
      </p:sp>
      <p:sp>
        <p:nvSpPr>
          <p:cNvPr id="9" name="TextBox 8">
            <a:extLst>
              <a:ext uri="{FF2B5EF4-FFF2-40B4-BE49-F238E27FC236}">
                <a16:creationId xmlns:a16="http://schemas.microsoft.com/office/drawing/2014/main" id="{E8E12B54-CE4F-DD7B-CEB1-DBD65438E03C}"/>
              </a:ext>
            </a:extLst>
          </p:cNvPr>
          <p:cNvSpPr txBox="1"/>
          <p:nvPr/>
        </p:nvSpPr>
        <p:spPr>
          <a:xfrm>
            <a:off x="3512697" y="3901916"/>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middleeastmonitor.com/african-union-leaders-pose-for-photo/">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3641760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6C58612-961B-EA4A-F1B1-E646966255CD}"/>
              </a:ext>
            </a:extLst>
          </p:cNvPr>
          <p:cNvGrpSpPr/>
          <p:nvPr/>
        </p:nvGrpSpPr>
        <p:grpSpPr>
          <a:xfrm>
            <a:off x="3885725" y="679957"/>
            <a:ext cx="8539360" cy="2244674"/>
            <a:chOff x="3824038" y="2606726"/>
            <a:chExt cx="8539360" cy="2244674"/>
          </a:xfrm>
        </p:grpSpPr>
        <p:pic>
          <p:nvPicPr>
            <p:cNvPr id="5" name="Picture 3" descr="Fig. 1">
              <a:extLst>
                <a:ext uri="{FF2B5EF4-FFF2-40B4-BE49-F238E27FC236}">
                  <a16:creationId xmlns:a16="http://schemas.microsoft.com/office/drawing/2014/main" id="{563C9BFD-8D28-AE9F-3EFE-69505D5A980C}"/>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t="46034" r="-606" b="34104"/>
            <a:stretch>
              <a:fillRect/>
            </a:stretch>
          </p:blipFill>
          <p:spPr bwMode="auto">
            <a:xfrm>
              <a:off x="3990474" y="2606726"/>
              <a:ext cx="8102380" cy="22097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CD9F42A-BBC7-8EA0-DEDD-508EAEF73513}"/>
                </a:ext>
              </a:extLst>
            </p:cNvPr>
            <p:cNvSpPr/>
            <p:nvPr/>
          </p:nvSpPr>
          <p:spPr>
            <a:xfrm>
              <a:off x="3824038" y="4176895"/>
              <a:ext cx="2144569" cy="60012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D722D761-F69D-CBA3-F3FF-7F8761E87A9E}"/>
                </a:ext>
              </a:extLst>
            </p:cNvPr>
            <p:cNvSpPr/>
            <p:nvPr/>
          </p:nvSpPr>
          <p:spPr>
            <a:xfrm>
              <a:off x="10218829" y="4251274"/>
              <a:ext cx="2144569" cy="60012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itle 1">
            <a:extLst>
              <a:ext uri="{FF2B5EF4-FFF2-40B4-BE49-F238E27FC236}">
                <a16:creationId xmlns:a16="http://schemas.microsoft.com/office/drawing/2014/main" id="{74237D3F-D760-6E11-3F46-6797B737D653}"/>
              </a:ext>
            </a:extLst>
          </p:cNvPr>
          <p:cNvSpPr txBox="1">
            <a:spLocks/>
          </p:cNvSpPr>
          <p:nvPr/>
        </p:nvSpPr>
        <p:spPr>
          <a:xfrm>
            <a:off x="384045" y="3183273"/>
            <a:ext cx="11505443" cy="3579034"/>
          </a:xfrm>
          <a:prstGeom prst="rect">
            <a:avLst/>
          </a:prstGeom>
          <a:solidFill>
            <a:schemeClr val="tx1">
              <a:lumMod val="75000"/>
              <a:lumOff val="25000"/>
            </a:schemeClr>
          </a:solidFill>
        </p:spPr>
        <p:txBody>
          <a:bodyPr vert="horz" lIns="0" tIns="180000" rIns="72000" bIns="45720" rtlCol="0">
            <a:normAutofit fontScale="62500" lnSpcReduction="20000"/>
          </a:bodyPr>
          <a:lstStyle>
            <a:defPPr>
              <a:defRPr lang="en-US"/>
            </a:defPPr>
            <a:lvl1pPr marL="571500" indent="-346075">
              <a:lnSpc>
                <a:spcPct val="90000"/>
              </a:lnSpc>
              <a:spcBef>
                <a:spcPct val="0"/>
              </a:spcBef>
              <a:spcAft>
                <a:spcPts val="600"/>
              </a:spcAft>
              <a:buFont typeface="Arial" panose="020B0604020202020204" pitchFamily="34" charset="0"/>
              <a:buChar char="•"/>
              <a:defRPr sz="3200">
                <a:solidFill>
                  <a:schemeClr val="bg1"/>
                </a:solidFill>
              </a:defRPr>
            </a:lvl1pPr>
          </a:lstStyle>
          <a:p>
            <a:pPr marL="225425" indent="0" algn="r">
              <a:buNone/>
            </a:pPr>
            <a:r>
              <a:rPr lang="he-IL" sz="5700" b="1" dirty="0"/>
              <a:t>תאגיד חוצה גבולות</a:t>
            </a:r>
          </a:p>
          <a:p>
            <a:pPr algn="r" rtl="1"/>
            <a:endParaRPr lang="he-IL" sz="4600" dirty="0"/>
          </a:p>
          <a:p>
            <a:pPr algn="r" rtl="1"/>
            <a:r>
              <a:rPr lang="he-IL" sz="4600" dirty="0"/>
              <a:t>תאגיד יכול לפעול ברמות שונות כשהפעלת הסכרים השונים חייבת להיות בתיאום בין השחקנים השונים. </a:t>
            </a:r>
          </a:p>
          <a:p>
            <a:pPr algn="r" rtl="1"/>
            <a:endParaRPr lang="he-IL" sz="4600" dirty="0"/>
          </a:p>
          <a:p>
            <a:pPr algn="r" rtl="1"/>
            <a:r>
              <a:rPr lang="he-IL" sz="4600" dirty="0"/>
              <a:t>ניתן לחקות את ההצלחה של מודל משותף בפיתוח אגן נהר סנגל.</a:t>
            </a:r>
          </a:p>
          <a:p>
            <a:pPr algn="r" rtl="1"/>
            <a:endParaRPr lang="he-IL" sz="4600" dirty="0"/>
          </a:p>
          <a:p>
            <a:pPr algn="r" rtl="1"/>
            <a:r>
              <a:rPr lang="he-IL" sz="4600" dirty="0"/>
              <a:t>ניתן לרענן את ההזדמנויות ולעבור מ"צריכת מים" ליתרונות נוספים כמו חשמל והימנעות מהצפות.</a:t>
            </a:r>
            <a:endParaRPr lang="en-US" dirty="0"/>
          </a:p>
        </p:txBody>
      </p:sp>
      <p:pic>
        <p:nvPicPr>
          <p:cNvPr id="13" name="Picture 12" descr="A green sign with white lettering&#10;&#10;Description automatically generated with low confidence">
            <a:extLst>
              <a:ext uri="{FF2B5EF4-FFF2-40B4-BE49-F238E27FC236}">
                <a16:creationId xmlns:a16="http://schemas.microsoft.com/office/drawing/2014/main" id="{EA4BFFF0-8D81-512D-C4FC-5EF880CC912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29511" y="714850"/>
            <a:ext cx="3314671" cy="2209781"/>
          </a:xfrm>
          <a:prstGeom prst="rect">
            <a:avLst/>
          </a:prstGeom>
        </p:spPr>
      </p:pic>
      <p:sp>
        <p:nvSpPr>
          <p:cNvPr id="14" name="TextBox 13">
            <a:extLst>
              <a:ext uri="{FF2B5EF4-FFF2-40B4-BE49-F238E27FC236}">
                <a16:creationId xmlns:a16="http://schemas.microsoft.com/office/drawing/2014/main" id="{9C01B88B-A224-4FEF-E9DF-D3989A48F6CC}"/>
              </a:ext>
            </a:extLst>
          </p:cNvPr>
          <p:cNvSpPr txBox="1"/>
          <p:nvPr/>
        </p:nvSpPr>
        <p:spPr>
          <a:xfrm>
            <a:off x="302511" y="3112622"/>
            <a:ext cx="3185670" cy="230832"/>
          </a:xfrm>
          <a:prstGeom prst="rect">
            <a:avLst/>
          </a:prstGeom>
          <a:noFill/>
        </p:spPr>
        <p:txBody>
          <a:bodyPr wrap="square" rtlCol="0">
            <a:spAutoFit/>
          </a:bodyPr>
          <a:lstStyle/>
          <a:p>
            <a:r>
              <a:rPr lang="en-GB" sz="900">
                <a:hlinkClick r:id="rId6" tooltip="https://www.picserver.org/highway-signs2/c/corporation-agreement.html"/>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308665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487C75-1682-60CD-FA66-C83752581062}"/>
              </a:ext>
            </a:extLst>
          </p:cNvPr>
          <p:cNvSpPr txBox="1">
            <a:spLocks/>
          </p:cNvSpPr>
          <p:nvPr/>
        </p:nvSpPr>
        <p:spPr>
          <a:xfrm>
            <a:off x="536714" y="1200225"/>
            <a:ext cx="5168347" cy="2982317"/>
          </a:xfrm>
          <a:prstGeom prst="rect">
            <a:avLst/>
          </a:prstGeom>
          <a:solidFill>
            <a:schemeClr val="tx1">
              <a:lumMod val="75000"/>
              <a:lumOff val="25000"/>
            </a:schemeClr>
          </a:solidFill>
        </p:spPr>
        <p:txBody>
          <a:bodyPr vert="horz" lIns="251999" tIns="288000" rIns="108000" bIns="72000" rtlCol="0">
            <a:normAutofit/>
          </a:bodyPr>
          <a:lstStyle>
            <a:defPPr>
              <a:defRPr lang="en-US"/>
            </a:defPPr>
            <a:lvl1pPr marL="457200" indent="-457200">
              <a:lnSpc>
                <a:spcPct val="90000"/>
              </a:lnSpc>
              <a:spcBef>
                <a:spcPct val="0"/>
              </a:spcBef>
              <a:spcAft>
                <a:spcPts val="600"/>
              </a:spcAft>
              <a:buFont typeface="Arial" panose="020B0604020202020204" pitchFamily="34" charset="0"/>
              <a:buChar char="•"/>
              <a:defRPr sz="3200">
                <a:solidFill>
                  <a:schemeClr val="bg1"/>
                </a:solidFill>
              </a:defRPr>
            </a:lvl1pPr>
          </a:lstStyle>
          <a:p>
            <a:pPr marL="468312" algn="r" rtl="1"/>
            <a:r>
              <a:rPr lang="he-IL" sz="2400" dirty="0"/>
              <a:t>מצרים שולטת בנקודה קריטית ביותר - תעלת סואץ.</a:t>
            </a:r>
          </a:p>
          <a:p>
            <a:pPr marL="468312" algn="r" rtl="1"/>
            <a:r>
              <a:rPr lang="he-IL" sz="2400" dirty="0"/>
              <a:t>אתיופיה היא אחת הצומחות בעולם בשנים האחרונות, 6% עד 12%.</a:t>
            </a:r>
          </a:p>
          <a:p>
            <a:pPr marL="468312" algn="r" rtl="1"/>
            <a:r>
              <a:rPr lang="he-IL" sz="2400" dirty="0"/>
              <a:t>שחקני מפתח ירצו לקיים קשרי ידידות עם שתי המדינות כדי לשרת את האינטרסים הלאומיים שלהם.</a:t>
            </a:r>
            <a:endParaRPr lang="en-US" sz="1800" dirty="0"/>
          </a:p>
        </p:txBody>
      </p:sp>
      <p:pic>
        <p:nvPicPr>
          <p:cNvPr id="3074" name="Picture 2">
            <a:extLst>
              <a:ext uri="{FF2B5EF4-FFF2-40B4-BE49-F238E27FC236}">
                <a16:creationId xmlns:a16="http://schemas.microsoft.com/office/drawing/2014/main" id="{628FD2CF-E380-083A-9F75-34BF92F397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38"/>
          <a:stretch/>
        </p:blipFill>
        <p:spPr bwMode="auto">
          <a:xfrm>
            <a:off x="6310403" y="383463"/>
            <a:ext cx="5490954" cy="298750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7C4CB3D-1196-B5EA-D13F-327DD0D97C6D}"/>
              </a:ext>
            </a:extLst>
          </p:cNvPr>
          <p:cNvSpPr txBox="1">
            <a:spLocks/>
          </p:cNvSpPr>
          <p:nvPr/>
        </p:nvSpPr>
        <p:spPr>
          <a:xfrm>
            <a:off x="536714" y="383462"/>
            <a:ext cx="5168347" cy="816763"/>
          </a:xfrm>
          <a:prstGeom prst="rect">
            <a:avLst/>
          </a:prstGeom>
          <a:solidFill>
            <a:schemeClr val="tx1">
              <a:lumMod val="75000"/>
              <a:lumOff val="25000"/>
            </a:schemeClr>
          </a:solidFill>
        </p:spPr>
        <p:txBody>
          <a:bodyPr vert="horz" lIns="216000" tIns="396000" rIns="91440" bIns="45720" rtlCol="0">
            <a:normAutofit fontScale="92500" lnSpcReduction="10000"/>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pPr marL="0" indent="0" algn="r">
              <a:buNone/>
            </a:pPr>
            <a:r>
              <a:rPr lang="he-IL" sz="3200" dirty="0"/>
              <a:t>שחקנים בינלאומיים</a:t>
            </a:r>
            <a:endParaRPr lang="en-US" sz="3200" dirty="0"/>
          </a:p>
        </p:txBody>
      </p:sp>
      <p:pic>
        <p:nvPicPr>
          <p:cNvPr id="7" name="Picture 6">
            <a:extLst>
              <a:ext uri="{FF2B5EF4-FFF2-40B4-BE49-F238E27FC236}">
                <a16:creationId xmlns:a16="http://schemas.microsoft.com/office/drawing/2014/main" id="{5C776CFD-821E-393B-7D76-4443F17A9718}"/>
              </a:ext>
            </a:extLst>
          </p:cNvPr>
          <p:cNvPicPr>
            <a:picLocks noChangeAspect="1"/>
          </p:cNvPicPr>
          <p:nvPr/>
        </p:nvPicPr>
        <p:blipFill rotWithShape="1">
          <a:blip r:embed="rId4"/>
          <a:srcRect t="4246" b="-6202"/>
          <a:stretch/>
        </p:blipFill>
        <p:spPr>
          <a:xfrm>
            <a:off x="6310403" y="3617844"/>
            <a:ext cx="5488289" cy="3140765"/>
          </a:xfrm>
          <a:prstGeom prst="rect">
            <a:avLst/>
          </a:prstGeom>
        </p:spPr>
      </p:pic>
      <p:pic>
        <p:nvPicPr>
          <p:cNvPr id="3076" name="Picture 4" descr="Ethiopia GDP">
            <a:extLst>
              <a:ext uri="{FF2B5EF4-FFF2-40B4-BE49-F238E27FC236}">
                <a16:creationId xmlns:a16="http://schemas.microsoft.com/office/drawing/2014/main" id="{755DC911-7976-1EB8-365B-1FCDDB71C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37" y="4182542"/>
            <a:ext cx="5488289" cy="255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7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487C75-1682-60CD-FA66-C83752581062}"/>
              </a:ext>
            </a:extLst>
          </p:cNvPr>
          <p:cNvSpPr txBox="1">
            <a:spLocks/>
          </p:cNvSpPr>
          <p:nvPr/>
        </p:nvSpPr>
        <p:spPr>
          <a:xfrm>
            <a:off x="393308" y="3792154"/>
            <a:ext cx="5554354" cy="2712915"/>
          </a:xfrm>
          <a:prstGeom prst="rect">
            <a:avLst/>
          </a:prstGeom>
          <a:solidFill>
            <a:schemeClr val="tx1">
              <a:lumMod val="75000"/>
              <a:lumOff val="25000"/>
            </a:schemeClr>
          </a:solidFill>
        </p:spPr>
        <p:txBody>
          <a:bodyPr vert="horz" lIns="251999" tIns="288000" rIns="216000" bIns="72000" rtlCol="0">
            <a:normAutofit/>
          </a:bodyPr>
          <a:lstStyle>
            <a:defPPr>
              <a:defRPr lang="en-US"/>
            </a:defPPr>
            <a:lvl1pPr marL="457200" indent="-457200">
              <a:lnSpc>
                <a:spcPct val="90000"/>
              </a:lnSpc>
              <a:spcBef>
                <a:spcPct val="0"/>
              </a:spcBef>
              <a:spcAft>
                <a:spcPts val="600"/>
              </a:spcAft>
              <a:buFont typeface="Arial" panose="020B0604020202020204" pitchFamily="34" charset="0"/>
              <a:buChar char="•"/>
              <a:defRPr sz="3200">
                <a:solidFill>
                  <a:schemeClr val="bg1"/>
                </a:solidFill>
              </a:defRPr>
            </a:lvl1pPr>
          </a:lstStyle>
          <a:p>
            <a:pPr algn="r" rtl="1"/>
            <a:r>
              <a:rPr lang="he-IL" sz="2400" dirty="0"/>
              <a:t>סין היא משקיעה מרכזית הן במצרים והן באתיופיה. בהתאם כרגע היא לא רוצה להתערב.</a:t>
            </a:r>
          </a:p>
          <a:p>
            <a:pPr algn="r" rtl="1"/>
            <a:r>
              <a:rPr lang="he-IL" sz="2400" dirty="0"/>
              <a:t>עוד יצוין שאין לה הסכם שיתוף מים עם מדינות במורד הנהרות של מקונג, אינדוס וגנגס.</a:t>
            </a:r>
            <a:endParaRPr lang="en-US" sz="2400" dirty="0"/>
          </a:p>
          <a:p>
            <a:pPr algn="r" rtl="1"/>
            <a:endParaRPr lang="en-US" sz="2400" dirty="0"/>
          </a:p>
          <a:p>
            <a:pPr algn="r" rtl="1"/>
            <a:endParaRPr lang="en-US" sz="2400" dirty="0"/>
          </a:p>
        </p:txBody>
      </p:sp>
      <p:sp>
        <p:nvSpPr>
          <p:cNvPr id="4" name="Title 1">
            <a:extLst>
              <a:ext uri="{FF2B5EF4-FFF2-40B4-BE49-F238E27FC236}">
                <a16:creationId xmlns:a16="http://schemas.microsoft.com/office/drawing/2014/main" id="{426534FE-E5BD-CA26-C89F-947A17D3B8E1}"/>
              </a:ext>
            </a:extLst>
          </p:cNvPr>
          <p:cNvSpPr txBox="1">
            <a:spLocks/>
          </p:cNvSpPr>
          <p:nvPr/>
        </p:nvSpPr>
        <p:spPr>
          <a:xfrm>
            <a:off x="6139392" y="3811204"/>
            <a:ext cx="5661746" cy="2712915"/>
          </a:xfrm>
          <a:prstGeom prst="rect">
            <a:avLst/>
          </a:prstGeom>
          <a:solidFill>
            <a:schemeClr val="tx1">
              <a:lumMod val="75000"/>
              <a:lumOff val="25000"/>
            </a:schemeClr>
          </a:solidFill>
        </p:spPr>
        <p:txBody>
          <a:bodyPr vert="horz" lIns="251999" tIns="288000" rIns="216000" bIns="72000" rtlCol="0">
            <a:normAutofit lnSpcReduction="10000"/>
          </a:bodyPr>
          <a:lstStyle>
            <a:defPPr>
              <a:defRPr lang="en-US"/>
            </a:defPPr>
            <a:lvl1pPr marL="227013" indent="-227013">
              <a:lnSpc>
                <a:spcPct val="90000"/>
              </a:lnSpc>
              <a:spcBef>
                <a:spcPct val="0"/>
              </a:spcBef>
              <a:spcAft>
                <a:spcPts val="600"/>
              </a:spcAft>
              <a:buFont typeface="Arial" panose="020B0604020202020204" pitchFamily="34" charset="0"/>
              <a:buChar char="•"/>
              <a:defRPr sz="1600">
                <a:solidFill>
                  <a:schemeClr val="bg1"/>
                </a:solidFill>
              </a:defRPr>
            </a:lvl1pPr>
          </a:lstStyle>
          <a:p>
            <a:pPr algn="r" rtl="1"/>
            <a:r>
              <a:rPr lang="he-IL" sz="2400" dirty="0"/>
              <a:t>ארצות הברית סיפקה למעלה מ-3.5 מיליארד דולר סיוע למצרים. יש לה פחות אינטרסים באתיופיה.</a:t>
            </a:r>
          </a:p>
          <a:p>
            <a:pPr algn="r" rtl="1"/>
            <a:endParaRPr lang="he-IL" sz="2400" dirty="0"/>
          </a:p>
          <a:p>
            <a:pPr algn="r" rtl="1"/>
            <a:r>
              <a:rPr lang="he-IL" sz="2400" dirty="0"/>
              <a:t>ארה"ב התייצבה לצד מצרים למשא ומתן תחת </a:t>
            </a:r>
            <a:r>
              <a:rPr lang="he-IL" sz="2400" dirty="0" err="1"/>
              <a:t>טראמפ</a:t>
            </a:r>
            <a:r>
              <a:rPr lang="he-IL" sz="2400" dirty="0"/>
              <a:t> כשב-2020 הקפיאה את הסיוע לאתיופיה.</a:t>
            </a:r>
            <a:endParaRPr lang="en-US" sz="2400" dirty="0"/>
          </a:p>
        </p:txBody>
      </p:sp>
      <p:pic>
        <p:nvPicPr>
          <p:cNvPr id="6" name="Content Placeholder 4" descr="Two men shaking hands&#10;&#10;Description automatically generated with medium confidence">
            <a:extLst>
              <a:ext uri="{FF2B5EF4-FFF2-40B4-BE49-F238E27FC236}">
                <a16:creationId xmlns:a16="http://schemas.microsoft.com/office/drawing/2014/main" id="{0F6496A7-B8E0-636C-65E0-AA1BCC03F49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11260"/>
          <a:stretch/>
        </p:blipFill>
        <p:spPr>
          <a:xfrm>
            <a:off x="488613" y="782053"/>
            <a:ext cx="5459049" cy="2712915"/>
          </a:xfrm>
          <a:prstGeom prst="rect">
            <a:avLst/>
          </a:prstGeom>
        </p:spPr>
      </p:pic>
      <p:pic>
        <p:nvPicPr>
          <p:cNvPr id="7" name="Picture 6" descr="A group of men in uniform shaking hands&#10;&#10;Description automatically generated with low confidenc">
            <a:extLst>
              <a:ext uri="{FF2B5EF4-FFF2-40B4-BE49-F238E27FC236}">
                <a16:creationId xmlns:a16="http://schemas.microsoft.com/office/drawing/2014/main" id="{4713D48E-6B22-0967-E266-D8366BC4F0CB}"/>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b="25550"/>
          <a:stretch/>
        </p:blipFill>
        <p:spPr>
          <a:xfrm>
            <a:off x="6139392" y="782053"/>
            <a:ext cx="5459049" cy="2712915"/>
          </a:xfrm>
          <a:prstGeom prst="rect">
            <a:avLst/>
          </a:prstGeom>
        </p:spPr>
      </p:pic>
    </p:spTree>
    <p:extLst>
      <p:ext uri="{BB962C8B-B14F-4D97-AF65-F5344CB8AC3E}">
        <p14:creationId xmlns:p14="http://schemas.microsoft.com/office/powerpoint/2010/main" val="66121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6989-E933-76CA-EAC0-46473A660B3F}"/>
              </a:ext>
            </a:extLst>
          </p:cNvPr>
          <p:cNvSpPr>
            <a:spLocks noGrp="1"/>
          </p:cNvSpPr>
          <p:nvPr>
            <p:ph type="title"/>
          </p:nvPr>
        </p:nvSpPr>
        <p:spPr>
          <a:xfrm>
            <a:off x="7737328" y="564764"/>
            <a:ext cx="4087306" cy="2889114"/>
          </a:xfrm>
        </p:spPr>
        <p:txBody>
          <a:bodyPr vert="horz" lIns="91440" tIns="45720" rIns="91440" bIns="45720" rtlCol="0" anchor="b">
            <a:normAutofit/>
          </a:bodyPr>
          <a:lstStyle/>
          <a:p>
            <a:r>
              <a:rPr lang="he-IL" sz="5400" dirty="0"/>
              <a:t>מסקנות</a:t>
            </a:r>
            <a:endParaRPr lang="en-US" sz="5400" dirty="0"/>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lose-up of a metal flute">
            <a:extLst>
              <a:ext uri="{FF2B5EF4-FFF2-40B4-BE49-F238E27FC236}">
                <a16:creationId xmlns:a16="http://schemas.microsoft.com/office/drawing/2014/main" id="{73E3DACC-9AC1-3BBE-3146-CA93276B2745}"/>
              </a:ext>
            </a:extLst>
          </p:cNvPr>
          <p:cNvPicPr>
            <a:picLocks noChangeAspect="1"/>
          </p:cNvPicPr>
          <p:nvPr/>
        </p:nvPicPr>
        <p:blipFill rotWithShape="1">
          <a:blip r:embed="rId3"/>
          <a:srcRect l="21808" r="1029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3663704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EC85C-6E4A-4801-5D45-247F73E97CDC}"/>
              </a:ext>
            </a:extLst>
          </p:cNvPr>
          <p:cNvSpPr>
            <a:spLocks noGrp="1"/>
          </p:cNvSpPr>
          <p:nvPr>
            <p:ph idx="1"/>
          </p:nvPr>
        </p:nvSpPr>
        <p:spPr/>
        <p:txBody>
          <a:bodyPr/>
          <a:lstStyle/>
          <a:p>
            <a:endParaRPr lang="en-GB"/>
          </a:p>
        </p:txBody>
      </p:sp>
      <p:pic>
        <p:nvPicPr>
          <p:cNvPr id="4" name="Picture 3" descr="Ethiopia: Dam dispute stokes anti-Egypt feelings – Middle East Monitor">
            <a:extLst>
              <a:ext uri="{FF2B5EF4-FFF2-40B4-BE49-F238E27FC236}">
                <a16:creationId xmlns:a16="http://schemas.microsoft.com/office/drawing/2014/main" id="{B74B4DE7-09C0-9E7E-0B1B-E8099D1DE94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1661" b="1"/>
          <a:stretch/>
        </p:blipFill>
        <p:spPr>
          <a:xfrm>
            <a:off x="5110716" y="1139071"/>
            <a:ext cx="6596652" cy="4424408"/>
          </a:xfrm>
          <a:prstGeom prst="rect">
            <a:avLst/>
          </a:prstGeom>
        </p:spPr>
      </p:pic>
      <p:sp>
        <p:nvSpPr>
          <p:cNvPr id="5" name="Content Placeholder 2">
            <a:extLst>
              <a:ext uri="{FF2B5EF4-FFF2-40B4-BE49-F238E27FC236}">
                <a16:creationId xmlns:a16="http://schemas.microsoft.com/office/drawing/2014/main" id="{0F16ABC6-BA6B-A0E5-9AD1-8E2C914F4457}"/>
              </a:ext>
            </a:extLst>
          </p:cNvPr>
          <p:cNvSpPr txBox="1">
            <a:spLocks/>
          </p:cNvSpPr>
          <p:nvPr/>
        </p:nvSpPr>
        <p:spPr>
          <a:xfrm>
            <a:off x="160421" y="303591"/>
            <a:ext cx="4780547" cy="6250818"/>
          </a:xfrm>
          <a:prstGeom prst="rect">
            <a:avLst/>
          </a:prstGeom>
          <a:solidFill>
            <a:schemeClr val="tx1">
              <a:lumMod val="75000"/>
              <a:lumOff val="25000"/>
            </a:schemeClr>
          </a:solidFill>
        </p:spPr>
        <p:txBody>
          <a:bodyPr vert="horz" lIns="91440" tIns="288000" rIns="28800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he-IL" sz="3200" dirty="0">
                <a:solidFill>
                  <a:schemeClr val="bg1"/>
                </a:solidFill>
              </a:rPr>
              <a:t>האתיופים מוכנים לצאת למלחמה על הסכר החדש. המצרים כנראה שלא.</a:t>
            </a:r>
          </a:p>
          <a:p>
            <a:pPr algn="r" rtl="1"/>
            <a:r>
              <a:rPr lang="he-IL" sz="3200" dirty="0">
                <a:solidFill>
                  <a:schemeClr val="bg1"/>
                </a:solidFill>
              </a:rPr>
              <a:t>מנהיגים משני הצדדים לא היו רוצים להגיע להסכמה בגלל הפוליטיקה המקומית.</a:t>
            </a:r>
          </a:p>
          <a:p>
            <a:pPr algn="r" rtl="1"/>
            <a:r>
              <a:rPr lang="he-IL" sz="3200" dirty="0">
                <a:solidFill>
                  <a:schemeClr val="bg1"/>
                </a:solidFill>
              </a:rPr>
              <a:t>שחקנים בינלאומיים ואזוריים אימצו גישות שונות בהתבסס על האינטרסים הלאומיים שלהם. עם תחילת המילוי הם מעריכים שמצרים לא תתחיל מלחמה על הסכר.</a:t>
            </a:r>
            <a:endParaRPr lang="en-GB" sz="3200" dirty="0">
              <a:solidFill>
                <a:schemeClr val="bg1"/>
              </a:solidFill>
            </a:endParaRPr>
          </a:p>
          <a:p>
            <a:endParaRPr lang="en-GB" sz="3200" dirty="0">
              <a:solidFill>
                <a:schemeClr val="bg1"/>
              </a:solidFill>
            </a:endParaRPr>
          </a:p>
        </p:txBody>
      </p:sp>
    </p:spTree>
    <p:extLst>
      <p:ext uri="{BB962C8B-B14F-4D97-AF65-F5344CB8AC3E}">
        <p14:creationId xmlns:p14="http://schemas.microsoft.com/office/powerpoint/2010/main" val="270364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Light reflection in a lens">
            <a:extLst>
              <a:ext uri="{FF2B5EF4-FFF2-40B4-BE49-F238E27FC236}">
                <a16:creationId xmlns:a16="http://schemas.microsoft.com/office/drawing/2014/main" id="{19F58AA1-7205-8AD6-1B80-774724BB6728}"/>
              </a:ext>
            </a:extLst>
          </p:cNvPr>
          <p:cNvPicPr>
            <a:picLocks noChangeAspect="1"/>
          </p:cNvPicPr>
          <p:nvPr/>
        </p:nvPicPr>
        <p:blipFill rotWithShape="1">
          <a:blip r:embed="rId3"/>
          <a:srcRect t="3306" r="23298" b="5785"/>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7E439AF5-9321-4151-AA56-8E5669469DA6}"/>
              </a:ext>
            </a:extLst>
          </p:cNvPr>
          <p:cNvSpPr>
            <a:spLocks noGrp="1"/>
          </p:cNvSpPr>
          <p:nvPr>
            <p:ph type="title"/>
          </p:nvPr>
        </p:nvSpPr>
        <p:spPr>
          <a:xfrm>
            <a:off x="477981" y="1122363"/>
            <a:ext cx="4023360" cy="3204134"/>
          </a:xfrm>
          <a:scene3d>
            <a:camera prst="orthographicFront">
              <a:rot lat="0" lon="0" rev="0"/>
            </a:camera>
            <a:lightRig rig="glow" dir="t">
              <a:rot lat="0" lon="0" rev="14100000"/>
            </a:lightRig>
          </a:scene3d>
        </p:spPr>
        <p:txBody>
          <a:bodyPr vert="horz" lIns="91440" tIns="45720" rIns="91440" bIns="45720" rtlCol="0" anchor="b">
            <a:normAutofit/>
          </a:bodyPr>
          <a:lstStyle/>
          <a:p>
            <a:pPr algn="r"/>
            <a:r>
              <a:rPr lang="he-IL" sz="4800" b="1" dirty="0">
                <a:effectLst>
                  <a:outerShdw blurRad="38100" dist="38100" dir="2700000" algn="tl">
                    <a:srgbClr val="000000">
                      <a:alpha val="43137"/>
                    </a:srgbClr>
                  </a:outerShdw>
                </a:effectLst>
              </a:rPr>
              <a:t>מבוא ורקע</a:t>
            </a:r>
            <a:br>
              <a:rPr lang="he-IL" sz="4800" b="1" dirty="0">
                <a:effectLst>
                  <a:outerShdw blurRad="38100" dist="38100" dir="2700000" algn="tl">
                    <a:srgbClr val="000000">
                      <a:alpha val="43137"/>
                    </a:srgbClr>
                  </a:outerShdw>
                </a:effectLst>
              </a:rPr>
            </a:br>
            <a:br>
              <a:rPr lang="he-IL" sz="4800" b="1" dirty="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87095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6E989B-A53A-DA1E-E931-71C51B053AD1}"/>
              </a:ext>
            </a:extLst>
          </p:cNvPr>
          <p:cNvSpPr txBox="1"/>
          <p:nvPr/>
        </p:nvSpPr>
        <p:spPr>
          <a:xfrm>
            <a:off x="448235" y="1677865"/>
            <a:ext cx="11338561" cy="5078313"/>
          </a:xfrm>
          <a:prstGeom prst="rect">
            <a:avLst/>
          </a:prstGeom>
          <a:noFill/>
        </p:spPr>
        <p:txBody>
          <a:bodyPr wrap="square" rtlCol="0">
            <a:spAutoFit/>
          </a:bodyPr>
          <a:lstStyle/>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Staff, R. (2021, April 7). Egypt’s Sisi warns of potential for conflict over Ethiopian dam. Reuters.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www.reuters.com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/article/us-ethiopia-dam-egypt-sudan-idUSKBN2BU2C3</a:t>
            </a:r>
            <a:endParaRPr lang="en-SG"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Reuters. (2021, September 16). U.N. council urges Egypt, Ethiopia, Sudan to restart dam talks. Reuters.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www.reuters.com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/world/</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africa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/un-council-urges-egypt-ethiopia-sudan-restart-dam-talks-2021-09-15/</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Welcome to Nile Basin Initiative (NBI).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Www.nilebasin.org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www.nilebasin.org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African countries sign Nile water-sharing treaty. (2010, May 14). France 24. https://www.france24.com/</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en</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/20100514-african-countries-sign-water-sharing-treaty-river-nile-Egypt-Sudan</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Agreement on Declaration of Principles between The Arab Republic of Egypt, The Federal Democratic Republic of Ethiopia And The Republic of the Sudan On The Grand Ethiopian Renaissance Dam Project (GERDP) Preamble. (n.d.).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www.internationalwaterlaw.org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/documents/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regionaldocs</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/Final_Nile_Agreement_23_March_2015.pdf</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Water consumption Statistics -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Worldometers</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(2015).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Worldometers.info</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www.worldometers.info</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/water/</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Electricity production capacity by country, around the world.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TheGlobalEconomy.com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www.theglobaleconomy.com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/rankings/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electricity_production_capacity</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en-GB" dirty="0"/>
          </a:p>
        </p:txBody>
      </p:sp>
      <p:sp>
        <p:nvSpPr>
          <p:cNvPr id="9" name="Title 1">
            <a:extLst>
              <a:ext uri="{FF2B5EF4-FFF2-40B4-BE49-F238E27FC236}">
                <a16:creationId xmlns:a16="http://schemas.microsoft.com/office/drawing/2014/main" id="{E04A8A17-6DA7-D331-2E9E-A3D9EBBA873C}"/>
              </a:ext>
            </a:extLst>
          </p:cNvPr>
          <p:cNvSpPr txBox="1">
            <a:spLocks/>
          </p:cNvSpPr>
          <p:nvPr/>
        </p:nvSpPr>
        <p:spPr>
          <a:xfrm>
            <a:off x="810001" y="391902"/>
            <a:ext cx="11338560" cy="128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dirty="0">
                <a:solidFill>
                  <a:srgbClr val="000000"/>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1535571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6E989B-A53A-DA1E-E931-71C51B053AD1}"/>
              </a:ext>
            </a:extLst>
          </p:cNvPr>
          <p:cNvSpPr txBox="1"/>
          <p:nvPr/>
        </p:nvSpPr>
        <p:spPr>
          <a:xfrm>
            <a:off x="448235" y="1677865"/>
            <a:ext cx="11338561" cy="4801314"/>
          </a:xfrm>
          <a:prstGeom prst="rect">
            <a:avLst/>
          </a:prstGeom>
          <a:noFill/>
        </p:spPr>
        <p:txBody>
          <a:bodyPr wrap="square" rtlCol="0">
            <a:spAutoFit/>
          </a:bodyPr>
          <a:lstStyle/>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‌Strzepek, K. M.,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Yohe</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G. W., Tol, R. S. J., &amp;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Rosegrant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M. W. (2008). The value of the high Aswan Dam to the Egyptian economy. Ecological Economics, 66(1), 117–126. </a:t>
            </a:r>
            <a:r>
              <a:rPr lang="en-US" sz="1800" u="sng" dirty="0">
                <a:solidFill>
                  <a:srgbClr val="000000"/>
                </a:solidFill>
                <a:effectLst/>
                <a:latin typeface="Calibri" panose="020F0502020204030204" pitchFamily="34" charset="0"/>
                <a:ea typeface="DengXian" panose="02010600030101010101" pitchFamily="2" charset="-122"/>
                <a:cs typeface="Arial" panose="020B0604020202020204" pitchFamily="34" charset="0"/>
                <a:hlinkClick r:id="rId3"/>
              </a:rPr>
              <a:t>https://doi.org/10.1016/j.ecolecon.2007.08.019</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Wheeler, K. G., Basheer, M.,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Mekonnen</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Z. T.,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Eltoum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S. O.,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Mersha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 Abdo, G. M.,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Zagona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E. A., Hall, J. W., &amp;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Dadson</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S. J. (2016). Cooperative filling approaches for the Grand Ethiopian Renaissance Dam. Water International, 41(4), 611–634.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doi.org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/10.1080/02508060.2016.1177698</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Negash</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T.,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Ferede</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T., &amp;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Diriba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G. (2020). The economic significance of the Grand Ethiopian Renaissance Dam (GERD) to the Eastern Nile Economies: A CGE modeling approach.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eea-et.org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/wp-content/uploads/2021/01/Policy-Working-Paper-05-2020.pdf</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Filling the Grand Ethiopian Renaissance Dam is unlikely to…. (n.d.). Oxford Martin School. Retrieved October 28, 2022, from </a:t>
            </a:r>
            <a:r>
              <a:rPr lang="en-US" sz="1800" u="sng" dirty="0">
                <a:solidFill>
                  <a:srgbClr val="000000"/>
                </a:solidFill>
                <a:effectLst/>
                <a:latin typeface="Calibri" panose="020F0502020204030204" pitchFamily="34" charset="0"/>
                <a:ea typeface="DengXian" panose="02010600030101010101" pitchFamily="2" charset="-122"/>
                <a:cs typeface="Arial" panose="020B0604020202020204" pitchFamily="34" charset="0"/>
                <a:hlinkClick r:id="rId4"/>
              </a:rPr>
              <a:t>https://www.oxfordmartin.ox.ac.uk/news/gerd-drought-planning-is-essential/</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Setting the record straight on the impacts of the Grand Ethiopian…. (n.d.). Oxford Martin School.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www.oxfordmartin.ox.ac.uk</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/blog/setting-the-record-straight-on-the-</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gerd</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GB" dirty="0"/>
          </a:p>
        </p:txBody>
      </p:sp>
      <p:sp>
        <p:nvSpPr>
          <p:cNvPr id="9" name="Title 1">
            <a:extLst>
              <a:ext uri="{FF2B5EF4-FFF2-40B4-BE49-F238E27FC236}">
                <a16:creationId xmlns:a16="http://schemas.microsoft.com/office/drawing/2014/main" id="{E04A8A17-6DA7-D331-2E9E-A3D9EBBA873C}"/>
              </a:ext>
            </a:extLst>
          </p:cNvPr>
          <p:cNvSpPr txBox="1">
            <a:spLocks/>
          </p:cNvSpPr>
          <p:nvPr/>
        </p:nvSpPr>
        <p:spPr>
          <a:xfrm>
            <a:off x="810001" y="391902"/>
            <a:ext cx="11338560" cy="128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dirty="0">
                <a:solidFill>
                  <a:srgbClr val="000000"/>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1057076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6E989B-A53A-DA1E-E931-71C51B053AD1}"/>
              </a:ext>
            </a:extLst>
          </p:cNvPr>
          <p:cNvSpPr txBox="1"/>
          <p:nvPr/>
        </p:nvSpPr>
        <p:spPr>
          <a:xfrm>
            <a:off x="448235" y="1677865"/>
            <a:ext cx="11338561" cy="7848302"/>
          </a:xfrm>
          <a:prstGeom prst="rect">
            <a:avLst/>
          </a:prstGeom>
          <a:noFill/>
        </p:spPr>
        <p:txBody>
          <a:bodyPr wrap="square" rtlCol="0">
            <a:spAutoFit/>
          </a:bodyPr>
          <a:lstStyle/>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Egypt expands water desalination projects as Nile dam talks hit new snag - Al-Monitor: Independent, trusted coverage of the Middle East.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Www.al-Monitor.com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www.al-monitor.com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/originals/2022/06/egypt-expands-water-desalination-projects-nile-dam-talks-hit-new-snag#:~:text=There%20are%20currently%2082%20desalination</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Egypt expands water desalination projects as Nile dam talks hit new snag - Al-Monitor: The Pulse of the Middle East.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Www.al-Monitor.com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www.al-monitor.com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/originals/2022/06/egypt-expands-water-desalination-projects-nile-dam-talks-hit-new-snag</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The Senegal River Basin Development Organization (OMVS) Sets the Standard for Cooperative Management of a Transboundary River Basin.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Blogs.worldbank.org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blogs.worldbank.org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nasikiliza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/setting-example-cooperative-management-transboundary-water-resources-west-africa</a:t>
            </a:r>
            <a:endParaRPr lang="en-SG"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Egypt president could rule until 2030 as constitutional changes backed. (2019, April 24). BBC News.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www.bbc.com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/news/world-middle-east-48035512</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Egyptian warning over Ethiopia Nile dam. (2013, June 10). BBC News.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www.bbc.com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/news/world-africa-22850124</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Water Scarcity in Egypt.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Www.unicef.org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www.unicef.org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egypt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/documents/water-scarcity-</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egypt</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Egypt: Background and U.S. Relations. (n.d.).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sgp.fas.org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crs</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mideast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/RL33003.pdf</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Gorvett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J. (2021, July 31). China in the middle of Nile mega-dam feud. Asia Times.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asiatimes.com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/2021/07/</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china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-in-the-middle-of-</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nile</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-mega-dam-feud/</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Kahsay</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T. N., Kuik, O., Brouwer, R., &amp; van der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Zaag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P. (2015). Estimation of the transboundary economic impacts of the Grand Ethiopia Renaissance Dam: A computable general equilibrium analysis. Water Resources and Economics, 10, 14–30.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doi.org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/10.1016/j.wre.2015.02.003</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endParaRPr lang="en-GB" dirty="0"/>
          </a:p>
        </p:txBody>
      </p:sp>
      <p:sp>
        <p:nvSpPr>
          <p:cNvPr id="9" name="Title 1">
            <a:extLst>
              <a:ext uri="{FF2B5EF4-FFF2-40B4-BE49-F238E27FC236}">
                <a16:creationId xmlns:a16="http://schemas.microsoft.com/office/drawing/2014/main" id="{E04A8A17-6DA7-D331-2E9E-A3D9EBBA873C}"/>
              </a:ext>
            </a:extLst>
          </p:cNvPr>
          <p:cNvSpPr txBox="1">
            <a:spLocks/>
          </p:cNvSpPr>
          <p:nvPr/>
        </p:nvSpPr>
        <p:spPr>
          <a:xfrm>
            <a:off x="810001" y="391902"/>
            <a:ext cx="11338560" cy="128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dirty="0">
                <a:solidFill>
                  <a:srgbClr val="000000"/>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3071248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6E989B-A53A-DA1E-E931-71C51B053AD1}"/>
              </a:ext>
            </a:extLst>
          </p:cNvPr>
          <p:cNvSpPr txBox="1"/>
          <p:nvPr/>
        </p:nvSpPr>
        <p:spPr>
          <a:xfrm>
            <a:off x="448235" y="1677865"/>
            <a:ext cx="11338561" cy="2585323"/>
          </a:xfrm>
          <a:prstGeom prst="rect">
            <a:avLst/>
          </a:prstGeom>
          <a:noFill/>
        </p:spPr>
        <p:txBody>
          <a:bodyPr wrap="square" rtlCol="0">
            <a:spAutoFit/>
          </a:bodyPr>
          <a:lstStyle/>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Egypt: Background and U.S. Relations. (n.d.).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sgp.fas.org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crs</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mideast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/RL33003.pdf</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Gorvett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J. (2021, July 31). China in the middle of Nile mega-dam feud. Asia Times.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asiatimes.com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/2021/07/</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china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-in-the-middle-of-</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nile</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-mega-dam-feud/</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Kahsay</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T. N., Kuik, O., Brouwer, R., &amp; van der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Zaag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P. (2015). Estimation of the transboundary economic impacts of the Grand Ethiopia Renaissance Dam: A computable general equilibrium analysis. Water Resources and Economics, 10, 14–30.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doi.org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/10.1016/j.wre.2015.02.003</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endParaRPr lang="en-GB" dirty="0"/>
          </a:p>
        </p:txBody>
      </p:sp>
      <p:sp>
        <p:nvSpPr>
          <p:cNvPr id="9" name="Title 1">
            <a:extLst>
              <a:ext uri="{FF2B5EF4-FFF2-40B4-BE49-F238E27FC236}">
                <a16:creationId xmlns:a16="http://schemas.microsoft.com/office/drawing/2014/main" id="{E04A8A17-6DA7-D331-2E9E-A3D9EBBA873C}"/>
              </a:ext>
            </a:extLst>
          </p:cNvPr>
          <p:cNvSpPr txBox="1">
            <a:spLocks/>
          </p:cNvSpPr>
          <p:nvPr/>
        </p:nvSpPr>
        <p:spPr>
          <a:xfrm>
            <a:off x="810001" y="391902"/>
            <a:ext cx="11338560" cy="128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dirty="0">
                <a:solidFill>
                  <a:srgbClr val="000000"/>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17346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A22E-57CE-4E28-01E1-3339E92CE2A6}"/>
              </a:ext>
            </a:extLst>
          </p:cNvPr>
          <p:cNvSpPr>
            <a:spLocks noGrp="1"/>
          </p:cNvSpPr>
          <p:nvPr>
            <p:ph type="title"/>
          </p:nvPr>
        </p:nvSpPr>
        <p:spPr>
          <a:xfrm>
            <a:off x="5021821" y="3727610"/>
            <a:ext cx="6517266" cy="2331814"/>
          </a:xfrm>
        </p:spPr>
        <p:txBody>
          <a:bodyPr vert="horz" lIns="91440" tIns="45720" rIns="91440" bIns="45720" rtlCol="0" anchor="b">
            <a:noAutofit/>
          </a:bodyPr>
          <a:lstStyle/>
          <a:p>
            <a:r>
              <a:rPr lang="en-US" sz="3600" b="1" kern="1200" dirty="0">
                <a:solidFill>
                  <a:srgbClr val="FFFFFF"/>
                </a:solidFill>
                <a:latin typeface="+mj-lt"/>
                <a:ea typeface="+mj-ea"/>
                <a:cs typeface="+mj-cs"/>
              </a:rPr>
              <a:t>The Complex Geopolitics of Damming the Nile </a:t>
            </a:r>
            <a:br>
              <a:rPr lang="en-US" sz="3600" b="1" dirty="0">
                <a:solidFill>
                  <a:srgbClr val="FFFFFF"/>
                </a:solidFill>
              </a:rPr>
            </a:br>
            <a:br>
              <a:rPr lang="en-US" sz="3600" b="1" kern="1200" dirty="0">
                <a:solidFill>
                  <a:srgbClr val="FFFFFF"/>
                </a:solidFill>
                <a:latin typeface="+mj-lt"/>
                <a:ea typeface="+mj-ea"/>
                <a:cs typeface="+mj-cs"/>
              </a:rPr>
            </a:br>
            <a:r>
              <a:rPr lang="en-US" sz="3200" b="1" kern="1200" dirty="0">
                <a:solidFill>
                  <a:srgbClr val="FFFFFF"/>
                </a:solidFill>
                <a:latin typeface="+mj-lt"/>
                <a:ea typeface="+mj-ea"/>
                <a:cs typeface="+mj-cs"/>
              </a:rPr>
              <a:t>Team 4 Investigation</a:t>
            </a:r>
            <a:endParaRPr lang="en-US" sz="3600" b="1" kern="1200" dirty="0">
              <a:solidFill>
                <a:srgbClr val="FFFFFF"/>
              </a:solidFill>
              <a:latin typeface="+mj-lt"/>
              <a:ea typeface="+mj-ea"/>
              <a:cs typeface="+mj-cs"/>
            </a:endParaRPr>
          </a:p>
        </p:txBody>
      </p:sp>
      <p:pic>
        <p:nvPicPr>
          <p:cNvPr id="2050" name="Picture 2" descr="נילוס – ויקיפדיה">
            <a:extLst>
              <a:ext uri="{FF2B5EF4-FFF2-40B4-BE49-F238E27FC236}">
                <a16:creationId xmlns:a16="http://schemas.microsoft.com/office/drawing/2014/main" id="{FFC8FB1D-6447-45A5-981F-026A51EE1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20" y="0"/>
            <a:ext cx="4338712" cy="67336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נילוס – ויקיפדיה">
            <a:extLst>
              <a:ext uri="{FF2B5EF4-FFF2-40B4-BE49-F238E27FC236}">
                <a16:creationId xmlns:a16="http://schemas.microsoft.com/office/drawing/2014/main" id="{B98DD93F-8FC6-494A-96D1-699B5DDB4A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123" b="30576"/>
          <a:stretch/>
        </p:blipFill>
        <p:spPr bwMode="auto">
          <a:xfrm>
            <a:off x="4812633" y="881350"/>
            <a:ext cx="7159640" cy="5552500"/>
          </a:xfrm>
          <a:prstGeom prst="rect">
            <a:avLst/>
          </a:prstGeom>
          <a:noFill/>
          <a:extLst>
            <a:ext uri="{909E8E84-426E-40DD-AFC4-6F175D3DCCD1}">
              <a14:hiddenFill xmlns:a14="http://schemas.microsoft.com/office/drawing/2010/main">
                <a:solidFill>
                  <a:srgbClr val="FFFFFF"/>
                </a:solidFill>
              </a14:hiddenFill>
            </a:ext>
          </a:extLst>
        </p:spPr>
      </p:pic>
      <p:sp>
        <p:nvSpPr>
          <p:cNvPr id="3" name="בועת דיבור: מלבן עם פינות מעוגלות 2">
            <a:extLst>
              <a:ext uri="{FF2B5EF4-FFF2-40B4-BE49-F238E27FC236}">
                <a16:creationId xmlns:a16="http://schemas.microsoft.com/office/drawing/2014/main" id="{554A44A3-F0DB-46E9-81A3-11533A0A586B}"/>
              </a:ext>
            </a:extLst>
          </p:cNvPr>
          <p:cNvSpPr/>
          <p:nvPr/>
        </p:nvSpPr>
        <p:spPr>
          <a:xfrm>
            <a:off x="6665205" y="154236"/>
            <a:ext cx="1531344" cy="534319"/>
          </a:xfrm>
          <a:prstGeom prst="wedgeRoundRectCallout">
            <a:avLst>
              <a:gd name="adj1" fmla="val 62620"/>
              <a:gd name="adj2" fmla="val 2274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100%</a:t>
            </a:r>
          </a:p>
        </p:txBody>
      </p:sp>
      <p:sp>
        <p:nvSpPr>
          <p:cNvPr id="9" name="בועת דיבור: מלבן עם פינות מעוגלות 8">
            <a:extLst>
              <a:ext uri="{FF2B5EF4-FFF2-40B4-BE49-F238E27FC236}">
                <a16:creationId xmlns:a16="http://schemas.microsoft.com/office/drawing/2014/main" id="{3E00770A-69CD-41F9-AF27-687D728B721C}"/>
              </a:ext>
            </a:extLst>
          </p:cNvPr>
          <p:cNvSpPr/>
          <p:nvPr/>
        </p:nvSpPr>
        <p:spPr>
          <a:xfrm>
            <a:off x="6665205" y="3434509"/>
            <a:ext cx="1531344" cy="534319"/>
          </a:xfrm>
          <a:prstGeom prst="wedgeRoundRectCallout">
            <a:avLst>
              <a:gd name="adj1" fmla="val 62620"/>
              <a:gd name="adj2" fmla="val 2274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15%</a:t>
            </a:r>
          </a:p>
        </p:txBody>
      </p:sp>
      <p:sp>
        <p:nvSpPr>
          <p:cNvPr id="11" name="בועת דיבור: מלבן עם פינות מעוגלות 10">
            <a:extLst>
              <a:ext uri="{FF2B5EF4-FFF2-40B4-BE49-F238E27FC236}">
                <a16:creationId xmlns:a16="http://schemas.microsoft.com/office/drawing/2014/main" id="{5342B9DF-BF15-4B88-84AB-A9CE012E7430}"/>
              </a:ext>
            </a:extLst>
          </p:cNvPr>
          <p:cNvSpPr/>
          <p:nvPr/>
        </p:nvSpPr>
        <p:spPr>
          <a:xfrm>
            <a:off x="10216931" y="3366839"/>
            <a:ext cx="1531344" cy="534319"/>
          </a:xfrm>
          <a:prstGeom prst="wedgeRoundRectCallout">
            <a:avLst>
              <a:gd name="adj1" fmla="val -130905"/>
              <a:gd name="adj2" fmla="val 1057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55%</a:t>
            </a:r>
          </a:p>
        </p:txBody>
      </p:sp>
      <p:sp>
        <p:nvSpPr>
          <p:cNvPr id="12" name="בועת דיבור: מלבן עם פינות מעוגלות 11">
            <a:extLst>
              <a:ext uri="{FF2B5EF4-FFF2-40B4-BE49-F238E27FC236}">
                <a16:creationId xmlns:a16="http://schemas.microsoft.com/office/drawing/2014/main" id="{D8D877AC-EC2F-43C7-8701-8E87C2AD7EA2}"/>
              </a:ext>
            </a:extLst>
          </p:cNvPr>
          <p:cNvSpPr/>
          <p:nvPr/>
        </p:nvSpPr>
        <p:spPr>
          <a:xfrm>
            <a:off x="10018759" y="2469700"/>
            <a:ext cx="1531344" cy="534319"/>
          </a:xfrm>
          <a:prstGeom prst="wedgeRoundRectCallout">
            <a:avLst>
              <a:gd name="adj1" fmla="val -89179"/>
              <a:gd name="adj2" fmla="val 1202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30%</a:t>
            </a:r>
          </a:p>
        </p:txBody>
      </p:sp>
      <p:sp>
        <p:nvSpPr>
          <p:cNvPr id="13" name="בועת דיבור: מלבן עם פינות מעוגלות 12">
            <a:extLst>
              <a:ext uri="{FF2B5EF4-FFF2-40B4-BE49-F238E27FC236}">
                <a16:creationId xmlns:a16="http://schemas.microsoft.com/office/drawing/2014/main" id="{6C78A999-0BCD-4AF4-8DB3-97C79164E0E5}"/>
              </a:ext>
            </a:extLst>
          </p:cNvPr>
          <p:cNvSpPr/>
          <p:nvPr/>
        </p:nvSpPr>
        <p:spPr>
          <a:xfrm>
            <a:off x="7093027" y="5442331"/>
            <a:ext cx="1531344" cy="534319"/>
          </a:xfrm>
          <a:prstGeom prst="wedgeRoundRectCallout">
            <a:avLst>
              <a:gd name="adj1" fmla="val 92836"/>
              <a:gd name="adj2" fmla="val -137500"/>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GERD</a:t>
            </a:r>
            <a:endParaRPr lang="he-IL" dirty="0"/>
          </a:p>
        </p:txBody>
      </p:sp>
      <p:sp>
        <p:nvSpPr>
          <p:cNvPr id="4" name="אליפסה 3">
            <a:extLst>
              <a:ext uri="{FF2B5EF4-FFF2-40B4-BE49-F238E27FC236}">
                <a16:creationId xmlns:a16="http://schemas.microsoft.com/office/drawing/2014/main" id="{11B6AD3E-14DF-45E8-A084-2E6143CBD0D5}"/>
              </a:ext>
            </a:extLst>
          </p:cNvPr>
          <p:cNvSpPr/>
          <p:nvPr/>
        </p:nvSpPr>
        <p:spPr>
          <a:xfrm>
            <a:off x="1222744" y="1047371"/>
            <a:ext cx="967563" cy="64434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a:extLst>
              <a:ext uri="{FF2B5EF4-FFF2-40B4-BE49-F238E27FC236}">
                <a16:creationId xmlns:a16="http://schemas.microsoft.com/office/drawing/2014/main" id="{57EEB14F-420A-46D1-BCAF-5308F3741767}"/>
              </a:ext>
            </a:extLst>
          </p:cNvPr>
          <p:cNvSpPr/>
          <p:nvPr/>
        </p:nvSpPr>
        <p:spPr>
          <a:xfrm>
            <a:off x="1222744" y="3366839"/>
            <a:ext cx="967563" cy="64434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extLst>
              <a:ext uri="{FF2B5EF4-FFF2-40B4-BE49-F238E27FC236}">
                <a16:creationId xmlns:a16="http://schemas.microsoft.com/office/drawing/2014/main" id="{4E50B9F8-E602-4314-A929-C5D3A9E4445D}"/>
              </a:ext>
            </a:extLst>
          </p:cNvPr>
          <p:cNvSpPr/>
          <p:nvPr/>
        </p:nvSpPr>
        <p:spPr>
          <a:xfrm>
            <a:off x="3366444" y="4197148"/>
            <a:ext cx="967563" cy="64434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243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3" grpId="0" animBg="1"/>
      <p:bldP spid="4"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a:extLst>
              <a:ext uri="{FF2B5EF4-FFF2-40B4-BE49-F238E27FC236}">
                <a16:creationId xmlns:a16="http://schemas.microsoft.com/office/drawing/2014/main" id="{C0DF01C2-C1A2-4337-BD63-DE1968A090E3}"/>
              </a:ext>
            </a:extLst>
          </p:cNvPr>
          <p:cNvSpPr txBox="1">
            <a:spLocks/>
          </p:cNvSpPr>
          <p:nvPr/>
        </p:nvSpPr>
        <p:spPr>
          <a:xfrm>
            <a:off x="838200" y="174298"/>
            <a:ext cx="10515600" cy="1325563"/>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800" b="1" dirty="0">
                <a:solidFill>
                  <a:schemeClr val="bg1"/>
                </a:solidFill>
                <a:effectLst>
                  <a:outerShdw blurRad="38100" dist="38100" dir="2700000" algn="tl">
                    <a:srgbClr val="000000">
                      <a:alpha val="43137"/>
                    </a:srgbClr>
                  </a:outerShdw>
                </a:effectLst>
              </a:rPr>
              <a:t>פרויקט ה </a:t>
            </a:r>
            <a:r>
              <a:rPr lang="en-US" sz="4800" b="1" dirty="0">
                <a:solidFill>
                  <a:schemeClr val="bg1"/>
                </a:solidFill>
                <a:effectLst>
                  <a:outerShdw blurRad="38100" dist="38100" dir="2700000" algn="tl">
                    <a:srgbClr val="000000">
                      <a:alpha val="43137"/>
                    </a:srgbClr>
                  </a:outerShdw>
                </a:effectLst>
              </a:rPr>
              <a:t>GERD</a:t>
            </a:r>
            <a:endParaRPr lang="he-IL" sz="4800" b="1" dirty="0">
              <a:solidFill>
                <a:schemeClr val="bg1"/>
              </a:solidFill>
              <a:effectLst>
                <a:outerShdw blurRad="38100" dist="38100" dir="2700000" algn="tl">
                  <a:srgbClr val="000000">
                    <a:alpha val="43137"/>
                  </a:srgbClr>
                </a:outerShdw>
              </a:effectLst>
            </a:endParaRPr>
          </a:p>
          <a:p>
            <a:pPr algn="ctr"/>
            <a:r>
              <a:rPr lang="en-US" b="1" i="0" u="none" strike="noStrike" dirty="0">
                <a:solidFill>
                  <a:srgbClr val="FFFFFF"/>
                </a:solidFill>
                <a:effectLst/>
                <a:latin typeface="Calibri Light" panose="020F0302020204030204" pitchFamily="34" charset="0"/>
              </a:rPr>
              <a:t>Grand Ethiopian Renaissance Dam </a:t>
            </a:r>
            <a:r>
              <a:rPr lang="en-US" sz="2000" b="0" i="0" dirty="0">
                <a:solidFill>
                  <a:srgbClr val="000000"/>
                </a:solidFill>
                <a:effectLst/>
                <a:latin typeface="Calibri Light" panose="020F0302020204030204" pitchFamily="34" charset="0"/>
              </a:rPr>
              <a:t>​</a:t>
            </a:r>
            <a:endParaRPr lang="he-IL" sz="4800" b="1" dirty="0">
              <a:solidFill>
                <a:schemeClr val="bg1"/>
              </a:solidFill>
              <a:effectLst>
                <a:outerShdw blurRad="38100" dist="38100" dir="2700000" algn="tl">
                  <a:srgbClr val="000000">
                    <a:alpha val="43137"/>
                  </a:srgbClr>
                </a:outerShdw>
              </a:effectLst>
            </a:endParaRPr>
          </a:p>
        </p:txBody>
      </p:sp>
      <p:sp>
        <p:nvSpPr>
          <p:cNvPr id="5" name="מלבן: פינות מעוגלות 4">
            <a:extLst>
              <a:ext uri="{FF2B5EF4-FFF2-40B4-BE49-F238E27FC236}">
                <a16:creationId xmlns:a16="http://schemas.microsoft.com/office/drawing/2014/main" id="{09BF80D7-9F55-4540-8683-0BA6EE0FC4F9}"/>
              </a:ext>
            </a:extLst>
          </p:cNvPr>
          <p:cNvSpPr/>
          <p:nvPr/>
        </p:nvSpPr>
        <p:spPr>
          <a:xfrm>
            <a:off x="838200" y="1553026"/>
            <a:ext cx="7475621" cy="168938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3600" dirty="0"/>
              <a:t>מטרה עיקרית – ייצור </a:t>
            </a:r>
            <a:r>
              <a:rPr lang="en-US" sz="3600" dirty="0"/>
              <a:t>5.15GW</a:t>
            </a:r>
            <a:r>
              <a:rPr lang="he-IL" sz="3600" dirty="0"/>
              <a:t> </a:t>
            </a:r>
            <a:endParaRPr lang="en-SG" sz="3600" dirty="0"/>
          </a:p>
          <a:p>
            <a:pPr algn="r" rtl="1"/>
            <a:r>
              <a:rPr lang="he-IL" sz="3600" dirty="0"/>
              <a:t>חשמל על מנת לסייע בתהליך צמיחת אתיופיה וחילוצה מהעוני.</a:t>
            </a:r>
          </a:p>
        </p:txBody>
      </p:sp>
      <p:sp>
        <p:nvSpPr>
          <p:cNvPr id="6" name="מלבן: פינות מעוגלות 5">
            <a:extLst>
              <a:ext uri="{FF2B5EF4-FFF2-40B4-BE49-F238E27FC236}">
                <a16:creationId xmlns:a16="http://schemas.microsoft.com/office/drawing/2014/main" id="{900A3DF2-0822-439D-9ED7-D915C7EC957C}"/>
              </a:ext>
            </a:extLst>
          </p:cNvPr>
          <p:cNvSpPr/>
          <p:nvPr/>
        </p:nvSpPr>
        <p:spPr>
          <a:xfrm>
            <a:off x="838200" y="3356011"/>
            <a:ext cx="7475621" cy="96934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3600" dirty="0"/>
              <a:t>התנעה - שנת 2011 (תוכנן להסתיים תוך 5 שנים).</a:t>
            </a:r>
          </a:p>
        </p:txBody>
      </p:sp>
      <p:sp>
        <p:nvSpPr>
          <p:cNvPr id="8" name="מלבן: פינות מעוגלות 7">
            <a:extLst>
              <a:ext uri="{FF2B5EF4-FFF2-40B4-BE49-F238E27FC236}">
                <a16:creationId xmlns:a16="http://schemas.microsoft.com/office/drawing/2014/main" id="{5AD1BC35-AF7D-46A7-85C2-8A31F0E097E9}"/>
              </a:ext>
            </a:extLst>
          </p:cNvPr>
          <p:cNvSpPr/>
          <p:nvPr/>
        </p:nvSpPr>
        <p:spPr>
          <a:xfrm>
            <a:off x="838200" y="4511920"/>
            <a:ext cx="7475621" cy="101751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3600" dirty="0"/>
              <a:t>סטטוס (נכון ל 2022) – הושלם המילוי השלישי והחל ייצור חלקי של חשמל.</a:t>
            </a:r>
          </a:p>
        </p:txBody>
      </p:sp>
      <p:sp>
        <p:nvSpPr>
          <p:cNvPr id="9" name="מלבן: פינות מעוגלות 8">
            <a:extLst>
              <a:ext uri="{FF2B5EF4-FFF2-40B4-BE49-F238E27FC236}">
                <a16:creationId xmlns:a16="http://schemas.microsoft.com/office/drawing/2014/main" id="{BC9241D7-A6FE-4748-831F-7710704A9894}"/>
              </a:ext>
            </a:extLst>
          </p:cNvPr>
          <p:cNvSpPr/>
          <p:nvPr/>
        </p:nvSpPr>
        <p:spPr>
          <a:xfrm>
            <a:off x="838200" y="5782911"/>
            <a:ext cx="7475621" cy="10024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3600" dirty="0"/>
              <a:t>עלות מתוכננת - כ-4.8 מיליארד דולר (בעיקר ע"י מימון מקומי).</a:t>
            </a:r>
          </a:p>
        </p:txBody>
      </p:sp>
      <p:pic>
        <p:nvPicPr>
          <p:cNvPr id="1026" name="Picture 2" descr="Gerd: Sudan talks tough with Ethiopia over River Nile dam - BBC News">
            <a:extLst>
              <a:ext uri="{FF2B5EF4-FFF2-40B4-BE49-F238E27FC236}">
                <a16:creationId xmlns:a16="http://schemas.microsoft.com/office/drawing/2014/main" id="{954D1E5F-713B-466C-B53E-9A0080C7E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023" y="1951919"/>
            <a:ext cx="3604468" cy="2018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661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a:extLst>
              <a:ext uri="{FF2B5EF4-FFF2-40B4-BE49-F238E27FC236}">
                <a16:creationId xmlns:a16="http://schemas.microsoft.com/office/drawing/2014/main" id="{C0DF01C2-C1A2-4337-BD63-DE1968A090E3}"/>
              </a:ext>
            </a:extLst>
          </p:cNvPr>
          <p:cNvSpPr txBox="1">
            <a:spLocks/>
          </p:cNvSpPr>
          <p:nvPr/>
        </p:nvSpPr>
        <p:spPr>
          <a:xfrm>
            <a:off x="838200" y="174298"/>
            <a:ext cx="10515600" cy="1325563"/>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he-IL" sz="6600" b="1" dirty="0">
                <a:solidFill>
                  <a:schemeClr val="bg1"/>
                </a:solidFill>
                <a:effectLst>
                  <a:outerShdw blurRad="38100" dist="38100" dir="2700000" algn="tl">
                    <a:srgbClr val="000000">
                      <a:alpha val="43137"/>
                    </a:srgbClr>
                  </a:outerShdw>
                </a:effectLst>
              </a:rPr>
              <a:t>פרמטרים 'הנדסיים' מרכזיים</a:t>
            </a:r>
          </a:p>
        </p:txBody>
      </p:sp>
      <p:pic>
        <p:nvPicPr>
          <p:cNvPr id="8" name="Picture 2" descr="מים חשמליים - מדע גדול, בקטנה : מדע גדול, בקטנה">
            <a:extLst>
              <a:ext uri="{FF2B5EF4-FFF2-40B4-BE49-F238E27FC236}">
                <a16:creationId xmlns:a16="http://schemas.microsoft.com/office/drawing/2014/main" id="{F1088985-5005-4C61-9DCD-0CABEC7EE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156" y="2018371"/>
            <a:ext cx="7631687" cy="434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11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a:extLst>
              <a:ext uri="{FF2B5EF4-FFF2-40B4-BE49-F238E27FC236}">
                <a16:creationId xmlns:a16="http://schemas.microsoft.com/office/drawing/2014/main" id="{C0DF01C2-C1A2-4337-BD63-DE1968A090E3}"/>
              </a:ext>
            </a:extLst>
          </p:cNvPr>
          <p:cNvSpPr txBox="1">
            <a:spLocks/>
          </p:cNvSpPr>
          <p:nvPr/>
        </p:nvSpPr>
        <p:spPr>
          <a:xfrm>
            <a:off x="838200" y="174298"/>
            <a:ext cx="10515600" cy="1325563"/>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he-IL" sz="6600" b="1" dirty="0">
                <a:solidFill>
                  <a:schemeClr val="bg1"/>
                </a:solidFill>
                <a:effectLst>
                  <a:outerShdw blurRad="38100" dist="38100" dir="2700000" algn="tl">
                    <a:srgbClr val="000000">
                      <a:alpha val="43137"/>
                    </a:srgbClr>
                  </a:outerShdw>
                </a:effectLst>
              </a:rPr>
              <a:t>פרמטרים 'הנדסיים' מרכזיים</a:t>
            </a:r>
          </a:p>
        </p:txBody>
      </p:sp>
      <p:sp>
        <p:nvSpPr>
          <p:cNvPr id="5" name="מלבן: פינות מעוגלות 4">
            <a:extLst>
              <a:ext uri="{FF2B5EF4-FFF2-40B4-BE49-F238E27FC236}">
                <a16:creationId xmlns:a16="http://schemas.microsoft.com/office/drawing/2014/main" id="{09BF80D7-9F55-4540-8683-0BA6EE0FC4F9}"/>
              </a:ext>
            </a:extLst>
          </p:cNvPr>
          <p:cNvSpPr/>
          <p:nvPr/>
        </p:nvSpPr>
        <p:spPr>
          <a:xfrm>
            <a:off x="499429" y="1644533"/>
            <a:ext cx="4363756" cy="96213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dirty="0"/>
              <a:t>משך מילוי</a:t>
            </a:r>
          </a:p>
        </p:txBody>
      </p:sp>
      <p:sp>
        <p:nvSpPr>
          <p:cNvPr id="4" name="מלבן: פינות מעוגלות 5">
            <a:extLst>
              <a:ext uri="{FF2B5EF4-FFF2-40B4-BE49-F238E27FC236}">
                <a16:creationId xmlns:a16="http://schemas.microsoft.com/office/drawing/2014/main" id="{02488C7B-4317-3DD4-27FE-44A6957F49C2}"/>
              </a:ext>
            </a:extLst>
          </p:cNvPr>
          <p:cNvSpPr/>
          <p:nvPr/>
        </p:nvSpPr>
        <p:spPr>
          <a:xfrm>
            <a:off x="6456556" y="1623645"/>
            <a:ext cx="4466362" cy="10481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3600" dirty="0"/>
              <a:t>'ימי הבצורת'</a:t>
            </a:r>
          </a:p>
        </p:txBody>
      </p:sp>
      <p:pic>
        <p:nvPicPr>
          <p:cNvPr id="8" name="Picture 2" descr="מים חשמליים - מדע גדול, בקטנה : מדע גדול, בקטנה">
            <a:extLst>
              <a:ext uri="{FF2B5EF4-FFF2-40B4-BE49-F238E27FC236}">
                <a16:creationId xmlns:a16="http://schemas.microsoft.com/office/drawing/2014/main" id="{F1088985-5005-4C61-9DCD-0CABEC7EE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46" y="2897818"/>
            <a:ext cx="5503376" cy="31344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מים חשמליים - מדע גדול, בקטנה : מדע גדול, בקטנה">
            <a:extLst>
              <a:ext uri="{FF2B5EF4-FFF2-40B4-BE49-F238E27FC236}">
                <a16:creationId xmlns:a16="http://schemas.microsoft.com/office/drawing/2014/main" id="{D5251591-394A-491C-8280-2CA704C28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97818"/>
            <a:ext cx="5503376" cy="3134421"/>
          </a:xfrm>
          <a:prstGeom prst="rect">
            <a:avLst/>
          </a:prstGeom>
          <a:noFill/>
          <a:extLst>
            <a:ext uri="{909E8E84-426E-40DD-AFC4-6F175D3DCCD1}">
              <a14:hiddenFill xmlns:a14="http://schemas.microsoft.com/office/drawing/2010/main">
                <a:solidFill>
                  <a:srgbClr val="FFFFFF"/>
                </a:solidFill>
              </a14:hiddenFill>
            </a:ext>
          </a:extLst>
        </p:spPr>
      </p:pic>
      <p:sp>
        <p:nvSpPr>
          <p:cNvPr id="23" name="תיבת טקסט 22">
            <a:extLst>
              <a:ext uri="{FF2B5EF4-FFF2-40B4-BE49-F238E27FC236}">
                <a16:creationId xmlns:a16="http://schemas.microsoft.com/office/drawing/2014/main" id="{E4393A6E-AEF9-40CA-89AD-5797196C5B80}"/>
              </a:ext>
            </a:extLst>
          </p:cNvPr>
          <p:cNvSpPr txBox="1"/>
          <p:nvPr/>
        </p:nvSpPr>
        <p:spPr>
          <a:xfrm>
            <a:off x="293180" y="3017784"/>
            <a:ext cx="1269805" cy="1481108"/>
          </a:xfrm>
          <a:prstGeom prst="rect">
            <a:avLst/>
          </a:prstGeom>
          <a:solidFill>
            <a:schemeClr val="bg1"/>
          </a:solidFill>
        </p:spPr>
        <p:txBody>
          <a:bodyPr wrap="square" rtlCol="1">
            <a:spAutoFit/>
          </a:bodyPr>
          <a:lstStyle/>
          <a:p>
            <a:endParaRPr lang="he-IL" dirty="0"/>
          </a:p>
        </p:txBody>
      </p:sp>
      <p:sp>
        <p:nvSpPr>
          <p:cNvPr id="26" name="תיבת טקסט 25">
            <a:extLst>
              <a:ext uri="{FF2B5EF4-FFF2-40B4-BE49-F238E27FC236}">
                <a16:creationId xmlns:a16="http://schemas.microsoft.com/office/drawing/2014/main" id="{0E308C68-8495-401D-90D0-606335E584E1}"/>
              </a:ext>
            </a:extLst>
          </p:cNvPr>
          <p:cNvSpPr txBox="1"/>
          <p:nvPr/>
        </p:nvSpPr>
        <p:spPr>
          <a:xfrm>
            <a:off x="10146377" y="4768358"/>
            <a:ext cx="1602157" cy="940839"/>
          </a:xfrm>
          <a:prstGeom prst="rect">
            <a:avLst/>
          </a:prstGeom>
          <a:solidFill>
            <a:schemeClr val="bg1"/>
          </a:solidFill>
        </p:spPr>
        <p:txBody>
          <a:bodyPr wrap="square" rtlCol="1">
            <a:spAutoFit/>
          </a:bodyPr>
          <a:lstStyle/>
          <a:p>
            <a:endParaRPr lang="he-IL" dirty="0"/>
          </a:p>
        </p:txBody>
      </p:sp>
      <p:cxnSp>
        <p:nvCxnSpPr>
          <p:cNvPr id="27" name="מחבר ישר 26">
            <a:extLst>
              <a:ext uri="{FF2B5EF4-FFF2-40B4-BE49-F238E27FC236}">
                <a16:creationId xmlns:a16="http://schemas.microsoft.com/office/drawing/2014/main" id="{C17773AD-055D-415B-8CFE-885F07B70688}"/>
              </a:ext>
            </a:extLst>
          </p:cNvPr>
          <p:cNvCxnSpPr>
            <a:cxnSpLocks/>
          </p:cNvCxnSpPr>
          <p:nvPr/>
        </p:nvCxnSpPr>
        <p:spPr>
          <a:xfrm flipV="1">
            <a:off x="4380615" y="5435382"/>
            <a:ext cx="0" cy="476037"/>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מחבר ישר 31">
            <a:extLst>
              <a:ext uri="{FF2B5EF4-FFF2-40B4-BE49-F238E27FC236}">
                <a16:creationId xmlns:a16="http://schemas.microsoft.com/office/drawing/2014/main" id="{91FF6B51-1D22-4F66-9C89-0F99ED7BAF8D}"/>
              </a:ext>
            </a:extLst>
          </p:cNvPr>
          <p:cNvCxnSpPr>
            <a:cxnSpLocks/>
          </p:cNvCxnSpPr>
          <p:nvPr/>
        </p:nvCxnSpPr>
        <p:spPr>
          <a:xfrm flipV="1">
            <a:off x="10146377" y="5435381"/>
            <a:ext cx="0" cy="476037"/>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3" name="בועת דיבור: מלבן עם פינות מעוגלות 32">
            <a:extLst>
              <a:ext uri="{FF2B5EF4-FFF2-40B4-BE49-F238E27FC236}">
                <a16:creationId xmlns:a16="http://schemas.microsoft.com/office/drawing/2014/main" id="{4CFF9FDB-44FB-4864-AEF8-2102933DF89C}"/>
              </a:ext>
            </a:extLst>
          </p:cNvPr>
          <p:cNvSpPr/>
          <p:nvPr/>
        </p:nvSpPr>
        <p:spPr>
          <a:xfrm>
            <a:off x="3554169" y="2861244"/>
            <a:ext cx="2023425" cy="1235731"/>
          </a:xfrm>
          <a:prstGeom prst="wedgeRoundRectCallout">
            <a:avLst>
              <a:gd name="adj1" fmla="val 73719"/>
              <a:gd name="adj2" fmla="val 67474"/>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dirty="0"/>
              <a:t>אתיופיה:</a:t>
            </a:r>
          </a:p>
          <a:p>
            <a:pPr algn="r" rtl="1"/>
            <a:r>
              <a:rPr lang="he-IL" dirty="0"/>
              <a:t>מילוי מהיר כדי להתחיל בייצור חשמל</a:t>
            </a:r>
            <a:endParaRPr lang="en-US" dirty="0"/>
          </a:p>
        </p:txBody>
      </p:sp>
      <p:sp>
        <p:nvSpPr>
          <p:cNvPr id="34" name="בועת דיבור: מלבן עם פינות מעוגלות 33">
            <a:extLst>
              <a:ext uri="{FF2B5EF4-FFF2-40B4-BE49-F238E27FC236}">
                <a16:creationId xmlns:a16="http://schemas.microsoft.com/office/drawing/2014/main" id="{3222A582-6647-4AD6-88D6-A61BA98C2B6E}"/>
              </a:ext>
            </a:extLst>
          </p:cNvPr>
          <p:cNvSpPr/>
          <p:nvPr/>
        </p:nvSpPr>
        <p:spPr>
          <a:xfrm>
            <a:off x="10064497" y="2861244"/>
            <a:ext cx="2023425" cy="1584072"/>
          </a:xfrm>
          <a:prstGeom prst="wedgeRoundRectCallout">
            <a:avLst>
              <a:gd name="adj1" fmla="val -29185"/>
              <a:gd name="adj2" fmla="val 129321"/>
              <a:gd name="adj3" fmla="val 16667"/>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dirty="0"/>
              <a:t>מצרים:</a:t>
            </a:r>
          </a:p>
          <a:p>
            <a:pPr marL="285750" indent="-285750" algn="r" rtl="1">
              <a:buFont typeface="Arial" panose="020B0604020202020204" pitchFamily="34" charset="0"/>
              <a:buChar char="•"/>
            </a:pPr>
            <a:r>
              <a:rPr lang="he-IL" dirty="0"/>
              <a:t>מחסור מים בזמן המילוי.</a:t>
            </a:r>
          </a:p>
          <a:p>
            <a:pPr marL="285750" indent="-285750" algn="r" rtl="1">
              <a:buFont typeface="Arial" panose="020B0604020202020204" pitchFamily="34" charset="0"/>
              <a:buChar char="•"/>
            </a:pPr>
            <a:r>
              <a:rPr lang="he-IL" dirty="0"/>
              <a:t>המפתח בידי מצרים</a:t>
            </a:r>
          </a:p>
        </p:txBody>
      </p:sp>
    </p:spTree>
    <p:extLst>
      <p:ext uri="{BB962C8B-B14F-4D97-AF65-F5344CB8AC3E}">
        <p14:creationId xmlns:p14="http://schemas.microsoft.com/office/powerpoint/2010/main" val="134377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3" grpId="0" animBg="1"/>
      <p:bldP spid="26"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439AF5-9321-4151-AA56-8E5669469DA6}"/>
              </a:ext>
            </a:extLst>
          </p:cNvPr>
          <p:cNvSpPr>
            <a:spLocks noGrp="1"/>
          </p:cNvSpPr>
          <p:nvPr>
            <p:ph type="title"/>
          </p:nvPr>
        </p:nvSpPr>
        <p:spPr>
          <a:xfrm>
            <a:off x="7721286" y="1029983"/>
            <a:ext cx="4087306" cy="2889114"/>
          </a:xfrm>
          <a:scene3d>
            <a:camera prst="orthographicFront">
              <a:rot lat="0" lon="0" rev="0"/>
            </a:camera>
            <a:lightRig rig="glow" dir="t">
              <a:rot lat="0" lon="0" rev="14100000"/>
            </a:lightRig>
          </a:scene3d>
        </p:spPr>
        <p:txBody>
          <a:bodyPr vert="horz" lIns="91440" tIns="45720" rIns="91440" bIns="45720" rtlCol="0" anchor="b">
            <a:normAutofit fontScale="90000"/>
          </a:bodyPr>
          <a:lstStyle/>
          <a:p>
            <a:pPr algn="l" defTabSz="914400" rtl="1" eaLnBrk="1" latinLnBrk="0" hangingPunct="1">
              <a:lnSpc>
                <a:spcPct val="90000"/>
              </a:lnSpc>
              <a:spcBef>
                <a:spcPct val="0"/>
              </a:spcBef>
              <a:buNone/>
            </a:pPr>
            <a:br>
              <a:rPr lang="he-IL" sz="5400" b="1" dirty="0">
                <a:solidFill>
                  <a:schemeClr val="bg1"/>
                </a:solidFill>
                <a:effectLst>
                  <a:outerShdw blurRad="38100" dist="38100" dir="2700000" algn="tl">
                    <a:srgbClr val="000000">
                      <a:alpha val="43137"/>
                    </a:srgbClr>
                  </a:outerShdw>
                </a:effectLst>
              </a:rPr>
            </a:br>
            <a:r>
              <a:rPr lang="he-IL" sz="5400" b="1" dirty="0">
                <a:solidFill>
                  <a:schemeClr val="bg1"/>
                </a:solidFill>
                <a:effectLst>
                  <a:outerShdw blurRad="38100" dist="38100" dir="2700000" algn="tl">
                    <a:srgbClr val="000000">
                      <a:alpha val="43137"/>
                    </a:srgbClr>
                  </a:outerShdw>
                </a:effectLst>
              </a:rPr>
              <a:t>ניתוח הנדסי</a:t>
            </a:r>
            <a:br>
              <a:rPr lang="he-IL" sz="5400" b="1" dirty="0">
                <a:solidFill>
                  <a:schemeClr val="bg1"/>
                </a:solidFill>
                <a:effectLst>
                  <a:outerShdw blurRad="38100" dist="38100" dir="2700000" algn="tl">
                    <a:srgbClr val="000000">
                      <a:alpha val="43137"/>
                    </a:srgbClr>
                  </a:outerShdw>
                </a:effectLst>
              </a:rPr>
            </a:br>
            <a:br>
              <a:rPr lang="he-IL" sz="5400" b="1" dirty="0">
                <a:solidFill>
                  <a:schemeClr val="bg1"/>
                </a:solidFill>
                <a:effectLst>
                  <a:outerShdw blurRad="38100" dist="38100" dir="2700000" algn="tl">
                    <a:srgbClr val="000000">
                      <a:alpha val="43137"/>
                    </a:srgbClr>
                  </a:outerShdw>
                </a:effectLst>
              </a:rPr>
            </a:br>
            <a:endParaRPr lang="en-US" sz="5400" b="1" dirty="0">
              <a:solidFill>
                <a:schemeClr val="bg1"/>
              </a:solidFill>
              <a:effectLst>
                <a:outerShdw blurRad="38100" dist="38100" dir="2700000" algn="tl">
                  <a:srgbClr val="000000">
                    <a:alpha val="43137"/>
                  </a:srgbClr>
                </a:outerShdw>
              </a:effectLst>
            </a:endParaRPr>
          </a:p>
        </p:txBody>
      </p:sp>
      <p:pic>
        <p:nvPicPr>
          <p:cNvPr id="4" name="Picture 3" descr="Magnifying glass showing decling performance">
            <a:extLst>
              <a:ext uri="{FF2B5EF4-FFF2-40B4-BE49-F238E27FC236}">
                <a16:creationId xmlns:a16="http://schemas.microsoft.com/office/drawing/2014/main" id="{D6BDE593-F24A-4C32-4D13-7896E31517BA}"/>
              </a:ext>
            </a:extLst>
          </p:cNvPr>
          <p:cNvPicPr>
            <a:picLocks noChangeAspect="1"/>
          </p:cNvPicPr>
          <p:nvPr/>
        </p:nvPicPr>
        <p:blipFill rotWithShape="1">
          <a:blip r:embed="rId3"/>
          <a:srcRect l="513" r="31076"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4067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02443C-7BEB-074E-9461-24BD24E3E2AE}"/>
              </a:ext>
            </a:extLst>
          </p:cNvPr>
          <p:cNvSpPr txBox="1">
            <a:spLocks/>
          </p:cNvSpPr>
          <p:nvPr/>
        </p:nvSpPr>
        <p:spPr>
          <a:xfrm>
            <a:off x="826934" y="19374"/>
            <a:ext cx="11338560" cy="12859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dirty="0">
                <a:solidFill>
                  <a:srgbClr val="000000"/>
                </a:solidFill>
                <a:latin typeface="Times New Roman" panose="02020603050405020304" pitchFamily="18" charset="0"/>
                <a:cs typeface="Times New Roman" panose="02020603050405020304" pitchFamily="18" charset="0"/>
              </a:rPr>
              <a:t>Analysis of Impact of GERD on Egypt (High Aswan Dam) </a:t>
            </a:r>
          </a:p>
          <a:p>
            <a:r>
              <a:rPr lang="en-GB" b="1" kern="1400" dirty="0">
                <a:solidFill>
                  <a:srgbClr val="000000"/>
                </a:solidFill>
                <a:latin typeface="Times New Roman" panose="02020603050405020304" pitchFamily="18" charset="0"/>
                <a:cs typeface="Times New Roman" panose="02020603050405020304" pitchFamily="18" charset="0"/>
              </a:rPr>
              <a:t>- during GERD Filling and operation </a:t>
            </a:r>
          </a:p>
        </p:txBody>
      </p:sp>
      <p:pic>
        <p:nvPicPr>
          <p:cNvPr id="6" name="Picture 5">
            <a:extLst>
              <a:ext uri="{FF2B5EF4-FFF2-40B4-BE49-F238E27FC236}">
                <a16:creationId xmlns:a16="http://schemas.microsoft.com/office/drawing/2014/main" id="{86B9A487-0594-3257-9A36-B4FFEDA5E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56" y="1023058"/>
            <a:ext cx="6197531" cy="4135062"/>
          </a:xfrm>
          <a:prstGeom prst="rect">
            <a:avLst/>
          </a:prstGeom>
        </p:spPr>
      </p:pic>
      <p:pic>
        <p:nvPicPr>
          <p:cNvPr id="10" name="Picture 9">
            <a:extLst>
              <a:ext uri="{FF2B5EF4-FFF2-40B4-BE49-F238E27FC236}">
                <a16:creationId xmlns:a16="http://schemas.microsoft.com/office/drawing/2014/main" id="{62820C0F-605E-D29F-30FD-5BFF0BE83924}"/>
              </a:ext>
            </a:extLst>
          </p:cNvPr>
          <p:cNvPicPr>
            <a:picLocks noChangeAspect="1"/>
          </p:cNvPicPr>
          <p:nvPr/>
        </p:nvPicPr>
        <p:blipFill>
          <a:blip r:embed="rId4"/>
          <a:stretch>
            <a:fillRect/>
          </a:stretch>
        </p:blipFill>
        <p:spPr>
          <a:xfrm>
            <a:off x="906080" y="5061664"/>
            <a:ext cx="5356158" cy="288611"/>
          </a:xfrm>
          <a:prstGeom prst="rect">
            <a:avLst/>
          </a:prstGeom>
        </p:spPr>
      </p:pic>
      <p:sp>
        <p:nvSpPr>
          <p:cNvPr id="11" name="Content Placeholder 2">
            <a:extLst>
              <a:ext uri="{FF2B5EF4-FFF2-40B4-BE49-F238E27FC236}">
                <a16:creationId xmlns:a16="http://schemas.microsoft.com/office/drawing/2014/main" id="{D97E42DD-3DD3-1B45-BD99-E442394F7E92}"/>
              </a:ext>
            </a:extLst>
          </p:cNvPr>
          <p:cNvSpPr txBox="1">
            <a:spLocks/>
          </p:cNvSpPr>
          <p:nvPr/>
        </p:nvSpPr>
        <p:spPr>
          <a:xfrm>
            <a:off x="483117" y="5595678"/>
            <a:ext cx="5986670" cy="478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 Simulated Data during the worst historical 10 year drought</a:t>
            </a:r>
          </a:p>
        </p:txBody>
      </p:sp>
      <p:sp>
        <p:nvSpPr>
          <p:cNvPr id="12" name="Content Placeholder 2">
            <a:extLst>
              <a:ext uri="{FF2B5EF4-FFF2-40B4-BE49-F238E27FC236}">
                <a16:creationId xmlns:a16="http://schemas.microsoft.com/office/drawing/2014/main" id="{7FB81780-97DB-4EA6-AC3E-7C49BE7ECCB7}"/>
              </a:ext>
            </a:extLst>
          </p:cNvPr>
          <p:cNvSpPr txBox="1">
            <a:spLocks/>
          </p:cNvSpPr>
          <p:nvPr/>
        </p:nvSpPr>
        <p:spPr>
          <a:xfrm>
            <a:off x="6321207" y="5595678"/>
            <a:ext cx="5986670" cy="478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 Simulated Data during the worst historical 20 year drought</a:t>
            </a:r>
          </a:p>
        </p:txBody>
      </p:sp>
      <p:pic>
        <p:nvPicPr>
          <p:cNvPr id="13" name="Picture 18" descr="Chart, histogram&#10;&#10;Description automatically generated">
            <a:extLst>
              <a:ext uri="{FF2B5EF4-FFF2-40B4-BE49-F238E27FC236}">
                <a16:creationId xmlns:a16="http://schemas.microsoft.com/office/drawing/2014/main" id="{BA55DC6E-0283-46AF-B4E8-4C5CB551309D}"/>
              </a:ext>
            </a:extLst>
          </p:cNvPr>
          <p:cNvPicPr>
            <a:picLocks noChangeAspect="1"/>
          </p:cNvPicPr>
          <p:nvPr/>
        </p:nvPicPr>
        <p:blipFill>
          <a:blip r:embed="rId5"/>
          <a:stretch>
            <a:fillRect/>
          </a:stretch>
        </p:blipFill>
        <p:spPr>
          <a:xfrm>
            <a:off x="5777948" y="1213825"/>
            <a:ext cx="6291472" cy="4100060"/>
          </a:xfrm>
          <a:prstGeom prst="rect">
            <a:avLst/>
          </a:prstGeom>
        </p:spPr>
      </p:pic>
      <p:sp>
        <p:nvSpPr>
          <p:cNvPr id="7" name="TextBox 6">
            <a:extLst>
              <a:ext uri="{FF2B5EF4-FFF2-40B4-BE49-F238E27FC236}">
                <a16:creationId xmlns:a16="http://schemas.microsoft.com/office/drawing/2014/main" id="{3D149A14-2A57-9B47-6184-62F06B06E260}"/>
              </a:ext>
            </a:extLst>
          </p:cNvPr>
          <p:cNvSpPr txBox="1"/>
          <p:nvPr/>
        </p:nvSpPr>
        <p:spPr>
          <a:xfrm rot="20402158">
            <a:off x="78189" y="3036106"/>
            <a:ext cx="12035621" cy="1384995"/>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GB" sz="2800" b="1" dirty="0">
                <a:solidFill>
                  <a:schemeClr val="bg1"/>
                </a:solidFill>
              </a:rPr>
              <a:t>During filling of GERD, the High Aswan Dam’s reservoir level will fall, but the risk of additional water shortage in Egypt is low with drought management plans deployed.</a:t>
            </a:r>
          </a:p>
        </p:txBody>
      </p:sp>
    </p:spTree>
    <p:extLst>
      <p:ext uri="{BB962C8B-B14F-4D97-AF65-F5344CB8AC3E}">
        <p14:creationId xmlns:p14="http://schemas.microsoft.com/office/powerpoint/2010/main" val="24784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bea475-47af-4da2-96ec-2f696da3d9f9" xsi:nil="true"/>
    <lcf76f155ced4ddcb4097134ff3c332f xmlns="1cbe87bb-ab63-47a9-ad4c-eabdf01d0b6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1A0E518130CD48A5570DD73C430483" ma:contentTypeVersion="11" ma:contentTypeDescription="Create a new document." ma:contentTypeScope="" ma:versionID="8d159570a9408c28fa87967cd2f630bb">
  <xsd:schema xmlns:xsd="http://www.w3.org/2001/XMLSchema" xmlns:xs="http://www.w3.org/2001/XMLSchema" xmlns:p="http://schemas.microsoft.com/office/2006/metadata/properties" xmlns:ns2="1cbe87bb-ab63-47a9-ad4c-eabdf01d0b6f" xmlns:ns3="e1bea475-47af-4da2-96ec-2f696da3d9f9" targetNamespace="http://schemas.microsoft.com/office/2006/metadata/properties" ma:root="true" ma:fieldsID="6deea264b4c45d8dfef403f5a08ed7d0" ns2:_="" ns3:_="">
    <xsd:import namespace="1cbe87bb-ab63-47a9-ad4c-eabdf01d0b6f"/>
    <xsd:import namespace="e1bea475-47af-4da2-96ec-2f696da3d9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e87bb-ab63-47a9-ad4c-eabdf01d0b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1ac0fc8-900c-457c-bd3f-4d6a2a3a122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ea475-47af-4da2-96ec-2f696da3d9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57a2657-4495-4050-8289-8e5623cd4269}" ma:internalName="TaxCatchAll" ma:showField="CatchAllData" ma:web="e1bea475-47af-4da2-96ec-2f696da3d9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862ACC-E045-4611-993A-C695699238D5}">
  <ds:schemaRefs>
    <ds:schemaRef ds:uri="http://schemas.microsoft.com/sharepoint/v3/contenttype/forms"/>
  </ds:schemaRefs>
</ds:datastoreItem>
</file>

<file path=customXml/itemProps2.xml><?xml version="1.0" encoding="utf-8"?>
<ds:datastoreItem xmlns:ds="http://schemas.openxmlformats.org/officeDocument/2006/customXml" ds:itemID="{AF5FFA16-58AE-4355-94EF-27E1C36B04DA}">
  <ds:schemaRefs>
    <ds:schemaRef ds:uri="http://schemas.microsoft.com/office/2006/metadata/properties"/>
    <ds:schemaRef ds:uri="http://schemas.microsoft.com/office/infopath/2007/PartnerControls"/>
    <ds:schemaRef ds:uri="e1bea475-47af-4da2-96ec-2f696da3d9f9"/>
    <ds:schemaRef ds:uri="1cbe87bb-ab63-47a9-ad4c-eabdf01d0b6f"/>
  </ds:schemaRefs>
</ds:datastoreItem>
</file>

<file path=customXml/itemProps3.xml><?xml version="1.0" encoding="utf-8"?>
<ds:datastoreItem xmlns:ds="http://schemas.openxmlformats.org/officeDocument/2006/customXml" ds:itemID="{1A202AF7-C7F5-4C23-805B-9E7B446F9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e87bb-ab63-47a9-ad4c-eabdf01d0b6f"/>
    <ds:schemaRef ds:uri="e1bea475-47af-4da2-96ec-2f696da3d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4296</TotalTime>
  <Words>2257</Words>
  <Application>Microsoft Macintosh PowerPoint</Application>
  <PresentationFormat>Widescreen</PresentationFormat>
  <Paragraphs>241</Paragraphs>
  <Slides>33</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Office Theme</vt:lpstr>
      <vt:lpstr>Document</vt:lpstr>
      <vt:lpstr>חקר הגיאופוליטיקה והגיאואסטרטגיה סביב פרויקט ה GERD   צוות 4  </vt:lpstr>
      <vt:lpstr>סדר הצגת הנושאים</vt:lpstr>
      <vt:lpstr>מבוא ורקע  </vt:lpstr>
      <vt:lpstr>The Complex Geopolitics of Damming the Nile   Team 4 Investigation</vt:lpstr>
      <vt:lpstr>PowerPoint Presentation</vt:lpstr>
      <vt:lpstr>PowerPoint Presentation</vt:lpstr>
      <vt:lpstr>PowerPoint Presentation</vt:lpstr>
      <vt:lpstr> ניתוח הנדסי  </vt:lpstr>
      <vt:lpstr>PowerPoint Presentation</vt:lpstr>
      <vt:lpstr>PowerPoint Presentation</vt:lpstr>
      <vt:lpstr>PowerPoint Presentation</vt:lpstr>
      <vt:lpstr>גאוגרפיה</vt:lpstr>
      <vt:lpstr>PowerPoint Presentation</vt:lpstr>
      <vt:lpstr>PowerPoint Presentation</vt:lpstr>
      <vt:lpstr>PowerPoint Presentation</vt:lpstr>
      <vt:lpstr>PowerPoint Presentation</vt:lpstr>
      <vt:lpstr>היסטוריה</vt:lpstr>
      <vt:lpstr>PowerPoint Presentation</vt:lpstr>
      <vt:lpstr>PowerPoint Presentation</vt:lpstr>
      <vt:lpstr>שלוש רמות ניתוח מנקודת מבט של מודל הריאליזם</vt:lpstr>
      <vt:lpstr>PowerPoint Presentation</vt:lpstr>
      <vt:lpstr>PowerPoint Presentation</vt:lpstr>
      <vt:lpstr>PowerPoint Presentation</vt:lpstr>
      <vt:lpstr>מדינות סודן ואגן נהר הנילוס</vt:lpstr>
      <vt:lpstr>PowerPoint Presentation</vt:lpstr>
      <vt:lpstr>PowerPoint Presentation</vt:lpstr>
      <vt:lpstr>PowerPoint Presentation</vt:lpstr>
      <vt:lpstr>מסקנות</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Complex Geopolitics of Damming the Nile – Team 4 </dc:title>
  <dc:creator>Ken Chua</dc:creator>
  <cp:lastModifiedBy>Ken Chua</cp:lastModifiedBy>
  <cp:revision>261</cp:revision>
  <dcterms:created xsi:type="dcterms:W3CDTF">2022-10-18T02:20:04Z</dcterms:created>
  <dcterms:modified xsi:type="dcterms:W3CDTF">2022-11-07T17:07:11Z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0x010100D11A0E518130CD48A5570DD73C430483</vt:lpwstr>
  </property>
  <property fmtid="{D5CDD505-2E9C-101B-9397-08002B2CF9AE}" pid="3" name="MSIP_Label_701b9bfc-c426-492e-a46c-1a922d5fe54b_Enabled">
    <vt:lpwstr>true</vt:lpwstr>
  </property>
  <property fmtid="{D5CDD505-2E9C-101B-9397-08002B2CF9AE}" pid="4" name="MSIP_Label_701b9bfc-c426-492e-a46c-1a922d5fe54b_SetDate">
    <vt:lpwstr>2022-11-02T06:48:11Z</vt:lpwstr>
  </property>
  <property fmtid="{D5CDD505-2E9C-101B-9397-08002B2CF9AE}" pid="5" name="MSIP_Label_701b9bfc-c426-492e-a46c-1a922d5fe54b_Method">
    <vt:lpwstr>Standard</vt:lpwstr>
  </property>
  <property fmtid="{D5CDD505-2E9C-101B-9397-08002B2CF9AE}" pid="6" name="MSIP_Label_701b9bfc-c426-492e-a46c-1a922d5fe54b_Name">
    <vt:lpwstr>בלמ"ס</vt:lpwstr>
  </property>
  <property fmtid="{D5CDD505-2E9C-101B-9397-08002B2CF9AE}" pid="7" name="MSIP_Label_701b9bfc-c426-492e-a46c-1a922d5fe54b_SiteId">
    <vt:lpwstr>78820852-55fa-450b-908d-45c0d911e76b</vt:lpwstr>
  </property>
  <property fmtid="{D5CDD505-2E9C-101B-9397-08002B2CF9AE}" pid="8" name="MSIP_Label_701b9bfc-c426-492e-a46c-1a922d5fe54b_ActionId">
    <vt:lpwstr>70c1d48a-143b-4132-9a12-5c2a24ffec57</vt:lpwstr>
  </property>
  <property fmtid="{D5CDD505-2E9C-101B-9397-08002B2CF9AE}" pid="9" name="MSIP_Label_701b9bfc-c426-492e-a46c-1a922d5fe54b_ContentBits">
    <vt:lpwstr>1</vt:lpwstr>
  </property>
  <property fmtid="{D5CDD505-2E9C-101B-9397-08002B2CF9AE}" pid="10" name="ClassificationContentMarkingHeaderLocations">
    <vt:lpwstr>Office Theme:8</vt:lpwstr>
  </property>
  <property fmtid="{D5CDD505-2E9C-101B-9397-08002B2CF9AE}" pid="11" name="ClassificationContentMarkingHeaderText">
    <vt:lpwstr>- בלמ"ס -</vt:lpwstr>
  </property>
</Properties>
</file>