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300" r:id="rId5"/>
    <p:sldId id="294" r:id="rId6"/>
    <p:sldId id="325" r:id="rId7"/>
    <p:sldId id="330" r:id="rId8"/>
    <p:sldId id="323" r:id="rId9"/>
    <p:sldId id="331" r:id="rId10"/>
    <p:sldId id="348" r:id="rId11"/>
    <p:sldId id="349" r:id="rId12"/>
    <p:sldId id="350" r:id="rId13"/>
    <p:sldId id="271" r:id="rId14"/>
    <p:sldId id="278" r:id="rId15"/>
    <p:sldId id="329" r:id="rId16"/>
    <p:sldId id="333" r:id="rId17"/>
    <p:sldId id="260" r:id="rId18"/>
    <p:sldId id="332" r:id="rId19"/>
    <p:sldId id="334" r:id="rId20"/>
    <p:sldId id="328" r:id="rId21"/>
    <p:sldId id="283" r:id="rId22"/>
    <p:sldId id="335" r:id="rId23"/>
    <p:sldId id="339" r:id="rId24"/>
    <p:sldId id="346" r:id="rId25"/>
    <p:sldId id="347" r:id="rId26"/>
    <p:sldId id="340" r:id="rId27"/>
    <p:sldId id="292" r:id="rId28"/>
    <p:sldId id="272" r:id="rId29"/>
    <p:sldId id="343" r:id="rId30"/>
    <p:sldId id="344" r:id="rId31"/>
    <p:sldId id="327" r:id="rId32"/>
    <p:sldId id="345" r:id="rId33"/>
    <p:sldId id="336" r:id="rId34"/>
    <p:sldId id="284" r:id="rId35"/>
    <p:sldId id="337" r:id="rId36"/>
    <p:sldId id="33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95" autoAdjust="0"/>
    <p:restoredTop sz="95679"/>
  </p:normalViewPr>
  <p:slideViewPr>
    <p:cSldViewPr snapToGrid="0">
      <p:cViewPr varScale="1">
        <p:scale>
          <a:sx n="113" d="100"/>
          <a:sy n="113" d="100"/>
        </p:scale>
        <p:origin x="176" y="256"/>
      </p:cViewPr>
      <p:guideLst/>
    </p:cSldViewPr>
  </p:slideViewPr>
  <p:outlineViewPr>
    <p:cViewPr>
      <p:scale>
        <a:sx n="33" d="100"/>
        <a:sy n="33" d="100"/>
      </p:scale>
      <p:origin x="0" y="0"/>
    </p:cViewPr>
  </p:outlineViewPr>
  <p:notesTextViewPr>
    <p:cViewPr>
      <p:scale>
        <a:sx n="40" d="100"/>
        <a:sy n="40" d="100"/>
      </p:scale>
      <p:origin x="0" y="0"/>
    </p:cViewPr>
  </p:notesTextViewPr>
  <p:sorterViewPr>
    <p:cViewPr>
      <p:scale>
        <a:sx n="80" d="100"/>
        <a:sy n="80" d="100"/>
      </p:scale>
      <p:origin x="0" y="0"/>
    </p:cViewPr>
  </p:sorterViewPr>
  <p:notesViewPr>
    <p:cSldViewPr snapToGrid="0">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8E9B82-23D6-8A4D-B50D-EB1096A04737}" type="datetimeFigureOut">
              <a:rPr lang="en-GB" smtClean="0"/>
              <a:t>07/11/2022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D03D6-CB1A-AC43-8074-67F32BF8469A}" type="slidenum">
              <a:rPr lang="en-GB" smtClean="0"/>
              <a:t>‹#›</a:t>
            </a:fld>
            <a:endParaRPr lang="en-GB"/>
          </a:p>
        </p:txBody>
      </p:sp>
    </p:spTree>
    <p:extLst>
      <p:ext uri="{BB962C8B-B14F-4D97-AF65-F5344CB8AC3E}">
        <p14:creationId xmlns:p14="http://schemas.microsoft.com/office/powerpoint/2010/main" val="350117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1</a:t>
            </a:fld>
            <a:endParaRPr lang="en-GB"/>
          </a:p>
        </p:txBody>
      </p:sp>
    </p:spTree>
    <p:extLst>
      <p:ext uri="{BB962C8B-B14F-4D97-AF65-F5344CB8AC3E}">
        <p14:creationId xmlns:p14="http://schemas.microsoft.com/office/powerpoint/2010/main" val="146850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5273" y="4400549"/>
            <a:ext cx="6138407" cy="3749537"/>
          </a:xfrm>
        </p:spPr>
        <p:txBody>
          <a:bodyPr/>
          <a:lstStyle/>
          <a:p>
            <a:pPr algn="just"/>
            <a:endParaRPr lang="en-GB" u="sng" dirty="0"/>
          </a:p>
        </p:txBody>
      </p:sp>
      <p:sp>
        <p:nvSpPr>
          <p:cNvPr id="4" name="Slide Number Placeholder 3"/>
          <p:cNvSpPr>
            <a:spLocks noGrp="1"/>
          </p:cNvSpPr>
          <p:nvPr>
            <p:ph type="sldNum" sz="quarter" idx="5"/>
          </p:nvPr>
        </p:nvSpPr>
        <p:spPr/>
        <p:txBody>
          <a:bodyPr/>
          <a:lstStyle/>
          <a:p>
            <a:fld id="{D98D03D6-CB1A-AC43-8074-67F32BF8469A}" type="slidenum">
              <a:rPr lang="en-GB" smtClean="0"/>
              <a:t>10</a:t>
            </a:fld>
            <a:endParaRPr lang="en-GB" dirty="0"/>
          </a:p>
        </p:txBody>
      </p:sp>
    </p:spTree>
    <p:extLst>
      <p:ext uri="{BB962C8B-B14F-4D97-AF65-F5344CB8AC3E}">
        <p14:creationId xmlns:p14="http://schemas.microsoft.com/office/powerpoint/2010/main" val="3197765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3135" y="4331368"/>
            <a:ext cx="6067926" cy="3669632"/>
          </a:xfrm>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11</a:t>
            </a:fld>
            <a:endParaRPr lang="en-GB"/>
          </a:p>
        </p:txBody>
      </p:sp>
    </p:spTree>
    <p:extLst>
      <p:ext uri="{BB962C8B-B14F-4D97-AF65-F5344CB8AC3E}">
        <p14:creationId xmlns:p14="http://schemas.microsoft.com/office/powerpoint/2010/main" val="1996824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5"/>
          </p:nvPr>
        </p:nvSpPr>
        <p:spPr/>
        <p:txBody>
          <a:bodyPr/>
          <a:lstStyle/>
          <a:p>
            <a:fld id="{D98D03D6-CB1A-AC43-8074-67F32BF8469A}" type="slidenum">
              <a:rPr lang="en-GB" smtClean="0"/>
              <a:t>12</a:t>
            </a:fld>
            <a:endParaRPr lang="en-GB"/>
          </a:p>
        </p:txBody>
      </p:sp>
    </p:spTree>
    <p:extLst>
      <p:ext uri="{BB962C8B-B14F-4D97-AF65-F5344CB8AC3E}">
        <p14:creationId xmlns:p14="http://schemas.microsoft.com/office/powerpoint/2010/main" val="3534141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SG" dirty="0"/>
          </a:p>
        </p:txBody>
      </p:sp>
      <p:sp>
        <p:nvSpPr>
          <p:cNvPr id="4" name="Slide Number Placeholder 3"/>
          <p:cNvSpPr>
            <a:spLocks noGrp="1"/>
          </p:cNvSpPr>
          <p:nvPr>
            <p:ph type="sldNum" sz="quarter" idx="5"/>
          </p:nvPr>
        </p:nvSpPr>
        <p:spPr/>
        <p:txBody>
          <a:bodyPr/>
          <a:lstStyle/>
          <a:p>
            <a:fld id="{D98D03D6-CB1A-AC43-8074-67F32BF8469A}" type="slidenum">
              <a:rPr lang="en-GB" smtClean="0"/>
              <a:t>13</a:t>
            </a:fld>
            <a:endParaRPr lang="en-GB" dirty="0"/>
          </a:p>
        </p:txBody>
      </p:sp>
    </p:spTree>
    <p:extLst>
      <p:ext uri="{BB962C8B-B14F-4D97-AF65-F5344CB8AC3E}">
        <p14:creationId xmlns:p14="http://schemas.microsoft.com/office/powerpoint/2010/main" val="269259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SG" dirty="0"/>
          </a:p>
        </p:txBody>
      </p:sp>
      <p:sp>
        <p:nvSpPr>
          <p:cNvPr id="4" name="Slide Number Placeholder 3"/>
          <p:cNvSpPr>
            <a:spLocks noGrp="1"/>
          </p:cNvSpPr>
          <p:nvPr>
            <p:ph type="sldNum" sz="quarter" idx="5"/>
          </p:nvPr>
        </p:nvSpPr>
        <p:spPr/>
        <p:txBody>
          <a:bodyPr/>
          <a:lstStyle/>
          <a:p>
            <a:fld id="{D98D03D6-CB1A-AC43-8074-67F32BF8469A}" type="slidenum">
              <a:rPr lang="en-GB" smtClean="0"/>
              <a:t>14</a:t>
            </a:fld>
            <a:endParaRPr lang="en-GB" dirty="0"/>
          </a:p>
        </p:txBody>
      </p:sp>
    </p:spTree>
    <p:extLst>
      <p:ext uri="{BB962C8B-B14F-4D97-AF65-F5344CB8AC3E}">
        <p14:creationId xmlns:p14="http://schemas.microsoft.com/office/powerpoint/2010/main" val="4250051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SG" dirty="0"/>
          </a:p>
        </p:txBody>
      </p:sp>
      <p:sp>
        <p:nvSpPr>
          <p:cNvPr id="4" name="Slide Number Placeholder 3"/>
          <p:cNvSpPr>
            <a:spLocks noGrp="1"/>
          </p:cNvSpPr>
          <p:nvPr>
            <p:ph type="sldNum" sz="quarter" idx="5"/>
          </p:nvPr>
        </p:nvSpPr>
        <p:spPr/>
        <p:txBody>
          <a:bodyPr/>
          <a:lstStyle/>
          <a:p>
            <a:fld id="{D98D03D6-CB1A-AC43-8074-67F32BF8469A}" type="slidenum">
              <a:rPr lang="en-GB" smtClean="0"/>
              <a:t>15</a:t>
            </a:fld>
            <a:endParaRPr lang="en-GB" dirty="0"/>
          </a:p>
        </p:txBody>
      </p:sp>
    </p:spTree>
    <p:extLst>
      <p:ext uri="{BB962C8B-B14F-4D97-AF65-F5344CB8AC3E}">
        <p14:creationId xmlns:p14="http://schemas.microsoft.com/office/powerpoint/2010/main" val="191314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SG" dirty="0"/>
          </a:p>
        </p:txBody>
      </p:sp>
      <p:sp>
        <p:nvSpPr>
          <p:cNvPr id="4" name="Slide Number Placeholder 3"/>
          <p:cNvSpPr>
            <a:spLocks noGrp="1"/>
          </p:cNvSpPr>
          <p:nvPr>
            <p:ph type="sldNum" sz="quarter" idx="5"/>
          </p:nvPr>
        </p:nvSpPr>
        <p:spPr/>
        <p:txBody>
          <a:bodyPr/>
          <a:lstStyle/>
          <a:p>
            <a:fld id="{D98D03D6-CB1A-AC43-8074-67F32BF8469A}" type="slidenum">
              <a:rPr lang="en-GB" smtClean="0"/>
              <a:t>16</a:t>
            </a:fld>
            <a:endParaRPr lang="en-GB" dirty="0"/>
          </a:p>
        </p:txBody>
      </p:sp>
    </p:spTree>
    <p:extLst>
      <p:ext uri="{BB962C8B-B14F-4D97-AF65-F5344CB8AC3E}">
        <p14:creationId xmlns:p14="http://schemas.microsoft.com/office/powerpoint/2010/main" val="972962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8D03D6-CB1A-AC43-8074-67F32BF8469A}" type="slidenum">
              <a:rPr lang="en-GB" smtClean="0"/>
              <a:t>17</a:t>
            </a:fld>
            <a:endParaRPr lang="en-GB"/>
          </a:p>
        </p:txBody>
      </p:sp>
    </p:spTree>
    <p:extLst>
      <p:ext uri="{BB962C8B-B14F-4D97-AF65-F5344CB8AC3E}">
        <p14:creationId xmlns:p14="http://schemas.microsoft.com/office/powerpoint/2010/main" val="3951270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18</a:t>
            </a:fld>
            <a:endParaRPr lang="en-GB" dirty="0"/>
          </a:p>
        </p:txBody>
      </p:sp>
      <p:sp>
        <p:nvSpPr>
          <p:cNvPr id="8" name="Notes Placeholder 2">
            <a:extLst>
              <a:ext uri="{FF2B5EF4-FFF2-40B4-BE49-F238E27FC236}">
                <a16:creationId xmlns:a16="http://schemas.microsoft.com/office/drawing/2014/main" id="{E4E5E3DD-4981-A486-1EB7-8E06EC81CDE2}"/>
              </a:ext>
            </a:extLst>
          </p:cNvPr>
          <p:cNvSpPr txBox="1">
            <a:spLocks/>
          </p:cNvSpPr>
          <p:nvPr/>
        </p:nvSpPr>
        <p:spPr>
          <a:xfrm>
            <a:off x="368968" y="4563979"/>
            <a:ext cx="6456948" cy="3589421"/>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SG" dirty="0"/>
          </a:p>
          <a:p>
            <a:endParaRPr lang="en-SG" dirty="0"/>
          </a:p>
          <a:p>
            <a:endParaRPr lang="en-SG" dirty="0"/>
          </a:p>
          <a:p>
            <a:endParaRPr lang="en-SG" dirty="0"/>
          </a:p>
          <a:p>
            <a:endParaRPr lang="en-SG" dirty="0"/>
          </a:p>
        </p:txBody>
      </p:sp>
    </p:spTree>
    <p:extLst>
      <p:ext uri="{BB962C8B-B14F-4D97-AF65-F5344CB8AC3E}">
        <p14:creationId xmlns:p14="http://schemas.microsoft.com/office/powerpoint/2010/main" val="3911594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19</a:t>
            </a:fld>
            <a:endParaRPr lang="en-GB" dirty="0"/>
          </a:p>
        </p:txBody>
      </p:sp>
      <p:sp>
        <p:nvSpPr>
          <p:cNvPr id="8" name="Notes Placeholder 2">
            <a:extLst>
              <a:ext uri="{FF2B5EF4-FFF2-40B4-BE49-F238E27FC236}">
                <a16:creationId xmlns:a16="http://schemas.microsoft.com/office/drawing/2014/main" id="{E4E5E3DD-4981-A486-1EB7-8E06EC81CDE2}"/>
              </a:ext>
            </a:extLst>
          </p:cNvPr>
          <p:cNvSpPr txBox="1">
            <a:spLocks/>
          </p:cNvSpPr>
          <p:nvPr/>
        </p:nvSpPr>
        <p:spPr>
          <a:xfrm>
            <a:off x="368968" y="4563979"/>
            <a:ext cx="6456948" cy="3589421"/>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SG" dirty="0"/>
          </a:p>
          <a:p>
            <a:endParaRPr lang="en-SG" dirty="0"/>
          </a:p>
          <a:p>
            <a:endParaRPr lang="en-SG" dirty="0"/>
          </a:p>
          <a:p>
            <a:endParaRPr lang="en-SG" dirty="0"/>
          </a:p>
          <a:p>
            <a:endParaRPr lang="en-SG" dirty="0"/>
          </a:p>
          <a:p>
            <a:endParaRPr lang="en-SG" dirty="0"/>
          </a:p>
        </p:txBody>
      </p:sp>
    </p:spTree>
    <p:extLst>
      <p:ext uri="{BB962C8B-B14F-4D97-AF65-F5344CB8AC3E}">
        <p14:creationId xmlns:p14="http://schemas.microsoft.com/office/powerpoint/2010/main" val="390508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8D03D6-CB1A-AC43-8074-67F32BF8469A}" type="slidenum">
              <a:rPr lang="en-GB" smtClean="0"/>
              <a:t>2</a:t>
            </a:fld>
            <a:endParaRPr lang="en-GB"/>
          </a:p>
        </p:txBody>
      </p:sp>
    </p:spTree>
    <p:extLst>
      <p:ext uri="{BB962C8B-B14F-4D97-AF65-F5344CB8AC3E}">
        <p14:creationId xmlns:p14="http://schemas.microsoft.com/office/powerpoint/2010/main" val="325226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20</a:t>
            </a:fld>
            <a:endParaRPr lang="en-GB"/>
          </a:p>
        </p:txBody>
      </p:sp>
    </p:spTree>
    <p:extLst>
      <p:ext uri="{BB962C8B-B14F-4D97-AF65-F5344CB8AC3E}">
        <p14:creationId xmlns:p14="http://schemas.microsoft.com/office/powerpoint/2010/main" val="895274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pPr algn="just"/>
            <a:endParaRPr lang="en-SG"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8D03D6-CB1A-AC43-8074-67F32BF8469A}" type="slidenum">
              <a:rPr lang="en-GB" smtClean="0"/>
              <a:t>21</a:t>
            </a:fld>
            <a:endParaRPr lang="en-GB" dirty="0"/>
          </a:p>
        </p:txBody>
      </p:sp>
    </p:spTree>
    <p:extLst>
      <p:ext uri="{BB962C8B-B14F-4D97-AF65-F5344CB8AC3E}">
        <p14:creationId xmlns:p14="http://schemas.microsoft.com/office/powerpoint/2010/main" val="3928929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pPr algn="just"/>
            <a:endParaRPr lang="en-SG"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8D03D6-CB1A-AC43-8074-67F32BF8469A}" type="slidenum">
              <a:rPr lang="en-GB" smtClean="0"/>
              <a:t>22</a:t>
            </a:fld>
            <a:endParaRPr lang="en-GB" dirty="0"/>
          </a:p>
        </p:txBody>
      </p:sp>
    </p:spTree>
    <p:extLst>
      <p:ext uri="{BB962C8B-B14F-4D97-AF65-F5344CB8AC3E}">
        <p14:creationId xmlns:p14="http://schemas.microsoft.com/office/powerpoint/2010/main" val="517902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SG" dirty="0"/>
          </a:p>
          <a:p>
            <a:endParaRPr lang="en-SG" dirty="0"/>
          </a:p>
        </p:txBody>
      </p:sp>
      <p:sp>
        <p:nvSpPr>
          <p:cNvPr id="4" name="Slide Number Placeholder 3"/>
          <p:cNvSpPr>
            <a:spLocks noGrp="1"/>
          </p:cNvSpPr>
          <p:nvPr>
            <p:ph type="sldNum" sz="quarter" idx="5"/>
          </p:nvPr>
        </p:nvSpPr>
        <p:spPr/>
        <p:txBody>
          <a:bodyPr/>
          <a:lstStyle/>
          <a:p>
            <a:fld id="{D98D03D6-CB1A-AC43-8074-67F32BF8469A}" type="slidenum">
              <a:rPr lang="en-GB" smtClean="0"/>
              <a:t>23</a:t>
            </a:fld>
            <a:endParaRPr lang="en-GB" dirty="0"/>
          </a:p>
        </p:txBody>
      </p:sp>
    </p:spTree>
    <p:extLst>
      <p:ext uri="{BB962C8B-B14F-4D97-AF65-F5344CB8AC3E}">
        <p14:creationId xmlns:p14="http://schemas.microsoft.com/office/powerpoint/2010/main" val="3713714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24</a:t>
            </a:fld>
            <a:endParaRPr lang="en-GB"/>
          </a:p>
        </p:txBody>
      </p:sp>
    </p:spTree>
    <p:extLst>
      <p:ext uri="{BB962C8B-B14F-4D97-AF65-F5344CB8AC3E}">
        <p14:creationId xmlns:p14="http://schemas.microsoft.com/office/powerpoint/2010/main" val="3869987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25</a:t>
            </a:fld>
            <a:endParaRPr lang="en-GB" dirty="0"/>
          </a:p>
        </p:txBody>
      </p:sp>
    </p:spTree>
    <p:extLst>
      <p:ext uri="{BB962C8B-B14F-4D97-AF65-F5344CB8AC3E}">
        <p14:creationId xmlns:p14="http://schemas.microsoft.com/office/powerpoint/2010/main" val="3657169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pPr algn="just"/>
            <a:endParaRPr lang="en-SG"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8D03D6-CB1A-AC43-8074-67F32BF8469A}" type="slidenum">
              <a:rPr lang="en-GB" smtClean="0"/>
              <a:t>26</a:t>
            </a:fld>
            <a:endParaRPr lang="en-GB" dirty="0"/>
          </a:p>
        </p:txBody>
      </p:sp>
    </p:spTree>
    <p:extLst>
      <p:ext uri="{BB962C8B-B14F-4D97-AF65-F5344CB8AC3E}">
        <p14:creationId xmlns:p14="http://schemas.microsoft.com/office/powerpoint/2010/main" val="1988946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pPr algn="just"/>
            <a:endParaRPr lang="en-SG" sz="18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98D03D6-CB1A-AC43-8074-67F32BF8469A}" type="slidenum">
              <a:rPr lang="en-GB" smtClean="0"/>
              <a:t>27</a:t>
            </a:fld>
            <a:endParaRPr lang="en-GB" dirty="0"/>
          </a:p>
        </p:txBody>
      </p:sp>
    </p:spTree>
    <p:extLst>
      <p:ext uri="{BB962C8B-B14F-4D97-AF65-F5344CB8AC3E}">
        <p14:creationId xmlns:p14="http://schemas.microsoft.com/office/powerpoint/2010/main" val="2833361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8D03D6-CB1A-AC43-8074-67F32BF8469A}" type="slidenum">
              <a:rPr lang="en-GB" smtClean="0"/>
              <a:t>28</a:t>
            </a:fld>
            <a:endParaRPr lang="en-GB"/>
          </a:p>
        </p:txBody>
      </p:sp>
    </p:spTree>
    <p:extLst>
      <p:ext uri="{BB962C8B-B14F-4D97-AF65-F5344CB8AC3E}">
        <p14:creationId xmlns:p14="http://schemas.microsoft.com/office/powerpoint/2010/main" val="2205072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8D03D6-CB1A-AC43-8074-67F32BF8469A}" type="slidenum">
              <a:rPr lang="en-GB" smtClean="0"/>
              <a:t>29</a:t>
            </a:fld>
            <a:endParaRPr lang="en-GB"/>
          </a:p>
        </p:txBody>
      </p:sp>
    </p:spTree>
    <p:extLst>
      <p:ext uri="{BB962C8B-B14F-4D97-AF65-F5344CB8AC3E}">
        <p14:creationId xmlns:p14="http://schemas.microsoft.com/office/powerpoint/2010/main" val="62526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8D03D6-CB1A-AC43-8074-67F32BF8469A}" type="slidenum">
              <a:rPr lang="en-GB" smtClean="0"/>
              <a:t>3</a:t>
            </a:fld>
            <a:endParaRPr lang="en-GB"/>
          </a:p>
        </p:txBody>
      </p:sp>
    </p:spTree>
    <p:extLst>
      <p:ext uri="{BB962C8B-B14F-4D97-AF65-F5344CB8AC3E}">
        <p14:creationId xmlns:p14="http://schemas.microsoft.com/office/powerpoint/2010/main" val="4152189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30</a:t>
            </a:fld>
            <a:endParaRPr lang="en-GB" dirty="0"/>
          </a:p>
        </p:txBody>
      </p:sp>
    </p:spTree>
    <p:extLst>
      <p:ext uri="{BB962C8B-B14F-4D97-AF65-F5344CB8AC3E}">
        <p14:creationId xmlns:p14="http://schemas.microsoft.com/office/powerpoint/2010/main" val="2070107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31</a:t>
            </a:fld>
            <a:endParaRPr lang="en-GB" dirty="0"/>
          </a:p>
        </p:txBody>
      </p:sp>
    </p:spTree>
    <p:extLst>
      <p:ext uri="{BB962C8B-B14F-4D97-AF65-F5344CB8AC3E}">
        <p14:creationId xmlns:p14="http://schemas.microsoft.com/office/powerpoint/2010/main" val="2717512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32</a:t>
            </a:fld>
            <a:endParaRPr lang="en-GB" dirty="0"/>
          </a:p>
        </p:txBody>
      </p:sp>
    </p:spTree>
    <p:extLst>
      <p:ext uri="{BB962C8B-B14F-4D97-AF65-F5344CB8AC3E}">
        <p14:creationId xmlns:p14="http://schemas.microsoft.com/office/powerpoint/2010/main" val="4219414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16568" y="4411579"/>
            <a:ext cx="6456948" cy="3589421"/>
          </a:xfrm>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33</a:t>
            </a:fld>
            <a:endParaRPr lang="en-GB" dirty="0"/>
          </a:p>
        </p:txBody>
      </p:sp>
    </p:spTree>
    <p:extLst>
      <p:ext uri="{BB962C8B-B14F-4D97-AF65-F5344CB8AC3E}">
        <p14:creationId xmlns:p14="http://schemas.microsoft.com/office/powerpoint/2010/main" val="2691117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4</a:t>
            </a:fld>
            <a:endParaRPr lang="en-GB"/>
          </a:p>
        </p:txBody>
      </p:sp>
    </p:spTree>
    <p:extLst>
      <p:ext uri="{BB962C8B-B14F-4D97-AF65-F5344CB8AC3E}">
        <p14:creationId xmlns:p14="http://schemas.microsoft.com/office/powerpoint/2010/main" val="271724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5</a:t>
            </a:fld>
            <a:endParaRPr lang="en-GB"/>
          </a:p>
        </p:txBody>
      </p:sp>
    </p:spTree>
    <p:extLst>
      <p:ext uri="{BB962C8B-B14F-4D97-AF65-F5344CB8AC3E}">
        <p14:creationId xmlns:p14="http://schemas.microsoft.com/office/powerpoint/2010/main" val="396772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6</a:t>
            </a:fld>
            <a:endParaRPr lang="en-GB"/>
          </a:p>
        </p:txBody>
      </p:sp>
    </p:spTree>
    <p:extLst>
      <p:ext uri="{BB962C8B-B14F-4D97-AF65-F5344CB8AC3E}">
        <p14:creationId xmlns:p14="http://schemas.microsoft.com/office/powerpoint/2010/main" val="205430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7</a:t>
            </a:fld>
            <a:endParaRPr lang="en-GB"/>
          </a:p>
        </p:txBody>
      </p:sp>
    </p:spTree>
    <p:extLst>
      <p:ext uri="{BB962C8B-B14F-4D97-AF65-F5344CB8AC3E}">
        <p14:creationId xmlns:p14="http://schemas.microsoft.com/office/powerpoint/2010/main" val="2936137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8D03D6-CB1A-AC43-8074-67F32BF8469A}" type="slidenum">
              <a:rPr lang="en-GB" smtClean="0"/>
              <a:t>8</a:t>
            </a:fld>
            <a:endParaRPr lang="en-GB"/>
          </a:p>
        </p:txBody>
      </p:sp>
    </p:spTree>
    <p:extLst>
      <p:ext uri="{BB962C8B-B14F-4D97-AF65-F5344CB8AC3E}">
        <p14:creationId xmlns:p14="http://schemas.microsoft.com/office/powerpoint/2010/main" val="1370704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8D03D6-CB1A-AC43-8074-67F32BF8469A}" type="slidenum">
              <a:rPr lang="en-GB" smtClean="0"/>
              <a:t>9</a:t>
            </a:fld>
            <a:endParaRPr lang="en-GB"/>
          </a:p>
        </p:txBody>
      </p:sp>
    </p:spTree>
    <p:extLst>
      <p:ext uri="{BB962C8B-B14F-4D97-AF65-F5344CB8AC3E}">
        <p14:creationId xmlns:p14="http://schemas.microsoft.com/office/powerpoint/2010/main" val="4024289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7B9F-3C7F-6115-9135-24A56DF9231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008073D-ED8B-85A0-B081-38BADCAD49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1C77FEC-47C5-8AC5-A416-C55598D015BD}"/>
              </a:ext>
            </a:extLst>
          </p:cNvPr>
          <p:cNvSpPr>
            <a:spLocks noGrp="1"/>
          </p:cNvSpPr>
          <p:nvPr>
            <p:ph type="dt" sz="half" idx="10"/>
          </p:nvPr>
        </p:nvSpPr>
        <p:spPr/>
        <p:txBody>
          <a:bodyPr/>
          <a:lstStyle/>
          <a:p>
            <a:fld id="{E809DE9C-07BF-514F-AADB-018F91DC7590}" type="datetimeFigureOut">
              <a:rPr lang="en-GB" smtClean="0"/>
              <a:t>07/11/2022</a:t>
            </a:fld>
            <a:endParaRPr lang="en-GB"/>
          </a:p>
        </p:txBody>
      </p:sp>
      <p:sp>
        <p:nvSpPr>
          <p:cNvPr id="5" name="Footer Placeholder 4">
            <a:extLst>
              <a:ext uri="{FF2B5EF4-FFF2-40B4-BE49-F238E27FC236}">
                <a16:creationId xmlns:a16="http://schemas.microsoft.com/office/drawing/2014/main" id="{E94C3165-57C0-63E8-B673-A5E8A111C7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B6537E-CBF7-337A-1D39-4B2EF19A1C56}"/>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80605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6652-75F7-2F78-E2E8-19918106631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71CA6DC-6CBC-267B-703B-CAB18D437B3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BC6820-2781-B127-5F98-E472685CFC3A}"/>
              </a:ext>
            </a:extLst>
          </p:cNvPr>
          <p:cNvSpPr>
            <a:spLocks noGrp="1"/>
          </p:cNvSpPr>
          <p:nvPr>
            <p:ph type="dt" sz="half" idx="10"/>
          </p:nvPr>
        </p:nvSpPr>
        <p:spPr/>
        <p:txBody>
          <a:bodyPr/>
          <a:lstStyle/>
          <a:p>
            <a:fld id="{E809DE9C-07BF-514F-AADB-018F91DC7590}" type="datetimeFigureOut">
              <a:rPr lang="en-GB" smtClean="0"/>
              <a:t>07/11/2022</a:t>
            </a:fld>
            <a:endParaRPr lang="en-GB"/>
          </a:p>
        </p:txBody>
      </p:sp>
      <p:sp>
        <p:nvSpPr>
          <p:cNvPr id="5" name="Footer Placeholder 4">
            <a:extLst>
              <a:ext uri="{FF2B5EF4-FFF2-40B4-BE49-F238E27FC236}">
                <a16:creationId xmlns:a16="http://schemas.microsoft.com/office/drawing/2014/main" id="{BCE37026-BD39-DEF1-B095-A15C482D33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BC636B-AB64-2FAE-F59C-40167E515D62}"/>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15861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325387-B1CF-34D4-5CF1-A93D91A9333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D83A6D3-8669-81BD-8094-0AA483EC27E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F826B6-8A31-0FBB-C083-80BB74DDB6A1}"/>
              </a:ext>
            </a:extLst>
          </p:cNvPr>
          <p:cNvSpPr>
            <a:spLocks noGrp="1"/>
          </p:cNvSpPr>
          <p:nvPr>
            <p:ph type="dt" sz="half" idx="10"/>
          </p:nvPr>
        </p:nvSpPr>
        <p:spPr/>
        <p:txBody>
          <a:bodyPr/>
          <a:lstStyle/>
          <a:p>
            <a:fld id="{E809DE9C-07BF-514F-AADB-018F91DC7590}" type="datetimeFigureOut">
              <a:rPr lang="en-GB" smtClean="0"/>
              <a:t>07/11/2022</a:t>
            </a:fld>
            <a:endParaRPr lang="en-GB"/>
          </a:p>
        </p:txBody>
      </p:sp>
      <p:sp>
        <p:nvSpPr>
          <p:cNvPr id="5" name="Footer Placeholder 4">
            <a:extLst>
              <a:ext uri="{FF2B5EF4-FFF2-40B4-BE49-F238E27FC236}">
                <a16:creationId xmlns:a16="http://schemas.microsoft.com/office/drawing/2014/main" id="{96CF354C-AF0E-4A86-EFB5-C37ABD1527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666AAE-AD76-A5BA-45FF-5EE1A725802C}"/>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347472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1E4B-3A30-1652-1F54-D3FDCE9A831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635F643-9131-226F-4A3F-F6AACEE2852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9E2E7E5-306D-89F6-D30C-AF1F068D735C}"/>
              </a:ext>
            </a:extLst>
          </p:cNvPr>
          <p:cNvSpPr>
            <a:spLocks noGrp="1"/>
          </p:cNvSpPr>
          <p:nvPr>
            <p:ph type="dt" sz="half" idx="10"/>
          </p:nvPr>
        </p:nvSpPr>
        <p:spPr/>
        <p:txBody>
          <a:bodyPr/>
          <a:lstStyle/>
          <a:p>
            <a:fld id="{E809DE9C-07BF-514F-AADB-018F91DC7590}" type="datetimeFigureOut">
              <a:rPr lang="en-GB" smtClean="0"/>
              <a:t>07/11/2022</a:t>
            </a:fld>
            <a:endParaRPr lang="en-GB"/>
          </a:p>
        </p:txBody>
      </p:sp>
      <p:sp>
        <p:nvSpPr>
          <p:cNvPr id="5" name="Footer Placeholder 4">
            <a:extLst>
              <a:ext uri="{FF2B5EF4-FFF2-40B4-BE49-F238E27FC236}">
                <a16:creationId xmlns:a16="http://schemas.microsoft.com/office/drawing/2014/main" id="{7B2CF45F-53DF-EA08-7668-70572A8BB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312860-AE49-56F8-87B3-AFFAEFA9BB94}"/>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260024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B14B0-571A-3DC4-B1A2-E5300528D5F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0750CC9-8375-217E-664C-BE1D9B60F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1AA550F-0DC1-A946-A41F-17B83F630B31}"/>
              </a:ext>
            </a:extLst>
          </p:cNvPr>
          <p:cNvSpPr>
            <a:spLocks noGrp="1"/>
          </p:cNvSpPr>
          <p:nvPr>
            <p:ph type="dt" sz="half" idx="10"/>
          </p:nvPr>
        </p:nvSpPr>
        <p:spPr/>
        <p:txBody>
          <a:bodyPr/>
          <a:lstStyle/>
          <a:p>
            <a:fld id="{E809DE9C-07BF-514F-AADB-018F91DC7590}" type="datetimeFigureOut">
              <a:rPr lang="en-GB" smtClean="0"/>
              <a:t>07/11/2022</a:t>
            </a:fld>
            <a:endParaRPr lang="en-GB"/>
          </a:p>
        </p:txBody>
      </p:sp>
      <p:sp>
        <p:nvSpPr>
          <p:cNvPr id="5" name="Footer Placeholder 4">
            <a:extLst>
              <a:ext uri="{FF2B5EF4-FFF2-40B4-BE49-F238E27FC236}">
                <a16:creationId xmlns:a16="http://schemas.microsoft.com/office/drawing/2014/main" id="{EA7FE4FE-A8FB-5AD7-2A61-071C7B994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0212D2-7C7D-BB8E-9875-FBB2D67681E8}"/>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181347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6FE7-E8BF-F69B-2846-A208E3D738A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E7B8DE-40DB-9E2A-4745-F24436A9E38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DBBD40D-B0BC-5871-82FB-4BD65270ED6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94C1409-D275-C3CC-3855-CD7CD3DF787F}"/>
              </a:ext>
            </a:extLst>
          </p:cNvPr>
          <p:cNvSpPr>
            <a:spLocks noGrp="1"/>
          </p:cNvSpPr>
          <p:nvPr>
            <p:ph type="dt" sz="half" idx="10"/>
          </p:nvPr>
        </p:nvSpPr>
        <p:spPr/>
        <p:txBody>
          <a:bodyPr/>
          <a:lstStyle/>
          <a:p>
            <a:fld id="{E809DE9C-07BF-514F-AADB-018F91DC7590}" type="datetimeFigureOut">
              <a:rPr lang="en-GB" smtClean="0"/>
              <a:t>07/11/2022</a:t>
            </a:fld>
            <a:endParaRPr lang="en-GB"/>
          </a:p>
        </p:txBody>
      </p:sp>
      <p:sp>
        <p:nvSpPr>
          <p:cNvPr id="6" name="Footer Placeholder 5">
            <a:extLst>
              <a:ext uri="{FF2B5EF4-FFF2-40B4-BE49-F238E27FC236}">
                <a16:creationId xmlns:a16="http://schemas.microsoft.com/office/drawing/2014/main" id="{F41B3763-6514-B323-1817-DC949286C4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90F6AF-4CE8-47E8-7F07-1D6F6FD13F4B}"/>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204142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3E47-5B72-2BB6-5D1A-E8EFF1960E6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E17E3C0-88CE-769D-BADC-C9C16659A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1AAB5A-CD3A-36D9-7A05-7FC98F22B88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7F584D3-BAA3-A169-B154-77AB17AE98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DD3BAE4-708E-676D-898A-455E27FF55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BDC73A6-7E6C-16E9-BC7B-4422CA2C7C48}"/>
              </a:ext>
            </a:extLst>
          </p:cNvPr>
          <p:cNvSpPr>
            <a:spLocks noGrp="1"/>
          </p:cNvSpPr>
          <p:nvPr>
            <p:ph type="dt" sz="half" idx="10"/>
          </p:nvPr>
        </p:nvSpPr>
        <p:spPr/>
        <p:txBody>
          <a:bodyPr/>
          <a:lstStyle/>
          <a:p>
            <a:fld id="{E809DE9C-07BF-514F-AADB-018F91DC7590}" type="datetimeFigureOut">
              <a:rPr lang="en-GB" smtClean="0"/>
              <a:t>07/11/2022</a:t>
            </a:fld>
            <a:endParaRPr lang="en-GB"/>
          </a:p>
        </p:txBody>
      </p:sp>
      <p:sp>
        <p:nvSpPr>
          <p:cNvPr id="8" name="Footer Placeholder 7">
            <a:extLst>
              <a:ext uri="{FF2B5EF4-FFF2-40B4-BE49-F238E27FC236}">
                <a16:creationId xmlns:a16="http://schemas.microsoft.com/office/drawing/2014/main" id="{DE4483FC-65B1-3632-EF75-438ED9D95D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12B697-676C-B698-5704-9D56A936DE68}"/>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129361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28A4-E319-3BFE-2B53-7B06CCC08D1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5830BE4-60AA-6328-4412-BCB6EACB07B2}"/>
              </a:ext>
            </a:extLst>
          </p:cNvPr>
          <p:cNvSpPr>
            <a:spLocks noGrp="1"/>
          </p:cNvSpPr>
          <p:nvPr>
            <p:ph type="dt" sz="half" idx="10"/>
          </p:nvPr>
        </p:nvSpPr>
        <p:spPr/>
        <p:txBody>
          <a:bodyPr/>
          <a:lstStyle/>
          <a:p>
            <a:fld id="{E809DE9C-07BF-514F-AADB-018F91DC7590}" type="datetimeFigureOut">
              <a:rPr lang="en-GB" smtClean="0"/>
              <a:t>07/11/2022</a:t>
            </a:fld>
            <a:endParaRPr lang="en-GB"/>
          </a:p>
        </p:txBody>
      </p:sp>
      <p:sp>
        <p:nvSpPr>
          <p:cNvPr id="4" name="Footer Placeholder 3">
            <a:extLst>
              <a:ext uri="{FF2B5EF4-FFF2-40B4-BE49-F238E27FC236}">
                <a16:creationId xmlns:a16="http://schemas.microsoft.com/office/drawing/2014/main" id="{EA6FC00A-8AA9-E6E4-09C9-0D786723CB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641E94-5A39-ED54-A727-07C18694BBEA}"/>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84622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AB337F-F60F-8CE4-EDFF-2FE4744054E0}"/>
              </a:ext>
            </a:extLst>
          </p:cNvPr>
          <p:cNvSpPr>
            <a:spLocks noGrp="1"/>
          </p:cNvSpPr>
          <p:nvPr>
            <p:ph type="dt" sz="half" idx="10"/>
          </p:nvPr>
        </p:nvSpPr>
        <p:spPr/>
        <p:txBody>
          <a:bodyPr/>
          <a:lstStyle/>
          <a:p>
            <a:fld id="{E809DE9C-07BF-514F-AADB-018F91DC7590}" type="datetimeFigureOut">
              <a:rPr lang="en-GB" smtClean="0"/>
              <a:t>07/11/2022</a:t>
            </a:fld>
            <a:endParaRPr lang="en-GB"/>
          </a:p>
        </p:txBody>
      </p:sp>
      <p:sp>
        <p:nvSpPr>
          <p:cNvPr id="3" name="Footer Placeholder 2">
            <a:extLst>
              <a:ext uri="{FF2B5EF4-FFF2-40B4-BE49-F238E27FC236}">
                <a16:creationId xmlns:a16="http://schemas.microsoft.com/office/drawing/2014/main" id="{55FFEB1A-7C59-5C04-2A90-11E2D32E72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D006A6-B5DB-1BEB-3460-FE9AD45519F0}"/>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203222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7D572-58C2-0F01-0172-9247266640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933DC92-0E54-C005-4213-9D95839ED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D46BD3A-BC10-EE96-0819-28AF7149B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E6A7AE-E054-71BD-459E-F8E77048DABA}"/>
              </a:ext>
            </a:extLst>
          </p:cNvPr>
          <p:cNvSpPr>
            <a:spLocks noGrp="1"/>
          </p:cNvSpPr>
          <p:nvPr>
            <p:ph type="dt" sz="half" idx="10"/>
          </p:nvPr>
        </p:nvSpPr>
        <p:spPr/>
        <p:txBody>
          <a:bodyPr/>
          <a:lstStyle/>
          <a:p>
            <a:fld id="{E809DE9C-07BF-514F-AADB-018F91DC7590}" type="datetimeFigureOut">
              <a:rPr lang="en-GB" smtClean="0"/>
              <a:t>07/11/2022</a:t>
            </a:fld>
            <a:endParaRPr lang="en-GB"/>
          </a:p>
        </p:txBody>
      </p:sp>
      <p:sp>
        <p:nvSpPr>
          <p:cNvPr id="6" name="Footer Placeholder 5">
            <a:extLst>
              <a:ext uri="{FF2B5EF4-FFF2-40B4-BE49-F238E27FC236}">
                <a16:creationId xmlns:a16="http://schemas.microsoft.com/office/drawing/2014/main" id="{12135F68-090F-CD61-05A0-018C374D7F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D7D73D-32F4-0CF9-4E2A-F9948B59E667}"/>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155599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D7BC-3825-7799-123B-81DF04868E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6AB8C7E-460B-5FD3-A2A4-53DCA88A60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6DEE1A-A47E-FC90-87EA-EA6D5CC5B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621D02-3FE2-5583-6C39-A485C0E98B63}"/>
              </a:ext>
            </a:extLst>
          </p:cNvPr>
          <p:cNvSpPr>
            <a:spLocks noGrp="1"/>
          </p:cNvSpPr>
          <p:nvPr>
            <p:ph type="dt" sz="half" idx="10"/>
          </p:nvPr>
        </p:nvSpPr>
        <p:spPr/>
        <p:txBody>
          <a:bodyPr/>
          <a:lstStyle/>
          <a:p>
            <a:fld id="{E809DE9C-07BF-514F-AADB-018F91DC7590}" type="datetimeFigureOut">
              <a:rPr lang="en-GB" smtClean="0"/>
              <a:t>07/11/2022</a:t>
            </a:fld>
            <a:endParaRPr lang="en-GB"/>
          </a:p>
        </p:txBody>
      </p:sp>
      <p:sp>
        <p:nvSpPr>
          <p:cNvPr id="6" name="Footer Placeholder 5">
            <a:extLst>
              <a:ext uri="{FF2B5EF4-FFF2-40B4-BE49-F238E27FC236}">
                <a16:creationId xmlns:a16="http://schemas.microsoft.com/office/drawing/2014/main" id="{661B3282-C48F-BF80-B620-72F055C134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5920B0-DCB4-AA25-0A9F-118591C22088}"/>
              </a:ext>
            </a:extLst>
          </p:cNvPr>
          <p:cNvSpPr>
            <a:spLocks noGrp="1"/>
          </p:cNvSpPr>
          <p:nvPr>
            <p:ph type="sldNum" sz="quarter" idx="12"/>
          </p:nvPr>
        </p:nvSpPr>
        <p:spPr/>
        <p:txBody>
          <a:bodyPr/>
          <a:lstStyle/>
          <a:p>
            <a:fld id="{5FC4B53D-6999-A842-9915-FF753EEA466F}" type="slidenum">
              <a:rPr lang="en-GB" smtClean="0"/>
              <a:t>‹#›</a:t>
            </a:fld>
            <a:endParaRPr lang="en-GB"/>
          </a:p>
        </p:txBody>
      </p:sp>
    </p:spTree>
    <p:extLst>
      <p:ext uri="{BB962C8B-B14F-4D97-AF65-F5344CB8AC3E}">
        <p14:creationId xmlns:p14="http://schemas.microsoft.com/office/powerpoint/2010/main" val="342248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BC262C-BA93-01B3-1AE6-9CDE7BED4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D558544-965F-9B06-B1AA-B114D02AE8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9218E3A-2215-4D10-4809-B9CA0290F1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9DE9C-07BF-514F-AADB-018F91DC7590}" type="datetimeFigureOut">
              <a:rPr lang="en-GB" smtClean="0"/>
              <a:t>07/11/2022</a:t>
            </a:fld>
            <a:endParaRPr lang="en-GB"/>
          </a:p>
        </p:txBody>
      </p:sp>
      <p:sp>
        <p:nvSpPr>
          <p:cNvPr id="5" name="Footer Placeholder 4">
            <a:extLst>
              <a:ext uri="{FF2B5EF4-FFF2-40B4-BE49-F238E27FC236}">
                <a16:creationId xmlns:a16="http://schemas.microsoft.com/office/drawing/2014/main" id="{08ED0F09-1C8E-CB91-D71E-2BBD24CFCD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1327137-381D-2ECF-8C99-33C2DFC60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4B53D-6999-A842-9915-FF753EEA466F}" type="slidenum">
              <a:rPr lang="en-GB" smtClean="0"/>
              <a:t>‹#›</a:t>
            </a:fld>
            <a:endParaRPr lang="en-GB"/>
          </a:p>
        </p:txBody>
      </p:sp>
      <p:sp>
        <p:nvSpPr>
          <p:cNvPr id="8" name="תיבת טקסט 7">
            <a:extLst>
              <a:ext uri="{FF2B5EF4-FFF2-40B4-BE49-F238E27FC236}">
                <a16:creationId xmlns:a16="http://schemas.microsoft.com/office/drawing/2014/main" id="{72774610-C527-1C7F-F8CF-5D0FAEAB43F5}"/>
              </a:ext>
            </a:extLst>
          </p:cNvPr>
          <p:cNvSpPr txBox="1"/>
          <p:nvPr>
            <p:extLst>
              <p:ext uri="{1162E1C5-73C7-4A58-AE30-91384D911F3F}">
                <p184:classification xmlns:p184="http://schemas.microsoft.com/office/powerpoint/2018/4/main" val="hdr"/>
              </p:ext>
            </p:extLst>
          </p:nvPr>
        </p:nvSpPr>
        <p:spPr>
          <a:xfrm>
            <a:off x="5875338" y="0"/>
            <a:ext cx="469963" cy="152400"/>
          </a:xfrm>
          <a:prstGeom prst="rect">
            <a:avLst/>
          </a:prstGeom>
        </p:spPr>
        <p:txBody>
          <a:bodyPr horzOverflow="overflow" lIns="0" tIns="0" rIns="0" bIns="0">
            <a:spAutoFit/>
          </a:bodyPr>
          <a:lstStyle/>
          <a:p>
            <a:pPr algn="l"/>
            <a:r>
              <a:rPr lang="he-IL" sz="1000">
                <a:solidFill>
                  <a:srgbClr val="000000"/>
                </a:solidFill>
                <a:latin typeface="Calibri" panose="020F0502020204030204" pitchFamily="34" charset="0"/>
                <a:cs typeface="Calibri" panose="020F0502020204030204" pitchFamily="34" charset="0"/>
              </a:rPr>
              <a:t>- בלמ"ס -</a:t>
            </a:r>
          </a:p>
        </p:txBody>
      </p:sp>
    </p:spTree>
    <p:extLst>
      <p:ext uri="{BB962C8B-B14F-4D97-AF65-F5344CB8AC3E}">
        <p14:creationId xmlns:p14="http://schemas.microsoft.com/office/powerpoint/2010/main" val="445312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hyperlink" Target="https://www.flickr.com/photos/archer10/2217349050" TargetMode="External"/><Relationship Id="rId3" Type="http://schemas.openxmlformats.org/officeDocument/2006/relationships/image" Target="../media/image10.jpeg"/><Relationship Id="rId7" Type="http://schemas.openxmlformats.org/officeDocument/2006/relationships/hyperlink" Target="https://www.flickr.com/photos/99380385@N05/48256279056/" TargetMode="External"/><Relationship Id="rId12"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g"/><Relationship Id="rId11" Type="http://schemas.openxmlformats.org/officeDocument/2006/relationships/hyperlink" Target="https://www.flickr.com/photos/ilri/5953834130/" TargetMode="External"/><Relationship Id="rId5" Type="http://schemas.openxmlformats.org/officeDocument/2006/relationships/hyperlink" Target="https://www.youtube.com/watch?v=G45J9AavhMU" TargetMode="External"/><Relationship Id="rId10" Type="http://schemas.openxmlformats.org/officeDocument/2006/relationships/image" Target="../media/image13.jpg"/><Relationship Id="rId4" Type="http://schemas.openxmlformats.org/officeDocument/2006/relationships/hyperlink" Target="https://www.middleeastmonitor.com/20210319-sudan-positive-response-to-quadripartite-mediation-on-renaissance-dam-file/" TargetMode="External"/><Relationship Id="rId9" Type="http://schemas.openxmlformats.org/officeDocument/2006/relationships/hyperlink" Target="https://www.middleeastmonitor.com/20200403-ethiopia-dam-dispute-stokes-anti-egypt-feeling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middleeastmonitor.com/20200819-ethiopia-dm-replaced-after-criticising-pm-abiy-amid-ethnic-violence/" TargetMode="External"/><Relationship Id="rId3" Type="http://schemas.openxmlformats.org/officeDocument/2006/relationships/image" Target="../media/image15.jpeg"/><Relationship Id="rId7" Type="http://schemas.openxmlformats.org/officeDocument/2006/relationships/image" Target="../media/image17.jpg"/><Relationship Id="rId12" Type="http://schemas.openxmlformats.org/officeDocument/2006/relationships/hyperlink" Target="https://creativecommons.org/licenses/by-sa/3.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middleeastmonitor.com/20171227-freedom-for-sisi-and-death-to-the-masses/" TargetMode="External"/><Relationship Id="rId11" Type="http://schemas.openxmlformats.org/officeDocument/2006/relationships/hyperlink" Target="https://creativecommons.org/licenses/by-nc-sa/3.0/" TargetMode="External"/><Relationship Id="rId5" Type="http://schemas.openxmlformats.org/officeDocument/2006/relationships/image" Target="../media/image16.jpg"/><Relationship Id="rId10" Type="http://schemas.openxmlformats.org/officeDocument/2006/relationships/hyperlink" Target="https://captaintarekdreams.blogspot.com/2012/12/full-report-memories-of-egypt-in_30.html" TargetMode="External"/><Relationship Id="rId4" Type="http://schemas.openxmlformats.org/officeDocument/2006/relationships/hyperlink" Target="https://www.middleeastmonitor.com/20210810-ethiopia-ends-cease-fire-as-tigray-rebels-continue-incursions/" TargetMode="Externa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https://media.springernature.com/full/springer-static/image/art%3A10.1038%2Fs41467-020-19089-x/MediaObjects/41467_2020_19089_Fig1_HTML.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flickr.com/photos/96884693@N00/4526027193" TargetMode="External"/><Relationship Id="rId3" Type="http://schemas.openxmlformats.org/officeDocument/2006/relationships/image" Target="../media/image27.jpg"/><Relationship Id="rId7"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en.wikipedia.org/wiki/Aswan_Dam" TargetMode="External"/><Relationship Id="rId5" Type="http://schemas.openxmlformats.org/officeDocument/2006/relationships/image" Target="../media/image28.jpg"/><Relationship Id="rId4" Type="http://schemas.openxmlformats.org/officeDocument/2006/relationships/hyperlink" Target="https://en.wikipedia.org/wiki/Cott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middleeastmonitor.com/20170324-former-egypt-dictator-hosni-mubarak-freed-after-6-years/" TargetMode="External"/><Relationship Id="rId5" Type="http://schemas.openxmlformats.org/officeDocument/2006/relationships/image" Target="../media/image31.jpg"/><Relationship Id="rId4" Type="http://schemas.openxmlformats.org/officeDocument/2006/relationships/hyperlink" Target="https://www.thegeographeronline.net/freshwater---issues-and-conflicts.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itizentruth.org/death-toll-from-ethiopian-protests-rises-to-86/" TargetMode="External"/><Relationship Id="rId5" Type="http://schemas.openxmlformats.org/officeDocument/2006/relationships/image" Target="../media/image34.jpg"/><Relationship Id="rId4" Type="http://schemas.openxmlformats.org/officeDocument/2006/relationships/hyperlink" Target="https://www.middleeastmonitor.com/20170614-egypt-gulf-siege-against-qatar-should-include-turke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s://www.middleeastmonitor.com/20210709-egypt-african-unions-efforts-to-solve-ethiopia-dam-crisis-fail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hyperlink" Target="https://www.middleeastmonitor.com/20180121-saudi-to-build-9-desalination-plants-on-red-se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hyperlink" Target="https://creativecommons.org/licenses/by-nc-sa/3.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openknowledge.worldbank.org/handle/10986/20138" TargetMode="External"/><Relationship Id="rId5" Type="http://schemas.openxmlformats.org/officeDocument/2006/relationships/image" Target="../media/image40.jpg"/><Relationship Id="rId4" Type="http://schemas.openxmlformats.org/officeDocument/2006/relationships/hyperlink" Target="https://www.middleeastmonitor.com/african-union-leaders-pose-for-phot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creativecommons.org/licenses/by-sa/3.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picserver.org/highway-signs2/c/corporation-agreement.html" TargetMode="External"/><Relationship Id="rId5" Type="http://schemas.openxmlformats.org/officeDocument/2006/relationships/image" Target="../media/image41.jpg"/><Relationship Id="rId4" Type="http://schemas.openxmlformats.org/officeDocument/2006/relationships/image" Target="https://media.springernature.com/full/springer-static/image/art%3A10.1038%2Fs41467-020-19089-x/MediaObjects/41467_2020_19089_Fig1_HTML.p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middleeastmonitor.com/20191224-sisi-to-trump-us-citizens-held-in-egypt-are-a-headache-for-us-both/" TargetMode="External"/><Relationship Id="rId5" Type="http://schemas.openxmlformats.org/officeDocument/2006/relationships/image" Target="../media/image46.jpg"/><Relationship Id="rId4" Type="http://schemas.openxmlformats.org/officeDocument/2006/relationships/hyperlink" Target="https://counterinformation.wordpress.com/2020/01/03/2020-might-be-challenging-for-ethiopia-but-it-can-count-on-chinas-help/"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middleeastmonitor.com/20200403-ethiopia-dam-dispute-stokes-anti-egypt-feeling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1016/j.ecolecon.2007.08.01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oxfordmartin.ox.ac.uk/news/gerd-drought-planning-is-essentia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A22E-57CE-4E28-01E1-3339E92CE2A6}"/>
              </a:ext>
            </a:extLst>
          </p:cNvPr>
          <p:cNvSpPr>
            <a:spLocks noGrp="1"/>
          </p:cNvSpPr>
          <p:nvPr>
            <p:ph type="title"/>
          </p:nvPr>
        </p:nvSpPr>
        <p:spPr>
          <a:xfrm>
            <a:off x="8174735" y="1732281"/>
            <a:ext cx="3377183" cy="3708895"/>
          </a:xfrm>
          <a:noFill/>
        </p:spPr>
        <p:txBody>
          <a:bodyPr vert="horz" lIns="91440" tIns="45720" rIns="91440" bIns="45720" rtlCol="0" anchor="b">
            <a:noAutofit/>
          </a:bodyPr>
          <a:lstStyle/>
          <a:p>
            <a:r>
              <a:rPr lang="en-US" b="1" dirty="0">
                <a:solidFill>
                  <a:schemeClr val="bg1"/>
                </a:solidFill>
              </a:rPr>
              <a:t>The Complex Geopolitics of Damming the Nile </a:t>
            </a:r>
            <a:br>
              <a:rPr lang="en-US" b="1" dirty="0">
                <a:solidFill>
                  <a:schemeClr val="bg1"/>
                </a:solidFill>
              </a:rPr>
            </a:br>
            <a:br>
              <a:rPr lang="en-US" b="1" dirty="0">
                <a:solidFill>
                  <a:schemeClr val="bg1"/>
                </a:solidFill>
              </a:rPr>
            </a:br>
            <a:r>
              <a:rPr lang="en-US" b="1" dirty="0">
                <a:solidFill>
                  <a:schemeClr val="bg1"/>
                </a:solidFill>
              </a:rPr>
              <a:t>Team 4 Research</a:t>
            </a:r>
          </a:p>
        </p:txBody>
      </p:sp>
      <p:pic>
        <p:nvPicPr>
          <p:cNvPr id="1026" name="Picture 2">
            <a:extLst>
              <a:ext uri="{FF2B5EF4-FFF2-40B4-BE49-F238E27FC236}">
                <a16:creationId xmlns:a16="http://schemas.microsoft.com/office/drawing/2014/main" id="{1927D5E9-E073-95E8-99C8-F638F648B9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19" r="20035" b="-1"/>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309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dan: Positive response to quadripartite mediation on Renaissance Dam ...">
            <a:extLst>
              <a:ext uri="{FF2B5EF4-FFF2-40B4-BE49-F238E27FC236}">
                <a16:creationId xmlns:a16="http://schemas.microsoft.com/office/drawing/2014/main" id="{372C893A-C045-7CAF-57AF-078B62A34108}"/>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563" r="6" b="6"/>
          <a:stretch/>
        </p:blipFill>
        <p:spPr>
          <a:xfrm>
            <a:off x="4968250" y="325905"/>
            <a:ext cx="2249424" cy="2002611"/>
          </a:xfrm>
          <a:prstGeom prst="rect">
            <a:avLst/>
          </a:prstGeom>
        </p:spPr>
      </p:pic>
      <p:sp>
        <p:nvSpPr>
          <p:cNvPr id="12" name="Content Placeholder 2">
            <a:extLst>
              <a:ext uri="{FF2B5EF4-FFF2-40B4-BE49-F238E27FC236}">
                <a16:creationId xmlns:a16="http://schemas.microsoft.com/office/drawing/2014/main" id="{92380D7F-CEDA-49E6-4C12-7506A916AD29}"/>
              </a:ext>
            </a:extLst>
          </p:cNvPr>
          <p:cNvSpPr txBox="1">
            <a:spLocks/>
          </p:cNvSpPr>
          <p:nvPr/>
        </p:nvSpPr>
        <p:spPr>
          <a:xfrm>
            <a:off x="488860" y="741840"/>
            <a:ext cx="4086142" cy="5578394"/>
          </a:xfrm>
          <a:prstGeom prst="rect">
            <a:avLst/>
          </a:prstGeom>
          <a:solidFill>
            <a:schemeClr val="tx1"/>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FFFF"/>
                </a:solidFill>
              </a:rPr>
              <a:t>Ethiopia’s prime minister said </a:t>
            </a:r>
            <a:r>
              <a:rPr lang="en-US" i="1" dirty="0">
                <a:solidFill>
                  <a:srgbClr val="FFFFFF"/>
                </a:solidFill>
              </a:rPr>
              <a:t>“I want to make it abundantly clear that we have no intention to harm these countries….</a:t>
            </a:r>
          </a:p>
          <a:p>
            <a:r>
              <a:rPr lang="en-US" dirty="0">
                <a:solidFill>
                  <a:srgbClr val="FFFFFF"/>
                </a:solidFill>
              </a:rPr>
              <a:t>Egypt President </a:t>
            </a:r>
            <a:r>
              <a:rPr lang="en-US" dirty="0" err="1">
                <a:solidFill>
                  <a:srgbClr val="FFFFFF"/>
                </a:solidFill>
              </a:rPr>
              <a:t>Sissi</a:t>
            </a:r>
            <a:r>
              <a:rPr lang="en-US" dirty="0">
                <a:solidFill>
                  <a:srgbClr val="FFFFFF"/>
                </a:solidFill>
              </a:rPr>
              <a:t> warned of the risk of conflict</a:t>
            </a:r>
          </a:p>
          <a:p>
            <a:pPr marL="0" indent="0">
              <a:buNone/>
            </a:pPr>
            <a:endParaRPr lang="en-US" dirty="0">
              <a:solidFill>
                <a:srgbClr val="FFFFFF"/>
              </a:solidFill>
            </a:endParaRPr>
          </a:p>
          <a:p>
            <a:pPr marL="0" indent="0">
              <a:buNone/>
            </a:pPr>
            <a:r>
              <a:rPr lang="en-US" sz="3600" dirty="0">
                <a:solidFill>
                  <a:srgbClr val="FFFF00"/>
                </a:solidFill>
                <a:hlinkClick r:id="rId5">
                  <a:extLst>
                    <a:ext uri="{A12FA001-AC4F-418D-AE19-62706E023703}">
                      <ahyp:hlinkClr xmlns:ahyp="http://schemas.microsoft.com/office/drawing/2018/hyperlinkcolor" val="tx"/>
                    </a:ext>
                  </a:extLst>
                </a:hlinkClick>
              </a:rPr>
              <a:t>https://www.youtube.com/watch?v=G45J9AavhMU</a:t>
            </a:r>
            <a:endParaRPr lang="en-US" sz="3600" dirty="0">
              <a:solidFill>
                <a:srgbClr val="FFFF00"/>
              </a:solidFill>
            </a:endParaRPr>
          </a:p>
          <a:p>
            <a:pPr marL="0" indent="0">
              <a:buNone/>
            </a:pPr>
            <a:endParaRPr lang="en-US" sz="3600" dirty="0">
              <a:solidFill>
                <a:srgbClr val="FFFFFF"/>
              </a:solidFill>
            </a:endParaRPr>
          </a:p>
          <a:p>
            <a:endParaRPr lang="en-US" dirty="0">
              <a:solidFill>
                <a:srgbClr val="FFFFFF"/>
              </a:solidFill>
            </a:endParaRPr>
          </a:p>
        </p:txBody>
      </p:sp>
      <p:pic>
        <p:nvPicPr>
          <p:cNvPr id="7" name="Picture 6" descr="A picture containing sky, grass, outdoor, person&#10;&#10;Description automatically generated">
            <a:extLst>
              <a:ext uri="{FF2B5EF4-FFF2-40B4-BE49-F238E27FC236}">
                <a16:creationId xmlns:a16="http://schemas.microsoft.com/office/drawing/2014/main" id="{FB591DCB-6B95-AC40-FE0C-7448571965AE}"/>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r="25019" b="-6"/>
          <a:stretch/>
        </p:blipFill>
        <p:spPr>
          <a:xfrm>
            <a:off x="4968251" y="2419956"/>
            <a:ext cx="2249424" cy="2002611"/>
          </a:xfrm>
          <a:prstGeom prst="rect">
            <a:avLst/>
          </a:prstGeom>
        </p:spPr>
      </p:pic>
      <p:pic>
        <p:nvPicPr>
          <p:cNvPr id="5" name="Picture 4" descr="Ethiopia: Dam dispute stokes anti-Egypt feelings – Middle East Monitor">
            <a:extLst>
              <a:ext uri="{FF2B5EF4-FFF2-40B4-BE49-F238E27FC236}">
                <a16:creationId xmlns:a16="http://schemas.microsoft.com/office/drawing/2014/main" id="{D536340A-F459-23B5-BFFD-3815D7BD4254}"/>
              </a:ext>
            </a:extLst>
          </p:cNvPr>
          <p:cNvPicPr>
            <a:picLocks noChangeAspect="1"/>
          </p:cNvPicPr>
          <p:nvPr/>
        </p:nvPicPr>
        <p:blipFill rotWithShape="1">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r="11661" b="1"/>
          <a:stretch/>
        </p:blipFill>
        <p:spPr>
          <a:xfrm>
            <a:off x="7295203" y="325904"/>
            <a:ext cx="4570677" cy="3065565"/>
          </a:xfrm>
          <a:prstGeom prst="rect">
            <a:avLst/>
          </a:prstGeom>
        </p:spPr>
      </p:pic>
      <p:pic>
        <p:nvPicPr>
          <p:cNvPr id="6" name="Picture 5" descr="A picture containing person, sitting, indoor&#10;&#10;Description automatically generated">
            <a:extLst>
              <a:ext uri="{FF2B5EF4-FFF2-40B4-BE49-F238E27FC236}">
                <a16:creationId xmlns:a16="http://schemas.microsoft.com/office/drawing/2014/main" id="{2CD0EE9D-93C0-699E-2150-17F800CA174D}"/>
              </a:ext>
            </a:extLst>
          </p:cNvPr>
          <p:cNvPicPr>
            <a:picLocks noChangeAspect="1"/>
          </p:cNvPicPr>
          <p:nvPr/>
        </p:nvPicPr>
        <p:blipFill rotWithShape="1">
          <a:blip r:embed="rId10">
            <a:extLst>
              <a:ext uri="{837473B0-CC2E-450A-ABE3-18F120FF3D39}">
                <a1611:picAttrSrcUrl xmlns:a1611="http://schemas.microsoft.com/office/drawing/2016/11/main" r:id="rId11"/>
              </a:ext>
            </a:extLst>
          </a:blip>
          <a:srcRect l="8614" r="7137" b="-2"/>
          <a:stretch/>
        </p:blipFill>
        <p:spPr>
          <a:xfrm>
            <a:off x="4976656" y="4511800"/>
            <a:ext cx="2249424" cy="2002536"/>
          </a:xfrm>
          <a:prstGeom prst="rect">
            <a:avLst/>
          </a:prstGeom>
        </p:spPr>
      </p:pic>
      <p:pic>
        <p:nvPicPr>
          <p:cNvPr id="8" name="Picture 7" descr="A bridge over a river with a city in the background&#10;&#10;Description automatically generated with medium confidence">
            <a:extLst>
              <a:ext uri="{FF2B5EF4-FFF2-40B4-BE49-F238E27FC236}">
                <a16:creationId xmlns:a16="http://schemas.microsoft.com/office/drawing/2014/main" id="{FD29EEE5-FC4A-E07F-5E9F-3AEF6EC07B4A}"/>
              </a:ext>
            </a:extLst>
          </p:cNvPr>
          <p:cNvPicPr>
            <a:picLocks noChangeAspect="1"/>
          </p:cNvPicPr>
          <p:nvPr/>
        </p:nvPicPr>
        <p:blipFill rotWithShape="1">
          <a:blip r:embed="rId12">
            <a:extLst>
              <a:ext uri="{837473B0-CC2E-450A-ABE3-18F120FF3D39}">
                <a1611:picAttrSrcUrl xmlns:a1611="http://schemas.microsoft.com/office/drawing/2016/11/main" r:id="rId13"/>
              </a:ext>
            </a:extLst>
          </a:blip>
          <a:srcRect t="10925" r="3" b="3"/>
          <a:stretch/>
        </p:blipFill>
        <p:spPr>
          <a:xfrm>
            <a:off x="7295203" y="3474720"/>
            <a:ext cx="4570677" cy="3053487"/>
          </a:xfrm>
          <a:prstGeom prst="rect">
            <a:avLst/>
          </a:prstGeom>
        </p:spPr>
      </p:pic>
    </p:spTree>
    <p:extLst>
      <p:ext uri="{BB962C8B-B14F-4D97-AF65-F5344CB8AC3E}">
        <p14:creationId xmlns:p14="http://schemas.microsoft.com/office/powerpoint/2010/main" val="106474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A511026-8542-4AC0-9F06-134A7085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6"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group of people on a tank&#10;&#10;Description automatically generated with low confidence">
            <a:extLst>
              <a:ext uri="{FF2B5EF4-FFF2-40B4-BE49-F238E27FC236}">
                <a16:creationId xmlns:a16="http://schemas.microsoft.com/office/drawing/2014/main" id="{8A151900-49EB-E374-739F-5288CAAEF105}"/>
              </a:ext>
            </a:extLst>
          </p:cNvPr>
          <p:cNvPicPr>
            <a:picLocks noChangeAspect="1"/>
          </p:cNvPicPr>
          <p:nvPr/>
        </p:nvPicPr>
        <p:blipFill rotWithShape="1">
          <a:blip r:embed="rId3">
            <a:alphaModFix amt="40000"/>
            <a:extLst>
              <a:ext uri="{837473B0-CC2E-450A-ABE3-18F120FF3D39}">
                <a1611:picAttrSrcUrl xmlns:a1611="http://schemas.microsoft.com/office/drawing/2016/11/main" r:id="rId4"/>
              </a:ext>
            </a:extLst>
          </a:blip>
          <a:srcRect t="8625" b="4837"/>
          <a:stretch/>
        </p:blipFill>
        <p:spPr>
          <a:xfrm>
            <a:off x="20" y="10"/>
            <a:ext cx="12191980" cy="6857990"/>
          </a:xfrm>
          <a:prstGeom prst="rect">
            <a:avLst/>
          </a:prstGeom>
        </p:spPr>
      </p:pic>
      <p:sp>
        <p:nvSpPr>
          <p:cNvPr id="5" name="Content Placeholder 2">
            <a:extLst>
              <a:ext uri="{FF2B5EF4-FFF2-40B4-BE49-F238E27FC236}">
                <a16:creationId xmlns:a16="http://schemas.microsoft.com/office/drawing/2014/main" id="{16DCFB55-9BC2-6372-3738-73BE49E56F4E}"/>
              </a:ext>
            </a:extLst>
          </p:cNvPr>
          <p:cNvSpPr txBox="1">
            <a:spLocks/>
          </p:cNvSpPr>
          <p:nvPr/>
        </p:nvSpPr>
        <p:spPr>
          <a:xfrm>
            <a:off x="203329" y="238832"/>
            <a:ext cx="5550357" cy="63167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t>Why?</a:t>
            </a:r>
            <a:endParaRPr lang="en-US" sz="3600" b="1" dirty="0"/>
          </a:p>
          <a:p>
            <a:pPr marL="0" indent="0">
              <a:buNone/>
            </a:pPr>
            <a:r>
              <a:rPr lang="en-US" sz="3600" dirty="0"/>
              <a:t>The Team will investigate:</a:t>
            </a:r>
          </a:p>
          <a:p>
            <a:r>
              <a:rPr lang="en-US" sz="3600" dirty="0"/>
              <a:t>Relevant Geography and History.</a:t>
            </a:r>
          </a:p>
          <a:p>
            <a:r>
              <a:rPr lang="en-US" sz="3600" dirty="0"/>
              <a:t>Dilemmas at Individual, regional and international levels. </a:t>
            </a:r>
          </a:p>
          <a:p>
            <a:r>
              <a:rPr lang="en-US" sz="3600" dirty="0"/>
              <a:t>Strategies to resolve these dilemmas.</a:t>
            </a:r>
          </a:p>
        </p:txBody>
      </p:sp>
      <p:pic>
        <p:nvPicPr>
          <p:cNvPr id="14" name="Picture 13" descr="A person in a suit&#10;&#10;Description automatically generated with medium confidence">
            <a:extLst>
              <a:ext uri="{FF2B5EF4-FFF2-40B4-BE49-F238E27FC236}">
                <a16:creationId xmlns:a16="http://schemas.microsoft.com/office/drawing/2014/main" id="{DC65ACF0-A5BB-044E-4D3A-038FEF136E26}"/>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7122" r="14120" b="-1"/>
          <a:stretch/>
        </p:blipFill>
        <p:spPr>
          <a:xfrm>
            <a:off x="8452963" y="3681463"/>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7" name="Picture 16" descr="A person holding a microphone&#10;&#10;Description automatically generated with medium confidence">
            <a:extLst>
              <a:ext uri="{FF2B5EF4-FFF2-40B4-BE49-F238E27FC236}">
                <a16:creationId xmlns:a16="http://schemas.microsoft.com/office/drawing/2014/main" id="{29CE9AA5-CE8D-2957-3199-4631D3EA2A57}"/>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11171" r="22424" b="2"/>
          <a:stretch/>
        </p:blipFill>
        <p:spPr>
          <a:xfrm>
            <a:off x="5398281"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23" name="Picture 22" descr="A picture containing person, outdoor, ground, crowd&#10;&#10;Description automatically generated">
            <a:extLst>
              <a:ext uri="{FF2B5EF4-FFF2-40B4-BE49-F238E27FC236}">
                <a16:creationId xmlns:a16="http://schemas.microsoft.com/office/drawing/2014/main" id="{E08645B1-1B5C-AE8B-420C-7994E90DB716}"/>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l="11904" r="1650" b="-2"/>
          <a:stretch/>
        </p:blipFill>
        <p:spPr>
          <a:xfrm>
            <a:off x="7621024" y="-3"/>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15" name="TextBox 14">
            <a:extLst>
              <a:ext uri="{FF2B5EF4-FFF2-40B4-BE49-F238E27FC236}">
                <a16:creationId xmlns:a16="http://schemas.microsoft.com/office/drawing/2014/main" id="{BDAEEC41-0C9E-847E-76E8-B071907A2AC6}"/>
              </a:ext>
            </a:extLst>
          </p:cNvPr>
          <p:cNvSpPr txBox="1"/>
          <p:nvPr/>
        </p:nvSpPr>
        <p:spPr>
          <a:xfrm>
            <a:off x="9751909" y="6870700"/>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6" tooltip="https://www.middleeastmonitor.com/20171227-freedom-for-sisi-and-death-to-the-masse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1"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
        <p:nvSpPr>
          <p:cNvPr id="18" name="TextBox 17">
            <a:extLst>
              <a:ext uri="{FF2B5EF4-FFF2-40B4-BE49-F238E27FC236}">
                <a16:creationId xmlns:a16="http://schemas.microsoft.com/office/drawing/2014/main" id="{3B839E15-2182-25B9-CA2D-D6F25FF7D04D}"/>
              </a:ext>
            </a:extLst>
          </p:cNvPr>
          <p:cNvSpPr txBox="1"/>
          <p:nvPr/>
        </p:nvSpPr>
        <p:spPr>
          <a:xfrm>
            <a:off x="7299118" y="6870700"/>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8" tooltip="https://www.middleeastmonitor.com/20200819-ethiopia-dm-replaced-after-criticising-pm-abiy-amid-ethnic-violence/">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1"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
        <p:nvSpPr>
          <p:cNvPr id="21" name="TextBox 20">
            <a:extLst>
              <a:ext uri="{FF2B5EF4-FFF2-40B4-BE49-F238E27FC236}">
                <a16:creationId xmlns:a16="http://schemas.microsoft.com/office/drawing/2014/main" id="{5A490C12-6FF7-0FA2-EB4E-88B81055AF40}"/>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middleeastmonitor.com/20210810-ethiopia-ends-cease-fire-as-tigray-rebels-continue-incursion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1"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
        <p:nvSpPr>
          <p:cNvPr id="24" name="TextBox 23">
            <a:extLst>
              <a:ext uri="{FF2B5EF4-FFF2-40B4-BE49-F238E27FC236}">
                <a16:creationId xmlns:a16="http://schemas.microsoft.com/office/drawing/2014/main" id="{99B92446-C839-C8FD-6370-03322709F9E1}"/>
              </a:ext>
            </a:extLst>
          </p:cNvPr>
          <p:cNvSpPr txBox="1"/>
          <p:nvPr/>
        </p:nvSpPr>
        <p:spPr>
          <a:xfrm>
            <a:off x="4979376" y="6870700"/>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10" tooltip="https://captaintarekdreams.blogspot.com/2012/12/full-report-memories-of-egypt-in_30.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2"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71910729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2ED90-E2A5-E60D-E279-161AAE6841D0}"/>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kern="1200" dirty="0">
                <a:solidFill>
                  <a:schemeClr val="bg1"/>
                </a:solidFill>
                <a:latin typeface="+mj-lt"/>
                <a:ea typeface="+mj-ea"/>
                <a:cs typeface="+mj-cs"/>
              </a:rPr>
              <a:t>Geography</a:t>
            </a:r>
          </a:p>
        </p:txBody>
      </p:sp>
      <p:sp>
        <p:nvSpPr>
          <p:cNvPr id="23" name="Freeform: Shape 2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Mountains">
            <a:extLst>
              <a:ext uri="{FF2B5EF4-FFF2-40B4-BE49-F238E27FC236}">
                <a16:creationId xmlns:a16="http://schemas.microsoft.com/office/drawing/2014/main" id="{A8F8F690-88F7-FEC8-BDC4-33655C1B4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78706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1E49FB80-A9D2-ED83-5773-06D92DBE9514}"/>
              </a:ext>
            </a:extLst>
          </p:cNvPr>
          <p:cNvGraphicFramePr>
            <a:graphicFrameLocks noChangeAspect="1"/>
          </p:cNvGraphicFramePr>
          <p:nvPr>
            <p:extLst>
              <p:ext uri="{D42A27DB-BD31-4B8C-83A1-F6EECF244321}">
                <p14:modId xmlns:p14="http://schemas.microsoft.com/office/powerpoint/2010/main" val="2528486805"/>
              </p:ext>
            </p:extLst>
          </p:nvPr>
        </p:nvGraphicFramePr>
        <p:xfrm>
          <a:off x="5589720" y="550863"/>
          <a:ext cx="6151562" cy="7910512"/>
        </p:xfrm>
        <a:graphic>
          <a:graphicData uri="http://schemas.openxmlformats.org/presentationml/2006/ole">
            <mc:AlternateContent xmlns:mc="http://schemas.openxmlformats.org/markup-compatibility/2006">
              <mc:Choice xmlns:v="urn:schemas-microsoft-com:vml" Requires="v">
                <p:oleObj name="Document" r:id="rId3" imgW="5854700" imgH="7531100" progId="Word.Document.12">
                  <p:embed/>
                </p:oleObj>
              </mc:Choice>
              <mc:Fallback>
                <p:oleObj name="Document" r:id="rId3" imgW="5854700" imgH="7531100" progId="Word.Document.12">
                  <p:embed/>
                  <p:pic>
                    <p:nvPicPr>
                      <p:cNvPr id="10" name="Object 9">
                        <a:extLst>
                          <a:ext uri="{FF2B5EF4-FFF2-40B4-BE49-F238E27FC236}">
                            <a16:creationId xmlns:a16="http://schemas.microsoft.com/office/drawing/2014/main" id="{FD8CB4A7-C08B-703A-8677-6076F41FE6C6}"/>
                          </a:ext>
                        </a:extLst>
                      </p:cNvPr>
                      <p:cNvPicPr/>
                      <p:nvPr/>
                    </p:nvPicPr>
                    <p:blipFill>
                      <a:blip r:embed="rId4"/>
                      <a:stretch>
                        <a:fillRect/>
                      </a:stretch>
                    </p:blipFill>
                    <p:spPr>
                      <a:xfrm>
                        <a:off x="5589720" y="550863"/>
                        <a:ext cx="6151562" cy="7910512"/>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7663DD0F-4515-0CB1-FAB4-8A47645B9FB4}"/>
              </a:ext>
            </a:extLst>
          </p:cNvPr>
          <p:cNvSpPr txBox="1">
            <a:spLocks/>
          </p:cNvSpPr>
          <p:nvPr/>
        </p:nvSpPr>
        <p:spPr>
          <a:xfrm>
            <a:off x="737888" y="550211"/>
            <a:ext cx="4373455" cy="1564368"/>
          </a:xfrm>
          <a:prstGeom prst="rect">
            <a:avLst/>
          </a:prstGeom>
          <a:solidFill>
            <a:schemeClr val="tx1">
              <a:lumMod val="75000"/>
              <a:lumOff val="25000"/>
            </a:schemeClr>
          </a:solidFill>
        </p:spPr>
        <p:txBody>
          <a:bodyPr vert="horz" lIns="91440" tIns="45720" rIns="91440" bIns="45720" rtlCol="0">
            <a:normAutofit fontScale="92500" lnSpcReduction="20000"/>
          </a:bodyPr>
          <a:lstStyle>
            <a:defPPr>
              <a:defRPr lang="en-US"/>
            </a:defPPr>
            <a:lvl1pPr marL="571500" indent="-571500">
              <a:lnSpc>
                <a:spcPct val="90000"/>
              </a:lnSpc>
              <a:spcBef>
                <a:spcPct val="0"/>
              </a:spcBef>
              <a:spcAft>
                <a:spcPts val="600"/>
              </a:spcAft>
              <a:buFont typeface="Arial" panose="020B0604020202020204" pitchFamily="34" charset="0"/>
              <a:buChar char="•"/>
              <a:defRPr sz="4000">
                <a:solidFill>
                  <a:schemeClr val="bg1"/>
                </a:solidFill>
              </a:defRPr>
            </a:lvl1pPr>
          </a:lstStyle>
          <a:p>
            <a:endParaRPr lang="en-US" dirty="0"/>
          </a:p>
          <a:p>
            <a:pPr marL="230188" indent="0">
              <a:spcAft>
                <a:spcPts val="600"/>
              </a:spcAft>
              <a:buNone/>
            </a:pPr>
            <a:r>
              <a:rPr lang="en-US" sz="4000" b="1" kern="1200" dirty="0">
                <a:solidFill>
                  <a:srgbClr val="FFFFFF"/>
                </a:solidFill>
                <a:latin typeface="+mj-lt"/>
                <a:ea typeface="+mj-ea"/>
                <a:cs typeface="+mj-cs"/>
              </a:rPr>
              <a:t>Key Country Information  </a:t>
            </a:r>
          </a:p>
          <a:p>
            <a:endParaRPr lang="en-US" dirty="0"/>
          </a:p>
        </p:txBody>
      </p:sp>
      <p:sp>
        <p:nvSpPr>
          <p:cNvPr id="9" name="Title 1">
            <a:extLst>
              <a:ext uri="{FF2B5EF4-FFF2-40B4-BE49-F238E27FC236}">
                <a16:creationId xmlns:a16="http://schemas.microsoft.com/office/drawing/2014/main" id="{0A8445DB-C6BA-CF3F-8F3B-3DC272115D78}"/>
              </a:ext>
            </a:extLst>
          </p:cNvPr>
          <p:cNvSpPr txBox="1">
            <a:spLocks/>
          </p:cNvSpPr>
          <p:nvPr/>
        </p:nvSpPr>
        <p:spPr>
          <a:xfrm>
            <a:off x="740079" y="2114579"/>
            <a:ext cx="4371264" cy="4193209"/>
          </a:xfrm>
          <a:prstGeom prst="rect">
            <a:avLst/>
          </a:prstGeom>
          <a:solidFill>
            <a:schemeClr val="tx1">
              <a:lumMod val="75000"/>
              <a:lumOff val="25000"/>
            </a:schemeClr>
          </a:solidFill>
        </p:spPr>
        <p:txBody>
          <a:bodyPr vert="horz" lIns="91440" tIns="45720" rIns="216000" bIns="45720" rtlCol="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4813" indent="-404813">
              <a:spcAft>
                <a:spcPts val="600"/>
              </a:spcAft>
              <a:buFont typeface="Arial" panose="020B0604020202020204" pitchFamily="34" charset="0"/>
              <a:buChar char="•"/>
            </a:pPr>
            <a:r>
              <a:rPr lang="en-US" sz="3200" dirty="0">
                <a:solidFill>
                  <a:schemeClr val="bg1"/>
                </a:solidFill>
                <a:latin typeface="+mn-lt"/>
                <a:ea typeface="+mn-ea"/>
                <a:cs typeface="+mn-cs"/>
              </a:rPr>
              <a:t>Egypt is homogenous and Ethiopia has more than 13 ethnic groups.</a:t>
            </a:r>
          </a:p>
          <a:p>
            <a:pPr marL="404813" indent="-404813">
              <a:spcAft>
                <a:spcPts val="600"/>
              </a:spcAft>
              <a:buFont typeface="Arial" panose="020B0604020202020204" pitchFamily="34" charset="0"/>
              <a:buChar char="•"/>
            </a:pPr>
            <a:r>
              <a:rPr lang="en-US" sz="3200" dirty="0">
                <a:solidFill>
                  <a:schemeClr val="bg1"/>
                </a:solidFill>
                <a:latin typeface="+mn-lt"/>
                <a:ea typeface="+mn-ea"/>
                <a:cs typeface="+mn-cs"/>
              </a:rPr>
              <a:t>Egypt population is 12 percent less but GDP is 4 times of Ethiopia’s.</a:t>
            </a:r>
          </a:p>
          <a:p>
            <a:pPr marL="404813" indent="-404813">
              <a:spcAft>
                <a:spcPts val="600"/>
              </a:spcAft>
              <a:buFont typeface="Arial" panose="020B0604020202020204" pitchFamily="34" charset="0"/>
              <a:buChar char="•"/>
            </a:pPr>
            <a:r>
              <a:rPr lang="en-US" sz="3200" dirty="0">
                <a:solidFill>
                  <a:schemeClr val="bg1"/>
                </a:solidFill>
                <a:latin typeface="+mn-lt"/>
                <a:ea typeface="+mn-ea"/>
                <a:cs typeface="+mn-cs"/>
              </a:rPr>
              <a:t>Egypt produces electricity 12 times that of Ethiopia.</a:t>
            </a:r>
          </a:p>
          <a:p>
            <a:pPr marL="404813" indent="-404813">
              <a:spcAft>
                <a:spcPts val="600"/>
              </a:spcAft>
              <a:buFont typeface="Arial" panose="020B0604020202020204" pitchFamily="34" charset="0"/>
              <a:buChar char="•"/>
            </a:pPr>
            <a:r>
              <a:rPr lang="en-US" sz="3200" dirty="0">
                <a:solidFill>
                  <a:schemeClr val="bg1"/>
                </a:solidFill>
                <a:latin typeface="+mn-lt"/>
                <a:ea typeface="+mn-ea"/>
                <a:cs typeface="+mn-cs"/>
              </a:rPr>
              <a:t>Egyptian consumes water 6 times that of Ethiopian.</a:t>
            </a:r>
            <a:endParaRPr lang="en-US" sz="600" dirty="0">
              <a:solidFill>
                <a:schemeClr val="bg1"/>
              </a:solidFill>
              <a:latin typeface="+mn-lt"/>
              <a:ea typeface="+mn-ea"/>
              <a:cs typeface="+mn-cs"/>
            </a:endParaRPr>
          </a:p>
        </p:txBody>
      </p:sp>
    </p:spTree>
    <p:extLst>
      <p:ext uri="{BB962C8B-B14F-4D97-AF65-F5344CB8AC3E}">
        <p14:creationId xmlns:p14="http://schemas.microsoft.com/office/powerpoint/2010/main" val="1755869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10;&#10;Description automatically generated">
            <a:extLst>
              <a:ext uri="{FF2B5EF4-FFF2-40B4-BE49-F238E27FC236}">
                <a16:creationId xmlns:a16="http://schemas.microsoft.com/office/drawing/2014/main" id="{8D9F6CCB-A3D5-8563-B787-D8CAF64F24E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4763" y="504549"/>
            <a:ext cx="4484950" cy="5795123"/>
          </a:xfrm>
          <a:prstGeom prst="rect">
            <a:avLst/>
          </a:prstGeom>
          <a:noFill/>
          <a:ln>
            <a:noFill/>
          </a:ln>
        </p:spPr>
      </p:pic>
      <p:sp>
        <p:nvSpPr>
          <p:cNvPr id="23" name="Triangle 22">
            <a:extLst>
              <a:ext uri="{FF2B5EF4-FFF2-40B4-BE49-F238E27FC236}">
                <a16:creationId xmlns:a16="http://schemas.microsoft.com/office/drawing/2014/main" id="{BAAE279A-7CCA-41D5-41A6-955FDDE1DB1D}"/>
              </a:ext>
            </a:extLst>
          </p:cNvPr>
          <p:cNvSpPr/>
          <p:nvPr/>
        </p:nvSpPr>
        <p:spPr>
          <a:xfrm>
            <a:off x="4010796" y="5257790"/>
            <a:ext cx="214489" cy="16933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8BEF594-14C1-CFA9-1B50-DDECCA6B867C}"/>
              </a:ext>
            </a:extLst>
          </p:cNvPr>
          <p:cNvSpPr txBox="1"/>
          <p:nvPr/>
        </p:nvSpPr>
        <p:spPr>
          <a:xfrm>
            <a:off x="3748050" y="5446904"/>
            <a:ext cx="1956084" cy="369332"/>
          </a:xfrm>
          <a:prstGeom prst="rect">
            <a:avLst/>
          </a:prstGeom>
          <a:noFill/>
        </p:spPr>
        <p:txBody>
          <a:bodyPr wrap="square">
            <a:spAutoFit/>
          </a:bodyPr>
          <a:lstStyle/>
          <a:p>
            <a:r>
              <a:rPr lang="en-GB" b="1" kern="1400" dirty="0">
                <a:solidFill>
                  <a:srgbClr val="000000"/>
                </a:solidFill>
                <a:latin typeface="Times New Roman" panose="02020603050405020304" pitchFamily="18" charset="0"/>
                <a:cs typeface="Times New Roman" panose="02020603050405020304" pitchFamily="18" charset="0"/>
              </a:rPr>
              <a:t>GERD</a:t>
            </a:r>
            <a:endParaRPr lang="en-GB" dirty="0"/>
          </a:p>
        </p:txBody>
      </p:sp>
      <p:sp>
        <p:nvSpPr>
          <p:cNvPr id="7" name="TextBox 6">
            <a:extLst>
              <a:ext uri="{FF2B5EF4-FFF2-40B4-BE49-F238E27FC236}">
                <a16:creationId xmlns:a16="http://schemas.microsoft.com/office/drawing/2014/main" id="{429D812A-E9B9-A202-EA2E-D58780AA1EAC}"/>
              </a:ext>
            </a:extLst>
          </p:cNvPr>
          <p:cNvSpPr txBox="1"/>
          <p:nvPr/>
        </p:nvSpPr>
        <p:spPr>
          <a:xfrm>
            <a:off x="6692632" y="2364159"/>
            <a:ext cx="4380167" cy="5016758"/>
          </a:xfrm>
          <a:prstGeom prst="rect">
            <a:avLst/>
          </a:prstGeom>
          <a:noFill/>
        </p:spPr>
        <p:txBody>
          <a:bodyPr wrap="square" rtlCol="0">
            <a:spAutoFit/>
          </a:bodyPr>
          <a:lstStyle/>
          <a:p>
            <a:pPr marL="342900" indent="-342900">
              <a:buFont typeface="Arial" panose="020B0604020202020204" pitchFamily="34" charset="0"/>
              <a:buChar char="•"/>
            </a:pPr>
            <a:r>
              <a:rPr lang="en-SG" sz="2400" dirty="0">
                <a:solidFill>
                  <a:schemeClr val="bg1"/>
                </a:solidFill>
              </a:rPr>
              <a:t>Egypt Society  is  homogenous Arabs and Ethiopia has more than 13 ethnic groups.</a:t>
            </a:r>
          </a:p>
          <a:p>
            <a:pPr marL="342900" indent="-342900">
              <a:buFont typeface="Arial" panose="020B0604020202020204" pitchFamily="34" charset="0"/>
              <a:buChar char="•"/>
            </a:pPr>
            <a:r>
              <a:rPr lang="en-SG" sz="2400" dirty="0">
                <a:solidFill>
                  <a:schemeClr val="bg1"/>
                </a:solidFill>
              </a:rPr>
              <a:t>Egypt has about 12 percent less population but her GDP is about 4 times of Ethiopia GDP.</a:t>
            </a:r>
          </a:p>
          <a:p>
            <a:pPr marL="342900" indent="-342900">
              <a:buFont typeface="Arial" panose="020B0604020202020204" pitchFamily="34" charset="0"/>
              <a:buChar char="•"/>
            </a:pPr>
            <a:r>
              <a:rPr lang="en-SG" sz="2400" dirty="0">
                <a:solidFill>
                  <a:schemeClr val="bg1"/>
                </a:solidFill>
              </a:rPr>
              <a:t>Egypt produces more than 12 times the electric power Ethiopia produces.</a:t>
            </a:r>
          </a:p>
          <a:p>
            <a:pPr marL="342900" indent="-342900">
              <a:buFont typeface="Arial" panose="020B0604020202020204" pitchFamily="34" charset="0"/>
              <a:buChar char="•"/>
            </a:pPr>
            <a:r>
              <a:rPr lang="en-SG" sz="2400" dirty="0">
                <a:solidFill>
                  <a:schemeClr val="bg1"/>
                </a:solidFill>
              </a:rPr>
              <a:t>Egypt consumes 7 times the amount of water  per capita Ethiopia consumes.</a:t>
            </a:r>
          </a:p>
          <a:p>
            <a:endParaRPr lang="en-GB" sz="3200" dirty="0">
              <a:solidFill>
                <a:schemeClr val="bg1"/>
              </a:solidFill>
            </a:endParaRPr>
          </a:p>
        </p:txBody>
      </p:sp>
      <p:sp>
        <p:nvSpPr>
          <p:cNvPr id="8" name="Title 1">
            <a:extLst>
              <a:ext uri="{FF2B5EF4-FFF2-40B4-BE49-F238E27FC236}">
                <a16:creationId xmlns:a16="http://schemas.microsoft.com/office/drawing/2014/main" id="{7663DD0F-4515-0CB1-FAB4-8A47645B9FB4}"/>
              </a:ext>
            </a:extLst>
          </p:cNvPr>
          <p:cNvSpPr txBox="1">
            <a:spLocks/>
          </p:cNvSpPr>
          <p:nvPr/>
        </p:nvSpPr>
        <p:spPr>
          <a:xfrm>
            <a:off x="6374292" y="388840"/>
            <a:ext cx="4958222" cy="1659451"/>
          </a:xfrm>
          <a:prstGeom prst="rect">
            <a:avLst/>
          </a:prstGeom>
          <a:solidFill>
            <a:schemeClr val="tx1">
              <a:lumMod val="75000"/>
              <a:lumOff val="25000"/>
            </a:schemeClr>
          </a:solidFill>
        </p:spPr>
        <p:txBody>
          <a:bodyPr vert="horz" lIns="91440" tIns="45720" rIns="91440" bIns="45720" rtlCol="0">
            <a:normAutofit fontScale="92500" lnSpcReduction="10000"/>
          </a:bodyPr>
          <a:lstStyle>
            <a:defPPr>
              <a:defRPr lang="en-US"/>
            </a:defPPr>
            <a:lvl1pPr marL="571500" indent="-571500">
              <a:lnSpc>
                <a:spcPct val="90000"/>
              </a:lnSpc>
              <a:spcBef>
                <a:spcPct val="0"/>
              </a:spcBef>
              <a:spcAft>
                <a:spcPts val="600"/>
              </a:spcAft>
              <a:buFont typeface="Arial" panose="020B0604020202020204" pitchFamily="34" charset="0"/>
              <a:buChar char="•"/>
              <a:defRPr sz="4000">
                <a:solidFill>
                  <a:schemeClr val="bg1"/>
                </a:solidFill>
              </a:defRPr>
            </a:lvl1pPr>
          </a:lstStyle>
          <a:p>
            <a:endParaRPr lang="en-US" dirty="0"/>
          </a:p>
          <a:p>
            <a:pPr marL="236538" indent="0">
              <a:buNone/>
            </a:pPr>
            <a:r>
              <a:rPr lang="en-US" dirty="0"/>
              <a:t>Population Distribution in Eastern Nile Basin</a:t>
            </a:r>
          </a:p>
          <a:p>
            <a:endParaRPr lang="en-US" dirty="0"/>
          </a:p>
          <a:p>
            <a:endParaRPr lang="en-US" dirty="0"/>
          </a:p>
        </p:txBody>
      </p:sp>
      <p:sp>
        <p:nvSpPr>
          <p:cNvPr id="9" name="Title 1">
            <a:extLst>
              <a:ext uri="{FF2B5EF4-FFF2-40B4-BE49-F238E27FC236}">
                <a16:creationId xmlns:a16="http://schemas.microsoft.com/office/drawing/2014/main" id="{0A8445DB-C6BA-CF3F-8F3B-3DC272115D78}"/>
              </a:ext>
            </a:extLst>
          </p:cNvPr>
          <p:cNvSpPr txBox="1">
            <a:spLocks/>
          </p:cNvSpPr>
          <p:nvPr/>
        </p:nvSpPr>
        <p:spPr>
          <a:xfrm>
            <a:off x="6374292" y="2048291"/>
            <a:ext cx="4958222" cy="4420869"/>
          </a:xfrm>
          <a:prstGeom prst="rect">
            <a:avLst/>
          </a:prstGeom>
          <a:solidFill>
            <a:schemeClr val="tx1">
              <a:lumMod val="75000"/>
              <a:lumOff val="25000"/>
            </a:schemeClr>
          </a:solidFill>
        </p:spPr>
        <p:txBody>
          <a:bodyPr vert="horz" lIns="91440" tIns="45720" rIns="216000" bIns="45720" rtlCol="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04813" indent="-404813">
              <a:spcAft>
                <a:spcPts val="600"/>
              </a:spcAft>
              <a:buFont typeface="Arial" panose="020B0604020202020204" pitchFamily="34" charset="0"/>
              <a:buChar char="•"/>
            </a:pPr>
            <a:r>
              <a:rPr lang="en-US" sz="3200" dirty="0">
                <a:solidFill>
                  <a:schemeClr val="bg1"/>
                </a:solidFill>
                <a:latin typeface="+mn-lt"/>
                <a:ea typeface="+mn-ea"/>
                <a:cs typeface="+mn-cs"/>
              </a:rPr>
              <a:t>Distribution influenced by climate, rainfall and water availability.</a:t>
            </a:r>
          </a:p>
          <a:p>
            <a:pPr marL="404813" indent="-404813">
              <a:spcAft>
                <a:spcPts val="600"/>
              </a:spcAft>
              <a:buFont typeface="Arial" panose="020B0604020202020204" pitchFamily="34" charset="0"/>
              <a:buChar char="•"/>
            </a:pPr>
            <a:r>
              <a:rPr lang="en-US" sz="3200" dirty="0">
                <a:solidFill>
                  <a:schemeClr val="bg1"/>
                </a:solidFill>
                <a:latin typeface="+mn-lt"/>
                <a:ea typeface="+mn-ea"/>
                <a:cs typeface="+mn-cs"/>
              </a:rPr>
              <a:t>Egyptians live in narrow strip of flat terrain along Nile River.</a:t>
            </a:r>
          </a:p>
          <a:p>
            <a:pPr marL="404813" indent="-404813">
              <a:spcAft>
                <a:spcPts val="600"/>
              </a:spcAft>
              <a:buFont typeface="Arial" panose="020B0604020202020204" pitchFamily="34" charset="0"/>
              <a:buChar char="•"/>
            </a:pPr>
            <a:r>
              <a:rPr lang="en-US" sz="3200" dirty="0">
                <a:solidFill>
                  <a:schemeClr val="bg1"/>
                </a:solidFill>
                <a:latin typeface="+mn-lt"/>
                <a:ea typeface="+mn-ea"/>
                <a:cs typeface="+mn-cs"/>
              </a:rPr>
              <a:t>For upstream waterway, certain strips are sparsely populated as water is difficult to access. </a:t>
            </a:r>
          </a:p>
          <a:p>
            <a:pPr marL="571500" indent="-571500">
              <a:spcAft>
                <a:spcPts val="600"/>
              </a:spcAft>
              <a:buFont typeface="Arial" panose="020B0604020202020204" pitchFamily="34" charset="0"/>
              <a:buChar char="•"/>
            </a:pPr>
            <a:endParaRPr lang="en-US" sz="3200" dirty="0">
              <a:solidFill>
                <a:schemeClr val="bg1"/>
              </a:solidFill>
              <a:latin typeface="+mn-lt"/>
              <a:ea typeface="+mn-ea"/>
              <a:cs typeface="+mn-cs"/>
            </a:endParaRPr>
          </a:p>
          <a:p>
            <a:pPr marL="571500" indent="-571500">
              <a:spcAft>
                <a:spcPts val="600"/>
              </a:spcAft>
              <a:buFont typeface="Arial" panose="020B0604020202020204" pitchFamily="34" charset="0"/>
              <a:buChar char="•"/>
            </a:pPr>
            <a:endParaRPr lang="en-US" sz="3200" dirty="0">
              <a:solidFill>
                <a:schemeClr val="bg1"/>
              </a:solidFill>
              <a:latin typeface="+mn-lt"/>
              <a:ea typeface="+mn-ea"/>
              <a:cs typeface="+mn-cs"/>
            </a:endParaRPr>
          </a:p>
          <a:p>
            <a:pPr marL="571500" indent="-571500">
              <a:spcAft>
                <a:spcPts val="600"/>
              </a:spcAft>
              <a:buFont typeface="Arial" panose="020B0604020202020204" pitchFamily="34" charset="0"/>
              <a:buChar char="•"/>
            </a:pPr>
            <a:endParaRPr lang="en-GB" sz="3200" dirty="0">
              <a:solidFill>
                <a:schemeClr val="bg1"/>
              </a:solidFill>
              <a:latin typeface="+mn-lt"/>
              <a:ea typeface="+mn-ea"/>
              <a:cs typeface="+mn-cs"/>
            </a:endParaRPr>
          </a:p>
          <a:p>
            <a:pPr>
              <a:spcAft>
                <a:spcPts val="600"/>
              </a:spcAft>
            </a:pPr>
            <a:endParaRPr lang="en-US" sz="3200" dirty="0">
              <a:solidFill>
                <a:schemeClr val="bg1"/>
              </a:solidFill>
              <a:latin typeface="+mn-lt"/>
              <a:ea typeface="+mn-ea"/>
              <a:cs typeface="+mn-cs"/>
            </a:endParaRPr>
          </a:p>
          <a:p>
            <a:pPr>
              <a:spcAft>
                <a:spcPts val="600"/>
              </a:spcAft>
            </a:pPr>
            <a:endParaRPr lang="en-US" sz="3200" dirty="0">
              <a:solidFill>
                <a:schemeClr val="bg1"/>
              </a:solidFill>
              <a:latin typeface="+mn-lt"/>
              <a:ea typeface="+mn-ea"/>
              <a:cs typeface="+mn-cs"/>
            </a:endParaRPr>
          </a:p>
          <a:p>
            <a:pPr>
              <a:spcAft>
                <a:spcPts val="600"/>
              </a:spcAft>
            </a:pPr>
            <a:endParaRPr lang="en-US" sz="3200" dirty="0">
              <a:solidFill>
                <a:schemeClr val="bg1"/>
              </a:solidFill>
              <a:latin typeface="+mn-lt"/>
              <a:ea typeface="+mn-ea"/>
              <a:cs typeface="+mn-cs"/>
            </a:endParaRPr>
          </a:p>
        </p:txBody>
      </p:sp>
    </p:spTree>
    <p:extLst>
      <p:ext uri="{BB962C8B-B14F-4D97-AF65-F5344CB8AC3E}">
        <p14:creationId xmlns:p14="http://schemas.microsoft.com/office/powerpoint/2010/main" val="2989495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a:extLst>
              <a:ext uri="{FF2B5EF4-FFF2-40B4-BE49-F238E27FC236}">
                <a16:creationId xmlns:a16="http://schemas.microsoft.com/office/drawing/2014/main" id="{3BBAC602-E62B-A656-5541-EC38D0D92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456" y="3549869"/>
            <a:ext cx="3024751" cy="277104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983AFD57-6BB5-0046-DBB6-CE557078E6F2}"/>
              </a:ext>
            </a:extLst>
          </p:cNvPr>
          <p:cNvSpPr/>
          <p:nvPr/>
        </p:nvSpPr>
        <p:spPr>
          <a:xfrm>
            <a:off x="8080984" y="3538511"/>
            <a:ext cx="1401837" cy="2227016"/>
          </a:xfrm>
          <a:prstGeom prst="rect">
            <a:avLst/>
          </a:prstGeom>
          <a:noFill/>
          <a:ln w="254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riangle 35">
            <a:extLst>
              <a:ext uri="{FF2B5EF4-FFF2-40B4-BE49-F238E27FC236}">
                <a16:creationId xmlns:a16="http://schemas.microsoft.com/office/drawing/2014/main" id="{98544085-5F00-E04E-72C3-151EF4546A2F}"/>
              </a:ext>
            </a:extLst>
          </p:cNvPr>
          <p:cNvSpPr/>
          <p:nvPr/>
        </p:nvSpPr>
        <p:spPr>
          <a:xfrm>
            <a:off x="8462060" y="4498252"/>
            <a:ext cx="138298" cy="12336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1C2C2674-990E-A074-E925-59EF23657415}"/>
              </a:ext>
            </a:extLst>
          </p:cNvPr>
          <p:cNvSpPr txBox="1"/>
          <p:nvPr/>
        </p:nvSpPr>
        <p:spPr>
          <a:xfrm>
            <a:off x="8146863" y="4143051"/>
            <a:ext cx="1004903" cy="416882"/>
          </a:xfrm>
          <a:prstGeom prst="rect">
            <a:avLst/>
          </a:prstGeom>
          <a:noFill/>
        </p:spPr>
        <p:txBody>
          <a:bodyPr wrap="square">
            <a:spAutoFit/>
          </a:bodyPr>
          <a:lstStyle/>
          <a:p>
            <a:r>
              <a:rPr lang="en-GB" sz="1800" b="1" kern="1400" dirty="0">
                <a:solidFill>
                  <a:srgbClr val="000000"/>
                </a:solidFill>
                <a:latin typeface="Times New Roman" panose="02020603050405020304" pitchFamily="18" charset="0"/>
                <a:cs typeface="Times New Roman" panose="02020603050405020304" pitchFamily="18" charset="0"/>
              </a:rPr>
              <a:t>GERD</a:t>
            </a:r>
            <a:endParaRPr lang="en-GB" dirty="0"/>
          </a:p>
        </p:txBody>
      </p:sp>
      <p:sp>
        <p:nvSpPr>
          <p:cNvPr id="38" name="Title 1">
            <a:extLst>
              <a:ext uri="{FF2B5EF4-FFF2-40B4-BE49-F238E27FC236}">
                <a16:creationId xmlns:a16="http://schemas.microsoft.com/office/drawing/2014/main" id="{9534C810-96DC-6EB8-3794-AA896198F2E9}"/>
              </a:ext>
            </a:extLst>
          </p:cNvPr>
          <p:cNvSpPr txBox="1">
            <a:spLocks/>
          </p:cNvSpPr>
          <p:nvPr/>
        </p:nvSpPr>
        <p:spPr>
          <a:xfrm>
            <a:off x="6118242" y="3617997"/>
            <a:ext cx="2041196" cy="12819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kern="1400" dirty="0">
                <a:solidFill>
                  <a:srgbClr val="000000"/>
                </a:solidFill>
                <a:latin typeface="Times New Roman" panose="02020603050405020304" pitchFamily="18" charset="0"/>
                <a:cs typeface="Times New Roman" panose="02020603050405020304" pitchFamily="18" charset="0"/>
              </a:rPr>
              <a:t>Elevation</a:t>
            </a:r>
          </a:p>
          <a:p>
            <a:pPr algn="ctr"/>
            <a:r>
              <a:rPr lang="en-GB" sz="2800" b="1" kern="1400" dirty="0">
                <a:solidFill>
                  <a:srgbClr val="000000"/>
                </a:solidFill>
                <a:latin typeface="Times New Roman" panose="02020603050405020304" pitchFamily="18" charset="0"/>
                <a:cs typeface="Times New Roman" panose="02020603050405020304" pitchFamily="18" charset="0"/>
              </a:rPr>
              <a:t>Map</a:t>
            </a:r>
          </a:p>
        </p:txBody>
      </p:sp>
      <p:pic>
        <p:nvPicPr>
          <p:cNvPr id="45" name="Picture 44" descr="Map&#10;&#10;Description automatically generated">
            <a:extLst>
              <a:ext uri="{FF2B5EF4-FFF2-40B4-BE49-F238E27FC236}">
                <a16:creationId xmlns:a16="http://schemas.microsoft.com/office/drawing/2014/main" id="{3EC84A0A-9749-EA44-687C-FACB3E475426}"/>
              </a:ext>
            </a:extLst>
          </p:cNvPr>
          <p:cNvPicPr>
            <a:picLocks noChangeAspect="1"/>
          </p:cNvPicPr>
          <p:nvPr/>
        </p:nvPicPr>
        <p:blipFill>
          <a:blip r:embed="rId4"/>
          <a:stretch>
            <a:fillRect/>
          </a:stretch>
        </p:blipFill>
        <p:spPr>
          <a:xfrm>
            <a:off x="7926961" y="558357"/>
            <a:ext cx="3188850" cy="2771041"/>
          </a:xfrm>
          <a:prstGeom prst="rect">
            <a:avLst/>
          </a:prstGeom>
        </p:spPr>
      </p:pic>
      <p:sp>
        <p:nvSpPr>
          <p:cNvPr id="46" name="Triangle 45">
            <a:extLst>
              <a:ext uri="{FF2B5EF4-FFF2-40B4-BE49-F238E27FC236}">
                <a16:creationId xmlns:a16="http://schemas.microsoft.com/office/drawing/2014/main" id="{E21D797F-EBD8-A1E2-77BD-98AC6F82410C}"/>
              </a:ext>
            </a:extLst>
          </p:cNvPr>
          <p:cNvSpPr/>
          <p:nvPr/>
        </p:nvSpPr>
        <p:spPr>
          <a:xfrm>
            <a:off x="8350676" y="1432725"/>
            <a:ext cx="136155" cy="13266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CE7392CE-E9A0-12FA-1D08-01E62EF0618E}"/>
              </a:ext>
            </a:extLst>
          </p:cNvPr>
          <p:cNvSpPr txBox="1"/>
          <p:nvPr/>
        </p:nvSpPr>
        <p:spPr>
          <a:xfrm>
            <a:off x="7950016" y="1117483"/>
            <a:ext cx="989336" cy="201903"/>
          </a:xfrm>
          <a:prstGeom prst="rect">
            <a:avLst/>
          </a:prstGeom>
          <a:noFill/>
        </p:spPr>
        <p:txBody>
          <a:bodyPr wrap="square">
            <a:spAutoFit/>
          </a:bodyPr>
          <a:lstStyle/>
          <a:p>
            <a:r>
              <a:rPr lang="en-GB" sz="1800" b="1" kern="1400" dirty="0">
                <a:solidFill>
                  <a:srgbClr val="000000"/>
                </a:solidFill>
                <a:latin typeface="Times New Roman" panose="02020603050405020304" pitchFamily="18" charset="0"/>
                <a:cs typeface="Times New Roman" panose="02020603050405020304" pitchFamily="18" charset="0"/>
              </a:rPr>
              <a:t>GERD</a:t>
            </a:r>
            <a:endParaRPr lang="en-GB" dirty="0"/>
          </a:p>
        </p:txBody>
      </p:sp>
      <p:sp>
        <p:nvSpPr>
          <p:cNvPr id="48" name="Title 1">
            <a:extLst>
              <a:ext uri="{FF2B5EF4-FFF2-40B4-BE49-F238E27FC236}">
                <a16:creationId xmlns:a16="http://schemas.microsoft.com/office/drawing/2014/main" id="{C4CB2A89-115D-775E-238C-01D3B27E9581}"/>
              </a:ext>
            </a:extLst>
          </p:cNvPr>
          <p:cNvSpPr txBox="1">
            <a:spLocks/>
          </p:cNvSpPr>
          <p:nvPr/>
        </p:nvSpPr>
        <p:spPr>
          <a:xfrm>
            <a:off x="6096000" y="789688"/>
            <a:ext cx="2254676" cy="91434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kern="1400" dirty="0">
                <a:solidFill>
                  <a:srgbClr val="000000"/>
                </a:solidFill>
                <a:latin typeface="Times New Roman" panose="02020603050405020304" pitchFamily="18" charset="0"/>
                <a:cs typeface="Times New Roman" panose="02020603050405020304" pitchFamily="18" charset="0"/>
              </a:rPr>
              <a:t>Rainfall Map</a:t>
            </a:r>
          </a:p>
        </p:txBody>
      </p:sp>
      <p:sp>
        <p:nvSpPr>
          <p:cNvPr id="49" name="Rectangle 48">
            <a:extLst>
              <a:ext uri="{FF2B5EF4-FFF2-40B4-BE49-F238E27FC236}">
                <a16:creationId xmlns:a16="http://schemas.microsoft.com/office/drawing/2014/main" id="{DB2C23F8-F5F5-3C6D-5B58-DF22B8F2D576}"/>
              </a:ext>
            </a:extLst>
          </p:cNvPr>
          <p:cNvSpPr/>
          <p:nvPr/>
        </p:nvSpPr>
        <p:spPr>
          <a:xfrm>
            <a:off x="7987076" y="515143"/>
            <a:ext cx="1401837" cy="2138252"/>
          </a:xfrm>
          <a:prstGeom prst="rect">
            <a:avLst/>
          </a:prstGeom>
          <a:noFill/>
          <a:ln w="254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A0CC2FB4-9E90-2EFE-DE00-747E01D5CD9B}"/>
              </a:ext>
            </a:extLst>
          </p:cNvPr>
          <p:cNvSpPr txBox="1">
            <a:spLocks/>
          </p:cNvSpPr>
          <p:nvPr/>
        </p:nvSpPr>
        <p:spPr>
          <a:xfrm>
            <a:off x="911138" y="640752"/>
            <a:ext cx="5063506" cy="1063282"/>
          </a:xfrm>
          <a:prstGeom prst="rect">
            <a:avLst/>
          </a:prstGeom>
          <a:solidFill>
            <a:schemeClr val="tx1">
              <a:lumMod val="75000"/>
              <a:lumOff val="25000"/>
            </a:schemeClr>
          </a:solidFill>
        </p:spPr>
        <p:txBody>
          <a:bodyPr vert="horz" lIns="91440" tIns="216000" rIns="91440" bIns="72000" rtlCol="0">
            <a:normAutofit/>
          </a:bodyPr>
          <a:lstStyle>
            <a:defPPr>
              <a:defRPr lang="en-US"/>
            </a:defPPr>
            <a:lvl1pPr marL="571500" indent="-571500">
              <a:lnSpc>
                <a:spcPct val="90000"/>
              </a:lnSpc>
              <a:spcBef>
                <a:spcPct val="0"/>
              </a:spcBef>
              <a:spcAft>
                <a:spcPts val="600"/>
              </a:spcAft>
              <a:buFont typeface="Arial" panose="020B0604020202020204" pitchFamily="34" charset="0"/>
              <a:buChar char="•"/>
              <a:defRPr sz="4000">
                <a:solidFill>
                  <a:schemeClr val="bg1"/>
                </a:solidFill>
              </a:defRPr>
            </a:lvl1pPr>
          </a:lstStyle>
          <a:p>
            <a:pPr marL="0" indent="0">
              <a:buNone/>
            </a:pPr>
            <a:r>
              <a:rPr lang="en-US" dirty="0"/>
              <a:t>Rainfall and Terrain </a:t>
            </a:r>
          </a:p>
          <a:p>
            <a:endParaRPr lang="en-US" dirty="0"/>
          </a:p>
          <a:p>
            <a:endParaRPr lang="en-US" dirty="0"/>
          </a:p>
        </p:txBody>
      </p:sp>
      <p:sp>
        <p:nvSpPr>
          <p:cNvPr id="10" name="Title 1">
            <a:extLst>
              <a:ext uri="{FF2B5EF4-FFF2-40B4-BE49-F238E27FC236}">
                <a16:creationId xmlns:a16="http://schemas.microsoft.com/office/drawing/2014/main" id="{F317C93F-FF26-8D1A-A087-389C910EA6BB}"/>
              </a:ext>
            </a:extLst>
          </p:cNvPr>
          <p:cNvSpPr txBox="1">
            <a:spLocks/>
          </p:cNvSpPr>
          <p:nvPr/>
        </p:nvSpPr>
        <p:spPr>
          <a:xfrm>
            <a:off x="924235" y="1704035"/>
            <a:ext cx="5050410" cy="4616876"/>
          </a:xfrm>
          <a:prstGeom prst="rect">
            <a:avLst/>
          </a:prstGeom>
          <a:solidFill>
            <a:schemeClr val="tx1">
              <a:lumMod val="75000"/>
              <a:lumOff val="25000"/>
            </a:schemeClr>
          </a:solidFill>
        </p:spPr>
        <p:txBody>
          <a:bodyPr vert="horz" lIns="108000" tIns="45720" rIns="216000" bIns="72000" rtlCol="0">
            <a:normAutofit fontScale="85000" lnSpcReduction="10000"/>
          </a:bodyPr>
          <a:lstStyle>
            <a:defPPr>
              <a:defRPr lang="en-US"/>
            </a:defPPr>
            <a:lvl1pPr marL="404813" indent="-404813" algn="just">
              <a:lnSpc>
                <a:spcPct val="90000"/>
              </a:lnSpc>
              <a:spcBef>
                <a:spcPct val="0"/>
              </a:spcBef>
              <a:spcAft>
                <a:spcPts val="600"/>
              </a:spcAft>
              <a:buFont typeface="Arial" panose="020B0604020202020204" pitchFamily="34" charset="0"/>
              <a:buChar char="•"/>
              <a:defRPr sz="4000">
                <a:solidFill>
                  <a:schemeClr val="bg1"/>
                </a:solidFill>
              </a:defRPr>
            </a:lvl1pPr>
          </a:lstStyle>
          <a:p>
            <a:pPr marL="269875" indent="-269875" algn="l"/>
            <a:r>
              <a:rPr lang="en-US" dirty="0"/>
              <a:t>Ethiopia plateaus divided by the Great Rift Valley, surrounded by lowlands, steppes, or semi-desert.</a:t>
            </a:r>
          </a:p>
          <a:p>
            <a:pPr marL="269875" indent="-269875" algn="l"/>
            <a:r>
              <a:rPr lang="en-US" dirty="0"/>
              <a:t>Human settlement follows rainfall pattern.</a:t>
            </a:r>
          </a:p>
          <a:p>
            <a:pPr marL="269875" indent="-269875" algn="l"/>
            <a:r>
              <a:rPr lang="en-US" dirty="0"/>
              <a:t>Elevation and natural barriers affects climate, rainfall and cultures.</a:t>
            </a:r>
          </a:p>
        </p:txBody>
      </p:sp>
      <p:sp>
        <p:nvSpPr>
          <p:cNvPr id="11" name="TextBox 10">
            <a:extLst>
              <a:ext uri="{FF2B5EF4-FFF2-40B4-BE49-F238E27FC236}">
                <a16:creationId xmlns:a16="http://schemas.microsoft.com/office/drawing/2014/main" id="{9FB53358-B10E-49A8-3361-100D2A0E292B}"/>
              </a:ext>
            </a:extLst>
          </p:cNvPr>
          <p:cNvSpPr txBox="1"/>
          <p:nvPr/>
        </p:nvSpPr>
        <p:spPr>
          <a:xfrm>
            <a:off x="6097859" y="-104698"/>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680479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9D812A-E9B9-A202-EA2E-D58780AA1EAC}"/>
              </a:ext>
            </a:extLst>
          </p:cNvPr>
          <p:cNvSpPr txBox="1"/>
          <p:nvPr/>
        </p:nvSpPr>
        <p:spPr>
          <a:xfrm>
            <a:off x="6692632" y="2364159"/>
            <a:ext cx="4380167" cy="5016758"/>
          </a:xfrm>
          <a:prstGeom prst="rect">
            <a:avLst/>
          </a:prstGeom>
          <a:noFill/>
        </p:spPr>
        <p:txBody>
          <a:bodyPr wrap="square" rtlCol="0">
            <a:spAutoFit/>
          </a:bodyPr>
          <a:lstStyle/>
          <a:p>
            <a:pPr marL="342900" indent="-342900">
              <a:buFont typeface="Arial" panose="020B0604020202020204" pitchFamily="34" charset="0"/>
              <a:buChar char="•"/>
            </a:pPr>
            <a:r>
              <a:rPr lang="en-SG" sz="2400" dirty="0">
                <a:solidFill>
                  <a:schemeClr val="bg1"/>
                </a:solidFill>
              </a:rPr>
              <a:t>Egypt Society  is  homogenous Arabs and Ethiopia has more than 13 ethnic groups.</a:t>
            </a:r>
          </a:p>
          <a:p>
            <a:pPr marL="342900" indent="-342900">
              <a:buFont typeface="Arial" panose="020B0604020202020204" pitchFamily="34" charset="0"/>
              <a:buChar char="•"/>
            </a:pPr>
            <a:r>
              <a:rPr lang="en-SG" sz="2400" dirty="0">
                <a:solidFill>
                  <a:schemeClr val="bg1"/>
                </a:solidFill>
              </a:rPr>
              <a:t>Egypt has about 12 percent less population but her GDP is about 4 times of Ethiopia GDP.</a:t>
            </a:r>
          </a:p>
          <a:p>
            <a:pPr marL="342900" indent="-342900">
              <a:buFont typeface="Arial" panose="020B0604020202020204" pitchFamily="34" charset="0"/>
              <a:buChar char="•"/>
            </a:pPr>
            <a:r>
              <a:rPr lang="en-SG" sz="2400" dirty="0">
                <a:solidFill>
                  <a:schemeClr val="bg1"/>
                </a:solidFill>
              </a:rPr>
              <a:t>Egypt produces more than 12 times the electric power Ethiopia produces.</a:t>
            </a:r>
          </a:p>
          <a:p>
            <a:pPr marL="342900" indent="-342900">
              <a:buFont typeface="Arial" panose="020B0604020202020204" pitchFamily="34" charset="0"/>
              <a:buChar char="•"/>
            </a:pPr>
            <a:r>
              <a:rPr lang="en-SG" sz="2400" dirty="0">
                <a:solidFill>
                  <a:schemeClr val="bg1"/>
                </a:solidFill>
              </a:rPr>
              <a:t>Egypt consumes 7 times the amount of water  per capita Ethiopia consumes.</a:t>
            </a:r>
          </a:p>
          <a:p>
            <a:endParaRPr lang="en-GB" sz="3200" dirty="0">
              <a:solidFill>
                <a:schemeClr val="bg1"/>
              </a:solidFill>
            </a:endParaRPr>
          </a:p>
        </p:txBody>
      </p:sp>
      <p:sp>
        <p:nvSpPr>
          <p:cNvPr id="8" name="Title 1">
            <a:extLst>
              <a:ext uri="{FF2B5EF4-FFF2-40B4-BE49-F238E27FC236}">
                <a16:creationId xmlns:a16="http://schemas.microsoft.com/office/drawing/2014/main" id="{7663DD0F-4515-0CB1-FAB4-8A47645B9FB4}"/>
              </a:ext>
            </a:extLst>
          </p:cNvPr>
          <p:cNvSpPr txBox="1">
            <a:spLocks/>
          </p:cNvSpPr>
          <p:nvPr/>
        </p:nvSpPr>
        <p:spPr>
          <a:xfrm>
            <a:off x="698132" y="372531"/>
            <a:ext cx="4571608" cy="968720"/>
          </a:xfrm>
          <a:prstGeom prst="rect">
            <a:avLst/>
          </a:prstGeom>
          <a:solidFill>
            <a:schemeClr val="tx1">
              <a:lumMod val="75000"/>
              <a:lumOff val="25000"/>
            </a:schemeClr>
          </a:solidFill>
        </p:spPr>
        <p:txBody>
          <a:bodyPr vert="horz" lIns="91440" tIns="144000" rIns="91440" bIns="45720" rtlCol="0">
            <a:normAutofit/>
          </a:bodyPr>
          <a:lstStyle>
            <a:defPPr>
              <a:defRPr lang="en-US"/>
            </a:defPPr>
            <a:lvl1pPr marL="571500" indent="-571500">
              <a:lnSpc>
                <a:spcPct val="90000"/>
              </a:lnSpc>
              <a:spcBef>
                <a:spcPct val="0"/>
              </a:spcBef>
              <a:spcAft>
                <a:spcPts val="600"/>
              </a:spcAft>
              <a:buFont typeface="Arial" panose="020B0604020202020204" pitchFamily="34" charset="0"/>
              <a:buChar char="•"/>
              <a:defRPr sz="4000">
                <a:solidFill>
                  <a:schemeClr val="bg1"/>
                </a:solidFill>
              </a:defRPr>
            </a:lvl1pPr>
          </a:lstStyle>
          <a:p>
            <a:pPr marL="185738" indent="0">
              <a:spcAft>
                <a:spcPts val="600"/>
              </a:spcAft>
              <a:buNone/>
            </a:pPr>
            <a:r>
              <a:rPr lang="en-US" sz="4000" b="1" kern="1200" dirty="0">
                <a:solidFill>
                  <a:schemeClr val="bg1"/>
                </a:solidFill>
                <a:latin typeface="+mj-lt"/>
                <a:ea typeface="+mj-ea"/>
                <a:cs typeface="+mj-cs"/>
              </a:rPr>
              <a:t>Hydrology Map</a:t>
            </a:r>
          </a:p>
          <a:p>
            <a:pPr marL="0" indent="0">
              <a:buNone/>
            </a:pPr>
            <a:endParaRPr lang="en-US" dirty="0"/>
          </a:p>
        </p:txBody>
      </p:sp>
      <p:sp>
        <p:nvSpPr>
          <p:cNvPr id="9" name="Title 1">
            <a:extLst>
              <a:ext uri="{FF2B5EF4-FFF2-40B4-BE49-F238E27FC236}">
                <a16:creationId xmlns:a16="http://schemas.microsoft.com/office/drawing/2014/main" id="{0A8445DB-C6BA-CF3F-8F3B-3DC272115D78}"/>
              </a:ext>
            </a:extLst>
          </p:cNvPr>
          <p:cNvSpPr txBox="1">
            <a:spLocks/>
          </p:cNvSpPr>
          <p:nvPr/>
        </p:nvSpPr>
        <p:spPr>
          <a:xfrm>
            <a:off x="698132" y="1341251"/>
            <a:ext cx="4571608" cy="5144218"/>
          </a:xfrm>
          <a:prstGeom prst="rect">
            <a:avLst/>
          </a:prstGeom>
          <a:solidFill>
            <a:schemeClr val="tx1">
              <a:lumMod val="75000"/>
              <a:lumOff val="25000"/>
            </a:schemeClr>
          </a:solidFill>
        </p:spPr>
        <p:txBody>
          <a:bodyPr vert="horz" lIns="72000" tIns="36000" rIns="72000" bIns="36000" rtlCol="0">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20675" indent="-320675">
              <a:spcAft>
                <a:spcPts val="600"/>
              </a:spcAft>
              <a:buFont typeface="Arial" panose="020B0604020202020204" pitchFamily="34" charset="0"/>
              <a:buChar char="•"/>
            </a:pPr>
            <a:r>
              <a:rPr lang="en-US" sz="2800" dirty="0">
                <a:solidFill>
                  <a:schemeClr val="bg1"/>
                </a:solidFill>
                <a:latin typeface="+mn-lt"/>
                <a:ea typeface="+mn-ea"/>
                <a:cs typeface="+mn-cs"/>
              </a:rPr>
              <a:t>Sudan has  6  dams, Egypt 1 dam and Ethiopia 3 dams.</a:t>
            </a:r>
          </a:p>
          <a:p>
            <a:pPr marL="320675" indent="-320675" algn="just">
              <a:spcAft>
                <a:spcPts val="600"/>
              </a:spcAft>
              <a:buFont typeface="Arial" panose="020B0604020202020204" pitchFamily="34" charset="0"/>
              <a:buChar char="•"/>
            </a:pPr>
            <a:r>
              <a:rPr lang="en-US" sz="2800" dirty="0">
                <a:solidFill>
                  <a:schemeClr val="bg1"/>
                </a:solidFill>
                <a:latin typeface="+mn-lt"/>
                <a:ea typeface="+mn-ea"/>
                <a:cs typeface="+mn-cs"/>
              </a:rPr>
              <a:t>Egypt’s High Aswan Dam (HAD) has largest reservoir in Nile Basin and can store up to 1.71 times average annual flow of Main Nile.</a:t>
            </a:r>
          </a:p>
          <a:p>
            <a:pPr marL="320675" indent="-320675">
              <a:spcAft>
                <a:spcPts val="600"/>
              </a:spcAft>
              <a:buFont typeface="Arial" panose="020B0604020202020204" pitchFamily="34" charset="0"/>
              <a:buChar char="•"/>
            </a:pPr>
            <a:r>
              <a:rPr lang="en-US" sz="2800" dirty="0">
                <a:solidFill>
                  <a:schemeClr val="bg1"/>
                </a:solidFill>
                <a:latin typeface="+mn-lt"/>
                <a:ea typeface="+mn-ea"/>
                <a:cs typeface="+mn-cs"/>
              </a:rPr>
              <a:t>Egypt’s total GDP gain from HAD is about 2.7-4.0 % from Hydroelectric power Irrigation and Transport.</a:t>
            </a:r>
          </a:p>
          <a:p>
            <a:pPr marL="320675" indent="-320675">
              <a:spcAft>
                <a:spcPts val="600"/>
              </a:spcAft>
              <a:buFont typeface="Arial" panose="020B0604020202020204" pitchFamily="34" charset="0"/>
              <a:buChar char="•"/>
            </a:pPr>
            <a:r>
              <a:rPr lang="en-GB" sz="2800" dirty="0">
                <a:solidFill>
                  <a:schemeClr val="bg1"/>
                </a:solidFill>
                <a:latin typeface="+mn-lt"/>
                <a:ea typeface="+mn-ea"/>
                <a:cs typeface="+mn-cs"/>
              </a:rPr>
              <a:t>Ethiopia GDP gain from GERD expected to contribute more than 1.5% to GDP.</a:t>
            </a:r>
            <a:endParaRPr lang="en-US" sz="700" dirty="0">
              <a:solidFill>
                <a:schemeClr val="bg1"/>
              </a:solidFill>
              <a:latin typeface="+mn-lt"/>
              <a:ea typeface="+mn-ea"/>
              <a:cs typeface="+mn-cs"/>
            </a:endParaRPr>
          </a:p>
        </p:txBody>
      </p:sp>
      <p:pic>
        <p:nvPicPr>
          <p:cNvPr id="3" name="Picture 3" descr="Fig. 1">
            <a:extLst>
              <a:ext uri="{FF2B5EF4-FFF2-40B4-BE49-F238E27FC236}">
                <a16:creationId xmlns:a16="http://schemas.microsoft.com/office/drawing/2014/main" id="{928C0899-19F8-2A4C-8DE3-F52FA1D14D05}"/>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b="34105"/>
          <a:stretch>
            <a:fillRect/>
          </a:stretch>
        </p:blipFill>
        <p:spPr bwMode="auto">
          <a:xfrm>
            <a:off x="5269740" y="779166"/>
            <a:ext cx="6596652" cy="514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94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00F-335B-4190-00F7-436621DA3AFA}"/>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History</a:t>
            </a:r>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Letters in shelves">
            <a:extLst>
              <a:ext uri="{FF2B5EF4-FFF2-40B4-BE49-F238E27FC236}">
                <a16:creationId xmlns:a16="http://schemas.microsoft.com/office/drawing/2014/main" id="{99E3B7CD-9EB3-C9A1-C10E-0F7141683A5E}"/>
              </a:ext>
            </a:extLst>
          </p:cNvPr>
          <p:cNvPicPr>
            <a:picLocks noChangeAspect="1"/>
          </p:cNvPicPr>
          <p:nvPr/>
        </p:nvPicPr>
        <p:blipFill rotWithShape="1">
          <a:blip r:embed="rId3"/>
          <a:srcRect l="11168" r="20679"/>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84895154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BC0ABF1-BC44-698C-322C-DA05F3108B98}"/>
              </a:ext>
            </a:extLst>
          </p:cNvPr>
          <p:cNvSpPr txBox="1"/>
          <p:nvPr/>
        </p:nvSpPr>
        <p:spPr>
          <a:xfrm>
            <a:off x="3621741" y="4428565"/>
            <a:ext cx="184731" cy="369332"/>
          </a:xfrm>
          <a:prstGeom prst="rect">
            <a:avLst/>
          </a:prstGeom>
          <a:noFill/>
        </p:spPr>
        <p:txBody>
          <a:bodyPr wrap="none" rtlCol="0">
            <a:spAutoFit/>
          </a:bodyPr>
          <a:lstStyle/>
          <a:p>
            <a:endParaRPr lang="en-GB" dirty="0"/>
          </a:p>
        </p:txBody>
      </p:sp>
      <p:sp>
        <p:nvSpPr>
          <p:cNvPr id="12" name="TextBox 11">
            <a:extLst>
              <a:ext uri="{FF2B5EF4-FFF2-40B4-BE49-F238E27FC236}">
                <a16:creationId xmlns:a16="http://schemas.microsoft.com/office/drawing/2014/main" id="{96281145-1067-117E-E0B0-F21EAF3E8846}"/>
              </a:ext>
            </a:extLst>
          </p:cNvPr>
          <p:cNvSpPr txBox="1"/>
          <p:nvPr/>
        </p:nvSpPr>
        <p:spPr>
          <a:xfrm>
            <a:off x="11976847" y="3478306"/>
            <a:ext cx="184731" cy="369332"/>
          </a:xfrm>
          <a:prstGeom prst="rect">
            <a:avLst/>
          </a:prstGeom>
          <a:noFill/>
        </p:spPr>
        <p:txBody>
          <a:bodyPr wrap="none" rtlCol="0">
            <a:spAutoFit/>
          </a:bodyPr>
          <a:lstStyle/>
          <a:p>
            <a:endParaRPr lang="en-GB" dirty="0"/>
          </a:p>
        </p:txBody>
      </p:sp>
      <p:sp>
        <p:nvSpPr>
          <p:cNvPr id="2" name="Title 1">
            <a:extLst>
              <a:ext uri="{FF2B5EF4-FFF2-40B4-BE49-F238E27FC236}">
                <a16:creationId xmlns:a16="http://schemas.microsoft.com/office/drawing/2014/main" id="{3B7762EB-F5A5-20CD-712B-4B91AC9D49DA}"/>
              </a:ext>
            </a:extLst>
          </p:cNvPr>
          <p:cNvSpPr txBox="1">
            <a:spLocks/>
          </p:cNvSpPr>
          <p:nvPr/>
        </p:nvSpPr>
        <p:spPr>
          <a:xfrm>
            <a:off x="787736" y="488351"/>
            <a:ext cx="4931720" cy="1099817"/>
          </a:xfrm>
          <a:prstGeom prst="rect">
            <a:avLst/>
          </a:prstGeom>
          <a:solidFill>
            <a:schemeClr val="tx1">
              <a:lumMod val="75000"/>
              <a:lumOff val="25000"/>
            </a:schemeClr>
          </a:solidFill>
        </p:spPr>
        <p:txBody>
          <a:bodyPr vert="horz" lIns="216000" tIns="396000" rIns="91440" bIns="45720" rtlCol="0">
            <a:normAutofit/>
          </a:bodyPr>
          <a:lstStyle>
            <a:defPPr>
              <a:defRPr lang="en-US"/>
            </a:defPPr>
            <a:lvl1pPr marL="571500" indent="-571500">
              <a:lnSpc>
                <a:spcPct val="90000"/>
              </a:lnSpc>
              <a:spcBef>
                <a:spcPct val="0"/>
              </a:spcBef>
              <a:spcAft>
                <a:spcPts val="600"/>
              </a:spcAft>
              <a:buFont typeface="Arial" panose="020B0604020202020204" pitchFamily="34" charset="0"/>
              <a:buChar char="•"/>
              <a:defRPr sz="4000">
                <a:solidFill>
                  <a:schemeClr val="bg1"/>
                </a:solidFill>
              </a:defRPr>
            </a:lvl1pPr>
          </a:lstStyle>
          <a:p>
            <a:pPr marL="0" indent="0">
              <a:buNone/>
            </a:pPr>
            <a:r>
              <a:rPr lang="en-US" dirty="0"/>
              <a:t>1909-1959 </a:t>
            </a:r>
          </a:p>
          <a:p>
            <a:endParaRPr lang="en-US" dirty="0"/>
          </a:p>
          <a:p>
            <a:endParaRPr lang="en-US" dirty="0"/>
          </a:p>
        </p:txBody>
      </p:sp>
      <p:sp>
        <p:nvSpPr>
          <p:cNvPr id="6" name="Title 1">
            <a:extLst>
              <a:ext uri="{FF2B5EF4-FFF2-40B4-BE49-F238E27FC236}">
                <a16:creationId xmlns:a16="http://schemas.microsoft.com/office/drawing/2014/main" id="{9D1A666E-12E4-4242-2182-C39EF5FCD973}"/>
              </a:ext>
            </a:extLst>
          </p:cNvPr>
          <p:cNvSpPr txBox="1">
            <a:spLocks/>
          </p:cNvSpPr>
          <p:nvPr/>
        </p:nvSpPr>
        <p:spPr>
          <a:xfrm>
            <a:off x="759380" y="1588168"/>
            <a:ext cx="4958222" cy="4629081"/>
          </a:xfrm>
          <a:prstGeom prst="rect">
            <a:avLst/>
          </a:prstGeom>
          <a:solidFill>
            <a:schemeClr val="tx1">
              <a:lumMod val="75000"/>
              <a:lumOff val="25000"/>
            </a:schemeClr>
          </a:solidFill>
        </p:spPr>
        <p:txBody>
          <a:bodyPr vert="horz" lIns="0" tIns="45720" rIns="108000" bIns="36000" rtlCol="0">
            <a:normAutofit lnSpcReduction="10000"/>
          </a:bodyPr>
          <a:lstStyle>
            <a:defPPr>
              <a:defRPr lang="en-US"/>
            </a:defPPr>
            <a:lvl1pPr marL="571500" indent="-346075">
              <a:lnSpc>
                <a:spcPct val="90000"/>
              </a:lnSpc>
              <a:spcBef>
                <a:spcPct val="0"/>
              </a:spcBef>
              <a:spcAft>
                <a:spcPts val="600"/>
              </a:spcAft>
              <a:buFont typeface="Arial" panose="020B0604020202020204" pitchFamily="34" charset="0"/>
              <a:buChar char="•"/>
              <a:defRPr sz="3200">
                <a:solidFill>
                  <a:schemeClr val="bg1"/>
                </a:solidFill>
              </a:defRPr>
            </a:lvl1pPr>
          </a:lstStyle>
          <a:p>
            <a:pPr marL="460375" indent="-349250"/>
            <a:r>
              <a:rPr lang="en-US" sz="2800" dirty="0"/>
              <a:t>Colonial Agreements protected cotton crops in Egypt (a)1909- Ethiopia not to build dams (b) 1929-  Egypt has veto rights to any development upstream and was allocated 57 % of Nile water.</a:t>
            </a:r>
          </a:p>
          <a:p>
            <a:pPr marL="460375" indent="-349250"/>
            <a:r>
              <a:rPr lang="en-US" sz="2800" dirty="0"/>
              <a:t>After independence, Egypt  and Sudan signed a bilateral agreement in 1959, increasing Egypt’s quota to 64%.</a:t>
            </a:r>
          </a:p>
          <a:p>
            <a:endParaRPr lang="en-US" sz="2000" dirty="0"/>
          </a:p>
          <a:p>
            <a:endParaRPr lang="en-US" sz="2000" dirty="0"/>
          </a:p>
          <a:p>
            <a:endParaRPr lang="en-US" sz="2000" dirty="0"/>
          </a:p>
          <a:p>
            <a:endParaRPr lang="en-GB" sz="2000" dirty="0"/>
          </a:p>
          <a:p>
            <a:endParaRPr lang="en-US" sz="2000" dirty="0"/>
          </a:p>
          <a:p>
            <a:endParaRPr lang="en-US" sz="2000" dirty="0"/>
          </a:p>
          <a:p>
            <a:endParaRPr lang="en-US" sz="2000" dirty="0"/>
          </a:p>
        </p:txBody>
      </p:sp>
      <p:pic>
        <p:nvPicPr>
          <p:cNvPr id="8" name="Picture 7" descr="A group of people in a field&#10;&#10;Description automatically generated with medium confidence">
            <a:extLst>
              <a:ext uri="{FF2B5EF4-FFF2-40B4-BE49-F238E27FC236}">
                <a16:creationId xmlns:a16="http://schemas.microsoft.com/office/drawing/2014/main" id="{414F24E8-F386-9299-87BE-FF0B0518BE8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99736" y="488352"/>
            <a:ext cx="5204528" cy="3359286"/>
          </a:xfrm>
          <a:prstGeom prst="rect">
            <a:avLst/>
          </a:prstGeom>
        </p:spPr>
      </p:pic>
      <p:pic>
        <p:nvPicPr>
          <p:cNvPr id="15" name="Picture 14" descr="A group of men in suits looking at a paper&#10;&#10;Description automatically generated with low confidence">
            <a:extLst>
              <a:ext uri="{FF2B5EF4-FFF2-40B4-BE49-F238E27FC236}">
                <a16:creationId xmlns:a16="http://schemas.microsoft.com/office/drawing/2014/main" id="{50F8CDD5-7BC6-6EA8-0D4E-BC3DDE6EC9A2}"/>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398" b="14789"/>
          <a:stretch/>
        </p:blipFill>
        <p:spPr>
          <a:xfrm>
            <a:off x="6159054" y="3955497"/>
            <a:ext cx="2167598" cy="2261752"/>
          </a:xfrm>
          <a:prstGeom prst="rect">
            <a:avLst/>
          </a:prstGeom>
        </p:spPr>
      </p:pic>
      <p:pic>
        <p:nvPicPr>
          <p:cNvPr id="28" name="Picture 27" descr="A picture containing text, brick&#10;&#10;Description automatically generated">
            <a:extLst>
              <a:ext uri="{FF2B5EF4-FFF2-40B4-BE49-F238E27FC236}">
                <a16:creationId xmlns:a16="http://schemas.microsoft.com/office/drawing/2014/main" id="{74DC68AE-3057-1DB4-453D-9D71E886A1F2}"/>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b="23716"/>
          <a:stretch/>
        </p:blipFill>
        <p:spPr>
          <a:xfrm>
            <a:off x="8502907" y="3956278"/>
            <a:ext cx="2901357" cy="2260971"/>
          </a:xfrm>
          <a:prstGeom prst="rect">
            <a:avLst/>
          </a:prstGeom>
        </p:spPr>
      </p:pic>
    </p:spTree>
    <p:extLst>
      <p:ext uri="{BB962C8B-B14F-4D97-AF65-F5344CB8AC3E}">
        <p14:creationId xmlns:p14="http://schemas.microsoft.com/office/powerpoint/2010/main" val="3663349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BC0ABF1-BC44-698C-322C-DA05F3108B98}"/>
              </a:ext>
            </a:extLst>
          </p:cNvPr>
          <p:cNvSpPr txBox="1"/>
          <p:nvPr/>
        </p:nvSpPr>
        <p:spPr>
          <a:xfrm>
            <a:off x="3621741" y="4428565"/>
            <a:ext cx="184731" cy="369332"/>
          </a:xfrm>
          <a:prstGeom prst="rect">
            <a:avLst/>
          </a:prstGeom>
          <a:noFill/>
        </p:spPr>
        <p:txBody>
          <a:bodyPr wrap="none" rtlCol="0">
            <a:spAutoFit/>
          </a:bodyPr>
          <a:lstStyle/>
          <a:p>
            <a:endParaRPr lang="en-GB" dirty="0"/>
          </a:p>
        </p:txBody>
      </p:sp>
      <p:sp>
        <p:nvSpPr>
          <p:cNvPr id="12" name="TextBox 11">
            <a:extLst>
              <a:ext uri="{FF2B5EF4-FFF2-40B4-BE49-F238E27FC236}">
                <a16:creationId xmlns:a16="http://schemas.microsoft.com/office/drawing/2014/main" id="{96281145-1067-117E-E0B0-F21EAF3E8846}"/>
              </a:ext>
            </a:extLst>
          </p:cNvPr>
          <p:cNvSpPr txBox="1"/>
          <p:nvPr/>
        </p:nvSpPr>
        <p:spPr>
          <a:xfrm>
            <a:off x="11976847" y="3478306"/>
            <a:ext cx="184731" cy="369332"/>
          </a:xfrm>
          <a:prstGeom prst="rect">
            <a:avLst/>
          </a:prstGeom>
          <a:noFill/>
        </p:spPr>
        <p:txBody>
          <a:bodyPr wrap="none" rtlCol="0">
            <a:spAutoFit/>
          </a:bodyPr>
          <a:lstStyle/>
          <a:p>
            <a:endParaRPr lang="en-GB" dirty="0"/>
          </a:p>
        </p:txBody>
      </p:sp>
      <p:sp>
        <p:nvSpPr>
          <p:cNvPr id="2" name="Title 1">
            <a:extLst>
              <a:ext uri="{FF2B5EF4-FFF2-40B4-BE49-F238E27FC236}">
                <a16:creationId xmlns:a16="http://schemas.microsoft.com/office/drawing/2014/main" id="{3B7762EB-F5A5-20CD-712B-4B91AC9D49DA}"/>
              </a:ext>
            </a:extLst>
          </p:cNvPr>
          <p:cNvSpPr txBox="1">
            <a:spLocks/>
          </p:cNvSpPr>
          <p:nvPr/>
        </p:nvSpPr>
        <p:spPr>
          <a:xfrm>
            <a:off x="761233" y="488351"/>
            <a:ext cx="7689254" cy="1659451"/>
          </a:xfrm>
          <a:prstGeom prst="rect">
            <a:avLst/>
          </a:prstGeom>
          <a:solidFill>
            <a:schemeClr val="tx1">
              <a:lumMod val="75000"/>
              <a:lumOff val="25000"/>
            </a:schemeClr>
          </a:solidFill>
        </p:spPr>
        <p:txBody>
          <a:bodyPr vert="horz" lIns="180000" tIns="324000" rIns="91440" bIns="45720" rtlCol="0">
            <a:normAutofit/>
          </a:bodyPr>
          <a:lstStyle>
            <a:defPPr>
              <a:defRPr lang="en-US"/>
            </a:defPPr>
            <a:lvl1pPr marL="571500" indent="-571500">
              <a:lnSpc>
                <a:spcPct val="90000"/>
              </a:lnSpc>
              <a:spcBef>
                <a:spcPct val="0"/>
              </a:spcBef>
              <a:spcAft>
                <a:spcPts val="600"/>
              </a:spcAft>
              <a:buFont typeface="Arial" panose="020B0604020202020204" pitchFamily="34" charset="0"/>
              <a:buChar char="•"/>
              <a:defRPr sz="4000">
                <a:solidFill>
                  <a:schemeClr val="bg1"/>
                </a:solidFill>
              </a:defRPr>
            </a:lvl1pPr>
          </a:lstStyle>
          <a:p>
            <a:pPr marL="0" indent="0">
              <a:buNone/>
            </a:pPr>
            <a:r>
              <a:rPr lang="en-US" dirty="0"/>
              <a:t>1999-2022 </a:t>
            </a:r>
          </a:p>
          <a:p>
            <a:endParaRPr lang="en-US" dirty="0"/>
          </a:p>
          <a:p>
            <a:endParaRPr lang="en-US" dirty="0"/>
          </a:p>
        </p:txBody>
      </p:sp>
      <p:sp>
        <p:nvSpPr>
          <p:cNvPr id="6" name="Title 1">
            <a:extLst>
              <a:ext uri="{FF2B5EF4-FFF2-40B4-BE49-F238E27FC236}">
                <a16:creationId xmlns:a16="http://schemas.microsoft.com/office/drawing/2014/main" id="{9D1A666E-12E4-4242-2182-C39EF5FCD973}"/>
              </a:ext>
            </a:extLst>
          </p:cNvPr>
          <p:cNvSpPr txBox="1">
            <a:spLocks/>
          </p:cNvSpPr>
          <p:nvPr/>
        </p:nvSpPr>
        <p:spPr>
          <a:xfrm>
            <a:off x="761233" y="1618938"/>
            <a:ext cx="7689254" cy="5000523"/>
          </a:xfrm>
          <a:prstGeom prst="rect">
            <a:avLst/>
          </a:prstGeom>
          <a:solidFill>
            <a:schemeClr val="tx1">
              <a:lumMod val="75000"/>
              <a:lumOff val="25000"/>
            </a:schemeClr>
          </a:solidFill>
        </p:spPr>
        <p:txBody>
          <a:bodyPr vert="horz" lIns="0" tIns="45720" rIns="216000" bIns="45720" rtlCol="0">
            <a:normAutofit fontScale="92500" lnSpcReduction="10000"/>
          </a:bodyPr>
          <a:lstStyle>
            <a:defPPr>
              <a:defRPr lang="en-US"/>
            </a:defPPr>
            <a:lvl1pPr marL="571500" indent="-346075">
              <a:lnSpc>
                <a:spcPct val="90000"/>
              </a:lnSpc>
              <a:spcBef>
                <a:spcPct val="0"/>
              </a:spcBef>
              <a:spcAft>
                <a:spcPts val="600"/>
              </a:spcAft>
              <a:buFont typeface="Arial" panose="020B0604020202020204" pitchFamily="34" charset="0"/>
              <a:buChar char="•"/>
              <a:defRPr sz="3200">
                <a:solidFill>
                  <a:schemeClr val="bg1"/>
                </a:solidFill>
              </a:defRPr>
            </a:lvl1pPr>
          </a:lstStyle>
          <a:p>
            <a:r>
              <a:rPr lang="en-US" dirty="0"/>
              <a:t>In 1999, Nile Basin Initiative (NBI) organization formed to develop the water resources together.</a:t>
            </a:r>
          </a:p>
          <a:p>
            <a:r>
              <a:rPr lang="en-US" dirty="0"/>
              <a:t>In  2010, upstream countries signed Agreement to nullify the 1929 historical  water rights of Egypt and Sudan. Both countries quitted NBI.</a:t>
            </a:r>
          </a:p>
          <a:p>
            <a:r>
              <a:rPr lang="en-US" dirty="0"/>
              <a:t>In 2011, Ethiopia announced Grand Ethiopian Renaissance Dam construction Project when Mubarak was overthrown. </a:t>
            </a:r>
          </a:p>
          <a:p>
            <a:r>
              <a:rPr lang="en-US" dirty="0"/>
              <a:t>Egypt threatens war but opposition remains at the level of diplomacy and rhetoric.</a:t>
            </a:r>
          </a:p>
          <a:p>
            <a:endParaRPr lang="en-US" dirty="0"/>
          </a:p>
          <a:p>
            <a:endParaRPr lang="en-US" dirty="0"/>
          </a:p>
          <a:p>
            <a:endParaRPr lang="en-US" dirty="0"/>
          </a:p>
          <a:p>
            <a:endParaRPr lang="en-US" dirty="0"/>
          </a:p>
          <a:p>
            <a:endParaRPr lang="en-US" dirty="0"/>
          </a:p>
          <a:p>
            <a:endParaRPr lang="en-US" dirty="0"/>
          </a:p>
          <a:p>
            <a:endParaRPr lang="en-GB" dirty="0"/>
          </a:p>
          <a:p>
            <a:endParaRPr lang="en-US" dirty="0"/>
          </a:p>
          <a:p>
            <a:endParaRPr lang="en-US" dirty="0"/>
          </a:p>
          <a:p>
            <a:endParaRPr lang="en-US" dirty="0"/>
          </a:p>
        </p:txBody>
      </p:sp>
      <p:pic>
        <p:nvPicPr>
          <p:cNvPr id="20" name="Picture 19" descr="Map&#10;&#10;Description automatically generated">
            <a:extLst>
              <a:ext uri="{FF2B5EF4-FFF2-40B4-BE49-F238E27FC236}">
                <a16:creationId xmlns:a16="http://schemas.microsoft.com/office/drawing/2014/main" id="{2CA152C6-BFBA-145F-04DB-221BF40EF46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9568" r="1" b="23"/>
          <a:stretch/>
        </p:blipFill>
        <p:spPr>
          <a:xfrm>
            <a:off x="8839197" y="859580"/>
            <a:ext cx="2759698" cy="2511149"/>
          </a:xfrm>
          <a:prstGeom prst="rect">
            <a:avLst/>
          </a:prstGeom>
        </p:spPr>
      </p:pic>
      <p:pic>
        <p:nvPicPr>
          <p:cNvPr id="26" name="Picture 25" descr="A picture containing person, person, military uniform, suit&#10;&#10;Description automatically generated">
            <a:extLst>
              <a:ext uri="{FF2B5EF4-FFF2-40B4-BE49-F238E27FC236}">
                <a16:creationId xmlns:a16="http://schemas.microsoft.com/office/drawing/2014/main" id="{F9793582-6ABF-B122-19EF-4A93324DC8F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838575" y="3787168"/>
            <a:ext cx="2800698" cy="1867132"/>
          </a:xfrm>
          <a:prstGeom prst="rect">
            <a:avLst/>
          </a:prstGeom>
        </p:spPr>
      </p:pic>
    </p:spTree>
    <p:extLst>
      <p:ext uri="{BB962C8B-B14F-4D97-AF65-F5344CB8AC3E}">
        <p14:creationId xmlns:p14="http://schemas.microsoft.com/office/powerpoint/2010/main" val="3637474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439AF5-9321-4151-AA56-8E5669469DA6}"/>
              </a:ext>
            </a:extLst>
          </p:cNvPr>
          <p:cNvSpPr>
            <a:spLocks noGrp="1"/>
          </p:cNvSpPr>
          <p:nvPr>
            <p:ph type="title"/>
          </p:nvPr>
        </p:nvSpPr>
        <p:spPr>
          <a:xfrm>
            <a:off x="838200" y="174298"/>
            <a:ext cx="10515600" cy="1325563"/>
          </a:xfrm>
          <a:solidFill>
            <a:srgbClr val="002060"/>
          </a:solidFill>
          <a:ln>
            <a:noFill/>
          </a:ln>
          <a:effectLst/>
          <a:scene3d>
            <a:camera prst="orthographicFront">
              <a:rot lat="0" lon="0" rev="0"/>
            </a:camera>
            <a:lightRig rig="glow" dir="t">
              <a:rot lat="0" lon="0" rev="14100000"/>
            </a:lightRig>
          </a:scene3d>
          <a:sp3d prstMaterial="softEdge">
            <a:bevelT w="127000" prst="artDeco"/>
          </a:sp3d>
        </p:spPr>
        <p:txBody>
          <a:bodyPr>
            <a:normAutofit/>
          </a:bodyPr>
          <a:lstStyle/>
          <a:p>
            <a:pPr algn="ctr" rtl="0"/>
            <a:r>
              <a:rPr lang="en-US" sz="6600" b="1" dirty="0">
                <a:solidFill>
                  <a:schemeClr val="bg1"/>
                </a:solidFill>
                <a:effectLst>
                  <a:outerShdw blurRad="38100" dist="38100" dir="2700000" algn="tl">
                    <a:srgbClr val="000000">
                      <a:alpha val="43137"/>
                    </a:srgbClr>
                  </a:outerShdw>
                </a:effectLst>
              </a:rPr>
              <a:t>Agenda</a:t>
            </a:r>
            <a:endParaRPr lang="he-IL" sz="6600" b="1" dirty="0">
              <a:solidFill>
                <a:schemeClr val="bg1"/>
              </a:solidFill>
              <a:effectLst>
                <a:outerShdw blurRad="38100" dist="38100" dir="2700000" algn="tl">
                  <a:srgbClr val="000000">
                    <a:alpha val="43137"/>
                  </a:srgbClr>
                </a:outerShdw>
              </a:effectLst>
            </a:endParaRPr>
          </a:p>
        </p:txBody>
      </p:sp>
      <p:sp>
        <p:nvSpPr>
          <p:cNvPr id="4" name="מלבן: פינות מעוגלות 3">
            <a:extLst>
              <a:ext uri="{FF2B5EF4-FFF2-40B4-BE49-F238E27FC236}">
                <a16:creationId xmlns:a16="http://schemas.microsoft.com/office/drawing/2014/main" id="{FB7B611A-3E34-4025-B5EC-00E2D9D313AD}"/>
              </a:ext>
            </a:extLst>
          </p:cNvPr>
          <p:cNvSpPr/>
          <p:nvPr/>
        </p:nvSpPr>
        <p:spPr>
          <a:xfrm>
            <a:off x="2566640" y="3048167"/>
            <a:ext cx="6377848" cy="929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5400" dirty="0"/>
              <a:t>Geography &amp; History </a:t>
            </a:r>
            <a:endParaRPr lang="he-IL" sz="5400" dirty="0"/>
          </a:p>
        </p:txBody>
      </p:sp>
      <p:sp>
        <p:nvSpPr>
          <p:cNvPr id="6" name="מלבן: פינות מעוגלות 5">
            <a:extLst>
              <a:ext uri="{FF2B5EF4-FFF2-40B4-BE49-F238E27FC236}">
                <a16:creationId xmlns:a16="http://schemas.microsoft.com/office/drawing/2014/main" id="{5EC28E0A-DE39-473A-9065-2985A7057B56}"/>
              </a:ext>
            </a:extLst>
          </p:cNvPr>
          <p:cNvSpPr/>
          <p:nvPr/>
        </p:nvSpPr>
        <p:spPr>
          <a:xfrm>
            <a:off x="3276218" y="4251864"/>
            <a:ext cx="7557572" cy="10466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5400" dirty="0"/>
              <a:t>The Conflict Research</a:t>
            </a:r>
            <a:endParaRPr lang="he-IL" sz="5400" dirty="0"/>
          </a:p>
        </p:txBody>
      </p:sp>
      <p:sp>
        <p:nvSpPr>
          <p:cNvPr id="7" name="מלבן: פינות מעוגלות 6">
            <a:extLst>
              <a:ext uri="{FF2B5EF4-FFF2-40B4-BE49-F238E27FC236}">
                <a16:creationId xmlns:a16="http://schemas.microsoft.com/office/drawing/2014/main" id="{3F72697A-29A0-4F57-AB02-5FEA36ECF4CE}"/>
              </a:ext>
            </a:extLst>
          </p:cNvPr>
          <p:cNvSpPr/>
          <p:nvPr/>
        </p:nvSpPr>
        <p:spPr>
          <a:xfrm>
            <a:off x="4342638" y="5526215"/>
            <a:ext cx="7557572" cy="10466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5400" dirty="0"/>
              <a:t>Conclusions</a:t>
            </a:r>
            <a:endParaRPr lang="he-IL" sz="5400" dirty="0"/>
          </a:p>
        </p:txBody>
      </p:sp>
      <p:sp>
        <p:nvSpPr>
          <p:cNvPr id="8" name="מלבן: פינות מעוגלות 7">
            <a:extLst>
              <a:ext uri="{FF2B5EF4-FFF2-40B4-BE49-F238E27FC236}">
                <a16:creationId xmlns:a16="http://schemas.microsoft.com/office/drawing/2014/main" id="{9CAB8B8B-E09C-4100-8D30-14D5DBE41ADB}"/>
              </a:ext>
            </a:extLst>
          </p:cNvPr>
          <p:cNvSpPr/>
          <p:nvPr/>
        </p:nvSpPr>
        <p:spPr>
          <a:xfrm>
            <a:off x="1570464" y="1753155"/>
            <a:ext cx="6377848" cy="9297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5400" dirty="0"/>
              <a:t>Introduction </a:t>
            </a:r>
            <a:endParaRPr lang="he-IL" sz="5400" dirty="0"/>
          </a:p>
        </p:txBody>
      </p:sp>
    </p:spTree>
    <p:extLst>
      <p:ext uri="{BB962C8B-B14F-4D97-AF65-F5344CB8AC3E}">
        <p14:creationId xmlns:p14="http://schemas.microsoft.com/office/powerpoint/2010/main" val="2843245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Pipette adding DNA sample to a petri dish">
            <a:extLst>
              <a:ext uri="{FF2B5EF4-FFF2-40B4-BE49-F238E27FC236}">
                <a16:creationId xmlns:a16="http://schemas.microsoft.com/office/drawing/2014/main" id="{B603EAFE-6298-784A-26A4-05A6E18349F2}"/>
              </a:ext>
            </a:extLst>
          </p:cNvPr>
          <p:cNvPicPr>
            <a:picLocks noChangeAspect="1"/>
          </p:cNvPicPr>
          <p:nvPr/>
        </p:nvPicPr>
        <p:blipFill rotWithShape="1">
          <a:blip r:embed="rId3"/>
          <a:srcRect r="5200"/>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7E439AF5-9321-4151-AA56-8E5669469DA6}"/>
              </a:ext>
            </a:extLst>
          </p:cNvPr>
          <p:cNvSpPr>
            <a:spLocks noGrp="1"/>
          </p:cNvSpPr>
          <p:nvPr>
            <p:ph type="title"/>
          </p:nvPr>
        </p:nvSpPr>
        <p:spPr>
          <a:xfrm>
            <a:off x="477981" y="1122363"/>
            <a:ext cx="4023360" cy="3204134"/>
          </a:xfrm>
          <a:scene3d>
            <a:camera prst="orthographicFront">
              <a:rot lat="0" lon="0" rev="0"/>
            </a:camera>
            <a:lightRig rig="glow" dir="t">
              <a:rot lat="0" lon="0" rev="14100000"/>
            </a:lightRig>
          </a:scene3d>
        </p:spPr>
        <p:txBody>
          <a:bodyPr vert="horz" lIns="91440" tIns="45720" rIns="91440" bIns="45720" rtlCol="0" anchor="b">
            <a:normAutofit/>
          </a:bodyPr>
          <a:lstStyle/>
          <a:p>
            <a:r>
              <a:rPr lang="en-US" sz="4800" b="1" dirty="0">
                <a:effectLst>
                  <a:outerShdw blurRad="38100" dist="38100" dir="2700000" algn="tl">
                    <a:srgbClr val="000000">
                      <a:alpha val="43137"/>
                    </a:srgbClr>
                  </a:outerShdw>
                </a:effectLst>
              </a:rPr>
              <a:t>Three Levels of Analysis using Realism Lens</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7086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erson in a suit sitting at a podium with a microphone in front of a group of military&#10;&#10;Description automatically generated with low confidence">
            <a:extLst>
              <a:ext uri="{FF2B5EF4-FFF2-40B4-BE49-F238E27FC236}">
                <a16:creationId xmlns:a16="http://schemas.microsoft.com/office/drawing/2014/main" id="{0F1153B9-B71D-E3B7-B71B-A6057F357D0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16" r="-2" b="-2"/>
          <a:stretch/>
        </p:blipFill>
        <p:spPr>
          <a:xfrm>
            <a:off x="6216287" y="294729"/>
            <a:ext cx="5749820" cy="3877396"/>
          </a:xfrm>
          <a:prstGeom prst="rect">
            <a:avLst/>
          </a:prstGeom>
        </p:spPr>
      </p:pic>
      <p:pic>
        <p:nvPicPr>
          <p:cNvPr id="6" name="Picture 5" descr="A person in a suit and tie&#10;&#10;Description automatically generated with low confidence">
            <a:extLst>
              <a:ext uri="{FF2B5EF4-FFF2-40B4-BE49-F238E27FC236}">
                <a16:creationId xmlns:a16="http://schemas.microsoft.com/office/drawing/2014/main" id="{7B4B86F5-40EE-8071-8618-1E7029EFD886}"/>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3" b="9276"/>
          <a:stretch/>
        </p:blipFill>
        <p:spPr>
          <a:xfrm>
            <a:off x="285738" y="309715"/>
            <a:ext cx="5714694" cy="3862410"/>
          </a:xfrm>
          <a:prstGeom prst="rect">
            <a:avLst/>
          </a:prstGeom>
        </p:spPr>
      </p:pic>
      <p:sp>
        <p:nvSpPr>
          <p:cNvPr id="3" name="Title 1">
            <a:extLst>
              <a:ext uri="{FF2B5EF4-FFF2-40B4-BE49-F238E27FC236}">
                <a16:creationId xmlns:a16="http://schemas.microsoft.com/office/drawing/2014/main" id="{9A487C75-1682-60CD-FA66-C83752581062}"/>
              </a:ext>
            </a:extLst>
          </p:cNvPr>
          <p:cNvSpPr txBox="1">
            <a:spLocks/>
          </p:cNvSpPr>
          <p:nvPr/>
        </p:nvSpPr>
        <p:spPr>
          <a:xfrm>
            <a:off x="6237895" y="4279379"/>
            <a:ext cx="5749820" cy="2387184"/>
          </a:xfrm>
          <a:prstGeom prst="rect">
            <a:avLst/>
          </a:prstGeom>
          <a:solidFill>
            <a:schemeClr val="tx1">
              <a:lumMod val="75000"/>
              <a:lumOff val="25000"/>
            </a:schemeClr>
          </a:solidFill>
        </p:spPr>
        <p:txBody>
          <a:bodyPr vert="horz" lIns="0" tIns="36000" rIns="36000" bIns="72000" rtlCol="0">
            <a:noAutofit/>
          </a:bodyPr>
          <a:lstStyle>
            <a:defPPr>
              <a:defRPr lang="en-US"/>
            </a:defPPr>
            <a:lvl1pPr marL="227013" indent="-227013">
              <a:lnSpc>
                <a:spcPct val="90000"/>
              </a:lnSpc>
              <a:spcBef>
                <a:spcPct val="0"/>
              </a:spcBef>
              <a:spcAft>
                <a:spcPts val="600"/>
              </a:spcAft>
              <a:buFont typeface="Arial" panose="020B0604020202020204" pitchFamily="34" charset="0"/>
              <a:buChar char="•"/>
              <a:defRPr>
                <a:solidFill>
                  <a:schemeClr val="bg1"/>
                </a:solidFill>
              </a:defRPr>
            </a:lvl1pPr>
          </a:lstStyle>
          <a:p>
            <a:pPr algn="just"/>
            <a:r>
              <a:rPr lang="en-US" sz="2400" dirty="0"/>
              <a:t>President Abdul Fattah Sisi effectively has full control but l Turnout for last presidential election was only 40 percent.</a:t>
            </a:r>
          </a:p>
          <a:p>
            <a:pPr algn="just"/>
            <a:r>
              <a:rPr lang="en-US" sz="2400" dirty="0"/>
              <a:t>An agreement risks him being portrayed as giving in to Ethiopians who are “stealing water” from Egypt. Future water crisis could also be blamed on GERD.</a:t>
            </a:r>
          </a:p>
          <a:p>
            <a:endParaRPr lang="en-US" sz="2000" dirty="0"/>
          </a:p>
          <a:p>
            <a:endParaRPr lang="en-US" sz="2000" dirty="0"/>
          </a:p>
        </p:txBody>
      </p:sp>
      <p:sp>
        <p:nvSpPr>
          <p:cNvPr id="4" name="Title 1">
            <a:extLst>
              <a:ext uri="{FF2B5EF4-FFF2-40B4-BE49-F238E27FC236}">
                <a16:creationId xmlns:a16="http://schemas.microsoft.com/office/drawing/2014/main" id="{426534FE-E5BD-CA26-C89F-947A17D3B8E1}"/>
              </a:ext>
            </a:extLst>
          </p:cNvPr>
          <p:cNvSpPr txBox="1">
            <a:spLocks/>
          </p:cNvSpPr>
          <p:nvPr/>
        </p:nvSpPr>
        <p:spPr>
          <a:xfrm>
            <a:off x="250612" y="4268449"/>
            <a:ext cx="5749820" cy="2387184"/>
          </a:xfrm>
          <a:prstGeom prst="rect">
            <a:avLst/>
          </a:prstGeom>
          <a:solidFill>
            <a:schemeClr val="tx1">
              <a:lumMod val="75000"/>
              <a:lumOff val="25000"/>
            </a:schemeClr>
          </a:solidFill>
        </p:spPr>
        <p:txBody>
          <a:bodyPr vert="horz" lIns="0" tIns="36000" rIns="36000" bIns="72000" rtlCol="0">
            <a:noAutofit/>
          </a:bodyPr>
          <a:lstStyle>
            <a:defPPr>
              <a:defRPr lang="en-US"/>
            </a:defPPr>
            <a:lvl1pPr marL="227013" indent="-227013">
              <a:lnSpc>
                <a:spcPct val="90000"/>
              </a:lnSpc>
              <a:spcBef>
                <a:spcPct val="0"/>
              </a:spcBef>
              <a:spcAft>
                <a:spcPts val="600"/>
              </a:spcAft>
              <a:buFont typeface="Arial" panose="020B0604020202020204" pitchFamily="34" charset="0"/>
              <a:buChar char="•"/>
              <a:defRPr sz="1600">
                <a:solidFill>
                  <a:schemeClr val="bg1"/>
                </a:solidFill>
              </a:defRPr>
            </a:lvl1pPr>
          </a:lstStyle>
          <a:p>
            <a:r>
              <a:rPr lang="en-US" sz="2400" dirty="0"/>
              <a:t>Prime Minister Abiy Ahmed, face civil war against Tigray People’s Liberation Front for nearly 2 years. Won election during war. His legitimacy is weak.</a:t>
            </a:r>
          </a:p>
          <a:p>
            <a:r>
              <a:rPr lang="en-US" sz="2400" dirty="0"/>
              <a:t>Not reaching agreement avails avenue for him to rally support of his people to fight the Neo-Colonial power.</a:t>
            </a:r>
          </a:p>
        </p:txBody>
      </p:sp>
    </p:spTree>
    <p:extLst>
      <p:ext uri="{BB962C8B-B14F-4D97-AF65-F5344CB8AC3E}">
        <p14:creationId xmlns:p14="http://schemas.microsoft.com/office/powerpoint/2010/main" val="557096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487C75-1682-60CD-FA66-C83752581062}"/>
              </a:ext>
            </a:extLst>
          </p:cNvPr>
          <p:cNvSpPr txBox="1">
            <a:spLocks/>
          </p:cNvSpPr>
          <p:nvPr/>
        </p:nvSpPr>
        <p:spPr>
          <a:xfrm>
            <a:off x="408298" y="4343399"/>
            <a:ext cx="5493949" cy="2330117"/>
          </a:xfrm>
          <a:prstGeom prst="rect">
            <a:avLst/>
          </a:prstGeom>
          <a:solidFill>
            <a:schemeClr val="tx1">
              <a:lumMod val="75000"/>
              <a:lumOff val="25000"/>
            </a:schemeClr>
          </a:solidFill>
        </p:spPr>
        <p:txBody>
          <a:bodyPr vert="horz" lIns="72000" tIns="72000" rIns="72000" bIns="72000" rtlCol="0">
            <a:noAutofit/>
          </a:bodyPr>
          <a:lstStyle>
            <a:defPPr>
              <a:defRPr lang="en-US"/>
            </a:defPPr>
            <a:lvl1pPr marL="457200" indent="-457200">
              <a:lnSpc>
                <a:spcPct val="90000"/>
              </a:lnSpc>
              <a:spcBef>
                <a:spcPct val="0"/>
              </a:spcBef>
              <a:spcAft>
                <a:spcPts val="600"/>
              </a:spcAft>
              <a:buFont typeface="Arial" panose="020B0604020202020204" pitchFamily="34" charset="0"/>
              <a:buChar char="•"/>
              <a:defRPr sz="3200">
                <a:solidFill>
                  <a:schemeClr val="bg1"/>
                </a:solidFill>
              </a:defRPr>
            </a:lvl1pPr>
          </a:lstStyle>
          <a:p>
            <a:pPr marL="227013" indent="-227013"/>
            <a:r>
              <a:rPr lang="en-US" sz="2400" dirty="0"/>
              <a:t>For </a:t>
            </a:r>
            <a:r>
              <a:rPr lang="en-US" sz="2400" b="1" dirty="0"/>
              <a:t>Ethiopia</a:t>
            </a:r>
            <a:r>
              <a:rPr lang="en-US" sz="2400" dirty="0"/>
              <a:t>, GERD lifts country out of poverty to prosperity. Ethiopians funded dam through bonds and private donations.</a:t>
            </a:r>
          </a:p>
          <a:p>
            <a:pPr marL="227013" indent="-227013"/>
            <a:r>
              <a:rPr lang="en-US" sz="2400" dirty="0"/>
              <a:t>She pursues construction unilaterally even risking war.</a:t>
            </a:r>
          </a:p>
        </p:txBody>
      </p:sp>
      <p:sp>
        <p:nvSpPr>
          <p:cNvPr id="4" name="Title 1">
            <a:extLst>
              <a:ext uri="{FF2B5EF4-FFF2-40B4-BE49-F238E27FC236}">
                <a16:creationId xmlns:a16="http://schemas.microsoft.com/office/drawing/2014/main" id="{426534FE-E5BD-CA26-C89F-947A17D3B8E1}"/>
              </a:ext>
            </a:extLst>
          </p:cNvPr>
          <p:cNvSpPr txBox="1">
            <a:spLocks/>
          </p:cNvSpPr>
          <p:nvPr/>
        </p:nvSpPr>
        <p:spPr>
          <a:xfrm>
            <a:off x="6241658" y="4343399"/>
            <a:ext cx="5504027" cy="2330117"/>
          </a:xfrm>
          <a:prstGeom prst="rect">
            <a:avLst/>
          </a:prstGeom>
          <a:solidFill>
            <a:schemeClr val="tx1">
              <a:lumMod val="75000"/>
              <a:lumOff val="25000"/>
            </a:schemeClr>
          </a:solidFill>
        </p:spPr>
        <p:txBody>
          <a:bodyPr vert="horz" lIns="72000" tIns="72000" rIns="72000" bIns="72000" rtlCol="0">
            <a:noAutofit/>
          </a:bodyPr>
          <a:lstStyle>
            <a:defPPr>
              <a:defRPr lang="en-US"/>
            </a:defPPr>
            <a:lvl1pPr marL="227013" indent="-227013">
              <a:lnSpc>
                <a:spcPct val="90000"/>
              </a:lnSpc>
              <a:spcBef>
                <a:spcPct val="0"/>
              </a:spcBef>
              <a:spcAft>
                <a:spcPts val="600"/>
              </a:spcAft>
              <a:buFont typeface="Arial" panose="020B0604020202020204" pitchFamily="34" charset="0"/>
              <a:buChar char="•"/>
              <a:defRPr sz="2400">
                <a:solidFill>
                  <a:schemeClr val="bg1"/>
                </a:solidFill>
              </a:defRPr>
            </a:lvl1pPr>
          </a:lstStyle>
          <a:p>
            <a:r>
              <a:rPr lang="en-US" dirty="0"/>
              <a:t>For Egypt, 1929 agreements historical water allocation are binding. But. GERD threat is not existential. She is more unlikely to start war after filing started.</a:t>
            </a:r>
          </a:p>
          <a:p>
            <a:r>
              <a:rPr lang="en-US" dirty="0"/>
              <a:t>Opposition remains at the level of diplomacy and rhetoric. </a:t>
            </a:r>
          </a:p>
        </p:txBody>
      </p:sp>
      <p:pic>
        <p:nvPicPr>
          <p:cNvPr id="2" name="Picture 1" descr="A group of people holding signs&#10;&#10;Description automatically generated with medium confidence">
            <a:extLst>
              <a:ext uri="{FF2B5EF4-FFF2-40B4-BE49-F238E27FC236}">
                <a16:creationId xmlns:a16="http://schemas.microsoft.com/office/drawing/2014/main" id="{A1301115-0C75-CAC8-84D0-A6F6D8C1717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572" t="12945" r="16463" b="19616"/>
          <a:stretch/>
        </p:blipFill>
        <p:spPr>
          <a:xfrm>
            <a:off x="446315" y="392193"/>
            <a:ext cx="5493949" cy="3749040"/>
          </a:xfrm>
          <a:custGeom>
            <a:avLst/>
            <a:gdLst/>
            <a:ahLst/>
            <a:cxnLst/>
            <a:rect l="l" t="t" r="r" b="b"/>
            <a:pathLst>
              <a:path w="3997047" h="4358703">
                <a:moveTo>
                  <a:pt x="9389" y="0"/>
                </a:moveTo>
                <a:lnTo>
                  <a:pt x="3997047" y="0"/>
                </a:lnTo>
                <a:lnTo>
                  <a:pt x="3997047" y="4347477"/>
                </a:lnTo>
                <a:lnTo>
                  <a:pt x="3922844" y="4341211"/>
                </a:lnTo>
                <a:cubicBezTo>
                  <a:pt x="3821334" y="4336140"/>
                  <a:pt x="3719771" y="4340396"/>
                  <a:pt x="3618208" y="4343440"/>
                </a:cubicBezTo>
                <a:cubicBezTo>
                  <a:pt x="3488013" y="4347245"/>
                  <a:pt x="3357819" y="4358659"/>
                  <a:pt x="3227370" y="4344455"/>
                </a:cubicBezTo>
                <a:cubicBezTo>
                  <a:pt x="3152388" y="4335717"/>
                  <a:pt x="3076577" y="4336833"/>
                  <a:pt x="3001887" y="4347752"/>
                </a:cubicBezTo>
                <a:cubicBezTo>
                  <a:pt x="2932216" y="4357340"/>
                  <a:pt x="2861768" y="4360092"/>
                  <a:pt x="2791563" y="4355995"/>
                </a:cubicBezTo>
                <a:cubicBezTo>
                  <a:pt x="2658694" y="4350416"/>
                  <a:pt x="2524678" y="4346991"/>
                  <a:pt x="2391171" y="4351303"/>
                </a:cubicBezTo>
                <a:cubicBezTo>
                  <a:pt x="2185433" y="4357898"/>
                  <a:pt x="1979696" y="4363985"/>
                  <a:pt x="1773830" y="4351303"/>
                </a:cubicBezTo>
                <a:cubicBezTo>
                  <a:pt x="1620961" y="4342172"/>
                  <a:pt x="1468090" y="4341031"/>
                  <a:pt x="1315220" y="4345723"/>
                </a:cubicBezTo>
                <a:cubicBezTo>
                  <a:pt x="1162350" y="4350416"/>
                  <a:pt x="1009480" y="4359927"/>
                  <a:pt x="856610" y="4351303"/>
                </a:cubicBezTo>
                <a:cubicBezTo>
                  <a:pt x="678261" y="4341158"/>
                  <a:pt x="499913" y="4342933"/>
                  <a:pt x="321565" y="4344708"/>
                </a:cubicBezTo>
                <a:cubicBezTo>
                  <a:pt x="235449" y="4345596"/>
                  <a:pt x="149428" y="4348323"/>
                  <a:pt x="63422" y="4349686"/>
                </a:cubicBezTo>
                <a:lnTo>
                  <a:pt x="12951" y="4349060"/>
                </a:lnTo>
                <a:lnTo>
                  <a:pt x="371" y="4107346"/>
                </a:lnTo>
                <a:cubicBezTo>
                  <a:pt x="-757" y="4015610"/>
                  <a:pt x="887" y="3923810"/>
                  <a:pt x="2691" y="3832074"/>
                </a:cubicBezTo>
                <a:cubicBezTo>
                  <a:pt x="5913" y="3674244"/>
                  <a:pt x="16095" y="3516543"/>
                  <a:pt x="20090" y="3358714"/>
                </a:cubicBezTo>
                <a:cubicBezTo>
                  <a:pt x="25761" y="3131266"/>
                  <a:pt x="3336" y="2903945"/>
                  <a:pt x="10940" y="2576618"/>
                </a:cubicBezTo>
                <a:cubicBezTo>
                  <a:pt x="20219" y="2395455"/>
                  <a:pt x="14032" y="2115054"/>
                  <a:pt x="14677" y="1833500"/>
                </a:cubicBezTo>
                <a:cubicBezTo>
                  <a:pt x="15451" y="1643745"/>
                  <a:pt x="5269" y="1454247"/>
                  <a:pt x="6171" y="1264621"/>
                </a:cubicBezTo>
                <a:cubicBezTo>
                  <a:pt x="6815" y="1124998"/>
                  <a:pt x="19961" y="986016"/>
                  <a:pt x="25375" y="846777"/>
                </a:cubicBezTo>
                <a:cubicBezTo>
                  <a:pt x="30078" y="676691"/>
                  <a:pt x="25426" y="506464"/>
                  <a:pt x="11455" y="336877"/>
                </a:cubicBezTo>
                <a:cubicBezTo>
                  <a:pt x="4818" y="243154"/>
                  <a:pt x="5623" y="149366"/>
                  <a:pt x="8088" y="55563"/>
                </a:cubicBezTo>
                <a:close/>
              </a:path>
            </a:pathLst>
          </a:custGeom>
        </p:spPr>
      </p:pic>
      <p:pic>
        <p:nvPicPr>
          <p:cNvPr id="2050" name="Picture 2">
            <a:extLst>
              <a:ext uri="{FF2B5EF4-FFF2-40B4-BE49-F238E27FC236}">
                <a16:creationId xmlns:a16="http://schemas.microsoft.com/office/drawing/2014/main" id="{4898712F-B114-7F97-95DA-38A40B0274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116"/>
          <a:stretch/>
        </p:blipFill>
        <p:spPr bwMode="auto">
          <a:xfrm>
            <a:off x="6254731" y="392193"/>
            <a:ext cx="5490954" cy="374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585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0CC2FB4-9E90-2EFE-DE00-747E01D5CD9B}"/>
              </a:ext>
            </a:extLst>
          </p:cNvPr>
          <p:cNvSpPr txBox="1">
            <a:spLocks/>
          </p:cNvSpPr>
          <p:nvPr/>
        </p:nvSpPr>
        <p:spPr>
          <a:xfrm>
            <a:off x="366136" y="4463442"/>
            <a:ext cx="3574494" cy="1938933"/>
          </a:xfrm>
          <a:prstGeom prst="rect">
            <a:avLst/>
          </a:prstGeom>
          <a:solidFill>
            <a:schemeClr val="tx1"/>
          </a:solidFill>
        </p:spPr>
        <p:txBody>
          <a:bodyPr vert="horz" lIns="91440" tIns="45720" rIns="91440" bIns="45720" rtlCol="0" anchor="ctr">
            <a:normAutofit/>
          </a:bodyPr>
          <a:lstStyle>
            <a:defPPr>
              <a:defRPr lang="en-US"/>
            </a:defPPr>
            <a:lvl1pPr indent="0">
              <a:lnSpc>
                <a:spcPct val="90000"/>
              </a:lnSpc>
              <a:spcBef>
                <a:spcPct val="0"/>
              </a:spcBef>
              <a:spcAft>
                <a:spcPts val="600"/>
              </a:spcAft>
              <a:buFont typeface="Arial" panose="020B0604020202020204" pitchFamily="34" charset="0"/>
              <a:buNone/>
              <a:defRPr sz="4000">
                <a:solidFill>
                  <a:schemeClr val="bg1"/>
                </a:solidFill>
              </a:defRPr>
            </a:lvl1pPr>
          </a:lstStyle>
          <a:p>
            <a:r>
              <a:rPr lang="en-US" sz="3200" kern="1200" dirty="0">
                <a:latin typeface="+mj-lt"/>
                <a:ea typeface="+mj-ea"/>
                <a:cs typeface="+mj-cs"/>
              </a:rPr>
              <a:t>Egypt Mitigating Measures</a:t>
            </a:r>
          </a:p>
          <a:p>
            <a:pPr algn="r"/>
            <a:endParaRPr lang="en-US" sz="2800" kern="1200" dirty="0">
              <a:latin typeface="+mj-lt"/>
              <a:ea typeface="+mj-ea"/>
              <a:cs typeface="+mj-cs"/>
            </a:endParaRPr>
          </a:p>
        </p:txBody>
      </p:sp>
      <p:pic>
        <p:nvPicPr>
          <p:cNvPr id="2" name="Content Placeholder 4" descr="A picture containing outdoor, shore&#10;&#10;Description automatically generated">
            <a:extLst>
              <a:ext uri="{FF2B5EF4-FFF2-40B4-BE49-F238E27FC236}">
                <a16:creationId xmlns:a16="http://schemas.microsoft.com/office/drawing/2014/main" id="{DA9E6F22-0F30-9F90-1C4B-C0A44222FC18}"/>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1016" r="-2" b="-2"/>
          <a:stretch/>
        </p:blipFill>
        <p:spPr>
          <a:xfrm>
            <a:off x="6282590" y="303227"/>
            <a:ext cx="5559480" cy="3749040"/>
          </a:xfrm>
          <a:prstGeom prst="rect">
            <a:avLst/>
          </a:prstGeom>
        </p:spPr>
      </p:pic>
      <p:pic>
        <p:nvPicPr>
          <p:cNvPr id="1026" name="Picture 2" descr="New Lakes in the Egyptian Desert">
            <a:extLst>
              <a:ext uri="{FF2B5EF4-FFF2-40B4-BE49-F238E27FC236}">
                <a16:creationId xmlns:a16="http://schemas.microsoft.com/office/drawing/2014/main" id="{9FCE7F38-0239-9652-C3DC-1488808847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488" r="-3" b="2393"/>
          <a:stretch/>
        </p:blipFill>
        <p:spPr bwMode="auto">
          <a:xfrm>
            <a:off x="366136" y="303227"/>
            <a:ext cx="5546955" cy="374904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F317C93F-FF26-8D1A-A087-389C910EA6BB}"/>
              </a:ext>
            </a:extLst>
          </p:cNvPr>
          <p:cNvSpPr txBox="1">
            <a:spLocks/>
          </p:cNvSpPr>
          <p:nvPr/>
        </p:nvSpPr>
        <p:spPr>
          <a:xfrm>
            <a:off x="3940630" y="4463443"/>
            <a:ext cx="7901440" cy="1938933"/>
          </a:xfrm>
          <a:prstGeom prst="rect">
            <a:avLst/>
          </a:prstGeom>
          <a:solidFill>
            <a:schemeClr val="tx1"/>
          </a:solidFill>
        </p:spPr>
        <p:txBody>
          <a:bodyPr vert="horz" lIns="91440" tIns="45720" rIns="91440" bIns="45720" rtlCol="0" anchor="ctr">
            <a:normAutofit/>
          </a:bodyPr>
          <a:lstStyle>
            <a:defPPr>
              <a:defRPr lang="en-US"/>
            </a:defPPr>
            <a:lvl1pPr marL="404813" indent="-404813" algn="just">
              <a:lnSpc>
                <a:spcPct val="90000"/>
              </a:lnSpc>
              <a:spcBef>
                <a:spcPct val="0"/>
              </a:spcBef>
              <a:spcAft>
                <a:spcPts val="600"/>
              </a:spcAft>
              <a:buFont typeface="Arial" panose="020B0604020202020204" pitchFamily="34" charset="0"/>
              <a:buChar char="•"/>
              <a:defRPr sz="4000">
                <a:solidFill>
                  <a:schemeClr val="bg1"/>
                </a:solidFill>
              </a:defRPr>
            </a:lvl1pPr>
          </a:lstStyle>
          <a:p>
            <a:pPr indent="-228600" algn="l"/>
            <a:r>
              <a:rPr lang="en-US" sz="2800" dirty="0"/>
              <a:t>Already filled to HAD Reservoir to of 1.71 times annual flow with overflow to lakes in the desert. </a:t>
            </a:r>
          </a:p>
          <a:p>
            <a:pPr indent="-228600" algn="l"/>
            <a:r>
              <a:rPr lang="en-US" sz="2800" dirty="0"/>
              <a:t>84 Desalination plants with 14 more under construction. </a:t>
            </a:r>
          </a:p>
        </p:txBody>
      </p:sp>
    </p:spTree>
    <p:extLst>
      <p:ext uri="{BB962C8B-B14F-4D97-AF65-F5344CB8AC3E}">
        <p14:creationId xmlns:p14="http://schemas.microsoft.com/office/powerpoint/2010/main" val="3734038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791E57A-B153-E3BD-558A-20DC34232111}"/>
              </a:ext>
            </a:extLst>
          </p:cNvPr>
          <p:cNvSpPr>
            <a:spLocks noGrp="1"/>
          </p:cNvSpPr>
          <p:nvPr>
            <p:ph type="title"/>
          </p:nvPr>
        </p:nvSpPr>
        <p:spPr>
          <a:xfrm>
            <a:off x="649270" y="4615840"/>
            <a:ext cx="3885141" cy="1526741"/>
          </a:xfrm>
        </p:spPr>
        <p:txBody>
          <a:bodyPr vert="horz" lIns="91440" tIns="45720" rIns="91440" bIns="45720" rtlCol="0" anchor="ctr">
            <a:normAutofit/>
          </a:bodyPr>
          <a:lstStyle/>
          <a:p>
            <a:pPr algn="r"/>
            <a:r>
              <a:rPr lang="en-US" sz="3000" kern="1200" dirty="0">
                <a:solidFill>
                  <a:schemeClr val="bg1"/>
                </a:solidFill>
                <a:latin typeface="+mj-lt"/>
                <a:ea typeface="+mj-ea"/>
                <a:cs typeface="+mj-cs"/>
              </a:rPr>
              <a:t>Sudan and Nile River Basin Countries</a:t>
            </a:r>
          </a:p>
        </p:txBody>
      </p:sp>
      <p:pic>
        <p:nvPicPr>
          <p:cNvPr id="8" name="Picture 7" descr="A group of people posing for a photo&#10;&#10;Description automatically generated">
            <a:extLst>
              <a:ext uri="{FF2B5EF4-FFF2-40B4-BE49-F238E27FC236}">
                <a16:creationId xmlns:a16="http://schemas.microsoft.com/office/drawing/2014/main" id="{322C6988-25B0-4190-E767-87C47A1290C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013" b="-2"/>
          <a:stretch/>
        </p:blipFill>
        <p:spPr>
          <a:xfrm>
            <a:off x="393308" y="352931"/>
            <a:ext cx="5559480" cy="3749040"/>
          </a:xfrm>
          <a:prstGeom prst="rect">
            <a:avLst/>
          </a:prstGeom>
        </p:spPr>
      </p:pic>
      <p:pic>
        <p:nvPicPr>
          <p:cNvPr id="5" name="Content Placeholder 4" descr="Graphical user interface, text, application, chat or text message&#10;&#10;Description automatically generated">
            <a:extLst>
              <a:ext uri="{FF2B5EF4-FFF2-40B4-BE49-F238E27FC236}">
                <a16:creationId xmlns:a16="http://schemas.microsoft.com/office/drawing/2014/main" id="{35D52E71-1C72-2F00-F041-5A851FC29600}"/>
              </a:ext>
            </a:extLst>
          </p:cNvPr>
          <p:cNvPicPr>
            <a:picLocks noGrp="1" noChangeAspect="1"/>
          </p:cNvPicPr>
          <p:nvPr>
            <p:ph idx="1"/>
          </p:nvPr>
        </p:nvPicPr>
        <p:blipFill rotWithShape="1">
          <a:blip r:embed="rId5">
            <a:extLst>
              <a:ext uri="{837473B0-CC2E-450A-ABE3-18F120FF3D39}">
                <a1611:picAttrSrcUrl xmlns:a1611="http://schemas.microsoft.com/office/drawing/2016/11/main" r:id="rId6"/>
              </a:ext>
            </a:extLst>
          </a:blip>
          <a:srcRect r="-1" b="4300"/>
          <a:stretch/>
        </p:blipFill>
        <p:spPr>
          <a:xfrm>
            <a:off x="6251736" y="357013"/>
            <a:ext cx="5546955" cy="3749040"/>
          </a:xfrm>
          <a:prstGeom prst="rect">
            <a:avLst/>
          </a:prstGeom>
        </p:spPr>
      </p:pic>
      <p:cxnSp>
        <p:nvCxnSpPr>
          <p:cNvPr id="21" name="Straight Connector 20">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53E68D9-1A6A-AE7C-AB4A-24F848F22A15}"/>
              </a:ext>
            </a:extLst>
          </p:cNvPr>
          <p:cNvSpPr txBox="1"/>
          <p:nvPr/>
        </p:nvSpPr>
        <p:spPr>
          <a:xfrm>
            <a:off x="4534412" y="4615840"/>
            <a:ext cx="7020846" cy="1690460"/>
          </a:xfrm>
          <a:prstGeom prst="rect">
            <a:avLst/>
          </a:prstGeom>
        </p:spPr>
        <p:txBody>
          <a:bodyPr vert="horz" lIns="91440" tIns="45720" rIns="91440" bIns="45720" rtlCol="0" anchor="ctr">
            <a:normAutofit lnSpcReduction="10000"/>
          </a:bodyPr>
          <a:lstStyle/>
          <a:p>
            <a:pPr marL="457200" indent="-228600">
              <a:lnSpc>
                <a:spcPct val="90000"/>
              </a:lnSpc>
              <a:spcAft>
                <a:spcPts val="600"/>
              </a:spcAft>
              <a:buFont typeface="Arial" panose="020B0604020202020204" pitchFamily="34" charset="0"/>
              <a:buChar char="•"/>
            </a:pPr>
            <a:r>
              <a:rPr lang="en-US" sz="2400" dirty="0">
                <a:solidFill>
                  <a:schemeClr val="bg1"/>
                </a:solidFill>
              </a:rPr>
              <a:t>Sudan doesn’t want to be seen as giving up their historic water rights.</a:t>
            </a:r>
          </a:p>
          <a:p>
            <a:pPr marL="457200" indent="-228600">
              <a:lnSpc>
                <a:spcPct val="90000"/>
              </a:lnSpc>
              <a:spcAft>
                <a:spcPts val="600"/>
              </a:spcAft>
              <a:buFont typeface="Arial" panose="020B0604020202020204" pitchFamily="34" charset="0"/>
              <a:buChar char="•"/>
            </a:pPr>
            <a:r>
              <a:rPr lang="en-US" sz="2400" dirty="0">
                <a:solidFill>
                  <a:schemeClr val="bg1"/>
                </a:solidFill>
              </a:rPr>
              <a:t>Upstream countries support Ethiopia in breaking the water monopoly and continue to push for collective development of Nile</a:t>
            </a:r>
          </a:p>
        </p:txBody>
      </p:sp>
      <p:sp>
        <p:nvSpPr>
          <p:cNvPr id="9" name="TextBox 8">
            <a:extLst>
              <a:ext uri="{FF2B5EF4-FFF2-40B4-BE49-F238E27FC236}">
                <a16:creationId xmlns:a16="http://schemas.microsoft.com/office/drawing/2014/main" id="{E8E12B54-CE4F-DD7B-CEB1-DBD65438E03C}"/>
              </a:ext>
            </a:extLst>
          </p:cNvPr>
          <p:cNvSpPr txBox="1"/>
          <p:nvPr/>
        </p:nvSpPr>
        <p:spPr>
          <a:xfrm>
            <a:off x="3512697" y="3901916"/>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middleeastmonitor.com/african-union-leaders-pose-for-photo/">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3641760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6C58612-961B-EA4A-F1B1-E646966255CD}"/>
              </a:ext>
            </a:extLst>
          </p:cNvPr>
          <p:cNvGrpSpPr/>
          <p:nvPr/>
        </p:nvGrpSpPr>
        <p:grpSpPr>
          <a:xfrm>
            <a:off x="3885725" y="679957"/>
            <a:ext cx="8539360" cy="2244674"/>
            <a:chOff x="3824038" y="2606726"/>
            <a:chExt cx="8539360" cy="2244674"/>
          </a:xfrm>
        </p:grpSpPr>
        <p:pic>
          <p:nvPicPr>
            <p:cNvPr id="5" name="Picture 3" descr="Fig. 1">
              <a:extLst>
                <a:ext uri="{FF2B5EF4-FFF2-40B4-BE49-F238E27FC236}">
                  <a16:creationId xmlns:a16="http://schemas.microsoft.com/office/drawing/2014/main" id="{563C9BFD-8D28-AE9F-3EFE-69505D5A980C}"/>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t="46034" r="-606" b="34104"/>
            <a:stretch>
              <a:fillRect/>
            </a:stretch>
          </p:blipFill>
          <p:spPr bwMode="auto">
            <a:xfrm>
              <a:off x="3990474" y="2606726"/>
              <a:ext cx="8102380" cy="220978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6CD9F42A-BBC7-8EA0-DEDD-508EAEF73513}"/>
                </a:ext>
              </a:extLst>
            </p:cNvPr>
            <p:cNvSpPr/>
            <p:nvPr/>
          </p:nvSpPr>
          <p:spPr>
            <a:xfrm>
              <a:off x="3824038" y="4176895"/>
              <a:ext cx="2144569" cy="60012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D722D761-F69D-CBA3-F3FF-7F8761E87A9E}"/>
                </a:ext>
              </a:extLst>
            </p:cNvPr>
            <p:cNvSpPr/>
            <p:nvPr/>
          </p:nvSpPr>
          <p:spPr>
            <a:xfrm>
              <a:off x="10218829" y="4251274"/>
              <a:ext cx="2144569" cy="60012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Title 1">
            <a:extLst>
              <a:ext uri="{FF2B5EF4-FFF2-40B4-BE49-F238E27FC236}">
                <a16:creationId xmlns:a16="http://schemas.microsoft.com/office/drawing/2014/main" id="{74237D3F-D760-6E11-3F46-6797B737D653}"/>
              </a:ext>
            </a:extLst>
          </p:cNvPr>
          <p:cNvSpPr txBox="1">
            <a:spLocks/>
          </p:cNvSpPr>
          <p:nvPr/>
        </p:nvSpPr>
        <p:spPr>
          <a:xfrm>
            <a:off x="384045" y="3183273"/>
            <a:ext cx="11505443" cy="2994770"/>
          </a:xfrm>
          <a:prstGeom prst="rect">
            <a:avLst/>
          </a:prstGeom>
          <a:solidFill>
            <a:schemeClr val="tx1">
              <a:lumMod val="75000"/>
              <a:lumOff val="25000"/>
            </a:schemeClr>
          </a:solidFill>
        </p:spPr>
        <p:txBody>
          <a:bodyPr vert="horz" lIns="0" tIns="180000" rIns="72000" bIns="45720" rtlCol="0">
            <a:normAutofit fontScale="92500" lnSpcReduction="10000"/>
          </a:bodyPr>
          <a:lstStyle>
            <a:defPPr>
              <a:defRPr lang="en-US"/>
            </a:defPPr>
            <a:lvl1pPr marL="571500" indent="-346075">
              <a:lnSpc>
                <a:spcPct val="90000"/>
              </a:lnSpc>
              <a:spcBef>
                <a:spcPct val="0"/>
              </a:spcBef>
              <a:spcAft>
                <a:spcPts val="600"/>
              </a:spcAft>
              <a:buFont typeface="Arial" panose="020B0604020202020204" pitchFamily="34" charset="0"/>
              <a:buChar char="•"/>
              <a:defRPr sz="3200">
                <a:solidFill>
                  <a:schemeClr val="bg1"/>
                </a:solidFill>
              </a:defRPr>
            </a:lvl1pPr>
          </a:lstStyle>
          <a:p>
            <a:pPr marL="225425" indent="0">
              <a:buNone/>
            </a:pPr>
            <a:r>
              <a:rPr lang="en-US" sz="4600" b="1" dirty="0"/>
              <a:t>Transboundary Corporation</a:t>
            </a:r>
            <a:endParaRPr lang="en-US" sz="2800" b="1" dirty="0"/>
          </a:p>
          <a:p>
            <a:r>
              <a:rPr lang="en-US" dirty="0"/>
              <a:t>Corporation can start at different levels and Dam operators must coordinate their operations.</a:t>
            </a:r>
          </a:p>
          <a:p>
            <a:r>
              <a:rPr lang="en-US" dirty="0"/>
              <a:t>States can emulate success of Development of Senegal River Basin. </a:t>
            </a:r>
          </a:p>
          <a:p>
            <a:r>
              <a:rPr lang="en-US" dirty="0"/>
              <a:t>Replace apportionment of “water” with “benefits” like electricity and flood avoidance.</a:t>
            </a:r>
          </a:p>
          <a:p>
            <a:endParaRPr lang="en-US" dirty="0"/>
          </a:p>
        </p:txBody>
      </p:sp>
      <p:pic>
        <p:nvPicPr>
          <p:cNvPr id="13" name="Picture 12" descr="A green sign with white lettering&#10;&#10;Description automatically generated with low confidence">
            <a:extLst>
              <a:ext uri="{FF2B5EF4-FFF2-40B4-BE49-F238E27FC236}">
                <a16:creationId xmlns:a16="http://schemas.microsoft.com/office/drawing/2014/main" id="{EA4BFFF0-8D81-512D-C4FC-5EF880CC912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29511" y="714850"/>
            <a:ext cx="3314671" cy="2209781"/>
          </a:xfrm>
          <a:prstGeom prst="rect">
            <a:avLst/>
          </a:prstGeom>
        </p:spPr>
      </p:pic>
      <p:sp>
        <p:nvSpPr>
          <p:cNvPr id="14" name="TextBox 13">
            <a:extLst>
              <a:ext uri="{FF2B5EF4-FFF2-40B4-BE49-F238E27FC236}">
                <a16:creationId xmlns:a16="http://schemas.microsoft.com/office/drawing/2014/main" id="{9C01B88B-A224-4FEF-E9DF-D3989A48F6CC}"/>
              </a:ext>
            </a:extLst>
          </p:cNvPr>
          <p:cNvSpPr txBox="1"/>
          <p:nvPr/>
        </p:nvSpPr>
        <p:spPr>
          <a:xfrm>
            <a:off x="302511" y="3112622"/>
            <a:ext cx="3185670" cy="230832"/>
          </a:xfrm>
          <a:prstGeom prst="rect">
            <a:avLst/>
          </a:prstGeom>
          <a:noFill/>
        </p:spPr>
        <p:txBody>
          <a:bodyPr wrap="square" rtlCol="0">
            <a:spAutoFit/>
          </a:bodyPr>
          <a:lstStyle/>
          <a:p>
            <a:r>
              <a:rPr lang="en-GB" sz="900">
                <a:hlinkClick r:id="rId6" tooltip="https://www.picserver.org/highway-signs2/c/corporation-agreement.html"/>
              </a:rPr>
              <a:t>This Photo</a:t>
            </a:r>
            <a:r>
              <a:rPr lang="en-GB" sz="900"/>
              <a:t> by Unknown Author is licensed under </a:t>
            </a:r>
            <a:r>
              <a:rPr lang="en-GB" sz="900">
                <a:hlinkClick r:id="rId7" tooltip="https://creativecommons.org/licenses/by-sa/3.0/"/>
              </a:rPr>
              <a:t>CC BY-SA</a:t>
            </a:r>
            <a:endParaRPr lang="en-GB" sz="900"/>
          </a:p>
        </p:txBody>
      </p:sp>
    </p:spTree>
    <p:extLst>
      <p:ext uri="{BB962C8B-B14F-4D97-AF65-F5344CB8AC3E}">
        <p14:creationId xmlns:p14="http://schemas.microsoft.com/office/powerpoint/2010/main" val="3086654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487C75-1682-60CD-FA66-C83752581062}"/>
              </a:ext>
            </a:extLst>
          </p:cNvPr>
          <p:cNvSpPr txBox="1">
            <a:spLocks/>
          </p:cNvSpPr>
          <p:nvPr/>
        </p:nvSpPr>
        <p:spPr>
          <a:xfrm>
            <a:off x="536714" y="1200225"/>
            <a:ext cx="5168347" cy="2982317"/>
          </a:xfrm>
          <a:prstGeom prst="rect">
            <a:avLst/>
          </a:prstGeom>
          <a:solidFill>
            <a:schemeClr val="tx1">
              <a:lumMod val="75000"/>
              <a:lumOff val="25000"/>
            </a:schemeClr>
          </a:solidFill>
        </p:spPr>
        <p:txBody>
          <a:bodyPr vert="horz" lIns="251999" tIns="288000" rIns="108000" bIns="72000" rtlCol="0">
            <a:normAutofit/>
          </a:bodyPr>
          <a:lstStyle>
            <a:defPPr>
              <a:defRPr lang="en-US"/>
            </a:defPPr>
            <a:lvl1pPr marL="457200" indent="-457200">
              <a:lnSpc>
                <a:spcPct val="90000"/>
              </a:lnSpc>
              <a:spcBef>
                <a:spcPct val="0"/>
              </a:spcBef>
              <a:spcAft>
                <a:spcPts val="600"/>
              </a:spcAft>
              <a:buFont typeface="Arial" panose="020B0604020202020204" pitchFamily="34" charset="0"/>
              <a:buChar char="•"/>
              <a:defRPr sz="3200">
                <a:solidFill>
                  <a:schemeClr val="bg1"/>
                </a:solidFill>
              </a:defRPr>
            </a:lvl1pPr>
          </a:lstStyle>
          <a:p>
            <a:pPr marL="142875" indent="-131763"/>
            <a:r>
              <a:rPr lang="en-US" sz="2400" dirty="0"/>
              <a:t>Egypt controls most critical maritime chokepoint -  the Suez Canal.</a:t>
            </a:r>
          </a:p>
          <a:p>
            <a:pPr marL="142875" indent="-131763"/>
            <a:r>
              <a:rPr lang="en-US" sz="2400" dirty="0"/>
              <a:t>Ethiopia is one of the world’s fastest growing in recent years, 6 to 12 %</a:t>
            </a:r>
          </a:p>
          <a:p>
            <a:pPr marL="142875" indent="-131763"/>
            <a:r>
              <a:rPr lang="en-US" sz="2400" dirty="0"/>
              <a:t>Key players would want to have friendly ties with both states to serve their own national interests.   </a:t>
            </a:r>
          </a:p>
          <a:p>
            <a:pPr marL="227013" indent="-227013"/>
            <a:endParaRPr lang="en-US" sz="2400" dirty="0"/>
          </a:p>
          <a:p>
            <a:endParaRPr lang="en-US" sz="2400" dirty="0"/>
          </a:p>
          <a:p>
            <a:endParaRPr lang="en-US" sz="2400" dirty="0"/>
          </a:p>
        </p:txBody>
      </p:sp>
      <p:pic>
        <p:nvPicPr>
          <p:cNvPr id="3074" name="Picture 2">
            <a:extLst>
              <a:ext uri="{FF2B5EF4-FFF2-40B4-BE49-F238E27FC236}">
                <a16:creationId xmlns:a16="http://schemas.microsoft.com/office/drawing/2014/main" id="{628FD2CF-E380-083A-9F75-34BF92F397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338"/>
          <a:stretch/>
        </p:blipFill>
        <p:spPr bwMode="auto">
          <a:xfrm>
            <a:off x="6310403" y="383463"/>
            <a:ext cx="5490954" cy="298750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67C4CB3D-1196-B5EA-D13F-327DD0D97C6D}"/>
              </a:ext>
            </a:extLst>
          </p:cNvPr>
          <p:cNvSpPr txBox="1">
            <a:spLocks/>
          </p:cNvSpPr>
          <p:nvPr/>
        </p:nvSpPr>
        <p:spPr>
          <a:xfrm>
            <a:off x="536714" y="383462"/>
            <a:ext cx="5168347" cy="816763"/>
          </a:xfrm>
          <a:prstGeom prst="rect">
            <a:avLst/>
          </a:prstGeom>
          <a:solidFill>
            <a:schemeClr val="tx1">
              <a:lumMod val="75000"/>
              <a:lumOff val="25000"/>
            </a:schemeClr>
          </a:solidFill>
        </p:spPr>
        <p:txBody>
          <a:bodyPr vert="horz" lIns="216000" tIns="396000" rIns="91440" bIns="45720" rtlCol="0">
            <a:noAutofit/>
          </a:bodyPr>
          <a:lstStyle>
            <a:defPPr>
              <a:defRPr lang="en-US"/>
            </a:defPPr>
            <a:lvl1pPr marL="571500" indent="-571500">
              <a:lnSpc>
                <a:spcPct val="90000"/>
              </a:lnSpc>
              <a:spcBef>
                <a:spcPct val="0"/>
              </a:spcBef>
              <a:spcAft>
                <a:spcPts val="600"/>
              </a:spcAft>
              <a:buFont typeface="Arial" panose="020B0604020202020204" pitchFamily="34" charset="0"/>
              <a:buChar char="•"/>
              <a:defRPr sz="4000">
                <a:solidFill>
                  <a:schemeClr val="bg1"/>
                </a:solidFill>
              </a:defRPr>
            </a:lvl1pPr>
          </a:lstStyle>
          <a:p>
            <a:pPr marL="0" indent="0">
              <a:buNone/>
            </a:pPr>
            <a:r>
              <a:rPr lang="en-US" b="1" dirty="0"/>
              <a:t>International</a:t>
            </a:r>
            <a:r>
              <a:rPr lang="en-US" sz="3600" dirty="0"/>
              <a:t> </a:t>
            </a:r>
            <a:r>
              <a:rPr lang="en-US" sz="3600" b="1" dirty="0"/>
              <a:t>Players</a:t>
            </a:r>
            <a:r>
              <a:rPr lang="en-US" sz="3600" dirty="0"/>
              <a:t> </a:t>
            </a:r>
          </a:p>
        </p:txBody>
      </p:sp>
      <p:pic>
        <p:nvPicPr>
          <p:cNvPr id="7" name="Picture 6">
            <a:extLst>
              <a:ext uri="{FF2B5EF4-FFF2-40B4-BE49-F238E27FC236}">
                <a16:creationId xmlns:a16="http://schemas.microsoft.com/office/drawing/2014/main" id="{5C776CFD-821E-393B-7D76-4443F17A9718}"/>
              </a:ext>
            </a:extLst>
          </p:cNvPr>
          <p:cNvPicPr>
            <a:picLocks noChangeAspect="1"/>
          </p:cNvPicPr>
          <p:nvPr/>
        </p:nvPicPr>
        <p:blipFill rotWithShape="1">
          <a:blip r:embed="rId4"/>
          <a:srcRect t="4246" b="-6202"/>
          <a:stretch/>
        </p:blipFill>
        <p:spPr>
          <a:xfrm>
            <a:off x="6310403" y="3617844"/>
            <a:ext cx="5488289" cy="3140765"/>
          </a:xfrm>
          <a:prstGeom prst="rect">
            <a:avLst/>
          </a:prstGeom>
        </p:spPr>
      </p:pic>
      <p:pic>
        <p:nvPicPr>
          <p:cNvPr id="3076" name="Picture 4" descr="Ethiopia GDP">
            <a:extLst>
              <a:ext uri="{FF2B5EF4-FFF2-40B4-BE49-F238E27FC236}">
                <a16:creationId xmlns:a16="http://schemas.microsoft.com/office/drawing/2014/main" id="{755DC911-7976-1EB8-365B-1FCDDB71C6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537" y="4182542"/>
            <a:ext cx="5488289" cy="255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07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487C75-1682-60CD-FA66-C83752581062}"/>
              </a:ext>
            </a:extLst>
          </p:cNvPr>
          <p:cNvSpPr txBox="1">
            <a:spLocks/>
          </p:cNvSpPr>
          <p:nvPr/>
        </p:nvSpPr>
        <p:spPr>
          <a:xfrm>
            <a:off x="393308" y="3792154"/>
            <a:ext cx="5554354" cy="2712915"/>
          </a:xfrm>
          <a:prstGeom prst="rect">
            <a:avLst/>
          </a:prstGeom>
          <a:solidFill>
            <a:schemeClr val="tx1">
              <a:lumMod val="75000"/>
              <a:lumOff val="25000"/>
            </a:schemeClr>
          </a:solidFill>
        </p:spPr>
        <p:txBody>
          <a:bodyPr vert="horz" lIns="251999" tIns="288000" rIns="216000" bIns="72000" rtlCol="0">
            <a:normAutofit fontScale="85000" lnSpcReduction="20000"/>
          </a:bodyPr>
          <a:lstStyle>
            <a:defPPr>
              <a:defRPr lang="en-US"/>
            </a:defPPr>
            <a:lvl1pPr marL="457200" indent="-457200">
              <a:lnSpc>
                <a:spcPct val="90000"/>
              </a:lnSpc>
              <a:spcBef>
                <a:spcPct val="0"/>
              </a:spcBef>
              <a:spcAft>
                <a:spcPts val="600"/>
              </a:spcAft>
              <a:buFont typeface="Arial" panose="020B0604020202020204" pitchFamily="34" charset="0"/>
              <a:buChar char="•"/>
              <a:defRPr sz="3200">
                <a:solidFill>
                  <a:schemeClr val="bg1"/>
                </a:solidFill>
              </a:defRPr>
            </a:lvl1pPr>
          </a:lstStyle>
          <a:p>
            <a:pPr marL="227013" indent="-227013" algn="just"/>
            <a:r>
              <a:rPr lang="en-US" b="1" dirty="0"/>
              <a:t>China</a:t>
            </a:r>
            <a:r>
              <a:rPr lang="en-US" dirty="0"/>
              <a:t> is major investor in Egypt and Ethiopia but she does not want to intervene.</a:t>
            </a:r>
          </a:p>
          <a:p>
            <a:pPr marL="227013" indent="-227013" algn="just"/>
            <a:r>
              <a:rPr lang="en-US" dirty="0"/>
              <a:t>She has no water-sharing agreement with any downstream countries of Mekong, Indus and Ganges.</a:t>
            </a:r>
          </a:p>
          <a:p>
            <a:pPr marL="227013" indent="-227013"/>
            <a:endParaRPr lang="en-US" sz="1800" dirty="0"/>
          </a:p>
          <a:p>
            <a:endParaRPr lang="en-US" sz="1800" dirty="0"/>
          </a:p>
          <a:p>
            <a:endParaRPr lang="en-US" sz="1800" dirty="0"/>
          </a:p>
        </p:txBody>
      </p:sp>
      <p:sp>
        <p:nvSpPr>
          <p:cNvPr id="4" name="Title 1">
            <a:extLst>
              <a:ext uri="{FF2B5EF4-FFF2-40B4-BE49-F238E27FC236}">
                <a16:creationId xmlns:a16="http://schemas.microsoft.com/office/drawing/2014/main" id="{426534FE-E5BD-CA26-C89F-947A17D3B8E1}"/>
              </a:ext>
            </a:extLst>
          </p:cNvPr>
          <p:cNvSpPr txBox="1">
            <a:spLocks/>
          </p:cNvSpPr>
          <p:nvPr/>
        </p:nvSpPr>
        <p:spPr>
          <a:xfrm>
            <a:off x="6139392" y="3811204"/>
            <a:ext cx="5661746" cy="2712915"/>
          </a:xfrm>
          <a:prstGeom prst="rect">
            <a:avLst/>
          </a:prstGeom>
          <a:solidFill>
            <a:schemeClr val="tx1">
              <a:lumMod val="75000"/>
              <a:lumOff val="25000"/>
            </a:schemeClr>
          </a:solidFill>
        </p:spPr>
        <p:txBody>
          <a:bodyPr vert="horz" lIns="251999" tIns="288000" rIns="216000" bIns="72000" rtlCol="0">
            <a:noAutofit/>
          </a:bodyPr>
          <a:lstStyle>
            <a:defPPr>
              <a:defRPr lang="en-US"/>
            </a:defPPr>
            <a:lvl1pPr marL="227013" indent="-227013">
              <a:lnSpc>
                <a:spcPct val="90000"/>
              </a:lnSpc>
              <a:spcBef>
                <a:spcPct val="0"/>
              </a:spcBef>
              <a:spcAft>
                <a:spcPts val="600"/>
              </a:spcAft>
              <a:buFont typeface="Arial" panose="020B0604020202020204" pitchFamily="34" charset="0"/>
              <a:buChar char="•"/>
              <a:defRPr sz="1600">
                <a:solidFill>
                  <a:schemeClr val="bg1"/>
                </a:solidFill>
              </a:defRPr>
            </a:lvl1pPr>
          </a:lstStyle>
          <a:p>
            <a:pPr algn="just"/>
            <a:r>
              <a:rPr lang="en-US" sz="2800" b="1" dirty="0"/>
              <a:t>United States </a:t>
            </a:r>
            <a:r>
              <a:rPr lang="en-US" sz="2800" dirty="0"/>
              <a:t>provided over $3.5 billion aid to Egypt and has less vested interests in Ethiopia. </a:t>
            </a:r>
          </a:p>
          <a:p>
            <a:pPr algn="just"/>
            <a:r>
              <a:rPr lang="en-US" sz="2800" dirty="0"/>
              <a:t>U.S. sided with Egypt  for negotiation under Trump in 2020 and  froze the aid to Ethiopia.</a:t>
            </a:r>
          </a:p>
        </p:txBody>
      </p:sp>
      <p:pic>
        <p:nvPicPr>
          <p:cNvPr id="6" name="Content Placeholder 4" descr="Two men shaking hands&#10;&#10;Description automatically generated with medium confidence">
            <a:extLst>
              <a:ext uri="{FF2B5EF4-FFF2-40B4-BE49-F238E27FC236}">
                <a16:creationId xmlns:a16="http://schemas.microsoft.com/office/drawing/2014/main" id="{0F6496A7-B8E0-636C-65E0-AA1BCC03F49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2" b="11260"/>
          <a:stretch/>
        </p:blipFill>
        <p:spPr>
          <a:xfrm>
            <a:off x="488613" y="782053"/>
            <a:ext cx="5459049" cy="2712915"/>
          </a:xfrm>
          <a:prstGeom prst="rect">
            <a:avLst/>
          </a:prstGeom>
        </p:spPr>
      </p:pic>
      <p:pic>
        <p:nvPicPr>
          <p:cNvPr id="7" name="Picture 6" descr="A group of men in uniform shaking hands&#10;&#10;Description automatically generated with low confidenc">
            <a:extLst>
              <a:ext uri="{FF2B5EF4-FFF2-40B4-BE49-F238E27FC236}">
                <a16:creationId xmlns:a16="http://schemas.microsoft.com/office/drawing/2014/main" id="{4713D48E-6B22-0967-E266-D8366BC4F0CB}"/>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b="25550"/>
          <a:stretch/>
        </p:blipFill>
        <p:spPr>
          <a:xfrm>
            <a:off x="6139392" y="782053"/>
            <a:ext cx="5459049" cy="2712915"/>
          </a:xfrm>
          <a:prstGeom prst="rect">
            <a:avLst/>
          </a:prstGeom>
        </p:spPr>
      </p:pic>
    </p:spTree>
    <p:extLst>
      <p:ext uri="{BB962C8B-B14F-4D97-AF65-F5344CB8AC3E}">
        <p14:creationId xmlns:p14="http://schemas.microsoft.com/office/powerpoint/2010/main" val="661215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6989-E933-76CA-EAC0-46473A660B3F}"/>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Conclusions</a:t>
            </a:r>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Close-up of a metal flute">
            <a:extLst>
              <a:ext uri="{FF2B5EF4-FFF2-40B4-BE49-F238E27FC236}">
                <a16:creationId xmlns:a16="http://schemas.microsoft.com/office/drawing/2014/main" id="{73E3DACC-9AC1-3BBE-3146-CA93276B2745}"/>
              </a:ext>
            </a:extLst>
          </p:cNvPr>
          <p:cNvPicPr>
            <a:picLocks noChangeAspect="1"/>
          </p:cNvPicPr>
          <p:nvPr/>
        </p:nvPicPr>
        <p:blipFill rotWithShape="1">
          <a:blip r:embed="rId3"/>
          <a:srcRect l="21808" r="10295"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93663704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thiopia: Dam dispute stokes anti-Egypt feelings – Middle East Monitor">
            <a:extLst>
              <a:ext uri="{FF2B5EF4-FFF2-40B4-BE49-F238E27FC236}">
                <a16:creationId xmlns:a16="http://schemas.microsoft.com/office/drawing/2014/main" id="{B74B4DE7-09C0-9E7E-0B1B-E8099D1DE94E}"/>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1661" b="1"/>
          <a:stretch/>
        </p:blipFill>
        <p:spPr>
          <a:xfrm>
            <a:off x="5110716" y="1139071"/>
            <a:ext cx="6596652" cy="4424408"/>
          </a:xfrm>
          <a:prstGeom prst="rect">
            <a:avLst/>
          </a:prstGeom>
        </p:spPr>
      </p:pic>
      <p:sp>
        <p:nvSpPr>
          <p:cNvPr id="5" name="Content Placeholder 2">
            <a:extLst>
              <a:ext uri="{FF2B5EF4-FFF2-40B4-BE49-F238E27FC236}">
                <a16:creationId xmlns:a16="http://schemas.microsoft.com/office/drawing/2014/main" id="{0F16ABC6-BA6B-A0E5-9AD1-8E2C914F4457}"/>
              </a:ext>
            </a:extLst>
          </p:cNvPr>
          <p:cNvSpPr txBox="1">
            <a:spLocks/>
          </p:cNvSpPr>
          <p:nvPr/>
        </p:nvSpPr>
        <p:spPr>
          <a:xfrm>
            <a:off x="160421" y="303591"/>
            <a:ext cx="4780547" cy="6250818"/>
          </a:xfrm>
          <a:prstGeom prst="rect">
            <a:avLst/>
          </a:prstGeom>
          <a:solidFill>
            <a:schemeClr val="tx1">
              <a:lumMod val="75000"/>
              <a:lumOff val="25000"/>
            </a:schemeClr>
          </a:solidFill>
        </p:spPr>
        <p:txBody>
          <a:bodyPr vert="horz" lIns="91440" tIns="288000" rIns="28800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3000" dirty="0">
                <a:solidFill>
                  <a:schemeClr val="bg1"/>
                </a:solidFill>
              </a:rPr>
              <a:t>Ethiopians are ready to go to war for GERD and Egypt, not ready.</a:t>
            </a:r>
          </a:p>
          <a:p>
            <a:r>
              <a:rPr lang="en-GB" sz="3000" dirty="0">
                <a:solidFill>
                  <a:schemeClr val="bg1"/>
                </a:solidFill>
              </a:rPr>
              <a:t>Leaders at both sides would not desire to reach an agreement due to domestics politics.</a:t>
            </a:r>
          </a:p>
          <a:p>
            <a:pPr algn="just"/>
            <a:r>
              <a:rPr lang="en-GB" sz="3000" dirty="0">
                <a:solidFill>
                  <a:schemeClr val="bg1"/>
                </a:solidFill>
              </a:rPr>
              <a:t>International and regional players adopted different approaches based on their national interests. With the filling of the dam, they would  assess that Egypt would not start a water conflict.</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70364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Light reflection in a lens">
            <a:extLst>
              <a:ext uri="{FF2B5EF4-FFF2-40B4-BE49-F238E27FC236}">
                <a16:creationId xmlns:a16="http://schemas.microsoft.com/office/drawing/2014/main" id="{19F58AA1-7205-8AD6-1B80-774724BB6728}"/>
              </a:ext>
            </a:extLst>
          </p:cNvPr>
          <p:cNvPicPr>
            <a:picLocks noChangeAspect="1"/>
          </p:cNvPicPr>
          <p:nvPr/>
        </p:nvPicPr>
        <p:blipFill rotWithShape="1">
          <a:blip r:embed="rId3"/>
          <a:srcRect t="3306" r="23298" b="5785"/>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7E439AF5-9321-4151-AA56-8E5669469DA6}"/>
              </a:ext>
            </a:extLst>
          </p:cNvPr>
          <p:cNvSpPr>
            <a:spLocks noGrp="1"/>
          </p:cNvSpPr>
          <p:nvPr>
            <p:ph type="title"/>
          </p:nvPr>
        </p:nvSpPr>
        <p:spPr>
          <a:xfrm>
            <a:off x="477981" y="1122363"/>
            <a:ext cx="4023360" cy="3204134"/>
          </a:xfrm>
          <a:scene3d>
            <a:camera prst="orthographicFront">
              <a:rot lat="0" lon="0" rev="0"/>
            </a:camera>
            <a:lightRig rig="glow" dir="t">
              <a:rot lat="0" lon="0" rev="14100000"/>
            </a:lightRig>
          </a:scene3d>
        </p:spPr>
        <p:txBody>
          <a:bodyPr vert="horz" lIns="91440" tIns="45720" rIns="91440" bIns="45720" rtlCol="0" anchor="b">
            <a:normAutofit/>
          </a:bodyPr>
          <a:lstStyle/>
          <a:p>
            <a:r>
              <a:rPr lang="en-US" sz="4800" b="1" dirty="0">
                <a:effectLst>
                  <a:outerShdw blurRad="38100" dist="38100" dir="2700000" algn="tl">
                    <a:srgbClr val="000000">
                      <a:alpha val="43137"/>
                    </a:srgbClr>
                  </a:outerShdw>
                </a:effectLst>
              </a:rPr>
              <a:t>Phenomenon and Scope of Research</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87095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86E989B-A53A-DA1E-E931-71C51B053AD1}"/>
              </a:ext>
            </a:extLst>
          </p:cNvPr>
          <p:cNvSpPr txBox="1"/>
          <p:nvPr/>
        </p:nvSpPr>
        <p:spPr>
          <a:xfrm>
            <a:off x="448235" y="1677865"/>
            <a:ext cx="11338561" cy="5078313"/>
          </a:xfrm>
          <a:prstGeom prst="rect">
            <a:avLst/>
          </a:prstGeom>
          <a:noFill/>
        </p:spPr>
        <p:txBody>
          <a:bodyPr wrap="square" rtlCol="0">
            <a:spAutoFit/>
          </a:bodyPr>
          <a:lstStyle/>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Staff, R. (2021, April 7). Egypt’s Sisi warns of potential for conflict over Ethiopian dam. Reuters.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www.reuters.com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/article/us-ethiopia-dam-egypt-sudan-idUSKBN2BU2C3</a:t>
            </a:r>
            <a:endParaRPr lang="en-SG"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Reuters. (2021, September 16). U.N. council urges Egypt, Ethiopia, Sudan to restart dam talks. Reuters.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www.reuters.com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/world/</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africa</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/un-council-urges-egypt-ethiopia-sudan-restart-dam-talks-2021-09-15/</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Welcome to Nile Basin Initiative (NBI). (n.d.).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Www.nilebasin.org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www.nilebasin.org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African countries sign Nile water-sharing treaty. (2010, May 14). France 24. https://www.france24.com/</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en</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/20100514-african-countries-sign-water-sharing-treaty-river-nile-Egypt-Sudan</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Agreement on Declaration of Principles between The Arab Republic of Egypt, The Federal Democratic Republic of Ethiopia And The Republic of the Sudan On The Grand Ethiopian Renaissance Dam Project (GERDP) Preamble. (n.d.).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www.internationalwaterlaw.org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/documents/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regionaldocs</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/Final_Nile_Agreement_23_March_2015.pdf</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Water consumption Statistics -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Worldometers</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(2015).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Worldometers.info</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www.worldometers.info</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/water/</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Electricity production capacity by country, around the world. (n.d.).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TheGlobalEconomy.com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www.theglobaleconomy.com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/rankings/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electricity_production_capacity</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endParaRPr lang="en-GB" dirty="0"/>
          </a:p>
        </p:txBody>
      </p:sp>
      <p:sp>
        <p:nvSpPr>
          <p:cNvPr id="9" name="Title 1">
            <a:extLst>
              <a:ext uri="{FF2B5EF4-FFF2-40B4-BE49-F238E27FC236}">
                <a16:creationId xmlns:a16="http://schemas.microsoft.com/office/drawing/2014/main" id="{E04A8A17-6DA7-D331-2E9E-A3D9EBBA873C}"/>
              </a:ext>
            </a:extLst>
          </p:cNvPr>
          <p:cNvSpPr txBox="1">
            <a:spLocks/>
          </p:cNvSpPr>
          <p:nvPr/>
        </p:nvSpPr>
        <p:spPr>
          <a:xfrm>
            <a:off x="810001" y="391902"/>
            <a:ext cx="11338560" cy="128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kern="1400" dirty="0">
                <a:solidFill>
                  <a:srgbClr val="000000"/>
                </a:solidFill>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1535571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86E989B-A53A-DA1E-E931-71C51B053AD1}"/>
              </a:ext>
            </a:extLst>
          </p:cNvPr>
          <p:cNvSpPr txBox="1"/>
          <p:nvPr/>
        </p:nvSpPr>
        <p:spPr>
          <a:xfrm>
            <a:off x="448235" y="1677865"/>
            <a:ext cx="11338561" cy="4801314"/>
          </a:xfrm>
          <a:prstGeom prst="rect">
            <a:avLst/>
          </a:prstGeom>
          <a:noFill/>
        </p:spPr>
        <p:txBody>
          <a:bodyPr wrap="square" rtlCol="0">
            <a:spAutoFit/>
          </a:bodyPr>
          <a:lstStyle/>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‌Strzepek, K. M.,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Yohe</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G. W., Tol, R. S. J., &amp;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Rosegrant</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M. W. (2008). The value of the high Aswan Dam to the Egyptian economy. Ecological Economics, 66(1), 117–126. </a:t>
            </a:r>
            <a:r>
              <a:rPr lang="en-US" sz="1800" u="sng" dirty="0">
                <a:solidFill>
                  <a:srgbClr val="000000"/>
                </a:solidFill>
                <a:effectLst/>
                <a:latin typeface="Calibri" panose="020F0502020204030204" pitchFamily="34" charset="0"/>
                <a:ea typeface="DengXian" panose="02010600030101010101" pitchFamily="2" charset="-122"/>
                <a:cs typeface="Arial" panose="020B0604020202020204" pitchFamily="34" charset="0"/>
                <a:hlinkClick r:id="rId3"/>
              </a:rPr>
              <a:t>https://doi.org/10.1016/j.ecolecon.2007.08.019</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Wheeler, K. G., Basheer, M.,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Mekonnen</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Z. T.,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Eltoum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S. O.,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Mersha</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 Abdo, G. M.,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Zagona</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E. A., Hall, J. W., &amp;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Dadson</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S. J. (2016). Cooperative filling approaches for the Grand Ethiopian Renaissance Dam. Water International, 41(4), 611–634.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doi.org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/10.1080/02508060.2016.1177698</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Negash</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T.,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Ferede</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T., &amp;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Diriba</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G. (2020). The economic significance of the Grand Ethiopian Renaissance Dam (GERD) to the Eastern Nile Economies: A CGE modeling approach.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eea-et.org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/wp-content/uploads/2021/01/Policy-Working-Paper-05-2020.pdf</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Filling the Grand Ethiopian Renaissance Dam is unlikely to…. (n.d.). Oxford Martin School. Retrieved October 28, 2022, from </a:t>
            </a:r>
            <a:r>
              <a:rPr lang="en-US" sz="1800" u="sng" dirty="0">
                <a:solidFill>
                  <a:srgbClr val="000000"/>
                </a:solidFill>
                <a:effectLst/>
                <a:latin typeface="Calibri" panose="020F0502020204030204" pitchFamily="34" charset="0"/>
                <a:ea typeface="DengXian" panose="02010600030101010101" pitchFamily="2" charset="-122"/>
                <a:cs typeface="Arial" panose="020B0604020202020204" pitchFamily="34" charset="0"/>
                <a:hlinkClick r:id="rId4"/>
              </a:rPr>
              <a:t>https://www.oxfordmartin.ox.ac.uk/news/gerd-drought-planning-is-essential/</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Setting the record straight on the impacts of the Grand Ethiopian…. (n.d.). Oxford Martin School.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www.oxfordmartin.ox.ac.uk</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/blog/setting-the-record-straight-on-the-</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gerd</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GB" dirty="0"/>
          </a:p>
        </p:txBody>
      </p:sp>
      <p:sp>
        <p:nvSpPr>
          <p:cNvPr id="9" name="Title 1">
            <a:extLst>
              <a:ext uri="{FF2B5EF4-FFF2-40B4-BE49-F238E27FC236}">
                <a16:creationId xmlns:a16="http://schemas.microsoft.com/office/drawing/2014/main" id="{E04A8A17-6DA7-D331-2E9E-A3D9EBBA873C}"/>
              </a:ext>
            </a:extLst>
          </p:cNvPr>
          <p:cNvSpPr txBox="1">
            <a:spLocks/>
          </p:cNvSpPr>
          <p:nvPr/>
        </p:nvSpPr>
        <p:spPr>
          <a:xfrm>
            <a:off x="810001" y="391902"/>
            <a:ext cx="11338560" cy="128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kern="1400" dirty="0">
                <a:solidFill>
                  <a:srgbClr val="000000"/>
                </a:solidFill>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1057076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86E989B-A53A-DA1E-E931-71C51B053AD1}"/>
              </a:ext>
            </a:extLst>
          </p:cNvPr>
          <p:cNvSpPr txBox="1"/>
          <p:nvPr/>
        </p:nvSpPr>
        <p:spPr>
          <a:xfrm>
            <a:off x="448235" y="1677865"/>
            <a:ext cx="11338561" cy="7848302"/>
          </a:xfrm>
          <a:prstGeom prst="rect">
            <a:avLst/>
          </a:prstGeom>
          <a:noFill/>
        </p:spPr>
        <p:txBody>
          <a:bodyPr wrap="square" rtlCol="0">
            <a:spAutoFit/>
          </a:bodyPr>
          <a:lstStyle/>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Egypt expands water desalination projects as Nile dam talks hit new snag - Al-Monitor: Independent, trusted coverage of the Middle East. (n.d.).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Www.al-Monitor.com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www.al-monitor.com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/originals/2022/06/egypt-expands-water-desalination-projects-nile-dam-talks-hit-new-snag#:~:text=There%20are%20currently%2082%20desalination</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Egypt expands water desalination projects as Nile dam talks hit new snag - Al-Monitor: The Pulse of the Middle East. (n.d.).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Www.al-Monitor.com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www.al-monitor.com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/originals/2022/06/egypt-expands-water-desalination-projects-nile-dam-talks-hit-new-snag</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The Senegal River Basin Development Organization (OMVS) Sets the Standard for Cooperative Management of a Transboundary River Basin. (n.d.).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Blogs.worldbank.org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blogs.worldbank.org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nasikiliza</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/setting-example-cooperative-management-transboundary-water-resources-west-africa</a:t>
            </a:r>
            <a:endParaRPr lang="en-SG" sz="1800" dirty="0">
              <a:effectLst/>
              <a:latin typeface="Times New Roman" panose="02020603050405020304" pitchFamily="18" charset="0"/>
              <a:ea typeface="Times New Roman" panose="02020603050405020304" pitchFamily="18"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Egypt president could rule until 2030 as constitutional changes backed. (2019, April 24). BBC News.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www.bbc.com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/news/world-middle-east-48035512</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Egyptian warning over Ethiopia Nile dam. (2013, June 10). BBC News.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www.bbc.com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/news/world-africa-22850124</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Water Scarcity in Egypt. (n.d.).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Www.unicef.org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www.unicef.org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egypt</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/documents/water-scarcity-</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egypt</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Egypt: Background and U.S. Relations. (n.d.).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sgp.fas.org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crs</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mideast</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/RL33003.pdf</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Gorvett</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J. (2021, July 31). China in the middle of Nile mega-dam feud. Asia Times.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asiatimes.com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/2021/07/</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china</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-in-the-middle-of-</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nile</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-mega-dam-feud/</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Kahsay</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T. N., Kuik, O., Brouwer, R., &amp; van der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Zaag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P. (2015). Estimation of the transboundary economic impacts of the Grand Ethiopia Renaissance Dam: A computable general equilibrium analysis. Water Resources and Economics, 10, 14–30.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doi.org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/10.1016/j.wre.2015.02.003</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endParaRPr lang="en-GB" dirty="0"/>
          </a:p>
        </p:txBody>
      </p:sp>
      <p:sp>
        <p:nvSpPr>
          <p:cNvPr id="9" name="Title 1">
            <a:extLst>
              <a:ext uri="{FF2B5EF4-FFF2-40B4-BE49-F238E27FC236}">
                <a16:creationId xmlns:a16="http://schemas.microsoft.com/office/drawing/2014/main" id="{E04A8A17-6DA7-D331-2E9E-A3D9EBBA873C}"/>
              </a:ext>
            </a:extLst>
          </p:cNvPr>
          <p:cNvSpPr txBox="1">
            <a:spLocks/>
          </p:cNvSpPr>
          <p:nvPr/>
        </p:nvSpPr>
        <p:spPr>
          <a:xfrm>
            <a:off x="810001" y="391902"/>
            <a:ext cx="11338560" cy="128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kern="1400" dirty="0">
                <a:solidFill>
                  <a:srgbClr val="000000"/>
                </a:solidFill>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3071248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86E989B-A53A-DA1E-E931-71C51B053AD1}"/>
              </a:ext>
            </a:extLst>
          </p:cNvPr>
          <p:cNvSpPr txBox="1"/>
          <p:nvPr/>
        </p:nvSpPr>
        <p:spPr>
          <a:xfrm>
            <a:off x="448235" y="1677865"/>
            <a:ext cx="11338561" cy="2585323"/>
          </a:xfrm>
          <a:prstGeom prst="rect">
            <a:avLst/>
          </a:prstGeom>
          <a:noFill/>
        </p:spPr>
        <p:txBody>
          <a:bodyPr wrap="square" rtlCol="0">
            <a:spAutoFit/>
          </a:bodyPr>
          <a:lstStyle/>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Egypt: Background and U.S. Relations. (n.d.).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sgp.fas.org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crs</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mideast</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/RL33003.pdf</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Gorvett</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J. (2021, July 31). China in the middle of Nile mega-dam feud. Asia Times.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asiatimes.com</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/2021/07/</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china</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-in-the-middle-of-</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nile</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-mega-dam-feud/</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Kahsay</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T. N., Kuik, O., Brouwer, R., &amp; van der </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Zaag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 P. (2015). Estimation of the transboundary economic impacts of the Grand Ethiopia Renaissance Dam: A computable general equilibrium analysis. Water Resources and Economics, 10, 14–30. https://</a:t>
            </a:r>
            <a:r>
              <a:rPr lang="en-US" sz="1800" dirty="0" err="1">
                <a:solidFill>
                  <a:srgbClr val="000000"/>
                </a:solidFill>
                <a:effectLst/>
                <a:latin typeface="Calibri" panose="020F0502020204030204" pitchFamily="34" charset="0"/>
                <a:ea typeface="DengXian" panose="02010600030101010101" pitchFamily="2" charset="-122"/>
                <a:cs typeface="Arial" panose="020B0604020202020204" pitchFamily="34" charset="0"/>
              </a:rPr>
              <a:t>doi.org</a:t>
            </a:r>
            <a:r>
              <a:rPr lang="en-US"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/10.1016/j.wre.2015.02.003</a:t>
            </a:r>
            <a:endParaRPr lang="en-SG" sz="18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endParaRPr lang="en-GB" dirty="0"/>
          </a:p>
        </p:txBody>
      </p:sp>
      <p:sp>
        <p:nvSpPr>
          <p:cNvPr id="9" name="Title 1">
            <a:extLst>
              <a:ext uri="{FF2B5EF4-FFF2-40B4-BE49-F238E27FC236}">
                <a16:creationId xmlns:a16="http://schemas.microsoft.com/office/drawing/2014/main" id="{E04A8A17-6DA7-D331-2E9E-A3D9EBBA873C}"/>
              </a:ext>
            </a:extLst>
          </p:cNvPr>
          <p:cNvSpPr txBox="1">
            <a:spLocks/>
          </p:cNvSpPr>
          <p:nvPr/>
        </p:nvSpPr>
        <p:spPr>
          <a:xfrm>
            <a:off x="810001" y="391902"/>
            <a:ext cx="11338560" cy="12859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kern="1400" dirty="0">
                <a:solidFill>
                  <a:srgbClr val="000000"/>
                </a:solidFill>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17346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4A22E-57CE-4E28-01E1-3339E92CE2A6}"/>
              </a:ext>
            </a:extLst>
          </p:cNvPr>
          <p:cNvSpPr>
            <a:spLocks noGrp="1"/>
          </p:cNvSpPr>
          <p:nvPr>
            <p:ph type="title"/>
          </p:nvPr>
        </p:nvSpPr>
        <p:spPr>
          <a:xfrm>
            <a:off x="5021821" y="3727610"/>
            <a:ext cx="6517266" cy="2331814"/>
          </a:xfrm>
        </p:spPr>
        <p:txBody>
          <a:bodyPr vert="horz" lIns="91440" tIns="45720" rIns="91440" bIns="45720" rtlCol="0" anchor="b">
            <a:noAutofit/>
          </a:bodyPr>
          <a:lstStyle/>
          <a:p>
            <a:r>
              <a:rPr lang="en-US" sz="3600" b="1" kern="1200" dirty="0">
                <a:solidFill>
                  <a:srgbClr val="FFFFFF"/>
                </a:solidFill>
                <a:latin typeface="+mj-lt"/>
                <a:ea typeface="+mj-ea"/>
                <a:cs typeface="+mj-cs"/>
              </a:rPr>
              <a:t>The Complex Geopolitics of Damming the Nile </a:t>
            </a:r>
            <a:br>
              <a:rPr lang="en-US" sz="3600" b="1" dirty="0">
                <a:solidFill>
                  <a:srgbClr val="FFFFFF"/>
                </a:solidFill>
              </a:rPr>
            </a:br>
            <a:br>
              <a:rPr lang="en-US" sz="3600" b="1" kern="1200" dirty="0">
                <a:solidFill>
                  <a:srgbClr val="FFFFFF"/>
                </a:solidFill>
                <a:latin typeface="+mj-lt"/>
                <a:ea typeface="+mj-ea"/>
                <a:cs typeface="+mj-cs"/>
              </a:rPr>
            </a:br>
            <a:r>
              <a:rPr lang="en-US" sz="3200" b="1" kern="1200" dirty="0">
                <a:solidFill>
                  <a:srgbClr val="FFFFFF"/>
                </a:solidFill>
                <a:latin typeface="+mj-lt"/>
                <a:ea typeface="+mj-ea"/>
                <a:cs typeface="+mj-cs"/>
              </a:rPr>
              <a:t>Team 4 Investigation</a:t>
            </a:r>
            <a:endParaRPr lang="en-US" sz="3600" b="1" kern="1200" dirty="0">
              <a:solidFill>
                <a:srgbClr val="FFFFFF"/>
              </a:solidFill>
              <a:latin typeface="+mj-lt"/>
              <a:ea typeface="+mj-ea"/>
              <a:cs typeface="+mj-cs"/>
            </a:endParaRPr>
          </a:p>
        </p:txBody>
      </p:sp>
      <p:pic>
        <p:nvPicPr>
          <p:cNvPr id="2050" name="Picture 2" descr="נילוס – ויקיפדיה">
            <a:extLst>
              <a:ext uri="{FF2B5EF4-FFF2-40B4-BE49-F238E27FC236}">
                <a16:creationId xmlns:a16="http://schemas.microsoft.com/office/drawing/2014/main" id="{FFC8FB1D-6447-45A5-981F-026A51EE1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20" y="0"/>
            <a:ext cx="4338712" cy="67336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נילוס – ויקיפדיה">
            <a:extLst>
              <a:ext uri="{FF2B5EF4-FFF2-40B4-BE49-F238E27FC236}">
                <a16:creationId xmlns:a16="http://schemas.microsoft.com/office/drawing/2014/main" id="{B98DD93F-8FC6-494A-96D1-699B5DDB4A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123" b="30576"/>
          <a:stretch/>
        </p:blipFill>
        <p:spPr bwMode="auto">
          <a:xfrm>
            <a:off x="4812633" y="881350"/>
            <a:ext cx="7159640" cy="5552500"/>
          </a:xfrm>
          <a:prstGeom prst="rect">
            <a:avLst/>
          </a:prstGeom>
          <a:noFill/>
          <a:extLst>
            <a:ext uri="{909E8E84-426E-40DD-AFC4-6F175D3DCCD1}">
              <a14:hiddenFill xmlns:a14="http://schemas.microsoft.com/office/drawing/2010/main">
                <a:solidFill>
                  <a:srgbClr val="FFFFFF"/>
                </a:solidFill>
              </a14:hiddenFill>
            </a:ext>
          </a:extLst>
        </p:spPr>
      </p:pic>
      <p:sp>
        <p:nvSpPr>
          <p:cNvPr id="3" name="בועת דיבור: מלבן עם פינות מעוגלות 2">
            <a:extLst>
              <a:ext uri="{FF2B5EF4-FFF2-40B4-BE49-F238E27FC236}">
                <a16:creationId xmlns:a16="http://schemas.microsoft.com/office/drawing/2014/main" id="{554A44A3-F0DB-46E9-81A3-11533A0A586B}"/>
              </a:ext>
            </a:extLst>
          </p:cNvPr>
          <p:cNvSpPr/>
          <p:nvPr/>
        </p:nvSpPr>
        <p:spPr>
          <a:xfrm>
            <a:off x="6665205" y="154236"/>
            <a:ext cx="1531344" cy="534319"/>
          </a:xfrm>
          <a:prstGeom prst="wedgeRoundRectCallout">
            <a:avLst>
              <a:gd name="adj1" fmla="val 62620"/>
              <a:gd name="adj2" fmla="val 2274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100%</a:t>
            </a:r>
          </a:p>
        </p:txBody>
      </p:sp>
      <p:sp>
        <p:nvSpPr>
          <p:cNvPr id="9" name="בועת דיבור: מלבן עם פינות מעוגלות 8">
            <a:extLst>
              <a:ext uri="{FF2B5EF4-FFF2-40B4-BE49-F238E27FC236}">
                <a16:creationId xmlns:a16="http://schemas.microsoft.com/office/drawing/2014/main" id="{3E00770A-69CD-41F9-AF27-687D728B721C}"/>
              </a:ext>
            </a:extLst>
          </p:cNvPr>
          <p:cNvSpPr/>
          <p:nvPr/>
        </p:nvSpPr>
        <p:spPr>
          <a:xfrm>
            <a:off x="6665205" y="3434509"/>
            <a:ext cx="1531344" cy="534319"/>
          </a:xfrm>
          <a:prstGeom prst="wedgeRoundRectCallout">
            <a:avLst>
              <a:gd name="adj1" fmla="val 62620"/>
              <a:gd name="adj2" fmla="val 2274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15%</a:t>
            </a:r>
          </a:p>
        </p:txBody>
      </p:sp>
      <p:sp>
        <p:nvSpPr>
          <p:cNvPr id="11" name="בועת דיבור: מלבן עם פינות מעוגלות 10">
            <a:extLst>
              <a:ext uri="{FF2B5EF4-FFF2-40B4-BE49-F238E27FC236}">
                <a16:creationId xmlns:a16="http://schemas.microsoft.com/office/drawing/2014/main" id="{5342B9DF-BF15-4B88-84AB-A9CE012E7430}"/>
              </a:ext>
            </a:extLst>
          </p:cNvPr>
          <p:cNvSpPr/>
          <p:nvPr/>
        </p:nvSpPr>
        <p:spPr>
          <a:xfrm>
            <a:off x="10216931" y="3366839"/>
            <a:ext cx="1531344" cy="534319"/>
          </a:xfrm>
          <a:prstGeom prst="wedgeRoundRectCallout">
            <a:avLst>
              <a:gd name="adj1" fmla="val -130905"/>
              <a:gd name="adj2" fmla="val 1057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55%</a:t>
            </a:r>
          </a:p>
        </p:txBody>
      </p:sp>
      <p:sp>
        <p:nvSpPr>
          <p:cNvPr id="12" name="בועת דיבור: מלבן עם פינות מעוגלות 11">
            <a:extLst>
              <a:ext uri="{FF2B5EF4-FFF2-40B4-BE49-F238E27FC236}">
                <a16:creationId xmlns:a16="http://schemas.microsoft.com/office/drawing/2014/main" id="{D8D877AC-EC2F-43C7-8701-8E87C2AD7EA2}"/>
              </a:ext>
            </a:extLst>
          </p:cNvPr>
          <p:cNvSpPr/>
          <p:nvPr/>
        </p:nvSpPr>
        <p:spPr>
          <a:xfrm>
            <a:off x="10018759" y="2469700"/>
            <a:ext cx="1531344" cy="534319"/>
          </a:xfrm>
          <a:prstGeom prst="wedgeRoundRectCallout">
            <a:avLst>
              <a:gd name="adj1" fmla="val -89179"/>
              <a:gd name="adj2" fmla="val 1202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30%</a:t>
            </a:r>
          </a:p>
        </p:txBody>
      </p:sp>
      <p:sp>
        <p:nvSpPr>
          <p:cNvPr id="13" name="בועת דיבור: מלבן עם פינות מעוגלות 12">
            <a:extLst>
              <a:ext uri="{FF2B5EF4-FFF2-40B4-BE49-F238E27FC236}">
                <a16:creationId xmlns:a16="http://schemas.microsoft.com/office/drawing/2014/main" id="{6C78A999-0BCD-4AF4-8DB3-97C79164E0E5}"/>
              </a:ext>
            </a:extLst>
          </p:cNvPr>
          <p:cNvSpPr/>
          <p:nvPr/>
        </p:nvSpPr>
        <p:spPr>
          <a:xfrm>
            <a:off x="7093027" y="5442331"/>
            <a:ext cx="1531344" cy="534319"/>
          </a:xfrm>
          <a:prstGeom prst="wedgeRoundRectCallout">
            <a:avLst>
              <a:gd name="adj1" fmla="val 92836"/>
              <a:gd name="adj2" fmla="val -137500"/>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GERD</a:t>
            </a:r>
            <a:endParaRPr lang="he-IL" dirty="0"/>
          </a:p>
        </p:txBody>
      </p:sp>
      <p:sp>
        <p:nvSpPr>
          <p:cNvPr id="4" name="אליפסה 3">
            <a:extLst>
              <a:ext uri="{FF2B5EF4-FFF2-40B4-BE49-F238E27FC236}">
                <a16:creationId xmlns:a16="http://schemas.microsoft.com/office/drawing/2014/main" id="{11B6AD3E-14DF-45E8-A084-2E6143CBD0D5}"/>
              </a:ext>
            </a:extLst>
          </p:cNvPr>
          <p:cNvSpPr/>
          <p:nvPr/>
        </p:nvSpPr>
        <p:spPr>
          <a:xfrm>
            <a:off x="1222744" y="1047371"/>
            <a:ext cx="967563" cy="64434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אליפסה 13">
            <a:extLst>
              <a:ext uri="{FF2B5EF4-FFF2-40B4-BE49-F238E27FC236}">
                <a16:creationId xmlns:a16="http://schemas.microsoft.com/office/drawing/2014/main" id="{57EEB14F-420A-46D1-BCAF-5308F3741767}"/>
              </a:ext>
            </a:extLst>
          </p:cNvPr>
          <p:cNvSpPr/>
          <p:nvPr/>
        </p:nvSpPr>
        <p:spPr>
          <a:xfrm>
            <a:off x="1222744" y="3366839"/>
            <a:ext cx="967563" cy="64434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אליפסה 14">
            <a:extLst>
              <a:ext uri="{FF2B5EF4-FFF2-40B4-BE49-F238E27FC236}">
                <a16:creationId xmlns:a16="http://schemas.microsoft.com/office/drawing/2014/main" id="{4E50B9F8-E602-4314-A929-C5D3A9E4445D}"/>
              </a:ext>
            </a:extLst>
          </p:cNvPr>
          <p:cNvSpPr/>
          <p:nvPr/>
        </p:nvSpPr>
        <p:spPr>
          <a:xfrm>
            <a:off x="3366444" y="4197148"/>
            <a:ext cx="967563" cy="64434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8243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animBg="1"/>
      <p:bldP spid="13" grpId="0" animBg="1"/>
      <p:bldP spid="4"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a:extLst>
              <a:ext uri="{FF2B5EF4-FFF2-40B4-BE49-F238E27FC236}">
                <a16:creationId xmlns:a16="http://schemas.microsoft.com/office/drawing/2014/main" id="{C0DF01C2-C1A2-4337-BD63-DE1968A090E3}"/>
              </a:ext>
            </a:extLst>
          </p:cNvPr>
          <p:cNvSpPr txBox="1">
            <a:spLocks/>
          </p:cNvSpPr>
          <p:nvPr/>
        </p:nvSpPr>
        <p:spPr>
          <a:xfrm>
            <a:off x="838200" y="174298"/>
            <a:ext cx="10515600" cy="1325563"/>
          </a:xfrm>
          <a:prstGeom prst="rect">
            <a:avLst/>
          </a:prstGeom>
          <a:solidFill>
            <a:srgbClr val="002060"/>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4800" b="1" dirty="0">
                <a:solidFill>
                  <a:schemeClr val="bg1"/>
                </a:solidFill>
                <a:effectLst>
                  <a:outerShdw blurRad="38100" dist="38100" dir="2700000" algn="tl">
                    <a:srgbClr val="000000">
                      <a:alpha val="43137"/>
                    </a:srgbClr>
                  </a:outerShdw>
                </a:effectLst>
              </a:rPr>
              <a:t>The Grand Ethiopian Renaissance Dam project</a:t>
            </a:r>
            <a:endParaRPr lang="he-IL" sz="4800" b="1" dirty="0">
              <a:solidFill>
                <a:schemeClr val="bg1"/>
              </a:solidFill>
              <a:effectLst>
                <a:outerShdw blurRad="38100" dist="38100" dir="2700000" algn="tl">
                  <a:srgbClr val="000000">
                    <a:alpha val="43137"/>
                  </a:srgbClr>
                </a:outerShdw>
              </a:effectLst>
            </a:endParaRPr>
          </a:p>
        </p:txBody>
      </p:sp>
      <p:sp>
        <p:nvSpPr>
          <p:cNvPr id="5" name="מלבן: פינות מעוגלות 4">
            <a:extLst>
              <a:ext uri="{FF2B5EF4-FFF2-40B4-BE49-F238E27FC236}">
                <a16:creationId xmlns:a16="http://schemas.microsoft.com/office/drawing/2014/main" id="{09BF80D7-9F55-4540-8683-0BA6EE0FC4F9}"/>
              </a:ext>
            </a:extLst>
          </p:cNvPr>
          <p:cNvSpPr/>
          <p:nvPr/>
        </p:nvSpPr>
        <p:spPr>
          <a:xfrm>
            <a:off x="838200" y="1553026"/>
            <a:ext cx="7475621" cy="168938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600" b="1" dirty="0">
                <a:effectLst>
                  <a:outerShdw blurRad="38100" dist="38100" dir="2700000" algn="tl">
                    <a:srgbClr val="000000">
                      <a:alpha val="43137"/>
                    </a:srgbClr>
                  </a:outerShdw>
                </a:effectLst>
              </a:rPr>
              <a:t>Main goal </a:t>
            </a:r>
            <a:r>
              <a:rPr lang="en-US" sz="3600" dirty="0"/>
              <a:t>– produce 5.15 GW </a:t>
            </a:r>
          </a:p>
          <a:p>
            <a:r>
              <a:rPr lang="en-US" sz="3600" dirty="0"/>
              <a:t>Electricity, to lift Ethiopians out of poverty.</a:t>
            </a:r>
            <a:endParaRPr lang="he-IL" sz="3600" dirty="0"/>
          </a:p>
        </p:txBody>
      </p:sp>
      <p:sp>
        <p:nvSpPr>
          <p:cNvPr id="6" name="מלבן: פינות מעוגלות 5">
            <a:extLst>
              <a:ext uri="{FF2B5EF4-FFF2-40B4-BE49-F238E27FC236}">
                <a16:creationId xmlns:a16="http://schemas.microsoft.com/office/drawing/2014/main" id="{900A3DF2-0822-439D-9ED7-D915C7EC957C}"/>
              </a:ext>
            </a:extLst>
          </p:cNvPr>
          <p:cNvSpPr/>
          <p:nvPr/>
        </p:nvSpPr>
        <p:spPr>
          <a:xfrm>
            <a:off x="838200" y="3356011"/>
            <a:ext cx="7475621" cy="96934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600" b="1" dirty="0">
                <a:effectLst>
                  <a:outerShdw blurRad="38100" dist="38100" dir="2700000" algn="tl">
                    <a:srgbClr val="000000">
                      <a:alpha val="43137"/>
                    </a:srgbClr>
                  </a:outerShdw>
                </a:effectLst>
              </a:rPr>
              <a:t>Kickoff</a:t>
            </a:r>
            <a:r>
              <a:rPr lang="en-US" sz="3600" dirty="0"/>
              <a:t> – 2011 expected to complete</a:t>
            </a:r>
          </a:p>
          <a:p>
            <a:r>
              <a:rPr lang="en-US" sz="3600" dirty="0"/>
              <a:t> in 5 years</a:t>
            </a:r>
            <a:endParaRPr lang="he-IL" sz="3600" dirty="0"/>
          </a:p>
        </p:txBody>
      </p:sp>
      <p:sp>
        <p:nvSpPr>
          <p:cNvPr id="8" name="מלבן: פינות מעוגלות 7">
            <a:extLst>
              <a:ext uri="{FF2B5EF4-FFF2-40B4-BE49-F238E27FC236}">
                <a16:creationId xmlns:a16="http://schemas.microsoft.com/office/drawing/2014/main" id="{5AD1BC35-AF7D-46A7-85C2-8A31F0E097E9}"/>
              </a:ext>
            </a:extLst>
          </p:cNvPr>
          <p:cNvSpPr/>
          <p:nvPr/>
        </p:nvSpPr>
        <p:spPr>
          <a:xfrm>
            <a:off x="838200" y="4511920"/>
            <a:ext cx="7475621" cy="101751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600" b="1" dirty="0">
                <a:effectLst>
                  <a:outerShdw blurRad="38100" dist="38100" dir="2700000" algn="tl">
                    <a:srgbClr val="000000">
                      <a:alpha val="43137"/>
                    </a:srgbClr>
                  </a:outerShdw>
                </a:effectLst>
              </a:rPr>
              <a:t>Status</a:t>
            </a:r>
            <a:r>
              <a:rPr lang="en-US" sz="3600" dirty="0"/>
              <a:t> (2022) – Power production </a:t>
            </a:r>
          </a:p>
          <a:p>
            <a:r>
              <a:rPr lang="en-US" sz="3600" dirty="0"/>
              <a:t>and 3rd fill complete</a:t>
            </a:r>
            <a:endParaRPr lang="he-IL" sz="3600" dirty="0"/>
          </a:p>
        </p:txBody>
      </p:sp>
      <p:sp>
        <p:nvSpPr>
          <p:cNvPr id="9" name="מלבן: פינות מעוגלות 8">
            <a:extLst>
              <a:ext uri="{FF2B5EF4-FFF2-40B4-BE49-F238E27FC236}">
                <a16:creationId xmlns:a16="http://schemas.microsoft.com/office/drawing/2014/main" id="{BC9241D7-A6FE-4748-831F-7710704A9894}"/>
              </a:ext>
            </a:extLst>
          </p:cNvPr>
          <p:cNvSpPr/>
          <p:nvPr/>
        </p:nvSpPr>
        <p:spPr>
          <a:xfrm>
            <a:off x="838200" y="5782911"/>
            <a:ext cx="7475621" cy="10024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sz="3600" b="1" dirty="0">
                <a:effectLst>
                  <a:outerShdw blurRad="38100" dist="38100" dir="2700000" algn="tl">
                    <a:srgbClr val="000000">
                      <a:alpha val="43137"/>
                    </a:srgbClr>
                  </a:outerShdw>
                </a:effectLst>
              </a:rPr>
              <a:t>Cost</a:t>
            </a:r>
            <a:r>
              <a:rPr lang="en-US" sz="3600" dirty="0"/>
              <a:t> – about 4.8 B US$ funded by local bonds and private donations</a:t>
            </a:r>
            <a:endParaRPr lang="he-IL" sz="3600" dirty="0"/>
          </a:p>
        </p:txBody>
      </p:sp>
      <p:pic>
        <p:nvPicPr>
          <p:cNvPr id="1026" name="Picture 2" descr="Gerd: Sudan talks tough with Ethiopia over River Nile dam - BBC News">
            <a:extLst>
              <a:ext uri="{FF2B5EF4-FFF2-40B4-BE49-F238E27FC236}">
                <a16:creationId xmlns:a16="http://schemas.microsoft.com/office/drawing/2014/main" id="{954D1E5F-713B-466C-B53E-9A0080C7E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023" y="1951919"/>
            <a:ext cx="3604468" cy="2018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661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a:extLst>
              <a:ext uri="{FF2B5EF4-FFF2-40B4-BE49-F238E27FC236}">
                <a16:creationId xmlns:a16="http://schemas.microsoft.com/office/drawing/2014/main" id="{C0DF01C2-C1A2-4337-BD63-DE1968A090E3}"/>
              </a:ext>
            </a:extLst>
          </p:cNvPr>
          <p:cNvSpPr txBox="1">
            <a:spLocks/>
          </p:cNvSpPr>
          <p:nvPr/>
        </p:nvSpPr>
        <p:spPr>
          <a:xfrm>
            <a:off x="838200" y="174298"/>
            <a:ext cx="10515600" cy="1325563"/>
          </a:xfrm>
          <a:prstGeom prst="rect">
            <a:avLst/>
          </a:prstGeom>
          <a:solidFill>
            <a:srgbClr val="002060"/>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6600" b="1" dirty="0">
                <a:solidFill>
                  <a:schemeClr val="bg1"/>
                </a:solidFill>
                <a:effectLst>
                  <a:outerShdw blurRad="38100" dist="38100" dir="2700000" algn="tl">
                    <a:srgbClr val="000000">
                      <a:alpha val="43137"/>
                    </a:srgbClr>
                  </a:outerShdw>
                </a:effectLst>
              </a:rPr>
              <a:t> Key parameters Issues</a:t>
            </a:r>
            <a:endParaRPr lang="he-IL" sz="6600" b="1" dirty="0">
              <a:solidFill>
                <a:schemeClr val="bg1"/>
              </a:solidFill>
              <a:effectLst>
                <a:outerShdw blurRad="38100" dist="38100" dir="2700000" algn="tl">
                  <a:srgbClr val="000000">
                    <a:alpha val="43137"/>
                  </a:srgbClr>
                </a:outerShdw>
              </a:effectLst>
            </a:endParaRPr>
          </a:p>
        </p:txBody>
      </p:sp>
      <p:pic>
        <p:nvPicPr>
          <p:cNvPr id="8" name="Picture 2" descr="מים חשמליים - מדע גדול, בקטנה : מדע גדול, בקטנה">
            <a:extLst>
              <a:ext uri="{FF2B5EF4-FFF2-40B4-BE49-F238E27FC236}">
                <a16:creationId xmlns:a16="http://schemas.microsoft.com/office/drawing/2014/main" id="{F1088985-5005-4C61-9DCD-0CABEC7EE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156" y="2018371"/>
            <a:ext cx="7631687" cy="4346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11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a:extLst>
              <a:ext uri="{FF2B5EF4-FFF2-40B4-BE49-F238E27FC236}">
                <a16:creationId xmlns:a16="http://schemas.microsoft.com/office/drawing/2014/main" id="{C0DF01C2-C1A2-4337-BD63-DE1968A090E3}"/>
              </a:ext>
            </a:extLst>
          </p:cNvPr>
          <p:cNvSpPr txBox="1">
            <a:spLocks/>
          </p:cNvSpPr>
          <p:nvPr/>
        </p:nvSpPr>
        <p:spPr>
          <a:xfrm>
            <a:off x="838200" y="174298"/>
            <a:ext cx="10515600" cy="1325563"/>
          </a:xfrm>
          <a:prstGeom prst="rect">
            <a:avLst/>
          </a:prstGeom>
          <a:solidFill>
            <a:srgbClr val="002060"/>
          </a:solidFill>
          <a:ln>
            <a:noFill/>
          </a:ln>
          <a:effectLst/>
          <a:scene3d>
            <a:camera prst="orthographicFront">
              <a:rot lat="0" lon="0" rev="0"/>
            </a:camera>
            <a:lightRig rig="glow" dir="t">
              <a:rot lat="0" lon="0" rev="14100000"/>
            </a:lightRig>
          </a:scene3d>
          <a:sp3d prstMaterial="softEdge">
            <a:bevelT w="127000" prst="artDeco"/>
          </a:sp3d>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6600" b="1" dirty="0">
                <a:solidFill>
                  <a:schemeClr val="bg1"/>
                </a:solidFill>
                <a:effectLst>
                  <a:outerShdw blurRad="38100" dist="38100" dir="2700000" algn="tl">
                    <a:srgbClr val="000000">
                      <a:alpha val="43137"/>
                    </a:srgbClr>
                  </a:outerShdw>
                </a:effectLst>
              </a:rPr>
              <a:t> Key parameters Issues</a:t>
            </a:r>
            <a:endParaRPr lang="he-IL" sz="6600" b="1" dirty="0">
              <a:solidFill>
                <a:schemeClr val="bg1"/>
              </a:solidFill>
              <a:effectLst>
                <a:outerShdw blurRad="38100" dist="38100" dir="2700000" algn="tl">
                  <a:srgbClr val="000000">
                    <a:alpha val="43137"/>
                  </a:srgbClr>
                </a:outerShdw>
              </a:effectLst>
            </a:endParaRPr>
          </a:p>
        </p:txBody>
      </p:sp>
      <p:sp>
        <p:nvSpPr>
          <p:cNvPr id="5" name="מלבן: פינות מעוגלות 4">
            <a:extLst>
              <a:ext uri="{FF2B5EF4-FFF2-40B4-BE49-F238E27FC236}">
                <a16:creationId xmlns:a16="http://schemas.microsoft.com/office/drawing/2014/main" id="{09BF80D7-9F55-4540-8683-0BA6EE0FC4F9}"/>
              </a:ext>
            </a:extLst>
          </p:cNvPr>
          <p:cNvSpPr/>
          <p:nvPr/>
        </p:nvSpPr>
        <p:spPr>
          <a:xfrm>
            <a:off x="499429" y="1644533"/>
            <a:ext cx="2817761" cy="96213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t>Fill duration</a:t>
            </a:r>
            <a:endParaRPr lang="he-IL" sz="3600" dirty="0"/>
          </a:p>
        </p:txBody>
      </p:sp>
      <p:sp>
        <p:nvSpPr>
          <p:cNvPr id="6" name="מלבן: פינות מעוגלות 5">
            <a:extLst>
              <a:ext uri="{FF2B5EF4-FFF2-40B4-BE49-F238E27FC236}">
                <a16:creationId xmlns:a16="http://schemas.microsoft.com/office/drawing/2014/main" id="{900A3DF2-0822-439D-9ED7-D915C7EC957C}"/>
              </a:ext>
            </a:extLst>
          </p:cNvPr>
          <p:cNvSpPr/>
          <p:nvPr/>
        </p:nvSpPr>
        <p:spPr>
          <a:xfrm>
            <a:off x="3569616" y="1674753"/>
            <a:ext cx="3594102" cy="10481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t>Minimum Water to release</a:t>
            </a:r>
            <a:endParaRPr lang="he-IL" sz="3600" dirty="0"/>
          </a:p>
        </p:txBody>
      </p:sp>
      <p:sp>
        <p:nvSpPr>
          <p:cNvPr id="4" name="מלבן: פינות מעוגלות 5">
            <a:extLst>
              <a:ext uri="{FF2B5EF4-FFF2-40B4-BE49-F238E27FC236}">
                <a16:creationId xmlns:a16="http://schemas.microsoft.com/office/drawing/2014/main" id="{02488C7B-4317-3DD4-27FE-44A6957F49C2}"/>
              </a:ext>
            </a:extLst>
          </p:cNvPr>
          <p:cNvSpPr/>
          <p:nvPr/>
        </p:nvSpPr>
        <p:spPr>
          <a:xfrm>
            <a:off x="7328816" y="1712853"/>
            <a:ext cx="3594102" cy="104817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dirty="0"/>
              <a:t>Drought Management</a:t>
            </a:r>
            <a:endParaRPr lang="he-IL" sz="3600" dirty="0"/>
          </a:p>
        </p:txBody>
      </p:sp>
      <p:pic>
        <p:nvPicPr>
          <p:cNvPr id="8" name="Picture 2" descr="מים חשמליים - מדע גדול, בקטנה : מדע גדול, בקטנה">
            <a:extLst>
              <a:ext uri="{FF2B5EF4-FFF2-40B4-BE49-F238E27FC236}">
                <a16:creationId xmlns:a16="http://schemas.microsoft.com/office/drawing/2014/main" id="{F1088985-5005-4C61-9DCD-0CABEC7EE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46" y="2897818"/>
            <a:ext cx="5503376" cy="31344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מים חשמליים - מדע גדול, בקטנה : מדע גדול, בקטנה">
            <a:extLst>
              <a:ext uri="{FF2B5EF4-FFF2-40B4-BE49-F238E27FC236}">
                <a16:creationId xmlns:a16="http://schemas.microsoft.com/office/drawing/2014/main" id="{D5251591-394A-491C-8280-2CA704C28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97818"/>
            <a:ext cx="5503376" cy="3134421"/>
          </a:xfrm>
          <a:prstGeom prst="rect">
            <a:avLst/>
          </a:prstGeom>
          <a:noFill/>
          <a:extLst>
            <a:ext uri="{909E8E84-426E-40DD-AFC4-6F175D3DCCD1}">
              <a14:hiddenFill xmlns:a14="http://schemas.microsoft.com/office/drawing/2010/main">
                <a:solidFill>
                  <a:srgbClr val="FFFFFF"/>
                </a:solidFill>
              </a14:hiddenFill>
            </a:ext>
          </a:extLst>
        </p:spPr>
      </p:pic>
      <p:sp>
        <p:nvSpPr>
          <p:cNvPr id="23" name="תיבת טקסט 22">
            <a:extLst>
              <a:ext uri="{FF2B5EF4-FFF2-40B4-BE49-F238E27FC236}">
                <a16:creationId xmlns:a16="http://schemas.microsoft.com/office/drawing/2014/main" id="{E4393A6E-AEF9-40CA-89AD-5797196C5B80}"/>
              </a:ext>
            </a:extLst>
          </p:cNvPr>
          <p:cNvSpPr txBox="1"/>
          <p:nvPr/>
        </p:nvSpPr>
        <p:spPr>
          <a:xfrm>
            <a:off x="293180" y="3017784"/>
            <a:ext cx="1269805" cy="1481108"/>
          </a:xfrm>
          <a:prstGeom prst="rect">
            <a:avLst/>
          </a:prstGeom>
          <a:solidFill>
            <a:schemeClr val="bg1"/>
          </a:solidFill>
        </p:spPr>
        <p:txBody>
          <a:bodyPr wrap="square" rtlCol="1">
            <a:spAutoFit/>
          </a:bodyPr>
          <a:lstStyle/>
          <a:p>
            <a:endParaRPr lang="he-IL" dirty="0"/>
          </a:p>
        </p:txBody>
      </p:sp>
      <p:sp>
        <p:nvSpPr>
          <p:cNvPr id="26" name="תיבת טקסט 25">
            <a:extLst>
              <a:ext uri="{FF2B5EF4-FFF2-40B4-BE49-F238E27FC236}">
                <a16:creationId xmlns:a16="http://schemas.microsoft.com/office/drawing/2014/main" id="{0E308C68-8495-401D-90D0-606335E584E1}"/>
              </a:ext>
            </a:extLst>
          </p:cNvPr>
          <p:cNvSpPr txBox="1"/>
          <p:nvPr/>
        </p:nvSpPr>
        <p:spPr>
          <a:xfrm>
            <a:off x="10146377" y="4768358"/>
            <a:ext cx="1602157" cy="940839"/>
          </a:xfrm>
          <a:prstGeom prst="rect">
            <a:avLst/>
          </a:prstGeom>
          <a:solidFill>
            <a:schemeClr val="bg1"/>
          </a:solidFill>
        </p:spPr>
        <p:txBody>
          <a:bodyPr wrap="square" rtlCol="1">
            <a:spAutoFit/>
          </a:bodyPr>
          <a:lstStyle/>
          <a:p>
            <a:endParaRPr lang="he-IL" dirty="0"/>
          </a:p>
        </p:txBody>
      </p:sp>
      <p:cxnSp>
        <p:nvCxnSpPr>
          <p:cNvPr id="27" name="מחבר ישר 26">
            <a:extLst>
              <a:ext uri="{FF2B5EF4-FFF2-40B4-BE49-F238E27FC236}">
                <a16:creationId xmlns:a16="http://schemas.microsoft.com/office/drawing/2014/main" id="{C17773AD-055D-415B-8CFE-885F07B70688}"/>
              </a:ext>
            </a:extLst>
          </p:cNvPr>
          <p:cNvCxnSpPr>
            <a:cxnSpLocks/>
          </p:cNvCxnSpPr>
          <p:nvPr/>
        </p:nvCxnSpPr>
        <p:spPr>
          <a:xfrm flipV="1">
            <a:off x="4380615" y="5435382"/>
            <a:ext cx="0" cy="476037"/>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מחבר ישר 31">
            <a:extLst>
              <a:ext uri="{FF2B5EF4-FFF2-40B4-BE49-F238E27FC236}">
                <a16:creationId xmlns:a16="http://schemas.microsoft.com/office/drawing/2014/main" id="{91FF6B51-1D22-4F66-9C89-0F99ED7BAF8D}"/>
              </a:ext>
            </a:extLst>
          </p:cNvPr>
          <p:cNvCxnSpPr>
            <a:cxnSpLocks/>
          </p:cNvCxnSpPr>
          <p:nvPr/>
        </p:nvCxnSpPr>
        <p:spPr>
          <a:xfrm flipV="1">
            <a:off x="10146377" y="5435381"/>
            <a:ext cx="0" cy="476037"/>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3" name="בועת דיבור: מלבן עם פינות מעוגלות 32">
            <a:extLst>
              <a:ext uri="{FF2B5EF4-FFF2-40B4-BE49-F238E27FC236}">
                <a16:creationId xmlns:a16="http://schemas.microsoft.com/office/drawing/2014/main" id="{4CFF9FDB-44FB-4864-AEF8-2102933DF89C}"/>
              </a:ext>
            </a:extLst>
          </p:cNvPr>
          <p:cNvSpPr/>
          <p:nvPr/>
        </p:nvSpPr>
        <p:spPr>
          <a:xfrm>
            <a:off x="3554169" y="2861244"/>
            <a:ext cx="2023425" cy="1235731"/>
          </a:xfrm>
          <a:prstGeom prst="wedgeRoundRectCallout">
            <a:avLst>
              <a:gd name="adj1" fmla="val 73719"/>
              <a:gd name="adj2" fmla="val 67474"/>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t>Ethiopia:</a:t>
            </a:r>
          </a:p>
          <a:p>
            <a:pPr marL="285750" indent="-285750">
              <a:buFont typeface="Arial" panose="020B0604020202020204" pitchFamily="34" charset="0"/>
              <a:buChar char="•"/>
            </a:pPr>
            <a:r>
              <a:rPr lang="en-US" dirty="0"/>
              <a:t>Fast Electricity production</a:t>
            </a:r>
          </a:p>
          <a:p>
            <a:pPr marL="285750" indent="-285750">
              <a:buFont typeface="Arial" panose="020B0604020202020204" pitchFamily="34" charset="0"/>
              <a:buChar char="•"/>
            </a:pPr>
            <a:endParaRPr lang="he-IL" dirty="0"/>
          </a:p>
        </p:txBody>
      </p:sp>
      <p:sp>
        <p:nvSpPr>
          <p:cNvPr id="34" name="בועת דיבור: מלבן עם פינות מעוגלות 33">
            <a:extLst>
              <a:ext uri="{FF2B5EF4-FFF2-40B4-BE49-F238E27FC236}">
                <a16:creationId xmlns:a16="http://schemas.microsoft.com/office/drawing/2014/main" id="{3222A582-6647-4AD6-88D6-A61BA98C2B6E}"/>
              </a:ext>
            </a:extLst>
          </p:cNvPr>
          <p:cNvSpPr/>
          <p:nvPr/>
        </p:nvSpPr>
        <p:spPr>
          <a:xfrm>
            <a:off x="10293305" y="2861244"/>
            <a:ext cx="1608249" cy="1498105"/>
          </a:xfrm>
          <a:prstGeom prst="wedgeRoundRectCallout">
            <a:avLst>
              <a:gd name="adj1" fmla="val -29185"/>
              <a:gd name="adj2" fmla="val 129321"/>
              <a:gd name="adj3" fmla="val 16667"/>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en-US" dirty="0"/>
              <a:t>Egypt:</a:t>
            </a:r>
          </a:p>
          <a:p>
            <a:pPr marL="285750" indent="-285750">
              <a:buFont typeface="Arial" panose="020B0604020202020204" pitchFamily="34" charset="0"/>
              <a:buChar char="•"/>
            </a:pPr>
            <a:r>
              <a:rPr lang="en-US" dirty="0"/>
              <a:t>Lack of water</a:t>
            </a:r>
          </a:p>
          <a:p>
            <a:pPr marL="285750" indent="-285750">
              <a:buFont typeface="Arial" panose="020B0604020202020204" pitchFamily="34" charset="0"/>
              <a:buChar char="•"/>
            </a:pPr>
            <a:r>
              <a:rPr lang="en-US" dirty="0"/>
              <a:t>The Key to the NILE</a:t>
            </a:r>
            <a:endParaRPr lang="he-IL" dirty="0"/>
          </a:p>
        </p:txBody>
      </p:sp>
    </p:spTree>
    <p:extLst>
      <p:ext uri="{BB962C8B-B14F-4D97-AF65-F5344CB8AC3E}">
        <p14:creationId xmlns:p14="http://schemas.microsoft.com/office/powerpoint/2010/main" val="134377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P spid="23" grpId="0" animBg="1"/>
      <p:bldP spid="26"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E439AF5-9321-4151-AA56-8E5669469DA6}"/>
              </a:ext>
            </a:extLst>
          </p:cNvPr>
          <p:cNvSpPr>
            <a:spLocks noGrp="1"/>
          </p:cNvSpPr>
          <p:nvPr>
            <p:ph type="title"/>
          </p:nvPr>
        </p:nvSpPr>
        <p:spPr>
          <a:xfrm>
            <a:off x="7464614" y="1783959"/>
            <a:ext cx="4087306" cy="2889114"/>
          </a:xfrm>
          <a:scene3d>
            <a:camera prst="orthographicFront">
              <a:rot lat="0" lon="0" rev="0"/>
            </a:camera>
            <a:lightRig rig="glow" dir="t">
              <a:rot lat="0" lon="0" rev="14100000"/>
            </a:lightRig>
          </a:scene3d>
        </p:spPr>
        <p:txBody>
          <a:bodyPr vert="horz" lIns="91440" tIns="45720" rIns="91440" bIns="45720" rtlCol="0" anchor="b">
            <a:normAutofit/>
          </a:bodyPr>
          <a:lstStyle/>
          <a:p>
            <a:r>
              <a:rPr lang="en-US" sz="5400" b="1" dirty="0">
                <a:effectLst>
                  <a:outerShdw blurRad="38100" dist="38100" dir="2700000" algn="tl">
                    <a:srgbClr val="000000">
                      <a:alpha val="43137"/>
                    </a:srgbClr>
                  </a:outerShdw>
                </a:effectLst>
              </a:rPr>
              <a:t>Analysis</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Magnifying glass showing decling performance">
            <a:extLst>
              <a:ext uri="{FF2B5EF4-FFF2-40B4-BE49-F238E27FC236}">
                <a16:creationId xmlns:a16="http://schemas.microsoft.com/office/drawing/2014/main" id="{D6BDE593-F24A-4C32-4D13-7896E31517BA}"/>
              </a:ext>
            </a:extLst>
          </p:cNvPr>
          <p:cNvPicPr>
            <a:picLocks noChangeAspect="1"/>
          </p:cNvPicPr>
          <p:nvPr/>
        </p:nvPicPr>
        <p:blipFill rotWithShape="1">
          <a:blip r:embed="rId3"/>
          <a:srcRect l="1069" r="3052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14067900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02443C-7BEB-074E-9461-24BD24E3E2AE}"/>
              </a:ext>
            </a:extLst>
          </p:cNvPr>
          <p:cNvSpPr txBox="1">
            <a:spLocks/>
          </p:cNvSpPr>
          <p:nvPr/>
        </p:nvSpPr>
        <p:spPr>
          <a:xfrm>
            <a:off x="826934" y="19374"/>
            <a:ext cx="11338560" cy="128596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kern="1400" dirty="0">
                <a:solidFill>
                  <a:srgbClr val="000000"/>
                </a:solidFill>
                <a:latin typeface="Times New Roman" panose="02020603050405020304" pitchFamily="18" charset="0"/>
                <a:cs typeface="Times New Roman" panose="02020603050405020304" pitchFamily="18" charset="0"/>
              </a:rPr>
              <a:t>Analysis of Impact of GERD on Egypt (High Aswan Dam) </a:t>
            </a:r>
          </a:p>
          <a:p>
            <a:r>
              <a:rPr lang="en-GB" b="1" kern="1400" dirty="0">
                <a:solidFill>
                  <a:srgbClr val="000000"/>
                </a:solidFill>
                <a:latin typeface="Times New Roman" panose="02020603050405020304" pitchFamily="18" charset="0"/>
                <a:cs typeface="Times New Roman" panose="02020603050405020304" pitchFamily="18" charset="0"/>
              </a:rPr>
              <a:t>- during GERD Filling and operation </a:t>
            </a:r>
          </a:p>
        </p:txBody>
      </p:sp>
      <p:pic>
        <p:nvPicPr>
          <p:cNvPr id="6" name="Picture 5">
            <a:extLst>
              <a:ext uri="{FF2B5EF4-FFF2-40B4-BE49-F238E27FC236}">
                <a16:creationId xmlns:a16="http://schemas.microsoft.com/office/drawing/2014/main" id="{86B9A487-0594-3257-9A36-B4FFEDA5E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56" y="1023058"/>
            <a:ext cx="6197531" cy="4135062"/>
          </a:xfrm>
          <a:prstGeom prst="rect">
            <a:avLst/>
          </a:prstGeom>
        </p:spPr>
      </p:pic>
      <p:pic>
        <p:nvPicPr>
          <p:cNvPr id="10" name="Picture 9">
            <a:extLst>
              <a:ext uri="{FF2B5EF4-FFF2-40B4-BE49-F238E27FC236}">
                <a16:creationId xmlns:a16="http://schemas.microsoft.com/office/drawing/2014/main" id="{62820C0F-605E-D29F-30FD-5BFF0BE83924}"/>
              </a:ext>
            </a:extLst>
          </p:cNvPr>
          <p:cNvPicPr>
            <a:picLocks noChangeAspect="1"/>
          </p:cNvPicPr>
          <p:nvPr/>
        </p:nvPicPr>
        <p:blipFill>
          <a:blip r:embed="rId4"/>
          <a:stretch>
            <a:fillRect/>
          </a:stretch>
        </p:blipFill>
        <p:spPr>
          <a:xfrm>
            <a:off x="906080" y="5061664"/>
            <a:ext cx="5356158" cy="288611"/>
          </a:xfrm>
          <a:prstGeom prst="rect">
            <a:avLst/>
          </a:prstGeom>
        </p:spPr>
      </p:pic>
      <p:sp>
        <p:nvSpPr>
          <p:cNvPr id="11" name="Content Placeholder 2">
            <a:extLst>
              <a:ext uri="{FF2B5EF4-FFF2-40B4-BE49-F238E27FC236}">
                <a16:creationId xmlns:a16="http://schemas.microsoft.com/office/drawing/2014/main" id="{D97E42DD-3DD3-1B45-BD99-E442394F7E92}"/>
              </a:ext>
            </a:extLst>
          </p:cNvPr>
          <p:cNvSpPr txBox="1">
            <a:spLocks/>
          </p:cNvSpPr>
          <p:nvPr/>
        </p:nvSpPr>
        <p:spPr>
          <a:xfrm>
            <a:off x="483117" y="5595678"/>
            <a:ext cx="5986670" cy="478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 Simulated Data during the worst historical 10 year drought</a:t>
            </a:r>
          </a:p>
        </p:txBody>
      </p:sp>
      <p:sp>
        <p:nvSpPr>
          <p:cNvPr id="12" name="Content Placeholder 2">
            <a:extLst>
              <a:ext uri="{FF2B5EF4-FFF2-40B4-BE49-F238E27FC236}">
                <a16:creationId xmlns:a16="http://schemas.microsoft.com/office/drawing/2014/main" id="{7FB81780-97DB-4EA6-AC3E-7C49BE7ECCB7}"/>
              </a:ext>
            </a:extLst>
          </p:cNvPr>
          <p:cNvSpPr txBox="1">
            <a:spLocks/>
          </p:cNvSpPr>
          <p:nvPr/>
        </p:nvSpPr>
        <p:spPr>
          <a:xfrm>
            <a:off x="6321207" y="5595678"/>
            <a:ext cx="5986670" cy="478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 Simulated Data during the worst historical 20 year drought</a:t>
            </a:r>
          </a:p>
        </p:txBody>
      </p:sp>
      <p:pic>
        <p:nvPicPr>
          <p:cNvPr id="13" name="Picture 18" descr="Chart, histogram&#10;&#10;Description automatically generated">
            <a:extLst>
              <a:ext uri="{FF2B5EF4-FFF2-40B4-BE49-F238E27FC236}">
                <a16:creationId xmlns:a16="http://schemas.microsoft.com/office/drawing/2014/main" id="{BA55DC6E-0283-46AF-B4E8-4C5CB551309D}"/>
              </a:ext>
            </a:extLst>
          </p:cNvPr>
          <p:cNvPicPr>
            <a:picLocks noChangeAspect="1"/>
          </p:cNvPicPr>
          <p:nvPr/>
        </p:nvPicPr>
        <p:blipFill>
          <a:blip r:embed="rId5"/>
          <a:stretch>
            <a:fillRect/>
          </a:stretch>
        </p:blipFill>
        <p:spPr>
          <a:xfrm>
            <a:off x="5777948" y="1213825"/>
            <a:ext cx="6291472" cy="4100060"/>
          </a:xfrm>
          <a:prstGeom prst="rect">
            <a:avLst/>
          </a:prstGeom>
        </p:spPr>
      </p:pic>
      <p:sp>
        <p:nvSpPr>
          <p:cNvPr id="7" name="TextBox 6">
            <a:extLst>
              <a:ext uri="{FF2B5EF4-FFF2-40B4-BE49-F238E27FC236}">
                <a16:creationId xmlns:a16="http://schemas.microsoft.com/office/drawing/2014/main" id="{3D149A14-2A57-9B47-6184-62F06B06E260}"/>
              </a:ext>
            </a:extLst>
          </p:cNvPr>
          <p:cNvSpPr txBox="1"/>
          <p:nvPr/>
        </p:nvSpPr>
        <p:spPr>
          <a:xfrm rot="20402158">
            <a:off x="78189" y="3036106"/>
            <a:ext cx="12035621" cy="1384995"/>
          </a:xfrm>
          <a:prstGeom prst="rect">
            <a:avLst/>
          </a:prstGeom>
          <a:solidFill>
            <a:srgbClr val="00206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GB" sz="2800" b="1" dirty="0">
                <a:solidFill>
                  <a:schemeClr val="bg1"/>
                </a:solidFill>
              </a:rPr>
              <a:t>During filling of GERD, the High Aswan Dam’s reservoir level will fall, but the risk of additional water shortage in Egypt is low with drought management plans deployed.</a:t>
            </a:r>
          </a:p>
        </p:txBody>
      </p:sp>
    </p:spTree>
    <p:extLst>
      <p:ext uri="{BB962C8B-B14F-4D97-AF65-F5344CB8AC3E}">
        <p14:creationId xmlns:p14="http://schemas.microsoft.com/office/powerpoint/2010/main" val="24784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מסמך" ma:contentTypeID="0x010100D11A0E518130CD48A5570DD73C430483" ma:contentTypeVersion="6" ma:contentTypeDescription="צור מסמך חדש." ma:contentTypeScope="" ma:versionID="2f1ea2e416a22e7bb43c9486f65a538b">
  <xsd:schema xmlns:xsd="http://www.w3.org/2001/XMLSchema" xmlns:xs="http://www.w3.org/2001/XMLSchema" xmlns:p="http://schemas.microsoft.com/office/2006/metadata/properties" xmlns:ns2="1cbe87bb-ab63-47a9-ad4c-eabdf01d0b6f" xmlns:ns3="e1bea475-47af-4da2-96ec-2f696da3d9f9" targetNamespace="http://schemas.microsoft.com/office/2006/metadata/properties" ma:root="true" ma:fieldsID="fa8c7ff218e2218a5ae99c2d643b0341" ns2:_="" ns3:_="">
    <xsd:import namespace="1cbe87bb-ab63-47a9-ad4c-eabdf01d0b6f"/>
    <xsd:import namespace="e1bea475-47af-4da2-96ec-2f696da3d9f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e87bb-ab63-47a9-ad4c-eabdf01d0b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bea475-47af-4da2-96ec-2f696da3d9f9" elementFormDefault="qualified">
    <xsd:import namespace="http://schemas.microsoft.com/office/2006/documentManagement/types"/>
    <xsd:import namespace="http://schemas.microsoft.com/office/infopath/2007/PartnerControls"/>
    <xsd:element name="SharedWithUsers" ma:index="12"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משותף עם פרטים"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862ACC-E045-4611-993A-C695699238D5}">
  <ds:schemaRefs>
    <ds:schemaRef ds:uri="http://schemas.microsoft.com/sharepoint/v3/contenttype/forms"/>
  </ds:schemaRefs>
</ds:datastoreItem>
</file>

<file path=customXml/itemProps2.xml><?xml version="1.0" encoding="utf-8"?>
<ds:datastoreItem xmlns:ds="http://schemas.openxmlformats.org/officeDocument/2006/customXml" ds:itemID="{AF5FFA16-58AE-4355-94EF-27E1C36B04D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BA30914-5BBB-41FF-AB1F-7FC15508C6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be87bb-ab63-47a9-ad4c-eabdf01d0b6f"/>
    <ds:schemaRef ds:uri="e1bea475-47af-4da2-96ec-2f696da3d9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5117</TotalTime>
  <Words>2327</Words>
  <Application>Microsoft Macintosh PowerPoint</Application>
  <PresentationFormat>Widescreen</PresentationFormat>
  <Paragraphs>232</Paragraphs>
  <Slides>33</Slides>
  <Notes>33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Calibri</vt:lpstr>
      <vt:lpstr>Calibri Light</vt:lpstr>
      <vt:lpstr>Times New Roman</vt:lpstr>
      <vt:lpstr>Office Theme</vt:lpstr>
      <vt:lpstr>Document</vt:lpstr>
      <vt:lpstr>The Complex Geopolitics of Damming the Nile   Team 4 Research</vt:lpstr>
      <vt:lpstr>Agenda</vt:lpstr>
      <vt:lpstr>Phenomenon and Scope of Research</vt:lpstr>
      <vt:lpstr>The Complex Geopolitics of Damming the Nile   Team 4 Investigation</vt:lpstr>
      <vt:lpstr>PowerPoint Presentation</vt:lpstr>
      <vt:lpstr>PowerPoint Presentation</vt:lpstr>
      <vt:lpstr>PowerPoint Presentation</vt:lpstr>
      <vt:lpstr>Analysis</vt:lpstr>
      <vt:lpstr>PowerPoint Presentation</vt:lpstr>
      <vt:lpstr>PowerPoint Presentation</vt:lpstr>
      <vt:lpstr>PowerPoint Presentation</vt:lpstr>
      <vt:lpstr>Geography</vt:lpstr>
      <vt:lpstr>PowerPoint Presentation</vt:lpstr>
      <vt:lpstr>PowerPoint Presentation</vt:lpstr>
      <vt:lpstr>PowerPoint Presentation</vt:lpstr>
      <vt:lpstr>PowerPoint Presentation</vt:lpstr>
      <vt:lpstr>History</vt:lpstr>
      <vt:lpstr>PowerPoint Presentation</vt:lpstr>
      <vt:lpstr>PowerPoint Presentation</vt:lpstr>
      <vt:lpstr>Three Levels of Analysis using Realism Lens</vt:lpstr>
      <vt:lpstr>PowerPoint Presentation</vt:lpstr>
      <vt:lpstr>PowerPoint Presentation</vt:lpstr>
      <vt:lpstr>PowerPoint Presentation</vt:lpstr>
      <vt:lpstr>Sudan and Nile River Basin Countries</vt:lpstr>
      <vt:lpstr>PowerPoint Presentation</vt:lpstr>
      <vt:lpstr>PowerPoint Presentation</vt:lpstr>
      <vt:lpstr>PowerPoint Presentation</vt:lpstr>
      <vt:lpstr>Conclusions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Complex Geopolitics of Damming the Nile – Team 4 </dc:title>
  <dc:creator>Ken Chua</dc:creator>
  <cp:lastModifiedBy>Ken Chua</cp:lastModifiedBy>
  <cp:revision>246</cp:revision>
  <dcterms:created xsi:type="dcterms:W3CDTF">2022-10-18T02:20:04Z</dcterms:created>
  <dcterms:modified xsi:type="dcterms:W3CDTF">2022-11-07T17:10:49Z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0x010100D11A0E518130CD48A5570DD73C430483</vt:lpwstr>
  </property>
  <property fmtid="{D5CDD505-2E9C-101B-9397-08002B2CF9AE}" pid="3" name="MSIP_Label_701b9bfc-c426-492e-a46c-1a922d5fe54b_Enabled">
    <vt:lpwstr>true</vt:lpwstr>
  </property>
  <property fmtid="{D5CDD505-2E9C-101B-9397-08002B2CF9AE}" pid="4" name="MSIP_Label_701b9bfc-c426-492e-a46c-1a922d5fe54b_SetDate">
    <vt:lpwstr>2022-11-02T06:48:11Z</vt:lpwstr>
  </property>
  <property fmtid="{D5CDD505-2E9C-101B-9397-08002B2CF9AE}" pid="5" name="MSIP_Label_701b9bfc-c426-492e-a46c-1a922d5fe54b_Method">
    <vt:lpwstr>Standard</vt:lpwstr>
  </property>
  <property fmtid="{D5CDD505-2E9C-101B-9397-08002B2CF9AE}" pid="6" name="MSIP_Label_701b9bfc-c426-492e-a46c-1a922d5fe54b_Name">
    <vt:lpwstr>בלמ"ס</vt:lpwstr>
  </property>
  <property fmtid="{D5CDD505-2E9C-101B-9397-08002B2CF9AE}" pid="7" name="MSIP_Label_701b9bfc-c426-492e-a46c-1a922d5fe54b_SiteId">
    <vt:lpwstr>78820852-55fa-450b-908d-45c0d911e76b</vt:lpwstr>
  </property>
  <property fmtid="{D5CDD505-2E9C-101B-9397-08002B2CF9AE}" pid="8" name="MSIP_Label_701b9bfc-c426-492e-a46c-1a922d5fe54b_ActionId">
    <vt:lpwstr>70c1d48a-143b-4132-9a12-5c2a24ffec57</vt:lpwstr>
  </property>
  <property fmtid="{D5CDD505-2E9C-101B-9397-08002B2CF9AE}" pid="9" name="MSIP_Label_701b9bfc-c426-492e-a46c-1a922d5fe54b_ContentBits">
    <vt:lpwstr>1</vt:lpwstr>
  </property>
  <property fmtid="{D5CDD505-2E9C-101B-9397-08002B2CF9AE}" pid="10" name="ClassificationContentMarkingHeaderLocations">
    <vt:lpwstr>Office Theme:8</vt:lpwstr>
  </property>
  <property fmtid="{D5CDD505-2E9C-101B-9397-08002B2CF9AE}" pid="11" name="ClassificationContentMarkingHeaderText">
    <vt:lpwstr>- בלמ"ס -</vt:lpwstr>
  </property>
</Properties>
</file>