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5301-5F66-4512-A45F-C8B31BD84BFF}" type="datetimeFigureOut">
              <a:rPr lang="he-IL" smtClean="0"/>
              <a:t>ט"ז/תמוז/תשע"ו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4392E-2D86-49AB-9ED4-3B58B62960F1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DEIBEL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חשיבה אסטרטגית רחבה יותר מהתחום הצבאי אך השורשים שלה מצויים בחשיבה הצבאית</a:t>
            </a:r>
          </a:p>
          <a:p>
            <a:r>
              <a:rPr lang="he-IL" dirty="0" smtClean="0"/>
              <a:t>כולל גם מצבים של לא מלחמה.</a:t>
            </a:r>
          </a:p>
          <a:p>
            <a:r>
              <a:rPr lang="he-IL" dirty="0" smtClean="0"/>
              <a:t>אסטרטגיה של ביטחון לאומי- הכי רחב. היום זה דומה לאסטרטגיה רבתי – </a:t>
            </a:r>
            <a:r>
              <a:rPr lang="he-IL" dirty="0" err="1" smtClean="0"/>
              <a:t>שמוש</a:t>
            </a:r>
            <a:r>
              <a:rPr lang="he-IL" dirty="0" smtClean="0"/>
              <a:t> בכל מרכיב העוצמה, בשלום ובמלחמה, להשגת מטרות מדיניות. מושג הביטחון התרחב ואיתו מושג </a:t>
            </a:r>
            <a:r>
              <a:rPr lang="he-IL" dirty="0" err="1" smtClean="0"/>
              <a:t>הבטל"מ</a:t>
            </a:r>
            <a:r>
              <a:rPr lang="he-IL" dirty="0" smtClean="0"/>
              <a:t>.</a:t>
            </a:r>
          </a:p>
          <a:p>
            <a:r>
              <a:rPr lang="he-IL" dirty="0" smtClean="0"/>
              <a:t>אסטרטגיה של יחב"</a:t>
            </a:r>
            <a:r>
              <a:rPr lang="he-IL" dirty="0"/>
              <a:t>ל</a:t>
            </a:r>
            <a:r>
              <a:rPr lang="he-IL" dirty="0" smtClean="0"/>
              <a:t> כל מטרה – אם קשורה לביטחון (ואז זה אסטרטגיה של </a:t>
            </a:r>
            <a:r>
              <a:rPr lang="he-IL" dirty="0" err="1" smtClean="0"/>
              <a:t>בטל"מ</a:t>
            </a:r>
            <a:r>
              <a:rPr lang="he-IL" dirty="0" smtClean="0"/>
              <a:t>) או לא- שמשרתת את יחסי החוץ של המדינה</a:t>
            </a:r>
          </a:p>
          <a:p>
            <a:r>
              <a:rPr lang="he-IL" dirty="0" smtClean="0"/>
              <a:t>אצלו מדיניות היא בגדול תפוקה של אסטרטגיה</a:t>
            </a:r>
          </a:p>
          <a:p>
            <a:r>
              <a:rPr lang="he-IL" u="sng" dirty="0" smtClean="0"/>
              <a:t>מדינאות היא היישום של אסטרטגית יחב"ל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איזה אמצעים יש לאסטרטגית יחב"ל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err="1" smtClean="0"/>
              <a:t>כח</a:t>
            </a:r>
            <a:r>
              <a:rPr lang="he-IL" dirty="0" smtClean="0"/>
              <a:t> צבאי</a:t>
            </a:r>
          </a:p>
          <a:p>
            <a:r>
              <a:rPr lang="he-IL" dirty="0" smtClean="0"/>
              <a:t>סיוע כלכלי וצבאי</a:t>
            </a:r>
          </a:p>
          <a:p>
            <a:r>
              <a:rPr lang="he-IL" dirty="0" smtClean="0"/>
              <a:t>הסברה</a:t>
            </a:r>
          </a:p>
          <a:p>
            <a:r>
              <a:rPr lang="he-IL" dirty="0" smtClean="0"/>
              <a:t>תרבות</a:t>
            </a:r>
          </a:p>
          <a:p>
            <a:r>
              <a:rPr lang="he-IL" dirty="0" smtClean="0"/>
              <a:t>סחר והשקעות</a:t>
            </a:r>
          </a:p>
          <a:p>
            <a:r>
              <a:rPr lang="he-IL" dirty="0" err="1" smtClean="0"/>
              <a:t>משב"ל</a:t>
            </a:r>
            <a:r>
              <a:rPr lang="he-IL" dirty="0" smtClean="0"/>
              <a:t> </a:t>
            </a:r>
            <a:r>
              <a:rPr lang="he-IL" dirty="0" err="1" smtClean="0"/>
              <a:t>וארב"ל</a:t>
            </a:r>
            <a:endParaRPr lang="he-IL" dirty="0" smtClean="0"/>
          </a:p>
          <a:p>
            <a:r>
              <a:rPr lang="he-IL" dirty="0" smtClean="0"/>
              <a:t>סנקציות</a:t>
            </a:r>
          </a:p>
          <a:p>
            <a:r>
              <a:rPr lang="he-IL" dirty="0" err="1" smtClean="0"/>
              <a:t>דיפלוצטיה</a:t>
            </a:r>
            <a:r>
              <a:rPr lang="he-IL" dirty="0" smtClean="0"/>
              <a:t> ומו"מ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מאפיין חשיבה אסטרטגית של יחב"ל?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טווח ארוך</a:t>
            </a:r>
          </a:p>
          <a:p>
            <a:r>
              <a:rPr lang="he-IL" dirty="0" smtClean="0"/>
              <a:t>כוללנית</a:t>
            </a:r>
          </a:p>
          <a:p>
            <a:r>
              <a:rPr lang="he-IL" dirty="0" err="1" smtClean="0"/>
              <a:t>אינטרקטיבית</a:t>
            </a:r>
            <a:r>
              <a:rPr lang="he-IL" dirty="0" smtClean="0"/>
              <a:t> – התוצאות תלויות במה יעשו אחרים. מכאן </a:t>
            </a:r>
            <a:r>
              <a:rPr lang="he-IL" dirty="0" err="1" smtClean="0"/>
              <a:t>ההגיון</a:t>
            </a:r>
            <a:r>
              <a:rPr lang="he-IL" dirty="0" smtClean="0"/>
              <a:t> </a:t>
            </a:r>
            <a:r>
              <a:rPr lang="he-IL" dirty="0" err="1" smtClean="0"/>
              <a:t>הפרדוקסלי</a:t>
            </a:r>
            <a:r>
              <a:rPr lang="he-IL" dirty="0" smtClean="0"/>
              <a:t> (</a:t>
            </a:r>
            <a:r>
              <a:rPr lang="he-IL" dirty="0" err="1" smtClean="0"/>
              <a:t>לוטווק</a:t>
            </a:r>
            <a:r>
              <a:rPr lang="he-IL" dirty="0" smtClean="0"/>
              <a:t>):</a:t>
            </a:r>
          </a:p>
          <a:p>
            <a:pPr lvl="1"/>
            <a:r>
              <a:rPr lang="he-IL" dirty="0" smtClean="0"/>
              <a:t>מה השחקן השני מסוגל לעשות</a:t>
            </a:r>
          </a:p>
          <a:p>
            <a:pPr lvl="1"/>
            <a:r>
              <a:rPr lang="he-IL" dirty="0" smtClean="0"/>
              <a:t>מה הוא רוצה לעשות</a:t>
            </a:r>
          </a:p>
          <a:p>
            <a:pPr lvl="1"/>
            <a:r>
              <a:rPr lang="he-IL" dirty="0" smtClean="0"/>
              <a:t>איזה עוצמה יש לי עליו</a:t>
            </a:r>
          </a:p>
          <a:p>
            <a:r>
              <a:rPr lang="he-IL" dirty="0" err="1" smtClean="0"/>
              <a:t>בנגוד</a:t>
            </a:r>
            <a:r>
              <a:rPr lang="he-IL" dirty="0" smtClean="0"/>
              <a:t> לצבא – לא חשיבה רק על יריב</a:t>
            </a:r>
          </a:p>
          <a:p>
            <a:r>
              <a:rPr lang="he-IL" dirty="0" smtClean="0"/>
              <a:t>כולם יכולים לנצח או להפסיד (תלוי במטרה פוליטית)</a:t>
            </a:r>
          </a:p>
          <a:p>
            <a:r>
              <a:rPr lang="he-IL" dirty="0" err="1" smtClean="0"/>
              <a:t>להכנס</a:t>
            </a:r>
            <a:r>
              <a:rPr lang="he-IL" dirty="0" smtClean="0"/>
              <a:t> לראש של השחקן (</a:t>
            </a:r>
            <a:r>
              <a:rPr lang="he-IL" dirty="0" err="1" smtClean="0"/>
              <a:t>שלינג</a:t>
            </a:r>
            <a:r>
              <a:rPr lang="he-IL" dirty="0" smtClean="0"/>
              <a:t>): מה ההוא </a:t>
            </a:r>
            <a:r>
              <a:rPr lang="he-IL" dirty="0" err="1" smtClean="0"/>
              <a:t>שוי</a:t>
            </a:r>
            <a:r>
              <a:rPr lang="he-IL" dirty="0" smtClean="0"/>
              <a:t> לעשות בהתאם לאינטרסים, הערכים והיכולות שלו והאלטרנטיבות שלו.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שלבים בניתוח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קודם כל להבין את הסביבה</a:t>
            </a:r>
          </a:p>
          <a:p>
            <a:r>
              <a:rPr lang="he-IL" dirty="0" smtClean="0"/>
              <a:t>אח"כ לנתח אינטרסים, אימים והזדמנויות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התהליך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האסטרטגיה היא תוצאה של משא ומתן בין קבוצות ושחקנים (מכוני מחקר)</a:t>
            </a:r>
            <a:r>
              <a:rPr lang="he-IL" dirty="0"/>
              <a:t> </a:t>
            </a:r>
            <a:r>
              <a:rPr lang="he-IL" dirty="0" smtClean="0"/>
              <a:t>בתהליך </a:t>
            </a:r>
            <a:r>
              <a:rPr lang="he-IL" dirty="0" err="1" smtClean="0"/>
              <a:t>קבה"ח</a:t>
            </a:r>
            <a:r>
              <a:rPr lang="he-IL" dirty="0" smtClean="0"/>
              <a:t>.</a:t>
            </a:r>
          </a:p>
          <a:p>
            <a:r>
              <a:rPr lang="he-IL" dirty="0" smtClean="0"/>
              <a:t>  היא צריכה גם להתקבל פנימית אחרת היא חסרת תועלת</a:t>
            </a:r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אינטרסים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אסטרטגיה צריכה להתחיל באינטרס הלאומי</a:t>
            </a:r>
          </a:p>
          <a:p>
            <a:r>
              <a:rPr lang="he-IL" u="sng" dirty="0" smtClean="0"/>
              <a:t>נובעים מע</a:t>
            </a:r>
            <a:r>
              <a:rPr lang="he-IL" dirty="0" smtClean="0"/>
              <a:t>רכים</a:t>
            </a:r>
          </a:p>
          <a:p>
            <a:r>
              <a:rPr lang="he-IL" dirty="0" smtClean="0"/>
              <a:t>ויכול בין ריאליסטים לאידיאליסטים לגבי האינטרס הלאומי</a:t>
            </a:r>
          </a:p>
          <a:p>
            <a:r>
              <a:rPr lang="he-IL" dirty="0" smtClean="0"/>
              <a:t>4 קטגוריות</a:t>
            </a:r>
          </a:p>
          <a:p>
            <a:r>
              <a:rPr lang="he-IL" dirty="0" smtClean="0"/>
              <a:t>מנוסחים כ-</a:t>
            </a:r>
            <a:r>
              <a:rPr lang="en-US" dirty="0" smtClean="0"/>
              <a:t> -</a:t>
            </a:r>
            <a:r>
              <a:rPr lang="he-IL" dirty="0" smtClean="0"/>
              <a:t> </a:t>
            </a:r>
            <a:r>
              <a:rPr lang="en-US" dirty="0" smtClean="0"/>
              <a:t>end States</a:t>
            </a:r>
            <a:r>
              <a:rPr lang="he-IL" dirty="0" smtClean="0"/>
              <a:t> – מצבים שאנחנו רוצים להשיג או לשמור.</a:t>
            </a:r>
          </a:p>
          <a:p>
            <a:r>
              <a:rPr lang="he-IL" dirty="0" smtClean="0"/>
              <a:t>הם  ארוכי טווח ולא מושפעים ממחירים וסיכונים</a:t>
            </a:r>
          </a:p>
          <a:p>
            <a:r>
              <a:rPr lang="he-IL" dirty="0" err="1" smtClean="0"/>
              <a:t>להזהר</a:t>
            </a:r>
            <a:r>
              <a:rPr lang="he-IL" dirty="0" smtClean="0"/>
              <a:t> מבלבול עם כלים (למשל בריתות</a:t>
            </a:r>
            <a:r>
              <a:rPr lang="he-IL" smtClean="0"/>
              <a:t>) </a:t>
            </a: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270</Words>
  <Application>Microsoft Office PowerPoint</Application>
  <PresentationFormat>‫הצגה על המסך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DEIBEL</vt:lpstr>
      <vt:lpstr>הגדרות </vt:lpstr>
      <vt:lpstr>איזה אמצעים יש לאסטרטגית יחב"ל</vt:lpstr>
      <vt:lpstr>מה מאפיין חשיבה אסטרטגית של יחב"ל?</vt:lpstr>
      <vt:lpstr>שלבים בניתוח</vt:lpstr>
      <vt:lpstr>התהליך</vt:lpstr>
      <vt:lpstr>אינטרסים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DEIBEL</dc:title>
  <dc:creator>haimwaxman</dc:creator>
  <cp:lastModifiedBy>haimwaxman</cp:lastModifiedBy>
  <cp:revision>5</cp:revision>
  <dcterms:created xsi:type="dcterms:W3CDTF">2016-07-22T12:49:15Z</dcterms:created>
  <dcterms:modified xsi:type="dcterms:W3CDTF">2016-07-22T13:22:56Z</dcterms:modified>
</cp:coreProperties>
</file>