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72" r:id="rId2"/>
    <p:sldId id="279" r:id="rId3"/>
    <p:sldId id="258" r:id="rId4"/>
    <p:sldId id="263" r:id="rId5"/>
    <p:sldId id="280" r:id="rId6"/>
    <p:sldId id="273" r:id="rId7"/>
    <p:sldId id="264" r:id="rId8"/>
    <p:sldId id="265" r:id="rId9"/>
    <p:sldId id="266" r:id="rId10"/>
    <p:sldId id="276" r:id="rId11"/>
    <p:sldId id="275" r:id="rId12"/>
    <p:sldId id="267" r:id="rId13"/>
    <p:sldId id="268" r:id="rId14"/>
    <p:sldId id="269" r:id="rId15"/>
  </p:sldIdLst>
  <p:sldSz cx="5330825" cy="75628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2292"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977E7-298C-4DCA-9196-5585D2B7E44F}" type="datetimeFigureOut">
              <a:rPr lang="en-US" smtClean="0"/>
              <a:t>9/13/2019</a:t>
            </a:fld>
            <a:endParaRPr lang="en-US"/>
          </a:p>
        </p:txBody>
      </p:sp>
      <p:sp>
        <p:nvSpPr>
          <p:cNvPr id="4" name="Slide Image Placeholder 3"/>
          <p:cNvSpPr>
            <a:spLocks noGrp="1" noRot="1" noChangeAspect="1"/>
          </p:cNvSpPr>
          <p:nvPr>
            <p:ph type="sldImg" idx="2"/>
          </p:nvPr>
        </p:nvSpPr>
        <p:spPr>
          <a:xfrm>
            <a:off x="2341563" y="1143000"/>
            <a:ext cx="2174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5ED63-AD94-406A-B5A6-B475E86829B9}" type="slidenum">
              <a:rPr lang="en-US" smtClean="0"/>
              <a:t>‹#›</a:t>
            </a:fld>
            <a:endParaRPr lang="en-US"/>
          </a:p>
        </p:txBody>
      </p:sp>
    </p:spTree>
    <p:extLst>
      <p:ext uri="{BB962C8B-B14F-4D97-AF65-F5344CB8AC3E}">
        <p14:creationId xmlns:p14="http://schemas.microsoft.com/office/powerpoint/2010/main" val="199605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845F5-D5A8-406A-8560-F8227B656C6D}" type="slidenum">
              <a:rPr lang="en-US" smtClean="0"/>
              <a:t>4</a:t>
            </a:fld>
            <a:endParaRPr lang="en-US"/>
          </a:p>
        </p:txBody>
      </p:sp>
    </p:spTree>
    <p:extLst>
      <p:ext uri="{BB962C8B-B14F-4D97-AF65-F5344CB8AC3E}">
        <p14:creationId xmlns:p14="http://schemas.microsoft.com/office/powerpoint/2010/main" val="362751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845F5-D5A8-406A-8560-F8227B656C6D}" type="slidenum">
              <a:rPr lang="en-US" smtClean="0"/>
              <a:t>7</a:t>
            </a:fld>
            <a:endParaRPr lang="en-US"/>
          </a:p>
        </p:txBody>
      </p:sp>
    </p:spTree>
    <p:extLst>
      <p:ext uri="{BB962C8B-B14F-4D97-AF65-F5344CB8AC3E}">
        <p14:creationId xmlns:p14="http://schemas.microsoft.com/office/powerpoint/2010/main" val="308150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845F5-D5A8-406A-8560-F8227B656C6D}" type="slidenum">
              <a:rPr lang="en-US" smtClean="0"/>
              <a:t>8</a:t>
            </a:fld>
            <a:endParaRPr lang="en-US"/>
          </a:p>
        </p:txBody>
      </p:sp>
    </p:spTree>
    <p:extLst>
      <p:ext uri="{BB962C8B-B14F-4D97-AF65-F5344CB8AC3E}">
        <p14:creationId xmlns:p14="http://schemas.microsoft.com/office/powerpoint/2010/main" val="1535995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845F5-D5A8-406A-8560-F8227B656C6D}" type="slidenum">
              <a:rPr lang="en-US" smtClean="0"/>
              <a:t>9</a:t>
            </a:fld>
            <a:endParaRPr lang="en-US"/>
          </a:p>
        </p:txBody>
      </p:sp>
    </p:spTree>
    <p:extLst>
      <p:ext uri="{BB962C8B-B14F-4D97-AF65-F5344CB8AC3E}">
        <p14:creationId xmlns:p14="http://schemas.microsoft.com/office/powerpoint/2010/main" val="246421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845F5-D5A8-406A-8560-F8227B656C6D}" type="slidenum">
              <a:rPr lang="en-US" smtClean="0"/>
              <a:t>12</a:t>
            </a:fld>
            <a:endParaRPr lang="en-US"/>
          </a:p>
        </p:txBody>
      </p:sp>
    </p:spTree>
    <p:extLst>
      <p:ext uri="{BB962C8B-B14F-4D97-AF65-F5344CB8AC3E}">
        <p14:creationId xmlns:p14="http://schemas.microsoft.com/office/powerpoint/2010/main" val="128414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845F5-D5A8-406A-8560-F8227B656C6D}" type="slidenum">
              <a:rPr lang="en-US" smtClean="0"/>
              <a:t>13</a:t>
            </a:fld>
            <a:endParaRPr lang="en-US"/>
          </a:p>
        </p:txBody>
      </p:sp>
    </p:spTree>
    <p:extLst>
      <p:ext uri="{BB962C8B-B14F-4D97-AF65-F5344CB8AC3E}">
        <p14:creationId xmlns:p14="http://schemas.microsoft.com/office/powerpoint/2010/main" val="971227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9812" y="1237717"/>
            <a:ext cx="4531201" cy="2632992"/>
          </a:xfrm>
        </p:spPr>
        <p:txBody>
          <a:bodyPr anchor="b"/>
          <a:lstStyle>
            <a:lvl1pPr algn="ctr">
              <a:defRPr sz="3498"/>
            </a:lvl1pPr>
          </a:lstStyle>
          <a:p>
            <a:r>
              <a:rPr lang="en-US"/>
              <a:t>Click to edit Master title style</a:t>
            </a:r>
            <a:endParaRPr lang="en-US" dirty="0"/>
          </a:p>
        </p:txBody>
      </p:sp>
      <p:sp>
        <p:nvSpPr>
          <p:cNvPr id="3" name="Subtitle 2"/>
          <p:cNvSpPr>
            <a:spLocks noGrp="1"/>
          </p:cNvSpPr>
          <p:nvPr>
            <p:ph type="subTitle" idx="1"/>
          </p:nvPr>
        </p:nvSpPr>
        <p:spPr>
          <a:xfrm>
            <a:off x="666353" y="3972247"/>
            <a:ext cx="3998119" cy="1825938"/>
          </a:xfrm>
        </p:spPr>
        <p:txBody>
          <a:bodyPr/>
          <a:lstStyle>
            <a:lvl1pPr marL="0" indent="0" algn="ctr">
              <a:buNone/>
              <a:defRPr sz="1399"/>
            </a:lvl1pPr>
            <a:lvl2pPr marL="266548" indent="0" algn="ctr">
              <a:buNone/>
              <a:defRPr sz="1166"/>
            </a:lvl2pPr>
            <a:lvl3pPr marL="533095" indent="0" algn="ctr">
              <a:buNone/>
              <a:defRPr sz="1049"/>
            </a:lvl3pPr>
            <a:lvl4pPr marL="799643" indent="0" algn="ctr">
              <a:buNone/>
              <a:defRPr sz="933"/>
            </a:lvl4pPr>
            <a:lvl5pPr marL="1066190" indent="0" algn="ctr">
              <a:buNone/>
              <a:defRPr sz="933"/>
            </a:lvl5pPr>
            <a:lvl6pPr marL="1332738" indent="0" algn="ctr">
              <a:buNone/>
              <a:defRPr sz="933"/>
            </a:lvl6pPr>
            <a:lvl7pPr marL="1599286" indent="0" algn="ctr">
              <a:buNone/>
              <a:defRPr sz="933"/>
            </a:lvl7pPr>
            <a:lvl8pPr marL="1865833" indent="0" algn="ctr">
              <a:buNone/>
              <a:defRPr sz="933"/>
            </a:lvl8pPr>
            <a:lvl9pPr marL="2132381" indent="0" algn="ctr">
              <a:buNone/>
              <a:defRPr sz="9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C62C96-7338-43E2-9B99-D3795C8080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296502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62C96-7338-43E2-9B99-D3795C8080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129648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4872" y="402652"/>
            <a:ext cx="1149459"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66495" y="402652"/>
            <a:ext cx="3381742" cy="6409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62C96-7338-43E2-9B99-D3795C8080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351238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62C96-7338-43E2-9B99-D3795C8080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140019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3718" y="1885463"/>
            <a:ext cx="4597837" cy="3145935"/>
          </a:xfrm>
        </p:spPr>
        <p:txBody>
          <a:bodyPr anchor="b"/>
          <a:lstStyle>
            <a:lvl1pPr>
              <a:defRPr sz="3498"/>
            </a:lvl1pPr>
          </a:lstStyle>
          <a:p>
            <a:r>
              <a:rPr lang="en-US"/>
              <a:t>Click to edit Master title style</a:t>
            </a:r>
            <a:endParaRPr lang="en-US" dirty="0"/>
          </a:p>
        </p:txBody>
      </p:sp>
      <p:sp>
        <p:nvSpPr>
          <p:cNvPr id="3" name="Text Placeholder 2"/>
          <p:cNvSpPr>
            <a:spLocks noGrp="1"/>
          </p:cNvSpPr>
          <p:nvPr>
            <p:ph type="body" idx="1"/>
          </p:nvPr>
        </p:nvSpPr>
        <p:spPr>
          <a:xfrm>
            <a:off x="363718" y="5061159"/>
            <a:ext cx="4597837" cy="1654373"/>
          </a:xfrm>
        </p:spPr>
        <p:txBody>
          <a:bodyPr/>
          <a:lstStyle>
            <a:lvl1pPr marL="0" indent="0">
              <a:buNone/>
              <a:defRPr sz="1399">
                <a:solidFill>
                  <a:schemeClr val="tx1"/>
                </a:solidFill>
              </a:defRPr>
            </a:lvl1pPr>
            <a:lvl2pPr marL="266548" indent="0">
              <a:buNone/>
              <a:defRPr sz="1166">
                <a:solidFill>
                  <a:schemeClr val="tx1">
                    <a:tint val="75000"/>
                  </a:schemeClr>
                </a:solidFill>
              </a:defRPr>
            </a:lvl2pPr>
            <a:lvl3pPr marL="533095" indent="0">
              <a:buNone/>
              <a:defRPr sz="1049">
                <a:solidFill>
                  <a:schemeClr val="tx1">
                    <a:tint val="75000"/>
                  </a:schemeClr>
                </a:solidFill>
              </a:defRPr>
            </a:lvl3pPr>
            <a:lvl4pPr marL="799643" indent="0">
              <a:buNone/>
              <a:defRPr sz="933">
                <a:solidFill>
                  <a:schemeClr val="tx1">
                    <a:tint val="75000"/>
                  </a:schemeClr>
                </a:solidFill>
              </a:defRPr>
            </a:lvl4pPr>
            <a:lvl5pPr marL="1066190" indent="0">
              <a:buNone/>
              <a:defRPr sz="933">
                <a:solidFill>
                  <a:schemeClr val="tx1">
                    <a:tint val="75000"/>
                  </a:schemeClr>
                </a:solidFill>
              </a:defRPr>
            </a:lvl5pPr>
            <a:lvl6pPr marL="1332738" indent="0">
              <a:buNone/>
              <a:defRPr sz="933">
                <a:solidFill>
                  <a:schemeClr val="tx1">
                    <a:tint val="75000"/>
                  </a:schemeClr>
                </a:solidFill>
              </a:defRPr>
            </a:lvl6pPr>
            <a:lvl7pPr marL="1599286" indent="0">
              <a:buNone/>
              <a:defRPr sz="933">
                <a:solidFill>
                  <a:schemeClr val="tx1">
                    <a:tint val="75000"/>
                  </a:schemeClr>
                </a:solidFill>
              </a:defRPr>
            </a:lvl7pPr>
            <a:lvl8pPr marL="1865833" indent="0">
              <a:buNone/>
              <a:defRPr sz="933">
                <a:solidFill>
                  <a:schemeClr val="tx1">
                    <a:tint val="75000"/>
                  </a:schemeClr>
                </a:solidFill>
              </a:defRPr>
            </a:lvl8pPr>
            <a:lvl9pPr marL="2132381"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C62C96-7338-43E2-9B99-D3795C8080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3652606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6494" y="2013259"/>
            <a:ext cx="2265601"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698730" y="2013259"/>
            <a:ext cx="2265601"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C62C96-7338-43E2-9B99-D3795C8080C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189865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188" y="402654"/>
            <a:ext cx="4597837"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367189" y="1853949"/>
            <a:ext cx="2255188" cy="908592"/>
          </a:xfrm>
        </p:spPr>
        <p:txBody>
          <a:bodyPr anchor="b"/>
          <a:lstStyle>
            <a:lvl1pPr marL="0" indent="0">
              <a:buNone/>
              <a:defRPr sz="1399" b="1"/>
            </a:lvl1pPr>
            <a:lvl2pPr marL="266548" indent="0">
              <a:buNone/>
              <a:defRPr sz="1166" b="1"/>
            </a:lvl2pPr>
            <a:lvl3pPr marL="533095" indent="0">
              <a:buNone/>
              <a:defRPr sz="1049" b="1"/>
            </a:lvl3pPr>
            <a:lvl4pPr marL="799643" indent="0">
              <a:buNone/>
              <a:defRPr sz="933" b="1"/>
            </a:lvl4pPr>
            <a:lvl5pPr marL="1066190" indent="0">
              <a:buNone/>
              <a:defRPr sz="933" b="1"/>
            </a:lvl5pPr>
            <a:lvl6pPr marL="1332738" indent="0">
              <a:buNone/>
              <a:defRPr sz="933" b="1"/>
            </a:lvl6pPr>
            <a:lvl7pPr marL="1599286" indent="0">
              <a:buNone/>
              <a:defRPr sz="933" b="1"/>
            </a:lvl7pPr>
            <a:lvl8pPr marL="1865833" indent="0">
              <a:buNone/>
              <a:defRPr sz="933" b="1"/>
            </a:lvl8pPr>
            <a:lvl9pPr marL="2132381" indent="0">
              <a:buNone/>
              <a:defRPr sz="933" b="1"/>
            </a:lvl9pPr>
          </a:lstStyle>
          <a:p>
            <a:pPr lvl="0"/>
            <a:r>
              <a:rPr lang="en-US"/>
              <a:t>Click to edit Master text styles</a:t>
            </a:r>
          </a:p>
        </p:txBody>
      </p:sp>
      <p:sp>
        <p:nvSpPr>
          <p:cNvPr id="4" name="Content Placeholder 3"/>
          <p:cNvSpPr>
            <a:spLocks noGrp="1"/>
          </p:cNvSpPr>
          <p:nvPr>
            <p:ph sz="half" idx="2"/>
          </p:nvPr>
        </p:nvSpPr>
        <p:spPr>
          <a:xfrm>
            <a:off x="367189" y="2762541"/>
            <a:ext cx="2255188"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698730" y="1853949"/>
            <a:ext cx="2266295" cy="908592"/>
          </a:xfrm>
        </p:spPr>
        <p:txBody>
          <a:bodyPr anchor="b"/>
          <a:lstStyle>
            <a:lvl1pPr marL="0" indent="0">
              <a:buNone/>
              <a:defRPr sz="1399" b="1"/>
            </a:lvl1pPr>
            <a:lvl2pPr marL="266548" indent="0">
              <a:buNone/>
              <a:defRPr sz="1166" b="1"/>
            </a:lvl2pPr>
            <a:lvl3pPr marL="533095" indent="0">
              <a:buNone/>
              <a:defRPr sz="1049" b="1"/>
            </a:lvl3pPr>
            <a:lvl4pPr marL="799643" indent="0">
              <a:buNone/>
              <a:defRPr sz="933" b="1"/>
            </a:lvl4pPr>
            <a:lvl5pPr marL="1066190" indent="0">
              <a:buNone/>
              <a:defRPr sz="933" b="1"/>
            </a:lvl5pPr>
            <a:lvl6pPr marL="1332738" indent="0">
              <a:buNone/>
              <a:defRPr sz="933" b="1"/>
            </a:lvl6pPr>
            <a:lvl7pPr marL="1599286" indent="0">
              <a:buNone/>
              <a:defRPr sz="933" b="1"/>
            </a:lvl7pPr>
            <a:lvl8pPr marL="1865833" indent="0">
              <a:buNone/>
              <a:defRPr sz="933" b="1"/>
            </a:lvl8pPr>
            <a:lvl9pPr marL="2132381" indent="0">
              <a:buNone/>
              <a:defRPr sz="933" b="1"/>
            </a:lvl9pPr>
          </a:lstStyle>
          <a:p>
            <a:pPr lvl="0"/>
            <a:r>
              <a:rPr lang="en-US"/>
              <a:t>Click to edit Master text styles</a:t>
            </a:r>
          </a:p>
        </p:txBody>
      </p:sp>
      <p:sp>
        <p:nvSpPr>
          <p:cNvPr id="6" name="Content Placeholder 5"/>
          <p:cNvSpPr>
            <a:spLocks noGrp="1"/>
          </p:cNvSpPr>
          <p:nvPr>
            <p:ph sz="quarter" idx="4"/>
          </p:nvPr>
        </p:nvSpPr>
        <p:spPr>
          <a:xfrm>
            <a:off x="2698730" y="2762541"/>
            <a:ext cx="2266295"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C62C96-7338-43E2-9B99-D3795C8080C7}"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124032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C62C96-7338-43E2-9B99-D3795C8080C7}"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107996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C62C96-7338-43E2-9B99-D3795C8080C7}"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156073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7188" y="504190"/>
            <a:ext cx="1719330" cy="1764665"/>
          </a:xfrm>
        </p:spPr>
        <p:txBody>
          <a:bodyPr anchor="b"/>
          <a:lstStyle>
            <a:lvl1pPr>
              <a:defRPr sz="1866"/>
            </a:lvl1pPr>
          </a:lstStyle>
          <a:p>
            <a:r>
              <a:rPr lang="en-US"/>
              <a:t>Click to edit Master title style</a:t>
            </a:r>
            <a:endParaRPr lang="en-US" dirty="0"/>
          </a:p>
        </p:txBody>
      </p:sp>
      <p:sp>
        <p:nvSpPr>
          <p:cNvPr id="3" name="Content Placeholder 2"/>
          <p:cNvSpPr>
            <a:spLocks noGrp="1"/>
          </p:cNvSpPr>
          <p:nvPr>
            <p:ph idx="1"/>
          </p:nvPr>
        </p:nvSpPr>
        <p:spPr>
          <a:xfrm>
            <a:off x="2266295" y="1088912"/>
            <a:ext cx="2698730" cy="5374525"/>
          </a:xfrm>
        </p:spPr>
        <p:txBody>
          <a:bodyPr/>
          <a:lstStyle>
            <a:lvl1pPr>
              <a:defRPr sz="1866"/>
            </a:lvl1pPr>
            <a:lvl2pPr>
              <a:defRPr sz="1632"/>
            </a:lvl2pPr>
            <a:lvl3pPr>
              <a:defRPr sz="1399"/>
            </a:lvl3pPr>
            <a:lvl4pPr>
              <a:defRPr sz="1166"/>
            </a:lvl4pPr>
            <a:lvl5pPr>
              <a:defRPr sz="1166"/>
            </a:lvl5pPr>
            <a:lvl6pPr>
              <a:defRPr sz="1166"/>
            </a:lvl6pPr>
            <a:lvl7pPr>
              <a:defRPr sz="1166"/>
            </a:lvl7pPr>
            <a:lvl8pPr>
              <a:defRPr sz="1166"/>
            </a:lvl8pPr>
            <a:lvl9pPr>
              <a:defRPr sz="1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7188" y="2268855"/>
            <a:ext cx="1719330" cy="4203335"/>
          </a:xfrm>
        </p:spPr>
        <p:txBody>
          <a:bodyPr/>
          <a:lstStyle>
            <a:lvl1pPr marL="0" indent="0">
              <a:buNone/>
              <a:defRPr sz="933"/>
            </a:lvl1pPr>
            <a:lvl2pPr marL="266548" indent="0">
              <a:buNone/>
              <a:defRPr sz="816"/>
            </a:lvl2pPr>
            <a:lvl3pPr marL="533095" indent="0">
              <a:buNone/>
              <a:defRPr sz="700"/>
            </a:lvl3pPr>
            <a:lvl4pPr marL="799643" indent="0">
              <a:buNone/>
              <a:defRPr sz="583"/>
            </a:lvl4pPr>
            <a:lvl5pPr marL="1066190" indent="0">
              <a:buNone/>
              <a:defRPr sz="583"/>
            </a:lvl5pPr>
            <a:lvl6pPr marL="1332738" indent="0">
              <a:buNone/>
              <a:defRPr sz="583"/>
            </a:lvl6pPr>
            <a:lvl7pPr marL="1599286" indent="0">
              <a:buNone/>
              <a:defRPr sz="583"/>
            </a:lvl7pPr>
            <a:lvl8pPr marL="1865833" indent="0">
              <a:buNone/>
              <a:defRPr sz="583"/>
            </a:lvl8pPr>
            <a:lvl9pPr marL="2132381" indent="0">
              <a:buNone/>
              <a:defRPr sz="583"/>
            </a:lvl9pPr>
          </a:lstStyle>
          <a:p>
            <a:pPr lvl="0"/>
            <a:r>
              <a:rPr lang="en-US"/>
              <a:t>Click to edit Master text styles</a:t>
            </a:r>
          </a:p>
        </p:txBody>
      </p:sp>
      <p:sp>
        <p:nvSpPr>
          <p:cNvPr id="5" name="Date Placeholder 4"/>
          <p:cNvSpPr>
            <a:spLocks noGrp="1"/>
          </p:cNvSpPr>
          <p:nvPr>
            <p:ph type="dt" sz="half" idx="10"/>
          </p:nvPr>
        </p:nvSpPr>
        <p:spPr/>
        <p:txBody>
          <a:bodyPr/>
          <a:lstStyle/>
          <a:p>
            <a:fld id="{ECC62C96-7338-43E2-9B99-D3795C8080C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391676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7188" y="504190"/>
            <a:ext cx="1719330" cy="1764665"/>
          </a:xfrm>
        </p:spPr>
        <p:txBody>
          <a:bodyPr anchor="b"/>
          <a:lstStyle>
            <a:lvl1pPr>
              <a:defRPr sz="1866"/>
            </a:lvl1pPr>
          </a:lstStyle>
          <a:p>
            <a:r>
              <a:rPr lang="en-US"/>
              <a:t>Click to edit Master title style</a:t>
            </a:r>
            <a:endParaRPr lang="en-US" dirty="0"/>
          </a:p>
        </p:txBody>
      </p:sp>
      <p:sp>
        <p:nvSpPr>
          <p:cNvPr id="3" name="Picture Placeholder 2"/>
          <p:cNvSpPr>
            <a:spLocks noGrp="1" noChangeAspect="1"/>
          </p:cNvSpPr>
          <p:nvPr>
            <p:ph type="pic" idx="1"/>
          </p:nvPr>
        </p:nvSpPr>
        <p:spPr>
          <a:xfrm>
            <a:off x="2266295" y="1088912"/>
            <a:ext cx="2698730" cy="5374525"/>
          </a:xfrm>
        </p:spPr>
        <p:txBody>
          <a:bodyPr anchor="t"/>
          <a:lstStyle>
            <a:lvl1pPr marL="0" indent="0">
              <a:buNone/>
              <a:defRPr sz="1866"/>
            </a:lvl1pPr>
            <a:lvl2pPr marL="266548" indent="0">
              <a:buNone/>
              <a:defRPr sz="1632"/>
            </a:lvl2pPr>
            <a:lvl3pPr marL="533095" indent="0">
              <a:buNone/>
              <a:defRPr sz="1399"/>
            </a:lvl3pPr>
            <a:lvl4pPr marL="799643" indent="0">
              <a:buNone/>
              <a:defRPr sz="1166"/>
            </a:lvl4pPr>
            <a:lvl5pPr marL="1066190" indent="0">
              <a:buNone/>
              <a:defRPr sz="1166"/>
            </a:lvl5pPr>
            <a:lvl6pPr marL="1332738" indent="0">
              <a:buNone/>
              <a:defRPr sz="1166"/>
            </a:lvl6pPr>
            <a:lvl7pPr marL="1599286" indent="0">
              <a:buNone/>
              <a:defRPr sz="1166"/>
            </a:lvl7pPr>
            <a:lvl8pPr marL="1865833" indent="0">
              <a:buNone/>
              <a:defRPr sz="1166"/>
            </a:lvl8pPr>
            <a:lvl9pPr marL="2132381" indent="0">
              <a:buNone/>
              <a:defRPr sz="1166"/>
            </a:lvl9pPr>
          </a:lstStyle>
          <a:p>
            <a:r>
              <a:rPr lang="en-US"/>
              <a:t>Click icon to add picture</a:t>
            </a:r>
            <a:endParaRPr lang="en-US" dirty="0"/>
          </a:p>
        </p:txBody>
      </p:sp>
      <p:sp>
        <p:nvSpPr>
          <p:cNvPr id="4" name="Text Placeholder 3"/>
          <p:cNvSpPr>
            <a:spLocks noGrp="1"/>
          </p:cNvSpPr>
          <p:nvPr>
            <p:ph type="body" sz="half" idx="2"/>
          </p:nvPr>
        </p:nvSpPr>
        <p:spPr>
          <a:xfrm>
            <a:off x="367188" y="2268855"/>
            <a:ext cx="1719330" cy="4203335"/>
          </a:xfrm>
        </p:spPr>
        <p:txBody>
          <a:bodyPr/>
          <a:lstStyle>
            <a:lvl1pPr marL="0" indent="0">
              <a:buNone/>
              <a:defRPr sz="933"/>
            </a:lvl1pPr>
            <a:lvl2pPr marL="266548" indent="0">
              <a:buNone/>
              <a:defRPr sz="816"/>
            </a:lvl2pPr>
            <a:lvl3pPr marL="533095" indent="0">
              <a:buNone/>
              <a:defRPr sz="700"/>
            </a:lvl3pPr>
            <a:lvl4pPr marL="799643" indent="0">
              <a:buNone/>
              <a:defRPr sz="583"/>
            </a:lvl4pPr>
            <a:lvl5pPr marL="1066190" indent="0">
              <a:buNone/>
              <a:defRPr sz="583"/>
            </a:lvl5pPr>
            <a:lvl6pPr marL="1332738" indent="0">
              <a:buNone/>
              <a:defRPr sz="583"/>
            </a:lvl6pPr>
            <a:lvl7pPr marL="1599286" indent="0">
              <a:buNone/>
              <a:defRPr sz="583"/>
            </a:lvl7pPr>
            <a:lvl8pPr marL="1865833" indent="0">
              <a:buNone/>
              <a:defRPr sz="583"/>
            </a:lvl8pPr>
            <a:lvl9pPr marL="2132381" indent="0">
              <a:buNone/>
              <a:defRPr sz="583"/>
            </a:lvl9pPr>
          </a:lstStyle>
          <a:p>
            <a:pPr lvl="0"/>
            <a:r>
              <a:rPr lang="en-US"/>
              <a:t>Click to edit Master text styles</a:t>
            </a:r>
          </a:p>
        </p:txBody>
      </p:sp>
      <p:sp>
        <p:nvSpPr>
          <p:cNvPr id="5" name="Date Placeholder 4"/>
          <p:cNvSpPr>
            <a:spLocks noGrp="1"/>
          </p:cNvSpPr>
          <p:nvPr>
            <p:ph type="dt" sz="half" idx="10"/>
          </p:nvPr>
        </p:nvSpPr>
        <p:spPr/>
        <p:txBody>
          <a:bodyPr/>
          <a:lstStyle/>
          <a:p>
            <a:fld id="{ECC62C96-7338-43E2-9B99-D3795C8080C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AC05D-7FA3-4ACE-910E-0F7C381F39D3}" type="slidenum">
              <a:rPr lang="en-US" smtClean="0"/>
              <a:t>‹#›</a:t>
            </a:fld>
            <a:endParaRPr lang="en-US"/>
          </a:p>
        </p:txBody>
      </p:sp>
    </p:spTree>
    <p:extLst>
      <p:ext uri="{BB962C8B-B14F-4D97-AF65-F5344CB8AC3E}">
        <p14:creationId xmlns:p14="http://schemas.microsoft.com/office/powerpoint/2010/main" val="4219935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6494" y="402654"/>
            <a:ext cx="4597837" cy="1461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66494" y="2013259"/>
            <a:ext cx="4597837" cy="47985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6494" y="7009643"/>
            <a:ext cx="1199436" cy="402652"/>
          </a:xfrm>
          <a:prstGeom prst="rect">
            <a:avLst/>
          </a:prstGeom>
        </p:spPr>
        <p:txBody>
          <a:bodyPr vert="horz" lIns="91440" tIns="45720" rIns="91440" bIns="45720" rtlCol="0" anchor="ctr"/>
          <a:lstStyle>
            <a:lvl1pPr algn="l">
              <a:defRPr sz="700">
                <a:solidFill>
                  <a:schemeClr val="tx1">
                    <a:tint val="75000"/>
                  </a:schemeClr>
                </a:solidFill>
              </a:defRPr>
            </a:lvl1pPr>
          </a:lstStyle>
          <a:p>
            <a:fld id="{ECC62C96-7338-43E2-9B99-D3795C8080C7}" type="datetimeFigureOut">
              <a:rPr lang="en-US" smtClean="0"/>
              <a:t>9/13/2019</a:t>
            </a:fld>
            <a:endParaRPr lang="en-US"/>
          </a:p>
        </p:txBody>
      </p:sp>
      <p:sp>
        <p:nvSpPr>
          <p:cNvPr id="5" name="Footer Placeholder 4"/>
          <p:cNvSpPr>
            <a:spLocks noGrp="1"/>
          </p:cNvSpPr>
          <p:nvPr>
            <p:ph type="ftr" sz="quarter" idx="3"/>
          </p:nvPr>
        </p:nvSpPr>
        <p:spPr>
          <a:xfrm>
            <a:off x="1765836" y="7009643"/>
            <a:ext cx="1799153" cy="402652"/>
          </a:xfrm>
          <a:prstGeom prst="rect">
            <a:avLst/>
          </a:prstGeom>
        </p:spPr>
        <p:txBody>
          <a:bodyPr vert="horz" lIns="91440" tIns="45720" rIns="91440" bIns="45720" rtlCol="0" anchor="ctr"/>
          <a:lstStyle>
            <a:lvl1pPr algn="ctr">
              <a:defRPr sz="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764895" y="7009643"/>
            <a:ext cx="1199436" cy="402652"/>
          </a:xfrm>
          <a:prstGeom prst="rect">
            <a:avLst/>
          </a:prstGeom>
        </p:spPr>
        <p:txBody>
          <a:bodyPr vert="horz" lIns="91440" tIns="45720" rIns="91440" bIns="45720" rtlCol="0" anchor="ctr"/>
          <a:lstStyle>
            <a:lvl1pPr algn="r">
              <a:defRPr sz="700">
                <a:solidFill>
                  <a:schemeClr val="tx1">
                    <a:tint val="75000"/>
                  </a:schemeClr>
                </a:solidFill>
              </a:defRPr>
            </a:lvl1pPr>
          </a:lstStyle>
          <a:p>
            <a:fld id="{08AAC05D-7FA3-4ACE-910E-0F7C381F39D3}" type="slidenum">
              <a:rPr lang="en-US" smtClean="0"/>
              <a:t>‹#›</a:t>
            </a:fld>
            <a:endParaRPr lang="en-US"/>
          </a:p>
        </p:txBody>
      </p:sp>
    </p:spTree>
    <p:extLst>
      <p:ext uri="{BB962C8B-B14F-4D97-AF65-F5344CB8AC3E}">
        <p14:creationId xmlns:p14="http://schemas.microsoft.com/office/powerpoint/2010/main" val="42411366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33095" rtl="0" eaLnBrk="1" latinLnBrk="0" hangingPunct="1">
        <a:lnSpc>
          <a:spcPct val="90000"/>
        </a:lnSpc>
        <a:spcBef>
          <a:spcPct val="0"/>
        </a:spcBef>
        <a:buNone/>
        <a:defRPr sz="2565" kern="1200">
          <a:solidFill>
            <a:schemeClr val="tx1"/>
          </a:solidFill>
          <a:latin typeface="+mj-lt"/>
          <a:ea typeface="+mj-ea"/>
          <a:cs typeface="+mj-cs"/>
        </a:defRPr>
      </a:lvl1pPr>
    </p:titleStyle>
    <p:bodyStyle>
      <a:lvl1pPr marL="133274" indent="-133274" algn="l" defTabSz="533095" rtl="0" eaLnBrk="1" latinLnBrk="0" hangingPunct="1">
        <a:lnSpc>
          <a:spcPct val="90000"/>
        </a:lnSpc>
        <a:spcBef>
          <a:spcPts val="583"/>
        </a:spcBef>
        <a:buFont typeface="Arial" panose="020B0604020202020204" pitchFamily="34" charset="0"/>
        <a:buChar char="•"/>
        <a:defRPr sz="1632" kern="1200">
          <a:solidFill>
            <a:schemeClr val="tx1"/>
          </a:solidFill>
          <a:latin typeface="+mn-lt"/>
          <a:ea typeface="+mn-ea"/>
          <a:cs typeface="+mn-cs"/>
        </a:defRPr>
      </a:lvl1pPr>
      <a:lvl2pPr marL="399821" indent="-133274" algn="l" defTabSz="533095" rtl="0" eaLnBrk="1" latinLnBrk="0" hangingPunct="1">
        <a:lnSpc>
          <a:spcPct val="90000"/>
        </a:lnSpc>
        <a:spcBef>
          <a:spcPts val="292"/>
        </a:spcBef>
        <a:buFont typeface="Arial" panose="020B0604020202020204" pitchFamily="34" charset="0"/>
        <a:buChar char="•"/>
        <a:defRPr sz="1399" kern="1200">
          <a:solidFill>
            <a:schemeClr val="tx1"/>
          </a:solidFill>
          <a:latin typeface="+mn-lt"/>
          <a:ea typeface="+mn-ea"/>
          <a:cs typeface="+mn-cs"/>
        </a:defRPr>
      </a:lvl2pPr>
      <a:lvl3pPr marL="666369" indent="-133274" algn="l" defTabSz="533095" rtl="0" eaLnBrk="1" latinLnBrk="0" hangingPunct="1">
        <a:lnSpc>
          <a:spcPct val="90000"/>
        </a:lnSpc>
        <a:spcBef>
          <a:spcPts val="292"/>
        </a:spcBef>
        <a:buFont typeface="Arial" panose="020B0604020202020204" pitchFamily="34" charset="0"/>
        <a:buChar char="•"/>
        <a:defRPr sz="1166" kern="1200">
          <a:solidFill>
            <a:schemeClr val="tx1"/>
          </a:solidFill>
          <a:latin typeface="+mn-lt"/>
          <a:ea typeface="+mn-ea"/>
          <a:cs typeface="+mn-cs"/>
        </a:defRPr>
      </a:lvl3pPr>
      <a:lvl4pPr marL="932917" indent="-133274" algn="l" defTabSz="533095" rtl="0" eaLnBrk="1" latinLnBrk="0" hangingPunct="1">
        <a:lnSpc>
          <a:spcPct val="90000"/>
        </a:lnSpc>
        <a:spcBef>
          <a:spcPts val="292"/>
        </a:spcBef>
        <a:buFont typeface="Arial" panose="020B0604020202020204" pitchFamily="34" charset="0"/>
        <a:buChar char="•"/>
        <a:defRPr sz="1049" kern="1200">
          <a:solidFill>
            <a:schemeClr val="tx1"/>
          </a:solidFill>
          <a:latin typeface="+mn-lt"/>
          <a:ea typeface="+mn-ea"/>
          <a:cs typeface="+mn-cs"/>
        </a:defRPr>
      </a:lvl4pPr>
      <a:lvl5pPr marL="1199464" indent="-133274" algn="l" defTabSz="533095" rtl="0" eaLnBrk="1" latinLnBrk="0" hangingPunct="1">
        <a:lnSpc>
          <a:spcPct val="90000"/>
        </a:lnSpc>
        <a:spcBef>
          <a:spcPts val="292"/>
        </a:spcBef>
        <a:buFont typeface="Arial" panose="020B0604020202020204" pitchFamily="34" charset="0"/>
        <a:buChar char="•"/>
        <a:defRPr sz="1049" kern="1200">
          <a:solidFill>
            <a:schemeClr val="tx1"/>
          </a:solidFill>
          <a:latin typeface="+mn-lt"/>
          <a:ea typeface="+mn-ea"/>
          <a:cs typeface="+mn-cs"/>
        </a:defRPr>
      </a:lvl5pPr>
      <a:lvl6pPr marL="1466012" indent="-133274" algn="l" defTabSz="533095" rtl="0" eaLnBrk="1" latinLnBrk="0" hangingPunct="1">
        <a:lnSpc>
          <a:spcPct val="90000"/>
        </a:lnSpc>
        <a:spcBef>
          <a:spcPts val="292"/>
        </a:spcBef>
        <a:buFont typeface="Arial" panose="020B0604020202020204" pitchFamily="34" charset="0"/>
        <a:buChar char="•"/>
        <a:defRPr sz="1049" kern="1200">
          <a:solidFill>
            <a:schemeClr val="tx1"/>
          </a:solidFill>
          <a:latin typeface="+mn-lt"/>
          <a:ea typeface="+mn-ea"/>
          <a:cs typeface="+mn-cs"/>
        </a:defRPr>
      </a:lvl6pPr>
      <a:lvl7pPr marL="1732559" indent="-133274" algn="l" defTabSz="533095" rtl="0" eaLnBrk="1" latinLnBrk="0" hangingPunct="1">
        <a:lnSpc>
          <a:spcPct val="90000"/>
        </a:lnSpc>
        <a:spcBef>
          <a:spcPts val="292"/>
        </a:spcBef>
        <a:buFont typeface="Arial" panose="020B0604020202020204" pitchFamily="34" charset="0"/>
        <a:buChar char="•"/>
        <a:defRPr sz="1049" kern="1200">
          <a:solidFill>
            <a:schemeClr val="tx1"/>
          </a:solidFill>
          <a:latin typeface="+mn-lt"/>
          <a:ea typeface="+mn-ea"/>
          <a:cs typeface="+mn-cs"/>
        </a:defRPr>
      </a:lvl7pPr>
      <a:lvl8pPr marL="1999107" indent="-133274" algn="l" defTabSz="533095" rtl="0" eaLnBrk="1" latinLnBrk="0" hangingPunct="1">
        <a:lnSpc>
          <a:spcPct val="90000"/>
        </a:lnSpc>
        <a:spcBef>
          <a:spcPts val="292"/>
        </a:spcBef>
        <a:buFont typeface="Arial" panose="020B0604020202020204" pitchFamily="34" charset="0"/>
        <a:buChar char="•"/>
        <a:defRPr sz="1049" kern="1200">
          <a:solidFill>
            <a:schemeClr val="tx1"/>
          </a:solidFill>
          <a:latin typeface="+mn-lt"/>
          <a:ea typeface="+mn-ea"/>
          <a:cs typeface="+mn-cs"/>
        </a:defRPr>
      </a:lvl8pPr>
      <a:lvl9pPr marL="2265655" indent="-133274" algn="l" defTabSz="533095" rtl="0" eaLnBrk="1" latinLnBrk="0" hangingPunct="1">
        <a:lnSpc>
          <a:spcPct val="90000"/>
        </a:lnSpc>
        <a:spcBef>
          <a:spcPts val="292"/>
        </a:spcBef>
        <a:buFont typeface="Arial" panose="020B0604020202020204" pitchFamily="34" charset="0"/>
        <a:buChar char="•"/>
        <a:defRPr sz="1049" kern="1200">
          <a:solidFill>
            <a:schemeClr val="tx1"/>
          </a:solidFill>
          <a:latin typeface="+mn-lt"/>
          <a:ea typeface="+mn-ea"/>
          <a:cs typeface="+mn-cs"/>
        </a:defRPr>
      </a:lvl9pPr>
    </p:bodyStyle>
    <p:otherStyle>
      <a:defPPr>
        <a:defRPr lang="en-US"/>
      </a:defPPr>
      <a:lvl1pPr marL="0" algn="l" defTabSz="533095" rtl="0" eaLnBrk="1" latinLnBrk="0" hangingPunct="1">
        <a:defRPr sz="1049" kern="1200">
          <a:solidFill>
            <a:schemeClr val="tx1"/>
          </a:solidFill>
          <a:latin typeface="+mn-lt"/>
          <a:ea typeface="+mn-ea"/>
          <a:cs typeface="+mn-cs"/>
        </a:defRPr>
      </a:lvl1pPr>
      <a:lvl2pPr marL="266548" algn="l" defTabSz="533095" rtl="0" eaLnBrk="1" latinLnBrk="0" hangingPunct="1">
        <a:defRPr sz="1049" kern="1200">
          <a:solidFill>
            <a:schemeClr val="tx1"/>
          </a:solidFill>
          <a:latin typeface="+mn-lt"/>
          <a:ea typeface="+mn-ea"/>
          <a:cs typeface="+mn-cs"/>
        </a:defRPr>
      </a:lvl2pPr>
      <a:lvl3pPr marL="533095" algn="l" defTabSz="533095" rtl="0" eaLnBrk="1" latinLnBrk="0" hangingPunct="1">
        <a:defRPr sz="1049" kern="1200">
          <a:solidFill>
            <a:schemeClr val="tx1"/>
          </a:solidFill>
          <a:latin typeface="+mn-lt"/>
          <a:ea typeface="+mn-ea"/>
          <a:cs typeface="+mn-cs"/>
        </a:defRPr>
      </a:lvl3pPr>
      <a:lvl4pPr marL="799643" algn="l" defTabSz="533095" rtl="0" eaLnBrk="1" latinLnBrk="0" hangingPunct="1">
        <a:defRPr sz="1049" kern="1200">
          <a:solidFill>
            <a:schemeClr val="tx1"/>
          </a:solidFill>
          <a:latin typeface="+mn-lt"/>
          <a:ea typeface="+mn-ea"/>
          <a:cs typeface="+mn-cs"/>
        </a:defRPr>
      </a:lvl4pPr>
      <a:lvl5pPr marL="1066190" algn="l" defTabSz="533095" rtl="0" eaLnBrk="1" latinLnBrk="0" hangingPunct="1">
        <a:defRPr sz="1049" kern="1200">
          <a:solidFill>
            <a:schemeClr val="tx1"/>
          </a:solidFill>
          <a:latin typeface="+mn-lt"/>
          <a:ea typeface="+mn-ea"/>
          <a:cs typeface="+mn-cs"/>
        </a:defRPr>
      </a:lvl5pPr>
      <a:lvl6pPr marL="1332738" algn="l" defTabSz="533095" rtl="0" eaLnBrk="1" latinLnBrk="0" hangingPunct="1">
        <a:defRPr sz="1049" kern="1200">
          <a:solidFill>
            <a:schemeClr val="tx1"/>
          </a:solidFill>
          <a:latin typeface="+mn-lt"/>
          <a:ea typeface="+mn-ea"/>
          <a:cs typeface="+mn-cs"/>
        </a:defRPr>
      </a:lvl6pPr>
      <a:lvl7pPr marL="1599286" algn="l" defTabSz="533095" rtl="0" eaLnBrk="1" latinLnBrk="0" hangingPunct="1">
        <a:defRPr sz="1049" kern="1200">
          <a:solidFill>
            <a:schemeClr val="tx1"/>
          </a:solidFill>
          <a:latin typeface="+mn-lt"/>
          <a:ea typeface="+mn-ea"/>
          <a:cs typeface="+mn-cs"/>
        </a:defRPr>
      </a:lvl7pPr>
      <a:lvl8pPr marL="1865833" algn="l" defTabSz="533095" rtl="0" eaLnBrk="1" latinLnBrk="0" hangingPunct="1">
        <a:defRPr sz="1049" kern="1200">
          <a:solidFill>
            <a:schemeClr val="tx1"/>
          </a:solidFill>
          <a:latin typeface="+mn-lt"/>
          <a:ea typeface="+mn-ea"/>
          <a:cs typeface="+mn-cs"/>
        </a:defRPr>
      </a:lvl8pPr>
      <a:lvl9pPr marL="2132381" algn="l" defTabSz="533095" rtl="0" eaLnBrk="1" latinLnBrk="0" hangingPunct="1">
        <a:defRPr sz="10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trava.com/routes/7427315"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ctrail.or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anacostiawaterfront.org/awi-transportation-projects/anacostia-riverwalk-trai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Image result for dc washington">
            <a:extLst>
              <a:ext uri="{FF2B5EF4-FFF2-40B4-BE49-F238E27FC236}">
                <a16:creationId xmlns:a16="http://schemas.microsoft.com/office/drawing/2014/main" id="{93D998E9-C284-4AF4-A2C8-CB5EE60980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93" r="23830" b="9090"/>
          <a:stretch/>
        </p:blipFill>
        <p:spPr bwMode="auto">
          <a:xfrm>
            <a:off x="20" y="10"/>
            <a:ext cx="5330805" cy="756283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2504" y="150554"/>
            <a:ext cx="4945816" cy="2322879"/>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EBDF32AB-02C7-4880-B086-DF17AC95C43A}"/>
              </a:ext>
            </a:extLst>
          </p:cNvPr>
          <p:cNvSpPr>
            <a:spLocks noGrp="1"/>
          </p:cNvSpPr>
          <p:nvPr>
            <p:ph type="title"/>
          </p:nvPr>
        </p:nvSpPr>
        <p:spPr>
          <a:xfrm>
            <a:off x="437077" y="730410"/>
            <a:ext cx="4701243" cy="581583"/>
          </a:xfrm>
        </p:spPr>
        <p:txBody>
          <a:bodyPr>
            <a:noAutofit/>
          </a:bodyPr>
          <a:lstStyle/>
          <a:p>
            <a:pPr algn="ctr"/>
            <a:r>
              <a:rPr lang="he-IL" sz="3600" dirty="0">
                <a:latin typeface="Heebo" panose="00000500000000000000" pitchFamily="2" charset="-79"/>
                <a:cs typeface="Heebo" panose="00000500000000000000" pitchFamily="2" charset="-79"/>
              </a:rPr>
              <a:t>ברוכים הבאים לוושינגטון הבירה</a:t>
            </a:r>
            <a:br>
              <a:rPr lang="en-US" sz="3600" dirty="0">
                <a:latin typeface="Heebo" panose="00000500000000000000" pitchFamily="2" charset="-79"/>
                <a:cs typeface="Heebo" panose="00000500000000000000" pitchFamily="2" charset="-79"/>
              </a:rPr>
            </a:br>
            <a:endParaRPr lang="en-US" sz="3200" dirty="0"/>
          </a:p>
        </p:txBody>
      </p:sp>
      <p:sp>
        <p:nvSpPr>
          <p:cNvPr id="6" name="מלבן 9">
            <a:extLst>
              <a:ext uri="{FF2B5EF4-FFF2-40B4-BE49-F238E27FC236}">
                <a16:creationId xmlns:a16="http://schemas.microsoft.com/office/drawing/2014/main" id="{30CABDF1-8F8A-4887-A3CA-4489CED17A3E}"/>
              </a:ext>
            </a:extLst>
          </p:cNvPr>
          <p:cNvSpPr/>
          <p:nvPr/>
        </p:nvSpPr>
        <p:spPr>
          <a:xfrm>
            <a:off x="314790" y="1838375"/>
            <a:ext cx="4701243" cy="581583"/>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defTabSz="533095">
              <a:lnSpc>
                <a:spcPct val="90000"/>
              </a:lnSpc>
              <a:spcBef>
                <a:spcPct val="0"/>
              </a:spcBef>
              <a:defRPr/>
            </a:pPr>
            <a:r>
              <a:rPr lang="he-IL" dirty="0">
                <a:solidFill>
                  <a:schemeClr val="tx1"/>
                </a:solidFill>
                <a:latin typeface="Heebo" panose="00000500000000000000" pitchFamily="2" charset="-79"/>
                <a:ea typeface="+mj-ea"/>
                <a:cs typeface="Heebo" panose="00000500000000000000" pitchFamily="2" charset="-79"/>
              </a:rPr>
              <a:t>סמינר העמקה במערכת המוסדית האמריקנית</a:t>
            </a:r>
          </a:p>
          <a:p>
            <a:pPr algn="ctr">
              <a:defRPr/>
            </a:pPr>
            <a:r>
              <a:rPr lang="he-IL" dirty="0">
                <a:solidFill>
                  <a:schemeClr val="tx1"/>
                </a:solidFill>
                <a:latin typeface="Heebo" panose="00000500000000000000" pitchFamily="2" charset="-79"/>
                <a:ea typeface="+mj-ea"/>
                <a:cs typeface="Heebo" panose="00000500000000000000" pitchFamily="2" charset="-79"/>
              </a:rPr>
              <a:t>2019</a:t>
            </a:r>
            <a:endParaRPr lang="he-IL" sz="3600" dirty="0">
              <a:solidFill>
                <a:schemeClr val="tx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6793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washington dc">
            <a:extLst>
              <a:ext uri="{FF2B5EF4-FFF2-40B4-BE49-F238E27FC236}">
                <a16:creationId xmlns:a16="http://schemas.microsoft.com/office/drawing/2014/main" id="{B9766AAF-6276-46C4-94AB-B4CD44463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31872" y="1413722"/>
            <a:ext cx="6994568" cy="480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02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outdoor, building, riding, man&#10;&#10;Description automatically generated">
            <a:extLst>
              <a:ext uri="{FF2B5EF4-FFF2-40B4-BE49-F238E27FC236}">
                <a16:creationId xmlns:a16="http://schemas.microsoft.com/office/drawing/2014/main" id="{96B2E7CA-36A1-49B8-8813-37217C3F8EEE}"/>
              </a:ext>
            </a:extLst>
          </p:cNvPr>
          <p:cNvPicPr>
            <a:picLocks noGrp="1" noChangeAspect="1"/>
          </p:cNvPicPr>
          <p:nvPr>
            <p:ph idx="1"/>
          </p:nvPr>
        </p:nvPicPr>
        <p:blipFill rotWithShape="1">
          <a:blip r:embed="rId2"/>
          <a:srcRect l="10192" r="13619"/>
          <a:stretch/>
        </p:blipFill>
        <p:spPr>
          <a:xfrm>
            <a:off x="20" y="3558417"/>
            <a:ext cx="5330805" cy="4005682"/>
          </a:xfrm>
          <a:custGeom>
            <a:avLst/>
            <a:gdLst>
              <a:gd name="connsiteX0" fmla="*/ 8687357 w 8687357"/>
              <a:gd name="connsiteY0" fmla="*/ 5592682 h 6439627"/>
              <a:gd name="connsiteX1" fmla="*/ 8687357 w 8687357"/>
              <a:gd name="connsiteY1" fmla="*/ 6439627 h 6439627"/>
              <a:gd name="connsiteX2" fmla="*/ 6546927 w 8687357"/>
              <a:gd name="connsiteY2" fmla="*/ 6439627 h 6439627"/>
              <a:gd name="connsiteX3" fmla="*/ 6580991 w 8687357"/>
              <a:gd name="connsiteY3" fmla="*/ 6380627 h 6439627"/>
              <a:gd name="connsiteX4" fmla="*/ 6886366 w 8687357"/>
              <a:gd name="connsiteY4" fmla="*/ 5851702 h 6439627"/>
              <a:gd name="connsiteX5" fmla="*/ 7338457 w 8687357"/>
              <a:gd name="connsiteY5" fmla="*/ 5596063 h 6439627"/>
              <a:gd name="connsiteX6" fmla="*/ 8501061 w 8687357"/>
              <a:gd name="connsiteY6" fmla="*/ 5593149 h 6439627"/>
              <a:gd name="connsiteX7" fmla="*/ 7993536 w 8687357"/>
              <a:gd name="connsiteY7" fmla="*/ 3646328 h 6439627"/>
              <a:gd name="connsiteX8" fmla="*/ 8130222 w 8687357"/>
              <a:gd name="connsiteY8" fmla="*/ 3725244 h 6439627"/>
              <a:gd name="connsiteX9" fmla="*/ 8574552 w 8687357"/>
              <a:gd name="connsiteY9" fmla="*/ 4499321 h 6439627"/>
              <a:gd name="connsiteX10" fmla="*/ 8575979 w 8687357"/>
              <a:gd name="connsiteY10" fmla="*/ 4658531 h 6439627"/>
              <a:gd name="connsiteX11" fmla="*/ 8128740 w 8687357"/>
              <a:gd name="connsiteY11" fmla="*/ 5433172 h 6439627"/>
              <a:gd name="connsiteX12" fmla="*/ 7989180 w 8687357"/>
              <a:gd name="connsiteY12" fmla="*/ 5513215 h 6439627"/>
              <a:gd name="connsiteX13" fmla="*/ 7097611 w 8687357"/>
              <a:gd name="connsiteY13" fmla="*/ 5513779 h 6439627"/>
              <a:gd name="connsiteX14" fmla="*/ 6960925 w 8687357"/>
              <a:gd name="connsiteY14" fmla="*/ 5434863 h 6439627"/>
              <a:gd name="connsiteX15" fmla="*/ 6515628 w 8687357"/>
              <a:gd name="connsiteY15" fmla="*/ 4662459 h 6439627"/>
              <a:gd name="connsiteX16" fmla="*/ 6515168 w 8687357"/>
              <a:gd name="connsiteY16" fmla="*/ 4501577 h 6439627"/>
              <a:gd name="connsiteX17" fmla="*/ 6962407 w 8687357"/>
              <a:gd name="connsiteY17" fmla="*/ 3726935 h 6439627"/>
              <a:gd name="connsiteX18" fmla="*/ 7101000 w 8687357"/>
              <a:gd name="connsiteY18" fmla="*/ 3648566 h 6439627"/>
              <a:gd name="connsiteX19" fmla="*/ 7993536 w 8687357"/>
              <a:gd name="connsiteY19" fmla="*/ 3646328 h 6439627"/>
              <a:gd name="connsiteX20" fmla="*/ 6711979 w 8687357"/>
              <a:gd name="connsiteY20" fmla="*/ 3263784 h 6439627"/>
              <a:gd name="connsiteX21" fmla="*/ 6760609 w 8687357"/>
              <a:gd name="connsiteY21" fmla="*/ 3291861 h 6439627"/>
              <a:gd name="connsiteX22" fmla="*/ 6918689 w 8687357"/>
              <a:gd name="connsiteY22" fmla="*/ 3567256 h 6439627"/>
              <a:gd name="connsiteX23" fmla="*/ 6919197 w 8687357"/>
              <a:gd name="connsiteY23" fmla="*/ 3623899 h 6439627"/>
              <a:gd name="connsiteX24" fmla="*/ 6760082 w 8687357"/>
              <a:gd name="connsiteY24" fmla="*/ 3899495 h 6439627"/>
              <a:gd name="connsiteX25" fmla="*/ 6710430 w 8687357"/>
              <a:gd name="connsiteY25" fmla="*/ 3927972 h 6439627"/>
              <a:gd name="connsiteX26" fmla="*/ 6393234 w 8687357"/>
              <a:gd name="connsiteY26" fmla="*/ 3928173 h 6439627"/>
              <a:gd name="connsiteX27" fmla="*/ 6344604 w 8687357"/>
              <a:gd name="connsiteY27" fmla="*/ 3900096 h 6439627"/>
              <a:gd name="connsiteX28" fmla="*/ 6186180 w 8687357"/>
              <a:gd name="connsiteY28" fmla="*/ 3625297 h 6439627"/>
              <a:gd name="connsiteX29" fmla="*/ 6186016 w 8687357"/>
              <a:gd name="connsiteY29" fmla="*/ 3568059 h 6439627"/>
              <a:gd name="connsiteX30" fmla="*/ 6345132 w 8687357"/>
              <a:gd name="connsiteY30" fmla="*/ 3292462 h 6439627"/>
              <a:gd name="connsiteX31" fmla="*/ 6394440 w 8687357"/>
              <a:gd name="connsiteY31" fmla="*/ 3264581 h 6439627"/>
              <a:gd name="connsiteX32" fmla="*/ 6711979 w 8687357"/>
              <a:gd name="connsiteY32" fmla="*/ 3263784 h 6439627"/>
              <a:gd name="connsiteX33" fmla="*/ 6556655 w 8687357"/>
              <a:gd name="connsiteY33" fmla="*/ 2828022 h 6439627"/>
              <a:gd name="connsiteX34" fmla="*/ 6582333 w 8687357"/>
              <a:gd name="connsiteY34" fmla="*/ 2842847 h 6439627"/>
              <a:gd name="connsiteX35" fmla="*/ 6665805 w 8687357"/>
              <a:gd name="connsiteY35" fmla="*/ 2988265 h 6439627"/>
              <a:gd name="connsiteX36" fmla="*/ 6666073 w 8687357"/>
              <a:gd name="connsiteY36" fmla="*/ 3018175 h 6439627"/>
              <a:gd name="connsiteX37" fmla="*/ 6582055 w 8687357"/>
              <a:gd name="connsiteY37" fmla="*/ 3163699 h 6439627"/>
              <a:gd name="connsiteX38" fmla="*/ 6555837 w 8687357"/>
              <a:gd name="connsiteY38" fmla="*/ 3178736 h 6439627"/>
              <a:gd name="connsiteX39" fmla="*/ 6388346 w 8687357"/>
              <a:gd name="connsiteY39" fmla="*/ 3178842 h 6439627"/>
              <a:gd name="connsiteX40" fmla="*/ 6362668 w 8687357"/>
              <a:gd name="connsiteY40" fmla="*/ 3164017 h 6439627"/>
              <a:gd name="connsiteX41" fmla="*/ 6279015 w 8687357"/>
              <a:gd name="connsiteY41" fmla="*/ 3018913 h 6439627"/>
              <a:gd name="connsiteX42" fmla="*/ 6278928 w 8687357"/>
              <a:gd name="connsiteY42" fmla="*/ 2988689 h 6439627"/>
              <a:gd name="connsiteX43" fmla="*/ 6362947 w 8687357"/>
              <a:gd name="connsiteY43" fmla="*/ 2843165 h 6439627"/>
              <a:gd name="connsiteX44" fmla="*/ 6388983 w 8687357"/>
              <a:gd name="connsiteY44" fmla="*/ 2828442 h 6439627"/>
              <a:gd name="connsiteX45" fmla="*/ 6556655 w 8687357"/>
              <a:gd name="connsiteY45" fmla="*/ 2828022 h 6439627"/>
              <a:gd name="connsiteX46" fmla="*/ 4892415 w 8687357"/>
              <a:gd name="connsiteY46" fmla="*/ 2543905 h 6439627"/>
              <a:gd name="connsiteX47" fmla="*/ 5338288 w 8687357"/>
              <a:gd name="connsiteY47" fmla="*/ 2801330 h 6439627"/>
              <a:gd name="connsiteX48" fmla="*/ 6787688 w 8687357"/>
              <a:gd name="connsiteY48" fmla="*/ 5326361 h 6439627"/>
              <a:gd name="connsiteX49" fmla="*/ 6792344 w 8687357"/>
              <a:gd name="connsiteY49" fmla="*/ 5845703 h 6439627"/>
              <a:gd name="connsiteX50" fmla="*/ 6535542 w 8687357"/>
              <a:gd name="connsiteY50" fmla="*/ 6290497 h 6439627"/>
              <a:gd name="connsiteX51" fmla="*/ 6449441 w 8687357"/>
              <a:gd name="connsiteY51" fmla="*/ 6439627 h 6439627"/>
              <a:gd name="connsiteX52" fmla="*/ 406513 w 8687357"/>
              <a:gd name="connsiteY52" fmla="*/ 6439627 h 6439627"/>
              <a:gd name="connsiteX53" fmla="*/ 375546 w 8687357"/>
              <a:gd name="connsiteY53" fmla="*/ 6385912 h 6439627"/>
              <a:gd name="connsiteX54" fmla="*/ 71498 w 8687357"/>
              <a:gd name="connsiteY54" fmla="*/ 5858514 h 6439627"/>
              <a:gd name="connsiteX55" fmla="*/ 69993 w 8687357"/>
              <a:gd name="connsiteY55" fmla="*/ 5333715 h 6439627"/>
              <a:gd name="connsiteX56" fmla="*/ 1528883 w 8687357"/>
              <a:gd name="connsiteY56" fmla="*/ 2806842 h 6439627"/>
              <a:gd name="connsiteX57" fmla="*/ 1980974 w 8687357"/>
              <a:gd name="connsiteY57" fmla="*/ 2551204 h 6439627"/>
              <a:gd name="connsiteX58" fmla="*/ 4892415 w 8687357"/>
              <a:gd name="connsiteY58" fmla="*/ 2543905 h 6439627"/>
              <a:gd name="connsiteX59" fmla="*/ 8052417 w 8687357"/>
              <a:gd name="connsiteY59" fmla="*/ 2395105 h 6439627"/>
              <a:gd name="connsiteX60" fmla="*/ 8137117 w 8687357"/>
              <a:gd name="connsiteY60" fmla="*/ 2444007 h 6439627"/>
              <a:gd name="connsiteX61" fmla="*/ 8412454 w 8687357"/>
              <a:gd name="connsiteY61" fmla="*/ 2923678 h 6439627"/>
              <a:gd name="connsiteX62" fmla="*/ 8413339 w 8687357"/>
              <a:gd name="connsiteY62" fmla="*/ 3022335 h 6439627"/>
              <a:gd name="connsiteX63" fmla="*/ 8136199 w 8687357"/>
              <a:gd name="connsiteY63" fmla="*/ 3502355 h 6439627"/>
              <a:gd name="connsiteX64" fmla="*/ 8049718 w 8687357"/>
              <a:gd name="connsiteY64" fmla="*/ 3551955 h 6439627"/>
              <a:gd name="connsiteX65" fmla="*/ 7497241 w 8687357"/>
              <a:gd name="connsiteY65" fmla="*/ 3552304 h 6439627"/>
              <a:gd name="connsiteX66" fmla="*/ 7412541 w 8687357"/>
              <a:gd name="connsiteY66" fmla="*/ 3503403 h 6439627"/>
              <a:gd name="connsiteX67" fmla="*/ 7136605 w 8687357"/>
              <a:gd name="connsiteY67" fmla="*/ 3024769 h 6439627"/>
              <a:gd name="connsiteX68" fmla="*/ 7136320 w 8687357"/>
              <a:gd name="connsiteY68" fmla="*/ 2925075 h 6439627"/>
              <a:gd name="connsiteX69" fmla="*/ 7413460 w 8687357"/>
              <a:gd name="connsiteY69" fmla="*/ 2445054 h 6439627"/>
              <a:gd name="connsiteX70" fmla="*/ 7499342 w 8687357"/>
              <a:gd name="connsiteY70" fmla="*/ 2396492 h 6439627"/>
              <a:gd name="connsiteX71" fmla="*/ 8052417 w 8687357"/>
              <a:gd name="connsiteY71" fmla="*/ 2395105 h 6439627"/>
              <a:gd name="connsiteX72" fmla="*/ 6166018 w 8687357"/>
              <a:gd name="connsiteY72" fmla="*/ 1975621 h 6439627"/>
              <a:gd name="connsiteX73" fmla="*/ 6237158 w 8687357"/>
              <a:gd name="connsiteY73" fmla="*/ 2016694 h 6439627"/>
              <a:gd name="connsiteX74" fmla="*/ 6468416 w 8687357"/>
              <a:gd name="connsiteY74" fmla="*/ 2419574 h 6439627"/>
              <a:gd name="connsiteX75" fmla="*/ 6469160 w 8687357"/>
              <a:gd name="connsiteY75" fmla="*/ 2502438 h 6439627"/>
              <a:gd name="connsiteX76" fmla="*/ 6236387 w 8687357"/>
              <a:gd name="connsiteY76" fmla="*/ 2905612 h 6439627"/>
              <a:gd name="connsiteX77" fmla="*/ 6163751 w 8687357"/>
              <a:gd name="connsiteY77" fmla="*/ 2947271 h 6439627"/>
              <a:gd name="connsiteX78" fmla="*/ 5699720 w 8687357"/>
              <a:gd name="connsiteY78" fmla="*/ 2947565 h 6439627"/>
              <a:gd name="connsiteX79" fmla="*/ 5628579 w 8687357"/>
              <a:gd name="connsiteY79" fmla="*/ 2906492 h 6439627"/>
              <a:gd name="connsiteX80" fmla="*/ 5396817 w 8687357"/>
              <a:gd name="connsiteY80" fmla="*/ 2504482 h 6439627"/>
              <a:gd name="connsiteX81" fmla="*/ 5396578 w 8687357"/>
              <a:gd name="connsiteY81" fmla="*/ 2420748 h 6439627"/>
              <a:gd name="connsiteX82" fmla="*/ 5629350 w 8687357"/>
              <a:gd name="connsiteY82" fmla="*/ 2017574 h 6439627"/>
              <a:gd name="connsiteX83" fmla="*/ 5701483 w 8687357"/>
              <a:gd name="connsiteY83" fmla="*/ 1976785 h 6439627"/>
              <a:gd name="connsiteX84" fmla="*/ 6166018 w 8687357"/>
              <a:gd name="connsiteY84" fmla="*/ 1975621 h 6439627"/>
              <a:gd name="connsiteX85" fmla="*/ 5123215 w 8687357"/>
              <a:gd name="connsiteY85" fmla="*/ 34 h 6439627"/>
              <a:gd name="connsiteX86" fmla="*/ 5303047 w 8687357"/>
              <a:gd name="connsiteY86" fmla="*/ 103860 h 6439627"/>
              <a:gd name="connsiteX87" fmla="*/ 5887630 w 8687357"/>
              <a:gd name="connsiteY87" fmla="*/ 1122274 h 6439627"/>
              <a:gd name="connsiteX88" fmla="*/ 5889509 w 8687357"/>
              <a:gd name="connsiteY88" fmla="*/ 1331739 h 6439627"/>
              <a:gd name="connsiteX89" fmla="*/ 5301098 w 8687357"/>
              <a:gd name="connsiteY89" fmla="*/ 2350896 h 6439627"/>
              <a:gd name="connsiteX90" fmla="*/ 5117486 w 8687357"/>
              <a:gd name="connsiteY90" fmla="*/ 2456203 h 6439627"/>
              <a:gd name="connsiteX91" fmla="*/ 3944493 w 8687357"/>
              <a:gd name="connsiteY91" fmla="*/ 2456945 h 6439627"/>
              <a:gd name="connsiteX92" fmla="*/ 3764661 w 8687357"/>
              <a:gd name="connsiteY92" fmla="*/ 2353119 h 6439627"/>
              <a:gd name="connsiteX93" fmla="*/ 3178808 w 8687357"/>
              <a:gd name="connsiteY93" fmla="*/ 1336906 h 6439627"/>
              <a:gd name="connsiteX94" fmla="*/ 3178202 w 8687357"/>
              <a:gd name="connsiteY94" fmla="*/ 1125240 h 6439627"/>
              <a:gd name="connsiteX95" fmla="*/ 3766612 w 8687357"/>
              <a:gd name="connsiteY95" fmla="*/ 106084 h 6439627"/>
              <a:gd name="connsiteX96" fmla="*/ 3948952 w 8687357"/>
              <a:gd name="connsiteY96" fmla="*/ 2977 h 6439627"/>
              <a:gd name="connsiteX97" fmla="*/ 5123215 w 8687357"/>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7" h="6439627">
                <a:moveTo>
                  <a:pt x="8687357" y="5592682"/>
                </a:moveTo>
                <a:lnTo>
                  <a:pt x="8687357" y="6439627"/>
                </a:lnTo>
                <a:lnTo>
                  <a:pt x="6546927" y="6439627"/>
                </a:lnTo>
                <a:lnTo>
                  <a:pt x="6580991" y="6380627"/>
                </a:lnTo>
                <a:cubicBezTo>
                  <a:pt x="6886366" y="5851702"/>
                  <a:pt x="6886366" y="5851702"/>
                  <a:pt x="6886366" y="5851702"/>
                </a:cubicBezTo>
                <a:cubicBezTo>
                  <a:pt x="6977743" y="5693431"/>
                  <a:pt x="7152970" y="5590847"/>
                  <a:pt x="7338457" y="5596063"/>
                </a:cubicBezTo>
                <a:cubicBezTo>
                  <a:pt x="7793370" y="5594923"/>
                  <a:pt x="8177202" y="5593961"/>
                  <a:pt x="8501061" y="5593149"/>
                </a:cubicBezTo>
                <a:close/>
                <a:moveTo>
                  <a:pt x="7993536" y="3646328"/>
                </a:moveTo>
                <a:cubicBezTo>
                  <a:pt x="8049698" y="3645292"/>
                  <a:pt x="8103038" y="3676088"/>
                  <a:pt x="8130222" y="3725244"/>
                </a:cubicBezTo>
                <a:cubicBezTo>
                  <a:pt x="8574552" y="4499321"/>
                  <a:pt x="8574552" y="4499321"/>
                  <a:pt x="8574552" y="4499321"/>
                </a:cubicBezTo>
                <a:cubicBezTo>
                  <a:pt x="8604367" y="4547767"/>
                  <a:pt x="8603992" y="4610012"/>
                  <a:pt x="8575979" y="4658531"/>
                </a:cubicBezTo>
                <a:cubicBezTo>
                  <a:pt x="8128740" y="5433172"/>
                  <a:pt x="8128740" y="5433172"/>
                  <a:pt x="8128740" y="5433172"/>
                </a:cubicBezTo>
                <a:cubicBezTo>
                  <a:pt x="8099761" y="5483366"/>
                  <a:pt x="8047009" y="5513140"/>
                  <a:pt x="7989180" y="5513215"/>
                </a:cubicBezTo>
                <a:cubicBezTo>
                  <a:pt x="7097611" y="5513779"/>
                  <a:pt x="7097611" y="5513779"/>
                  <a:pt x="7097611" y="5513779"/>
                </a:cubicBezTo>
                <a:cubicBezTo>
                  <a:pt x="7041448" y="5514815"/>
                  <a:pt x="6988108" y="5484020"/>
                  <a:pt x="6960925" y="5434863"/>
                </a:cubicBezTo>
                <a:cubicBezTo>
                  <a:pt x="6515628" y="4662459"/>
                  <a:pt x="6515628" y="4662459"/>
                  <a:pt x="6515628" y="4662459"/>
                </a:cubicBezTo>
                <a:cubicBezTo>
                  <a:pt x="6486779" y="4612341"/>
                  <a:pt x="6486189" y="4551769"/>
                  <a:pt x="6515168" y="4501577"/>
                </a:cubicBezTo>
                <a:cubicBezTo>
                  <a:pt x="6962407" y="3726935"/>
                  <a:pt x="6962407" y="3726935"/>
                  <a:pt x="6962407" y="3726935"/>
                </a:cubicBezTo>
                <a:cubicBezTo>
                  <a:pt x="6990420" y="3678416"/>
                  <a:pt x="7044137" y="3646968"/>
                  <a:pt x="7101000" y="3648566"/>
                </a:cubicBezTo>
                <a:cubicBezTo>
                  <a:pt x="7993536" y="3646328"/>
                  <a:pt x="7993536" y="3646328"/>
                  <a:pt x="7993536" y="3646328"/>
                </a:cubicBezTo>
                <a:close/>
                <a:moveTo>
                  <a:pt x="6711979" y="3263784"/>
                </a:moveTo>
                <a:cubicBezTo>
                  <a:pt x="6731960" y="3263416"/>
                  <a:pt x="6750938" y="3274372"/>
                  <a:pt x="6760609" y="3291861"/>
                </a:cubicBezTo>
                <a:cubicBezTo>
                  <a:pt x="6918689" y="3567256"/>
                  <a:pt x="6918689" y="3567256"/>
                  <a:pt x="6918689" y="3567256"/>
                </a:cubicBezTo>
                <a:cubicBezTo>
                  <a:pt x="6929297" y="3584492"/>
                  <a:pt x="6929164" y="3606636"/>
                  <a:pt x="6919197" y="3623899"/>
                </a:cubicBezTo>
                <a:cubicBezTo>
                  <a:pt x="6760082" y="3899495"/>
                  <a:pt x="6760082" y="3899495"/>
                  <a:pt x="6760082" y="3899495"/>
                </a:cubicBezTo>
                <a:cubicBezTo>
                  <a:pt x="6749772" y="3917353"/>
                  <a:pt x="6731004" y="3927946"/>
                  <a:pt x="6710430" y="3927972"/>
                </a:cubicBezTo>
                <a:cubicBezTo>
                  <a:pt x="6393234" y="3928173"/>
                  <a:pt x="6393234" y="3928173"/>
                  <a:pt x="6393234" y="3928173"/>
                </a:cubicBezTo>
                <a:cubicBezTo>
                  <a:pt x="6373253" y="3928542"/>
                  <a:pt x="6354275" y="3917585"/>
                  <a:pt x="6344604" y="3900096"/>
                </a:cubicBezTo>
                <a:cubicBezTo>
                  <a:pt x="6186180" y="3625297"/>
                  <a:pt x="6186180" y="3625297"/>
                  <a:pt x="6186180" y="3625297"/>
                </a:cubicBezTo>
                <a:cubicBezTo>
                  <a:pt x="6175916" y="3607466"/>
                  <a:pt x="6175706" y="3585916"/>
                  <a:pt x="6186016" y="3568059"/>
                </a:cubicBezTo>
                <a:cubicBezTo>
                  <a:pt x="6345132" y="3292462"/>
                  <a:pt x="6345132" y="3292462"/>
                  <a:pt x="6345132" y="3292462"/>
                </a:cubicBezTo>
                <a:cubicBezTo>
                  <a:pt x="6355098" y="3275200"/>
                  <a:pt x="6374209" y="3264012"/>
                  <a:pt x="6394440" y="3264581"/>
                </a:cubicBezTo>
                <a:cubicBezTo>
                  <a:pt x="6711979" y="3263784"/>
                  <a:pt x="6711979" y="3263784"/>
                  <a:pt x="6711979" y="3263784"/>
                </a:cubicBezTo>
                <a:close/>
                <a:moveTo>
                  <a:pt x="6556655" y="2828022"/>
                </a:moveTo>
                <a:cubicBezTo>
                  <a:pt x="6567205" y="2827827"/>
                  <a:pt x="6577226" y="2833613"/>
                  <a:pt x="6582333" y="2842847"/>
                </a:cubicBezTo>
                <a:cubicBezTo>
                  <a:pt x="6665805" y="2988265"/>
                  <a:pt x="6665805" y="2988265"/>
                  <a:pt x="6665805" y="2988265"/>
                </a:cubicBezTo>
                <a:cubicBezTo>
                  <a:pt x="6671406" y="2997367"/>
                  <a:pt x="6671336" y="3009060"/>
                  <a:pt x="6666073" y="3018175"/>
                </a:cubicBezTo>
                <a:cubicBezTo>
                  <a:pt x="6582055" y="3163699"/>
                  <a:pt x="6582055" y="3163699"/>
                  <a:pt x="6582055" y="3163699"/>
                </a:cubicBezTo>
                <a:cubicBezTo>
                  <a:pt x="6576611" y="3173129"/>
                  <a:pt x="6566700" y="3178722"/>
                  <a:pt x="6555837" y="3178736"/>
                </a:cubicBezTo>
                <a:cubicBezTo>
                  <a:pt x="6388346" y="3178842"/>
                  <a:pt x="6388346" y="3178842"/>
                  <a:pt x="6388346" y="3178842"/>
                </a:cubicBezTo>
                <a:cubicBezTo>
                  <a:pt x="6377796" y="3179037"/>
                  <a:pt x="6367774" y="3173251"/>
                  <a:pt x="6362668" y="3164017"/>
                </a:cubicBezTo>
                <a:cubicBezTo>
                  <a:pt x="6279015" y="3018913"/>
                  <a:pt x="6279015" y="3018913"/>
                  <a:pt x="6279015" y="3018913"/>
                </a:cubicBezTo>
                <a:cubicBezTo>
                  <a:pt x="6273595" y="3009498"/>
                  <a:pt x="6273484" y="2998119"/>
                  <a:pt x="6278928" y="2988689"/>
                </a:cubicBezTo>
                <a:cubicBezTo>
                  <a:pt x="6362947" y="2843165"/>
                  <a:pt x="6362947" y="2843165"/>
                  <a:pt x="6362947" y="2843165"/>
                </a:cubicBezTo>
                <a:cubicBezTo>
                  <a:pt x="6368209" y="2834050"/>
                  <a:pt x="6378300" y="2828143"/>
                  <a:pt x="6388983" y="2828442"/>
                </a:cubicBezTo>
                <a:cubicBezTo>
                  <a:pt x="6556655" y="2828022"/>
                  <a:pt x="6556655" y="2828022"/>
                  <a:pt x="6556655" y="2828022"/>
                </a:cubicBezTo>
                <a:close/>
                <a:moveTo>
                  <a:pt x="4892415" y="2543905"/>
                </a:moveTo>
                <a:cubicBezTo>
                  <a:pt x="5075616" y="2540524"/>
                  <a:pt x="5249615" y="2640982"/>
                  <a:pt x="5338288" y="2801330"/>
                </a:cubicBezTo>
                <a:cubicBezTo>
                  <a:pt x="6787688" y="5326361"/>
                  <a:pt x="6787688" y="5326361"/>
                  <a:pt x="6787688" y="5326361"/>
                </a:cubicBezTo>
                <a:cubicBezTo>
                  <a:pt x="6884949" y="5484390"/>
                  <a:pt x="6883721" y="5687432"/>
                  <a:pt x="6792344" y="5845703"/>
                </a:cubicBezTo>
                <a:cubicBezTo>
                  <a:pt x="6701163" y="6003633"/>
                  <a:pt x="6615681" y="6151692"/>
                  <a:pt x="6535542" y="6290497"/>
                </a:cubicBezTo>
                <a:lnTo>
                  <a:pt x="6449441" y="6439627"/>
                </a:lnTo>
                <a:lnTo>
                  <a:pt x="406513" y="6439627"/>
                </a:lnTo>
                <a:lnTo>
                  <a:pt x="375546" y="6385912"/>
                </a:lnTo>
                <a:cubicBezTo>
                  <a:pt x="71498" y="5858514"/>
                  <a:pt x="71498" y="5858514"/>
                  <a:pt x="71498" y="5858514"/>
                </a:cubicBezTo>
                <a:cubicBezTo>
                  <a:pt x="-22612" y="5695027"/>
                  <a:pt x="-24536" y="5497443"/>
                  <a:pt x="69993" y="5333715"/>
                </a:cubicBezTo>
                <a:cubicBezTo>
                  <a:pt x="1528883" y="2806842"/>
                  <a:pt x="1528883" y="2806842"/>
                  <a:pt x="1528883" y="2806842"/>
                </a:cubicBezTo>
                <a:cubicBezTo>
                  <a:pt x="1620262" y="2648572"/>
                  <a:pt x="1795486" y="2545988"/>
                  <a:pt x="1980974" y="2551204"/>
                </a:cubicBezTo>
                <a:cubicBezTo>
                  <a:pt x="4892415" y="2543905"/>
                  <a:pt x="4892415" y="2543905"/>
                  <a:pt x="4892415" y="2543905"/>
                </a:cubicBezTo>
                <a:close/>
                <a:moveTo>
                  <a:pt x="8052417" y="2395105"/>
                </a:moveTo>
                <a:cubicBezTo>
                  <a:pt x="8087218" y="2394463"/>
                  <a:pt x="8120272" y="2413547"/>
                  <a:pt x="8137117" y="2444007"/>
                </a:cubicBezTo>
                <a:cubicBezTo>
                  <a:pt x="8412454" y="2923678"/>
                  <a:pt x="8412454" y="2923678"/>
                  <a:pt x="8412454" y="2923678"/>
                </a:cubicBezTo>
                <a:cubicBezTo>
                  <a:pt x="8430931" y="2953698"/>
                  <a:pt x="8430697" y="2992269"/>
                  <a:pt x="8413339" y="3022335"/>
                </a:cubicBezTo>
                <a:cubicBezTo>
                  <a:pt x="8136199" y="3502355"/>
                  <a:pt x="8136199" y="3502355"/>
                  <a:pt x="8136199" y="3502355"/>
                </a:cubicBezTo>
                <a:cubicBezTo>
                  <a:pt x="8118242" y="3533458"/>
                  <a:pt x="8085553" y="3551909"/>
                  <a:pt x="8049718" y="3551955"/>
                </a:cubicBezTo>
                <a:cubicBezTo>
                  <a:pt x="7497241" y="3552304"/>
                  <a:pt x="7497241" y="3552304"/>
                  <a:pt x="7497241" y="3552304"/>
                </a:cubicBezTo>
                <a:cubicBezTo>
                  <a:pt x="7462440" y="3552947"/>
                  <a:pt x="7429386" y="3533863"/>
                  <a:pt x="7412541" y="3503403"/>
                </a:cubicBezTo>
                <a:cubicBezTo>
                  <a:pt x="7136605" y="3024769"/>
                  <a:pt x="7136605" y="3024769"/>
                  <a:pt x="7136605" y="3024769"/>
                </a:cubicBezTo>
                <a:cubicBezTo>
                  <a:pt x="7118728" y="2993712"/>
                  <a:pt x="7118363" y="2956177"/>
                  <a:pt x="7136320" y="2925075"/>
                </a:cubicBezTo>
                <a:cubicBezTo>
                  <a:pt x="7413460" y="2445054"/>
                  <a:pt x="7413460" y="2445054"/>
                  <a:pt x="7413460" y="2445054"/>
                </a:cubicBezTo>
                <a:cubicBezTo>
                  <a:pt x="7430818" y="2414988"/>
                  <a:pt x="7464105" y="2395501"/>
                  <a:pt x="7499342" y="2396492"/>
                </a:cubicBezTo>
                <a:cubicBezTo>
                  <a:pt x="8052417" y="2395105"/>
                  <a:pt x="8052417" y="2395105"/>
                  <a:pt x="8052417" y="2395105"/>
                </a:cubicBezTo>
                <a:close/>
                <a:moveTo>
                  <a:pt x="6166018" y="1975621"/>
                </a:moveTo>
                <a:cubicBezTo>
                  <a:pt x="6195248" y="1975081"/>
                  <a:pt x="6223010" y="1991110"/>
                  <a:pt x="6237158" y="2016694"/>
                </a:cubicBezTo>
                <a:cubicBezTo>
                  <a:pt x="6468416" y="2419574"/>
                  <a:pt x="6468416" y="2419574"/>
                  <a:pt x="6468416" y="2419574"/>
                </a:cubicBezTo>
                <a:cubicBezTo>
                  <a:pt x="6483935" y="2444788"/>
                  <a:pt x="6483740" y="2477185"/>
                  <a:pt x="6469160" y="2502438"/>
                </a:cubicBezTo>
                <a:cubicBezTo>
                  <a:pt x="6236387" y="2905612"/>
                  <a:pt x="6236387" y="2905612"/>
                  <a:pt x="6236387" y="2905612"/>
                </a:cubicBezTo>
                <a:cubicBezTo>
                  <a:pt x="6221305" y="2931735"/>
                  <a:pt x="6193849" y="2947232"/>
                  <a:pt x="6163751" y="2947271"/>
                </a:cubicBezTo>
                <a:cubicBezTo>
                  <a:pt x="5699720" y="2947565"/>
                  <a:pt x="5699720" y="2947565"/>
                  <a:pt x="5699720" y="2947565"/>
                </a:cubicBezTo>
                <a:cubicBezTo>
                  <a:pt x="5670489" y="2948104"/>
                  <a:pt x="5642727" y="2932076"/>
                  <a:pt x="5628579" y="2906492"/>
                </a:cubicBezTo>
                <a:cubicBezTo>
                  <a:pt x="5396817" y="2504482"/>
                  <a:pt x="5396817" y="2504482"/>
                  <a:pt x="5396817" y="2504482"/>
                </a:cubicBezTo>
                <a:cubicBezTo>
                  <a:pt x="5381802" y="2478396"/>
                  <a:pt x="5381495" y="2446871"/>
                  <a:pt x="5396578" y="2420748"/>
                </a:cubicBezTo>
                <a:cubicBezTo>
                  <a:pt x="5629350" y="2017574"/>
                  <a:pt x="5629350" y="2017574"/>
                  <a:pt x="5629350" y="2017574"/>
                </a:cubicBezTo>
                <a:cubicBezTo>
                  <a:pt x="5643930" y="1992321"/>
                  <a:pt x="5671888" y="1975952"/>
                  <a:pt x="5701483" y="1976785"/>
                </a:cubicBezTo>
                <a:cubicBezTo>
                  <a:pt x="6166018" y="1975621"/>
                  <a:pt x="6166018" y="1975621"/>
                  <a:pt x="6166018" y="1975621"/>
                </a:cubicBezTo>
                <a:close/>
                <a:moveTo>
                  <a:pt x="5123215" y="34"/>
                </a:moveTo>
                <a:cubicBezTo>
                  <a:pt x="5197106" y="-1330"/>
                  <a:pt x="5267284" y="39188"/>
                  <a:pt x="5303047" y="103860"/>
                </a:cubicBezTo>
                <a:cubicBezTo>
                  <a:pt x="5887630" y="1122274"/>
                  <a:pt x="5887630" y="1122274"/>
                  <a:pt x="5887630" y="1122274"/>
                </a:cubicBezTo>
                <a:cubicBezTo>
                  <a:pt x="5926858" y="1186012"/>
                  <a:pt x="5926364" y="1267904"/>
                  <a:pt x="5889509" y="1331739"/>
                </a:cubicBezTo>
                <a:cubicBezTo>
                  <a:pt x="5301098" y="2350896"/>
                  <a:pt x="5301098" y="2350896"/>
                  <a:pt x="5301098" y="2350896"/>
                </a:cubicBezTo>
                <a:cubicBezTo>
                  <a:pt x="5262972" y="2416932"/>
                  <a:pt x="5193569" y="2456106"/>
                  <a:pt x="5117486" y="2456203"/>
                </a:cubicBezTo>
                <a:cubicBezTo>
                  <a:pt x="3944493" y="2456945"/>
                  <a:pt x="3944493" y="2456945"/>
                  <a:pt x="3944493" y="2456945"/>
                </a:cubicBezTo>
                <a:cubicBezTo>
                  <a:pt x="3870604" y="2458309"/>
                  <a:pt x="3800425" y="2417792"/>
                  <a:pt x="3764661" y="2353119"/>
                </a:cubicBezTo>
                <a:cubicBezTo>
                  <a:pt x="3178808" y="1336906"/>
                  <a:pt x="3178808" y="1336906"/>
                  <a:pt x="3178808" y="1336906"/>
                </a:cubicBezTo>
                <a:cubicBezTo>
                  <a:pt x="3140850" y="1270967"/>
                  <a:pt x="3140076" y="1191277"/>
                  <a:pt x="3178202" y="1125240"/>
                </a:cubicBezTo>
                <a:cubicBezTo>
                  <a:pt x="3766612" y="106084"/>
                  <a:pt x="3766612" y="106084"/>
                  <a:pt x="3766612" y="106084"/>
                </a:cubicBezTo>
                <a:cubicBezTo>
                  <a:pt x="3803468" y="42249"/>
                  <a:pt x="3874139" y="874"/>
                  <a:pt x="3948952" y="2977"/>
                </a:cubicBezTo>
                <a:cubicBezTo>
                  <a:pt x="5123215" y="34"/>
                  <a:pt x="5123215" y="34"/>
                  <a:pt x="5123215" y="34"/>
                </a:cubicBezTo>
                <a:close/>
              </a:path>
            </a:pathLst>
          </a:custGeom>
        </p:spPr>
      </p:pic>
      <p:sp>
        <p:nvSpPr>
          <p:cNvPr id="2" name="Rectangle 1">
            <a:extLst>
              <a:ext uri="{FF2B5EF4-FFF2-40B4-BE49-F238E27FC236}">
                <a16:creationId xmlns:a16="http://schemas.microsoft.com/office/drawing/2014/main" id="{EEEAF969-6D12-4E89-B54D-F7C2CA49FA55}"/>
              </a:ext>
            </a:extLst>
          </p:cNvPr>
          <p:cNvSpPr/>
          <p:nvPr/>
        </p:nvSpPr>
        <p:spPr>
          <a:xfrm>
            <a:off x="724395" y="653143"/>
            <a:ext cx="4048289" cy="819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4000" b="1" dirty="0">
                <a:solidFill>
                  <a:schemeClr val="tx1"/>
                </a:solidFill>
                <a:latin typeface="Heebo" panose="00000500000000000000" pitchFamily="2" charset="-79"/>
                <a:cs typeface="Heebo" panose="00000500000000000000" pitchFamily="2" charset="-79"/>
              </a:rPr>
              <a:t>שומרים על כושר</a:t>
            </a:r>
            <a:endParaRPr lang="en-US" sz="4000" b="1" dirty="0">
              <a:solidFill>
                <a:schemeClr val="tx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32082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A84789-3291-4373-BFDB-BE5308EF5E1F}"/>
              </a:ext>
            </a:extLst>
          </p:cNvPr>
          <p:cNvSpPr/>
          <p:nvPr/>
        </p:nvSpPr>
        <p:spPr>
          <a:xfrm>
            <a:off x="1014956" y="259409"/>
            <a:ext cx="3298608" cy="6783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391" b="1" u="sng" dirty="0">
                <a:solidFill>
                  <a:schemeClr val="tx1"/>
                </a:solidFill>
                <a:latin typeface="Guttman Hatzvi" panose="02010401010101010101" pitchFamily="2" charset="-79"/>
                <a:cs typeface="Guttman Hatzvi" panose="02010401010101010101" pitchFamily="2" charset="-79"/>
              </a:rPr>
              <a:t>מסלולי ריצה מומלצים</a:t>
            </a:r>
            <a:endParaRPr lang="en-US" sz="2391" b="1" u="sng" dirty="0">
              <a:solidFill>
                <a:schemeClr val="tx1"/>
              </a:solidFill>
              <a:cs typeface="Guttman Hatzvi" panose="02010401010101010101" pitchFamily="2" charset="-79"/>
            </a:endParaRPr>
          </a:p>
        </p:txBody>
      </p:sp>
      <p:sp>
        <p:nvSpPr>
          <p:cNvPr id="9" name="TextBox 8">
            <a:extLst>
              <a:ext uri="{FF2B5EF4-FFF2-40B4-BE49-F238E27FC236}">
                <a16:creationId xmlns:a16="http://schemas.microsoft.com/office/drawing/2014/main" id="{50511F43-78E9-48B2-9AAB-84F7D8E67AF1}"/>
              </a:ext>
            </a:extLst>
          </p:cNvPr>
          <p:cNvSpPr txBox="1"/>
          <p:nvPr/>
        </p:nvSpPr>
        <p:spPr>
          <a:xfrm>
            <a:off x="43541" y="1055479"/>
            <a:ext cx="5287284" cy="5658287"/>
          </a:xfrm>
          <a:prstGeom prst="rect">
            <a:avLst/>
          </a:prstGeom>
          <a:noFill/>
        </p:spPr>
        <p:txBody>
          <a:bodyPr wrap="square" rtlCol="0">
            <a:spAutoFit/>
          </a:bodyPr>
          <a:lstStyle/>
          <a:p>
            <a:pPr algn="r" rtl="1"/>
            <a:endParaRPr lang="en-US" sz="897" b="1" dirty="0">
              <a:latin typeface="Heebo" panose="00000500000000000000" pitchFamily="2" charset="-79"/>
              <a:cs typeface="Heebo" panose="00000500000000000000" pitchFamily="2" charset="-79"/>
            </a:endParaRPr>
          </a:p>
          <a:p>
            <a:pPr marL="341666" indent="-341666" algn="r" rtl="1">
              <a:buAutoNum type="arabicParenR"/>
            </a:pPr>
            <a:r>
              <a:rPr lang="en-US" sz="1794" dirty="0">
                <a:latin typeface="Heebo" panose="00000500000000000000" pitchFamily="2" charset="-79"/>
                <a:cs typeface="Heebo" panose="00000500000000000000" pitchFamily="2" charset="-79"/>
              </a:rPr>
              <a:t>National Mall</a:t>
            </a:r>
            <a:r>
              <a:rPr lang="he-IL" sz="1196" dirty="0">
                <a:latin typeface="Heebo" panose="00000500000000000000" pitchFamily="2" charset="-79"/>
                <a:cs typeface="Heebo" panose="00000500000000000000" pitchFamily="2" charset="-79"/>
              </a:rPr>
              <a:t>- </a:t>
            </a:r>
            <a:r>
              <a:rPr lang="en-US" sz="1196" dirty="0">
                <a:latin typeface="Heebo" panose="00000500000000000000" pitchFamily="2" charset="-79"/>
                <a:cs typeface="Heebo" panose="00000500000000000000" pitchFamily="2" charset="-79"/>
              </a:rPr>
              <a:t> </a:t>
            </a:r>
            <a:r>
              <a:rPr lang="he-IL" sz="1196" dirty="0">
                <a:latin typeface="Heebo" panose="00000500000000000000" pitchFamily="2" charset="-79"/>
                <a:cs typeface="Heebo" panose="00000500000000000000" pitchFamily="2" charset="-79"/>
              </a:rPr>
              <a:t>גודל ומספר הבניינים, השבילים והשטחים הפתוחים במרכז העיר הופכים אותו למושלם לריצות מעוררות השראה ונטולות מכוניות. הלולאה בין אנדרטת לינקולן ממערב לבניין הקפיטול ממזרח היא 4.5 מיילים</a:t>
            </a:r>
            <a:r>
              <a:rPr lang="en-US" sz="1196" dirty="0">
                <a:latin typeface="Heebo" panose="00000500000000000000" pitchFamily="2" charset="-79"/>
                <a:cs typeface="Heebo" panose="00000500000000000000" pitchFamily="2" charset="-79"/>
              </a:rPr>
              <a:t> </a:t>
            </a:r>
            <a:r>
              <a:rPr lang="he-IL" sz="1196" dirty="0">
                <a:latin typeface="Heebo" panose="00000500000000000000" pitchFamily="2" charset="-79"/>
                <a:cs typeface="Heebo" panose="00000500000000000000" pitchFamily="2" charset="-79"/>
              </a:rPr>
              <a:t>(כ-7 קילומטר). רצים המחפשים הרחבה עירונית של המסלול ימשיכו עוד קילומטר אחד מזרחה לפארק לינקולן. בהתחשב באירועים הרבים והמחאות המתרחשים באזור, בדוק אם יש מסלולים ברורים לפני שאתה יוצא.</a:t>
            </a:r>
          </a:p>
          <a:p>
            <a:pPr algn="r" rtl="1"/>
            <a:r>
              <a:rPr lang="he-IL" sz="1196" dirty="0">
                <a:latin typeface="Heebo" panose="00000500000000000000" pitchFamily="2" charset="-79"/>
                <a:cs typeface="Heebo" panose="00000500000000000000" pitchFamily="2" charset="-79"/>
              </a:rPr>
              <a:t>	 </a:t>
            </a:r>
            <a:r>
              <a:rPr lang="en-US" sz="1196" u="sng" dirty="0">
                <a:solidFill>
                  <a:srgbClr val="0070C0"/>
                </a:solidFill>
                <a:latin typeface="Heebo" panose="00000500000000000000" pitchFamily="2" charset="-79"/>
                <a:cs typeface="Heebo" panose="00000500000000000000" pitchFamily="2" charset="-79"/>
              </a:rPr>
              <a:t>https://www.strava.com/local/us/washington/running/routes/1232</a:t>
            </a:r>
            <a:endParaRPr lang="he-IL" sz="1196" u="sng" dirty="0">
              <a:solidFill>
                <a:srgbClr val="0070C0"/>
              </a:solidFill>
              <a:latin typeface="Heebo" panose="00000500000000000000" pitchFamily="2" charset="-79"/>
              <a:cs typeface="Heebo" panose="00000500000000000000" pitchFamily="2" charset="-79"/>
            </a:endParaRPr>
          </a:p>
          <a:p>
            <a:pPr marL="341666" indent="-341666" algn="r" rtl="1">
              <a:buAutoNum type="arabicParenR"/>
            </a:pPr>
            <a:endParaRPr lang="he-IL" sz="1196" dirty="0">
              <a:latin typeface="Heebo" panose="00000500000000000000" pitchFamily="2" charset="-79"/>
              <a:cs typeface="Heebo" panose="00000500000000000000" pitchFamily="2" charset="-79"/>
            </a:endParaRPr>
          </a:p>
          <a:p>
            <a:pPr marL="341666" indent="-341666" algn="r" rtl="1">
              <a:buAutoNum type="arabicParenR"/>
            </a:pPr>
            <a:endParaRPr lang="he-IL" sz="1196" dirty="0">
              <a:latin typeface="Heebo" panose="00000500000000000000" pitchFamily="2" charset="-79"/>
              <a:cs typeface="Heebo" panose="00000500000000000000" pitchFamily="2" charset="-79"/>
            </a:endParaRPr>
          </a:p>
          <a:p>
            <a:pPr marL="341666" indent="-341666" algn="r" rtl="1">
              <a:buAutoNum type="arabicParenR"/>
            </a:pPr>
            <a:endParaRPr lang="he-IL" sz="1196" dirty="0">
              <a:latin typeface="Heebo" panose="00000500000000000000" pitchFamily="2" charset="-79"/>
              <a:cs typeface="Heebo" panose="00000500000000000000" pitchFamily="2" charset="-79"/>
            </a:endParaRPr>
          </a:p>
          <a:p>
            <a:pPr marL="341666" indent="-341666" algn="r" rtl="1">
              <a:buAutoNum type="arabicParenR"/>
            </a:pPr>
            <a:endParaRPr lang="he-IL" sz="1196" dirty="0">
              <a:latin typeface="Heebo" panose="00000500000000000000" pitchFamily="2" charset="-79"/>
              <a:cs typeface="Heebo" panose="00000500000000000000" pitchFamily="2" charset="-79"/>
            </a:endParaRPr>
          </a:p>
          <a:p>
            <a:pPr marL="341666" indent="-341666" algn="r" rtl="1">
              <a:buAutoNum type="arabicParenR"/>
            </a:pPr>
            <a:endParaRPr lang="he-IL" sz="1096" dirty="0">
              <a:latin typeface="Heebo" panose="00000500000000000000" pitchFamily="2" charset="-79"/>
              <a:cs typeface="Heebo" panose="00000500000000000000" pitchFamily="2" charset="-79"/>
            </a:endParaRPr>
          </a:p>
          <a:p>
            <a:pPr marL="341666" indent="-341666" algn="r" rtl="1">
              <a:buAutoNum type="arabicParenR"/>
            </a:pPr>
            <a:endParaRPr lang="he-IL" sz="1096" dirty="0">
              <a:latin typeface="Heebo" panose="00000500000000000000" pitchFamily="2" charset="-79"/>
              <a:cs typeface="Heebo" panose="00000500000000000000" pitchFamily="2" charset="-79"/>
            </a:endParaRPr>
          </a:p>
          <a:p>
            <a:pPr marL="341666" indent="-341666" algn="r" rtl="1">
              <a:buAutoNum type="arabicParenR"/>
            </a:pPr>
            <a:endParaRPr lang="he-IL" sz="1096" dirty="0">
              <a:latin typeface="Heebo" panose="00000500000000000000" pitchFamily="2" charset="-79"/>
              <a:cs typeface="Heebo" panose="00000500000000000000" pitchFamily="2" charset="-79"/>
            </a:endParaRPr>
          </a:p>
          <a:p>
            <a:pPr algn="r" rtl="1"/>
            <a:endParaRPr lang="he-IL" sz="1794" dirty="0">
              <a:latin typeface="Heebo" panose="00000500000000000000" pitchFamily="2" charset="-79"/>
              <a:cs typeface="Heebo" panose="00000500000000000000" pitchFamily="2" charset="-79"/>
            </a:endParaRPr>
          </a:p>
          <a:p>
            <a:pPr algn="r" rtl="1"/>
            <a:endParaRPr lang="he-IL" sz="1794" dirty="0">
              <a:latin typeface="Heebo" panose="00000500000000000000" pitchFamily="2" charset="-79"/>
              <a:cs typeface="Heebo" panose="00000500000000000000" pitchFamily="2" charset="-79"/>
            </a:endParaRPr>
          </a:p>
          <a:p>
            <a:pPr algn="r" rtl="1"/>
            <a:r>
              <a:rPr lang="he-IL" sz="1794" dirty="0">
                <a:latin typeface="Heebo" panose="00000500000000000000" pitchFamily="2" charset="-79"/>
                <a:cs typeface="Heebo" panose="00000500000000000000" pitchFamily="2" charset="-79"/>
              </a:rPr>
              <a:t>2) </a:t>
            </a:r>
            <a:r>
              <a:rPr lang="en-US" sz="1794" dirty="0">
                <a:latin typeface="Heebo" panose="00000500000000000000" pitchFamily="2" charset="-79"/>
                <a:cs typeface="Heebo" panose="00000500000000000000" pitchFamily="2" charset="-79"/>
              </a:rPr>
              <a:t>Rock Creek Trail (South)</a:t>
            </a:r>
            <a:r>
              <a:rPr lang="he-IL" sz="1794" dirty="0">
                <a:latin typeface="Heebo" panose="00000500000000000000" pitchFamily="2" charset="-79"/>
                <a:cs typeface="Heebo" panose="00000500000000000000" pitchFamily="2" charset="-79"/>
              </a:rPr>
              <a:t> - </a:t>
            </a:r>
            <a:r>
              <a:rPr lang="he-IL" sz="1196" dirty="0">
                <a:latin typeface="Heebo" panose="00000500000000000000" pitchFamily="2" charset="-79"/>
                <a:cs typeface="Heebo" panose="00000500000000000000" pitchFamily="2" charset="-79"/>
              </a:rPr>
              <a:t>שביל רוק קריק מאנדרטת לינקולן במעלה הנהר כקילומטר, תמצא את שפת הנחל. עקוב אחר השביל במעלה הנחל כארבעה מיילים נוספים לפריז מיל, לנוף טבעי ומפתיע שמסתיים בפארק הלאומי רוק קריק. מים חצבו נקיק עמוק וחיבורים מקובלים לאורך נתיב המים, ויצרו סדרה של מיקרו אקלים לצמחים ובעלי חיים - וצל קריר לרצים. תלוי היכן תתחיל ותסתובב, המסלול יהיה לאורך 11.0-10.0 מיילים</a:t>
            </a:r>
            <a:r>
              <a:rPr lang="en-US" sz="1196" dirty="0">
                <a:latin typeface="Heebo" panose="00000500000000000000" pitchFamily="2" charset="-79"/>
                <a:cs typeface="Heebo" panose="00000500000000000000" pitchFamily="2" charset="-79"/>
              </a:rPr>
              <a:t> </a:t>
            </a:r>
            <a:r>
              <a:rPr lang="he-IL" sz="1196" dirty="0">
                <a:latin typeface="Heebo" panose="00000500000000000000" pitchFamily="2" charset="-79"/>
                <a:cs typeface="Heebo" panose="00000500000000000000" pitchFamily="2" charset="-79"/>
              </a:rPr>
              <a:t> (כ-16/17 קילומטר) השביל יכול להיות צפוף אך אמור להתרחב בקרוב.</a:t>
            </a:r>
          </a:p>
          <a:p>
            <a:pPr algn="r" rtl="1"/>
            <a:endParaRPr lang="he-IL" sz="1196" dirty="0">
              <a:latin typeface="Heebo" panose="00000500000000000000" pitchFamily="2" charset="-79"/>
              <a:cs typeface="Heebo" panose="00000500000000000000" pitchFamily="2" charset="-79"/>
            </a:endParaRPr>
          </a:p>
          <a:p>
            <a:pPr algn="r" rtl="1"/>
            <a:r>
              <a:rPr lang="en-US" sz="1196" u="sng" dirty="0">
                <a:solidFill>
                  <a:srgbClr val="0070C0"/>
                </a:solidFill>
                <a:latin typeface="Heebo" panose="00000500000000000000" pitchFamily="2" charset="-79"/>
                <a:cs typeface="Heebo" panose="00000500000000000000" pitchFamily="2" charset="-79"/>
                <a:hlinkClick r:id="rId3">
                  <a:extLst>
                    <a:ext uri="{A12FA001-AC4F-418D-AE19-62706E023703}">
                      <ahyp:hlinkClr xmlns:ahyp="http://schemas.microsoft.com/office/drawing/2018/hyperlinkcolor" val="tx"/>
                    </a:ext>
                  </a:extLst>
                </a:hlinkClick>
              </a:rPr>
              <a:t>https://www.strava.com/routes/7427315</a:t>
            </a:r>
            <a:endParaRPr lang="he-IL" sz="1196" u="sng" dirty="0">
              <a:solidFill>
                <a:srgbClr val="0070C0"/>
              </a:solidFill>
              <a:latin typeface="Heebo" panose="00000500000000000000" pitchFamily="2" charset="-79"/>
              <a:cs typeface="Heebo" panose="00000500000000000000" pitchFamily="2" charset="-79"/>
            </a:endParaRPr>
          </a:p>
          <a:p>
            <a:pPr algn="r" rtl="1"/>
            <a:endParaRPr lang="he-IL" sz="1096" dirty="0">
              <a:latin typeface="Heebo" panose="00000500000000000000" pitchFamily="2" charset="-79"/>
              <a:cs typeface="Heebo" panose="00000500000000000000" pitchFamily="2" charset="-79"/>
            </a:endParaRPr>
          </a:p>
          <a:p>
            <a:pPr algn="r" rtl="1"/>
            <a:endParaRPr lang="he-IL" sz="1096" dirty="0">
              <a:latin typeface="Heebo" panose="00000500000000000000" pitchFamily="2" charset="-79"/>
              <a:cs typeface="Heebo" panose="00000500000000000000" pitchFamily="2" charset="-79"/>
            </a:endParaRPr>
          </a:p>
          <a:p>
            <a:pPr algn="r" rtl="1"/>
            <a:endParaRPr lang="he-IL" sz="1096" dirty="0">
              <a:latin typeface="Heebo" panose="00000500000000000000" pitchFamily="2" charset="-79"/>
              <a:cs typeface="Heebo" panose="00000500000000000000" pitchFamily="2" charset="-79"/>
            </a:endParaRPr>
          </a:p>
        </p:txBody>
      </p:sp>
      <p:pic>
        <p:nvPicPr>
          <p:cNvPr id="3074" name="Picture 2" descr="https://hoodwork-production.s3.amazonaws.com/uploads/story/image/37646/nationalmall.jpg">
            <a:extLst>
              <a:ext uri="{FF2B5EF4-FFF2-40B4-BE49-F238E27FC236}">
                <a16:creationId xmlns:a16="http://schemas.microsoft.com/office/drawing/2014/main" id="{7F7B714D-8D52-47F3-BB07-21E6C20E5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50" y="2807747"/>
            <a:ext cx="2298119" cy="14955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hoodwork-production.s3.amazonaws.com/uploads/story/image/37647/rock_creek_park.jpg">
            <a:extLst>
              <a:ext uri="{FF2B5EF4-FFF2-40B4-BE49-F238E27FC236}">
                <a16:creationId xmlns:a16="http://schemas.microsoft.com/office/drawing/2014/main" id="{A6B55E4F-DCB9-4F6F-8F73-B38F97157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50" y="6288986"/>
            <a:ext cx="1971162" cy="101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70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A84789-3291-4373-BFDB-BE5308EF5E1F}"/>
              </a:ext>
            </a:extLst>
          </p:cNvPr>
          <p:cNvSpPr/>
          <p:nvPr/>
        </p:nvSpPr>
        <p:spPr>
          <a:xfrm>
            <a:off x="385068" y="367441"/>
            <a:ext cx="4650003" cy="6783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391" b="1" u="sng" dirty="0">
                <a:solidFill>
                  <a:schemeClr val="tx1"/>
                </a:solidFill>
                <a:latin typeface="Heebo" panose="00000500000000000000" pitchFamily="2" charset="-79"/>
                <a:cs typeface="Heebo" panose="00000500000000000000" pitchFamily="2" charset="-79"/>
              </a:rPr>
              <a:t>מסלולי ריצה מומלצים - המשך </a:t>
            </a:r>
            <a:endParaRPr lang="en-US" sz="2391" b="1" u="sng" dirty="0">
              <a:solidFill>
                <a:schemeClr val="tx1"/>
              </a:solidFill>
              <a:latin typeface="Heebo" panose="00000500000000000000" pitchFamily="2" charset="-79"/>
              <a:cs typeface="Heebo" panose="00000500000000000000" pitchFamily="2" charset="-79"/>
            </a:endParaRPr>
          </a:p>
        </p:txBody>
      </p:sp>
      <p:sp>
        <p:nvSpPr>
          <p:cNvPr id="9" name="TextBox 8">
            <a:extLst>
              <a:ext uri="{FF2B5EF4-FFF2-40B4-BE49-F238E27FC236}">
                <a16:creationId xmlns:a16="http://schemas.microsoft.com/office/drawing/2014/main" id="{50511F43-78E9-48B2-9AAB-84F7D8E67AF1}"/>
              </a:ext>
            </a:extLst>
          </p:cNvPr>
          <p:cNvSpPr txBox="1"/>
          <p:nvPr/>
        </p:nvSpPr>
        <p:spPr>
          <a:xfrm>
            <a:off x="20618" y="1435491"/>
            <a:ext cx="5287284" cy="5305602"/>
          </a:xfrm>
          <a:prstGeom prst="rect">
            <a:avLst/>
          </a:prstGeom>
          <a:noFill/>
        </p:spPr>
        <p:txBody>
          <a:bodyPr wrap="square" rtlCol="0">
            <a:spAutoFit/>
          </a:bodyPr>
          <a:lstStyle/>
          <a:p>
            <a:pPr algn="r" rtl="1"/>
            <a:endParaRPr lang="en-US" sz="897" b="1" dirty="0">
              <a:latin typeface="Heebo" panose="00000500000000000000" pitchFamily="2" charset="-79"/>
              <a:cs typeface="Heebo" panose="00000500000000000000" pitchFamily="2" charset="-79"/>
            </a:endParaRPr>
          </a:p>
          <a:p>
            <a:pPr algn="r" rtl="1"/>
            <a:r>
              <a:rPr lang="he-IL" sz="1794" dirty="0">
                <a:latin typeface="Heebo" panose="00000500000000000000" pitchFamily="2" charset="-79"/>
                <a:cs typeface="Heebo" panose="00000500000000000000" pitchFamily="2" charset="-79"/>
              </a:rPr>
              <a:t>3) </a:t>
            </a:r>
            <a:r>
              <a:rPr lang="en-US" sz="1794" dirty="0">
                <a:latin typeface="Heebo" panose="00000500000000000000" pitchFamily="2" charset="-79"/>
                <a:cs typeface="Heebo" panose="00000500000000000000" pitchFamily="2" charset="-79"/>
              </a:rPr>
              <a:t>Capitol Crescent Trail</a:t>
            </a:r>
            <a:r>
              <a:rPr lang="he-IL" sz="1794" dirty="0">
                <a:latin typeface="Heebo" panose="00000500000000000000" pitchFamily="2" charset="-79"/>
                <a:cs typeface="Heebo" panose="00000500000000000000" pitchFamily="2" charset="-79"/>
              </a:rPr>
              <a:t> - </a:t>
            </a:r>
            <a:r>
              <a:rPr lang="he-IL" sz="1196" dirty="0">
                <a:latin typeface="Heebo" panose="00000500000000000000" pitchFamily="2" charset="-79"/>
                <a:cs typeface="Heebo" panose="00000500000000000000" pitchFamily="2" charset="-79"/>
              </a:rPr>
              <a:t>המסעף ממערב לפתחו של רוק קריק, מסלול זה בן 11 קילומטרים לביתסדה, מרילנד, הוא קו רכבת לשעבר שהוסב לשימושו הנוכחי החל משנות השמונים. השביל הסלול לשימוש מעורב עוקב אחר פוטומאץ 'עבור חלק </a:t>
            </a:r>
            <a:r>
              <a:rPr lang="en-US" sz="1196" dirty="0">
                <a:latin typeface="Heebo" panose="00000500000000000000" pitchFamily="2" charset="-79"/>
                <a:cs typeface="Heebo" panose="00000500000000000000" pitchFamily="2" charset="-79"/>
              </a:rPr>
              <a:t>DC </a:t>
            </a:r>
            <a:r>
              <a:rPr lang="he-IL" sz="1196" dirty="0">
                <a:latin typeface="Heebo" panose="00000500000000000000" pitchFamily="2" charset="-79"/>
                <a:cs typeface="Heebo" panose="00000500000000000000" pitchFamily="2" charset="-79"/>
              </a:rPr>
              <a:t>לפני שהוא פונה ליבשה בגבול המדינה. תיהנו מהצל, אך שימו לב להמון בימים נחמדים. אם אתה רוצה להתקרב לנהר, נסה את מסלול תעלת ה- </a:t>
            </a:r>
            <a:r>
              <a:rPr lang="en-US" sz="1196" dirty="0">
                <a:latin typeface="Heebo" panose="00000500000000000000" pitchFamily="2" charset="-79"/>
                <a:cs typeface="Heebo" panose="00000500000000000000" pitchFamily="2" charset="-79"/>
              </a:rPr>
              <a:t>C&amp;O </a:t>
            </a:r>
            <a:r>
              <a:rPr lang="he-IL" sz="1196" dirty="0">
                <a:latin typeface="Heebo" panose="00000500000000000000" pitchFamily="2" charset="-79"/>
                <a:cs typeface="Heebo" panose="00000500000000000000" pitchFamily="2" charset="-79"/>
              </a:rPr>
              <a:t>לאותה המתיחה.</a:t>
            </a:r>
          </a:p>
          <a:p>
            <a:pPr algn="r" rtl="1"/>
            <a:endParaRPr lang="he-IL" sz="1196" dirty="0">
              <a:latin typeface="Heebo" panose="00000500000000000000" pitchFamily="2" charset="-79"/>
              <a:cs typeface="Heebo" panose="00000500000000000000" pitchFamily="2" charset="-79"/>
            </a:endParaRPr>
          </a:p>
          <a:p>
            <a:pPr algn="r" rtl="1"/>
            <a:r>
              <a:rPr lang="he-IL" sz="1196" dirty="0">
                <a:latin typeface="Heebo" panose="00000500000000000000" pitchFamily="2" charset="-79"/>
                <a:cs typeface="Heebo" panose="00000500000000000000" pitchFamily="2" charset="-79"/>
              </a:rPr>
              <a:t>למידע נוסף - </a:t>
            </a:r>
            <a:r>
              <a:rPr lang="en-US" sz="1196" dirty="0">
                <a:solidFill>
                  <a:srgbClr val="0070C0"/>
                </a:solidFill>
                <a:latin typeface="Heebo" panose="00000500000000000000" pitchFamily="2" charset="-79"/>
                <a:cs typeface="Heebo" panose="00000500000000000000" pitchFamily="2" charset="-79"/>
                <a:hlinkClick r:id="rId3">
                  <a:extLst>
                    <a:ext uri="{A12FA001-AC4F-418D-AE19-62706E023703}">
                      <ahyp:hlinkClr xmlns:ahyp="http://schemas.microsoft.com/office/drawing/2018/hyperlinkcolor" val="tx"/>
                    </a:ext>
                  </a:extLst>
                </a:hlinkClick>
              </a:rPr>
              <a:t>https://www.cctrail.org/</a:t>
            </a:r>
            <a:endParaRPr lang="he-IL" sz="1196" dirty="0">
              <a:solidFill>
                <a:srgbClr val="0070C0"/>
              </a:solidFill>
              <a:latin typeface="Heebo" panose="00000500000000000000" pitchFamily="2" charset="-79"/>
              <a:cs typeface="Heebo" panose="00000500000000000000" pitchFamily="2" charset="-79"/>
            </a:endParaRPr>
          </a:p>
          <a:p>
            <a:pPr marL="341666" indent="-341666" algn="r" rtl="1">
              <a:buAutoNum type="arabicParenR"/>
            </a:pPr>
            <a:endParaRPr lang="he-IL" sz="1196" dirty="0">
              <a:latin typeface="Heebo" panose="00000500000000000000" pitchFamily="2" charset="-79"/>
              <a:cs typeface="Heebo" panose="00000500000000000000" pitchFamily="2" charset="-79"/>
            </a:endParaRPr>
          </a:p>
          <a:p>
            <a:pPr marL="341666" indent="-341666" algn="r" rtl="1">
              <a:buAutoNum type="arabicParenR"/>
            </a:pPr>
            <a:endParaRPr lang="he-IL" sz="1196" dirty="0">
              <a:latin typeface="Heebo" panose="00000500000000000000" pitchFamily="2" charset="-79"/>
              <a:cs typeface="Heebo" panose="00000500000000000000" pitchFamily="2" charset="-79"/>
            </a:endParaRPr>
          </a:p>
          <a:p>
            <a:pPr marL="341666" indent="-341666" algn="r" rtl="1">
              <a:buAutoNum type="arabicParenR"/>
            </a:pPr>
            <a:endParaRPr lang="he-IL" sz="1196" dirty="0">
              <a:latin typeface="Heebo" panose="00000500000000000000" pitchFamily="2" charset="-79"/>
              <a:cs typeface="Heebo" panose="00000500000000000000" pitchFamily="2" charset="-79"/>
            </a:endParaRPr>
          </a:p>
          <a:p>
            <a:pPr algn="r" rtl="1"/>
            <a:endParaRPr lang="he-IL" sz="1096" dirty="0">
              <a:latin typeface="Heebo" panose="00000500000000000000" pitchFamily="2" charset="-79"/>
              <a:cs typeface="Heebo" panose="00000500000000000000" pitchFamily="2" charset="-79"/>
            </a:endParaRPr>
          </a:p>
          <a:p>
            <a:pPr marL="341666" indent="-341666" algn="r" rtl="1">
              <a:buAutoNum type="arabicParenR"/>
            </a:pPr>
            <a:endParaRPr lang="he-IL" sz="1096" dirty="0">
              <a:latin typeface="Heebo" panose="00000500000000000000" pitchFamily="2" charset="-79"/>
              <a:cs typeface="Heebo" panose="00000500000000000000" pitchFamily="2" charset="-79"/>
            </a:endParaRPr>
          </a:p>
          <a:p>
            <a:pPr algn="r" rtl="1"/>
            <a:endParaRPr lang="he-IL" sz="1794" dirty="0">
              <a:latin typeface="Heebo" panose="00000500000000000000" pitchFamily="2" charset="-79"/>
              <a:cs typeface="Heebo" panose="00000500000000000000" pitchFamily="2" charset="-79"/>
            </a:endParaRPr>
          </a:p>
          <a:p>
            <a:pPr algn="r" rtl="1"/>
            <a:endParaRPr lang="he-IL" sz="1794" dirty="0">
              <a:latin typeface="Heebo" panose="00000500000000000000" pitchFamily="2" charset="-79"/>
              <a:cs typeface="Heebo" panose="00000500000000000000" pitchFamily="2" charset="-79"/>
            </a:endParaRPr>
          </a:p>
          <a:p>
            <a:pPr algn="r" rtl="1"/>
            <a:r>
              <a:rPr lang="he-IL" sz="1794" dirty="0">
                <a:latin typeface="Heebo" panose="00000500000000000000" pitchFamily="2" charset="-79"/>
                <a:cs typeface="Heebo" panose="00000500000000000000" pitchFamily="2" charset="-79"/>
              </a:rPr>
              <a:t>4) </a:t>
            </a:r>
            <a:r>
              <a:rPr lang="en-US" sz="1794" dirty="0">
                <a:latin typeface="Heebo" panose="00000500000000000000" pitchFamily="2" charset="-79"/>
                <a:cs typeface="Heebo" panose="00000500000000000000" pitchFamily="2" charset="-79"/>
              </a:rPr>
              <a:t>Anacostia Riverfront Trail </a:t>
            </a:r>
            <a:r>
              <a:rPr lang="he-IL" sz="1794" dirty="0">
                <a:latin typeface="Heebo" panose="00000500000000000000" pitchFamily="2" charset="-79"/>
                <a:cs typeface="Heebo" panose="00000500000000000000" pitchFamily="2" charset="-79"/>
              </a:rPr>
              <a:t>- </a:t>
            </a:r>
            <a:r>
              <a:rPr lang="he-IL" sz="1196" dirty="0">
                <a:latin typeface="Heebo" panose="00000500000000000000" pitchFamily="2" charset="-79"/>
                <a:cs typeface="Heebo" panose="00000500000000000000" pitchFamily="2" charset="-79"/>
              </a:rPr>
              <a:t>מערכת שבילים חדשה וצומחת זו בצד הדרום-מזרחי של הרובע מספקת הזדמנויות פנאי נוספות לחלק מהעיר שהוזנחה זה מכבר. בעוד שחלקים מהשביל כל כך חדשים שאין לנו נתונים רבים עליהם, הלולאה הראשית של 12 קילומטרים סביב נהר אנקוסטיה כבר זכתה לשימוש מקומי לא מבוטל. קטע נוסף של 4 קילומטרים נוסף בשנת 2016, וכך נוצר חיבור עם יותר מ -40 מיילים של שביל לצפון ומזרח במרילנד.</a:t>
            </a:r>
          </a:p>
          <a:p>
            <a:pPr algn="r" rtl="1"/>
            <a:endParaRPr lang="he-IL" sz="1196" dirty="0">
              <a:latin typeface="Heebo" panose="00000500000000000000" pitchFamily="2" charset="-79"/>
              <a:cs typeface="Heebo" panose="00000500000000000000" pitchFamily="2" charset="-79"/>
            </a:endParaRPr>
          </a:p>
          <a:p>
            <a:pPr algn="r" rtl="1"/>
            <a:r>
              <a:rPr lang="he-IL" sz="1196" dirty="0">
                <a:latin typeface="Heebo" panose="00000500000000000000" pitchFamily="2" charset="-79"/>
                <a:cs typeface="Heebo" panose="00000500000000000000" pitchFamily="2" charset="-79"/>
              </a:rPr>
              <a:t>למידע נוסף -</a:t>
            </a:r>
            <a:r>
              <a:rPr lang="he-IL" sz="1196" dirty="0">
                <a:solidFill>
                  <a:srgbClr val="0070C0"/>
                </a:solidFill>
                <a:latin typeface="Heebo" panose="00000500000000000000" pitchFamily="2" charset="-79"/>
                <a:cs typeface="Heebo" panose="00000500000000000000" pitchFamily="2" charset="-79"/>
              </a:rPr>
              <a:t> </a:t>
            </a:r>
            <a:r>
              <a:rPr lang="en-US" sz="1096" dirty="0">
                <a:solidFill>
                  <a:srgbClr val="0070C0"/>
                </a:solidFill>
                <a:latin typeface="Heebo" panose="00000500000000000000" pitchFamily="2" charset="-79"/>
                <a:cs typeface="Heebo" panose="00000500000000000000" pitchFamily="2" charset="-79"/>
                <a:hlinkClick r:id="rId4">
                  <a:extLst>
                    <a:ext uri="{A12FA001-AC4F-418D-AE19-62706E023703}">
                      <ahyp:hlinkClr xmlns:ahyp="http://schemas.microsoft.com/office/drawing/2018/hyperlinkcolor" val="tx"/>
                    </a:ext>
                  </a:extLst>
                </a:hlinkClick>
              </a:rPr>
              <a:t>https://anacostiawaterfront.org/awi-transportation-projects/anacostia-riverwalk-trail/</a:t>
            </a:r>
            <a:endParaRPr lang="he-IL" sz="1096" dirty="0">
              <a:solidFill>
                <a:srgbClr val="0070C0"/>
              </a:solidFill>
              <a:latin typeface="Heebo" panose="00000500000000000000" pitchFamily="2" charset="-79"/>
              <a:cs typeface="Heebo" panose="00000500000000000000" pitchFamily="2" charset="-79"/>
            </a:endParaRPr>
          </a:p>
          <a:p>
            <a:pPr algn="r" rtl="1"/>
            <a:endParaRPr lang="he-IL" sz="1096" dirty="0">
              <a:latin typeface="Heebo" panose="00000500000000000000" pitchFamily="2" charset="-79"/>
              <a:cs typeface="Heebo" panose="00000500000000000000" pitchFamily="2" charset="-79"/>
            </a:endParaRPr>
          </a:p>
          <a:p>
            <a:pPr algn="r" rtl="1"/>
            <a:endParaRPr lang="he-IL" sz="1096" dirty="0">
              <a:latin typeface="Heebo" panose="00000500000000000000" pitchFamily="2" charset="-79"/>
              <a:cs typeface="Heebo" panose="00000500000000000000" pitchFamily="2" charset="-79"/>
            </a:endParaRPr>
          </a:p>
        </p:txBody>
      </p:sp>
      <p:pic>
        <p:nvPicPr>
          <p:cNvPr id="5122" name="Picture 2" descr="https://hoodwork-production.s3.amazonaws.com/uploads/story/image/37651/anacostia.jpg">
            <a:extLst>
              <a:ext uri="{FF2B5EF4-FFF2-40B4-BE49-F238E27FC236}">
                <a16:creationId xmlns:a16="http://schemas.microsoft.com/office/drawing/2014/main" id="{86E714FA-2DA1-406D-BC19-F97DF88D0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068" y="2893262"/>
            <a:ext cx="1541144" cy="15411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nacostia riverfront trail">
            <a:extLst>
              <a:ext uri="{FF2B5EF4-FFF2-40B4-BE49-F238E27FC236}">
                <a16:creationId xmlns:a16="http://schemas.microsoft.com/office/drawing/2014/main" id="{CAA663CF-8696-4B10-9894-CFF060C23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068" y="6352069"/>
            <a:ext cx="1541144" cy="96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6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9375410-8B62-490F-A040-B04DAC80E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64"/>
            <a:ext cx="5330825" cy="8132278"/>
          </a:xfrm>
          <a:prstGeom prst="rect">
            <a:avLst/>
          </a:prstGeom>
          <a:solidFill>
            <a:srgbClr val="465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A6EB756-4CB4-45FA-B1F4-1C27E53E0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rot="5400000">
            <a:off x="-1988649" y="1116012"/>
            <a:ext cx="9308123" cy="5330825"/>
          </a:xfrm>
          <a:prstGeom prst="rect">
            <a:avLst/>
          </a:prstGeom>
        </p:spPr>
      </p:pic>
      <p:sp>
        <p:nvSpPr>
          <p:cNvPr id="75" name="Freeform: Shape 74">
            <a:extLst>
              <a:ext uri="{FF2B5EF4-FFF2-40B4-BE49-F238E27FC236}">
                <a16:creationId xmlns:a16="http://schemas.microsoft.com/office/drawing/2014/main" id="{25ED9D8F-9D41-4F0B-8B9B-073B8B46C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6485" y="1109463"/>
            <a:ext cx="5983795" cy="5330825"/>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washington dc">
            <a:extLst>
              <a:ext uri="{FF2B5EF4-FFF2-40B4-BE49-F238E27FC236}">
                <a16:creationId xmlns:a16="http://schemas.microsoft.com/office/drawing/2014/main" id="{0BEE1B07-AB66-4741-9C8C-03156C99B2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25292" y="2038707"/>
            <a:ext cx="2480238" cy="347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2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8734-1ECB-43E0-9781-14DF92E30EA8}"/>
              </a:ext>
            </a:extLst>
          </p:cNvPr>
          <p:cNvSpPr>
            <a:spLocks noGrp="1"/>
          </p:cNvSpPr>
          <p:nvPr>
            <p:ph type="title"/>
          </p:nvPr>
        </p:nvSpPr>
        <p:spPr>
          <a:xfrm>
            <a:off x="247740" y="200803"/>
            <a:ext cx="4597837" cy="749224"/>
          </a:xfrm>
        </p:spPr>
        <p:txBody>
          <a:bodyPr/>
          <a:lstStyle/>
          <a:p>
            <a:pPr algn="ctr"/>
            <a:r>
              <a:rPr lang="he-IL" sz="2800" b="1" u="sng" dirty="0">
                <a:latin typeface="Heebo" panose="00000500000000000000" pitchFamily="2" charset="-79"/>
                <a:cs typeface="Heebo" panose="00000500000000000000" pitchFamily="2" charset="-79"/>
              </a:rPr>
              <a:t>על המפה</a:t>
            </a:r>
            <a:endParaRPr lang="en-US" sz="2800" b="1" u="sng" dirty="0">
              <a:latin typeface="Heebo" panose="00000500000000000000" pitchFamily="2" charset="-79"/>
              <a:cs typeface="Heebo" panose="00000500000000000000" pitchFamily="2" charset="-79"/>
            </a:endParaRPr>
          </a:p>
        </p:txBody>
      </p:sp>
      <p:sp>
        <p:nvSpPr>
          <p:cNvPr id="3" name="Content Placeholder 2">
            <a:extLst>
              <a:ext uri="{FF2B5EF4-FFF2-40B4-BE49-F238E27FC236}">
                <a16:creationId xmlns:a16="http://schemas.microsoft.com/office/drawing/2014/main" id="{6D1204F7-289C-4344-B0A3-E9546019EDC1}"/>
              </a:ext>
            </a:extLst>
          </p:cNvPr>
          <p:cNvSpPr>
            <a:spLocks noGrp="1"/>
          </p:cNvSpPr>
          <p:nvPr>
            <p:ph idx="1"/>
          </p:nvPr>
        </p:nvSpPr>
        <p:spPr>
          <a:xfrm>
            <a:off x="220306" y="3281696"/>
            <a:ext cx="4963479" cy="4089876"/>
          </a:xfrm>
        </p:spPr>
        <p:txBody>
          <a:bodyPr>
            <a:noAutofit/>
          </a:bodyPr>
          <a:lstStyle/>
          <a:p>
            <a:pPr marL="0" indent="0" algn="just" rtl="1">
              <a:buNone/>
            </a:pPr>
            <a:r>
              <a:rPr lang="he-IL" sz="1300" b="1" dirty="0">
                <a:latin typeface="Heebo" panose="00000500000000000000" pitchFamily="2" charset="-79"/>
                <a:cs typeface="Heebo" panose="00000500000000000000" pitchFamily="2" charset="-79"/>
              </a:rPr>
              <a:t>וושינגטון די.סי.</a:t>
            </a:r>
            <a:r>
              <a:rPr lang="he-IL" sz="1300" dirty="0">
                <a:latin typeface="Heebo" panose="00000500000000000000" pitchFamily="2" charset="-79"/>
                <a:cs typeface="Heebo" panose="00000500000000000000" pitchFamily="2" charset="-79"/>
              </a:rPr>
              <a:t> היא עיר הבירה של ארצות הברית ומקום מושבן של שלוש רשויות השלטון שלה. בעיר יש מבחר גדול של מוזיאונים חינמיים בגודל חסר-תקדים, נוסף לאתרי הזיכרון</a:t>
            </a:r>
            <a:r>
              <a:rPr lang="en-US" sz="1300" dirty="0">
                <a:latin typeface="Heebo" panose="00000500000000000000" pitchFamily="2" charset="-79"/>
                <a:cs typeface="Heebo" panose="00000500000000000000" pitchFamily="2" charset="-79"/>
              </a:rPr>
              <a:t> </a:t>
            </a:r>
            <a:r>
              <a:rPr lang="he-IL" sz="1300" dirty="0">
                <a:latin typeface="Heebo" panose="00000500000000000000" pitchFamily="2" charset="-79"/>
                <a:cs typeface="Heebo" panose="00000500000000000000" pitchFamily="2" charset="-79"/>
              </a:rPr>
              <a:t>והמונומנטים הגדולים ביותר של האומה. </a:t>
            </a:r>
          </a:p>
          <a:p>
            <a:pPr marL="0" indent="0" algn="just" rtl="1">
              <a:buNone/>
            </a:pPr>
            <a:r>
              <a:rPr lang="he-IL" sz="1300" dirty="0">
                <a:latin typeface="Heebo" panose="00000500000000000000" pitchFamily="2" charset="-79"/>
                <a:cs typeface="Heebo" panose="00000500000000000000" pitchFamily="2" charset="-79"/>
              </a:rPr>
              <a:t>העיר הוקמה ביולי 1790, כעיירה במחוז קולומביה, ע"ש נשיאה הראשון של ארה"ב, ג'ורג' וושינגטון. העיר כפופה ישירות לשלטון המרכזי, ואיננה חלק ממדינות ארה"ב. </a:t>
            </a:r>
            <a:endParaRPr lang="en-US" sz="1300" dirty="0">
              <a:latin typeface="Heebo" panose="00000500000000000000" pitchFamily="2" charset="-79"/>
              <a:cs typeface="Heebo" panose="00000500000000000000" pitchFamily="2" charset="-79"/>
            </a:endParaRPr>
          </a:p>
          <a:p>
            <a:pPr marL="0" indent="0" algn="just" rtl="1">
              <a:buNone/>
            </a:pPr>
            <a:r>
              <a:rPr lang="he-IL" sz="1300" dirty="0">
                <a:latin typeface="Heebo" panose="00000500000000000000" pitchFamily="2" charset="-79"/>
                <a:cs typeface="Heebo" panose="00000500000000000000" pitchFamily="2" charset="-79"/>
              </a:rPr>
              <a:t>העיר ממוקמת על גדתו הצפונית של נהר הפוטומק. היא גובלת במדינת וירג'יניה בדרום-מערב, ובמדינת מרילנד מצדדיה האחרים. באזור המטרופוליטני של וושינגטון מתגוררים כ-5.4 מיליון תושבים, מה שהופך אותו לאזור המטרופוליטני השמיני בגודלו בארצות הברית.</a:t>
            </a:r>
          </a:p>
          <a:p>
            <a:pPr marL="0" indent="0" algn="just" rtl="1">
              <a:buNone/>
            </a:pPr>
            <a:r>
              <a:rPr lang="he-IL" sz="1300" dirty="0">
                <a:latin typeface="Heebo" panose="00000500000000000000" pitchFamily="2" charset="-79"/>
                <a:cs typeface="Heebo" panose="00000500000000000000" pitchFamily="2" charset="-79"/>
              </a:rPr>
              <a:t>מרכזן של כל שלוש רשויות הממשל הפדרלי של ארצות הברית ממוקמים בוושינגטון: הרשות המחוקקת (הקפיטול), הרשות המבצעת (הבית הלבן, לצד מחלקות הממשל הפדרלי השונות וסוכנויותיו), והרשות השופטת (בית המשפט העליון של ארצות הברית ובתי משפט פדרליים מרכזיים), וכן מוזיאונים ומונומנטים לאומיים רבים, בהם מוזיאוני הסמית'סוניאן ומוזיאון השואה בוושינגטון. וושינגטון די. סי. מארחת כ-172 שגרירויות זרות, בהן שגרירות ישראל בארצות הברית, וכמו כן גם את הבנק העולמי, קרן המטבע הבינלאומית, תאגיד המימון הבינלאומי, מטה ה-</a:t>
            </a:r>
            <a:r>
              <a:rPr lang="en-US" sz="1300" dirty="0">
                <a:latin typeface="Heebo" panose="00000500000000000000" pitchFamily="2" charset="-79"/>
                <a:cs typeface="Heebo" panose="00000500000000000000" pitchFamily="2" charset="-79"/>
              </a:rPr>
              <a:t>FBI, </a:t>
            </a:r>
            <a:r>
              <a:rPr lang="he-IL" sz="1300" dirty="0">
                <a:latin typeface="Heebo" panose="00000500000000000000" pitchFamily="2" charset="-79"/>
                <a:cs typeface="Heebo" panose="00000500000000000000" pitchFamily="2" charset="-79"/>
              </a:rPr>
              <a:t> ומטה נאס"א. גופים פדרליים אחרים, כגון הפנטגון ומטה ה-</a:t>
            </a:r>
            <a:r>
              <a:rPr lang="en-US" sz="1300" dirty="0">
                <a:latin typeface="Heebo" panose="00000500000000000000" pitchFamily="2" charset="-79"/>
                <a:cs typeface="Heebo" panose="00000500000000000000" pitchFamily="2" charset="-79"/>
              </a:rPr>
              <a:t>CIA </a:t>
            </a:r>
            <a:r>
              <a:rPr lang="he-IL" sz="1300" dirty="0">
                <a:latin typeface="Heebo" panose="00000500000000000000" pitchFamily="2" charset="-79"/>
                <a:cs typeface="Heebo" panose="00000500000000000000" pitchFamily="2" charset="-79"/>
              </a:rPr>
              <a:t> שבלאנגלי, שוכנים בסמוך לוושינגטון מצדו השני של נהר הפוטומק בווירג'יניה; </a:t>
            </a:r>
            <a:br>
              <a:rPr lang="he-IL" sz="1300" dirty="0">
                <a:latin typeface="Heebo" panose="00000500000000000000" pitchFamily="2" charset="-79"/>
                <a:cs typeface="Heebo" panose="00000500000000000000" pitchFamily="2" charset="-79"/>
              </a:rPr>
            </a:br>
            <a:endParaRPr lang="en-US" sz="1300" dirty="0">
              <a:latin typeface="Heebo" panose="00000500000000000000" pitchFamily="2" charset="-79"/>
              <a:cs typeface="Heebo" panose="00000500000000000000" pitchFamily="2" charset="-79"/>
            </a:endParaRPr>
          </a:p>
        </p:txBody>
      </p:sp>
      <p:pic>
        <p:nvPicPr>
          <p:cNvPr id="4" name="Picture 4" descr="Image result for washington dc map usa">
            <a:extLst>
              <a:ext uri="{FF2B5EF4-FFF2-40B4-BE49-F238E27FC236}">
                <a16:creationId xmlns:a16="http://schemas.microsoft.com/office/drawing/2014/main" id="{EE90A900-30A5-480A-9689-EEAF0C29C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28" y="743812"/>
            <a:ext cx="4597837" cy="237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39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DF95D-BD9C-4D43-AD13-178A3B7BE0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71C971-904C-4E84-B891-839F6AEB96B4}"/>
              </a:ext>
            </a:extLst>
          </p:cNvPr>
          <p:cNvSpPr>
            <a:spLocks noGrp="1"/>
          </p:cNvSpPr>
          <p:nvPr>
            <p:ph idx="1"/>
          </p:nvPr>
        </p:nvSpPr>
        <p:spPr/>
        <p:txBody>
          <a:bodyPr/>
          <a:lstStyle/>
          <a:p>
            <a:endParaRPr lang="en-US"/>
          </a:p>
        </p:txBody>
      </p:sp>
      <p:pic>
        <p:nvPicPr>
          <p:cNvPr id="3074" name="Picture 2" descr="Image result for washington dc">
            <a:extLst>
              <a:ext uri="{FF2B5EF4-FFF2-40B4-BE49-F238E27FC236}">
                <a16:creationId xmlns:a16="http://schemas.microsoft.com/office/drawing/2014/main" id="{CADC9896-105E-40BE-88C3-4A530012B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23661" y="1492808"/>
            <a:ext cx="6778146" cy="459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84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A84789-3291-4373-BFDB-BE5308EF5E1F}"/>
              </a:ext>
            </a:extLst>
          </p:cNvPr>
          <p:cNvSpPr/>
          <p:nvPr/>
        </p:nvSpPr>
        <p:spPr>
          <a:xfrm>
            <a:off x="211218" y="323960"/>
            <a:ext cx="4908387" cy="6783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391" b="1" u="sng" dirty="0">
                <a:solidFill>
                  <a:schemeClr val="tx1"/>
                </a:solidFill>
                <a:latin typeface="Heebo" panose="00000500000000000000" pitchFamily="2" charset="-79"/>
                <a:cs typeface="Heebo" panose="00000500000000000000" pitchFamily="2" charset="-79"/>
              </a:rPr>
              <a:t>פרטים חיוניים</a:t>
            </a:r>
            <a:endParaRPr lang="en-US" sz="2391" b="1" u="sng" dirty="0">
              <a:solidFill>
                <a:schemeClr val="tx1"/>
              </a:solidFill>
              <a:latin typeface="Heebo" panose="00000500000000000000" pitchFamily="2" charset="-79"/>
              <a:cs typeface="Heebo" panose="00000500000000000000" pitchFamily="2" charset="-79"/>
            </a:endParaRPr>
          </a:p>
        </p:txBody>
      </p:sp>
      <p:sp>
        <p:nvSpPr>
          <p:cNvPr id="14" name="TextBox 13">
            <a:extLst>
              <a:ext uri="{FF2B5EF4-FFF2-40B4-BE49-F238E27FC236}">
                <a16:creationId xmlns:a16="http://schemas.microsoft.com/office/drawing/2014/main" id="{C10A4098-9131-46CF-BC22-5FA1B3CF5F50}"/>
              </a:ext>
            </a:extLst>
          </p:cNvPr>
          <p:cNvSpPr txBox="1"/>
          <p:nvPr/>
        </p:nvSpPr>
        <p:spPr>
          <a:xfrm>
            <a:off x="-83619" y="1222115"/>
            <a:ext cx="5287284" cy="2882813"/>
          </a:xfrm>
          <a:prstGeom prst="rect">
            <a:avLst/>
          </a:prstGeom>
          <a:noFill/>
        </p:spPr>
        <p:txBody>
          <a:bodyPr wrap="square" rtlCol="0">
            <a:spAutoFit/>
          </a:bodyPr>
          <a:lstStyle/>
          <a:p>
            <a:pPr algn="ctr" rtl="1"/>
            <a:r>
              <a:rPr lang="he-IL" sz="1395" b="1" u="sng" dirty="0">
                <a:latin typeface="Heebo" panose="00000500000000000000" pitchFamily="2" charset="-79"/>
                <a:cs typeface="Heebo" panose="00000500000000000000" pitchFamily="2" charset="-79"/>
              </a:rPr>
              <a:t>מקום לינה </a:t>
            </a:r>
            <a:endParaRPr lang="en-US" sz="1395" b="1" u="sng" dirty="0">
              <a:latin typeface="Heebo" panose="00000500000000000000" pitchFamily="2" charset="-79"/>
              <a:cs typeface="Heebo" panose="00000500000000000000" pitchFamily="2" charset="-79"/>
            </a:endParaRPr>
          </a:p>
          <a:p>
            <a:pPr algn="ctr" rtl="1"/>
            <a:r>
              <a:rPr lang="he-IL" sz="1395" b="1" dirty="0">
                <a:latin typeface="Heebo" panose="00000500000000000000" pitchFamily="2" charset="-79"/>
                <a:cs typeface="Heebo" panose="00000500000000000000" pitchFamily="2" charset="-79"/>
              </a:rPr>
              <a:t>  </a:t>
            </a:r>
            <a:r>
              <a:rPr lang="en-US" sz="1395" b="1" dirty="0">
                <a:latin typeface="Heebo" panose="00000500000000000000" pitchFamily="2" charset="-79"/>
                <a:cs typeface="Heebo" panose="00000500000000000000" pitchFamily="2" charset="-79"/>
              </a:rPr>
              <a:t>Grand Hyatt Washington D.C</a:t>
            </a:r>
            <a:endParaRPr lang="he-IL" sz="1395" b="1" dirty="0">
              <a:latin typeface="Heebo" panose="00000500000000000000" pitchFamily="2" charset="-79"/>
              <a:cs typeface="Heebo" panose="00000500000000000000" pitchFamily="2" charset="-79"/>
            </a:endParaRPr>
          </a:p>
          <a:p>
            <a:pPr algn="ctr" rtl="1"/>
            <a:r>
              <a:rPr lang="en-US" sz="1395" b="1" dirty="0">
                <a:latin typeface="Heebo" panose="00000500000000000000" pitchFamily="2" charset="-79"/>
                <a:cs typeface="Heebo" panose="00000500000000000000" pitchFamily="2" charset="-79"/>
              </a:rPr>
              <a:t>1000 H St NW, Washington, DC 20001, USA</a:t>
            </a:r>
            <a:endParaRPr lang="he-IL" sz="1395" b="1" dirty="0">
              <a:latin typeface="Heebo" panose="00000500000000000000" pitchFamily="2" charset="-79"/>
              <a:cs typeface="Heebo" panose="00000500000000000000" pitchFamily="2" charset="-79"/>
            </a:endParaRPr>
          </a:p>
          <a:p>
            <a:pPr algn="ctr" rtl="1"/>
            <a:r>
              <a:rPr lang="en-US" sz="1395" b="1" dirty="0">
                <a:latin typeface="Heebo" panose="00000500000000000000" pitchFamily="2" charset="-79"/>
                <a:cs typeface="Heebo" panose="00000500000000000000" pitchFamily="2" charset="-79"/>
              </a:rPr>
              <a:t>+1 202-582-1234</a:t>
            </a:r>
            <a:endParaRPr lang="he-IL" sz="1395" b="1" dirty="0">
              <a:latin typeface="Heebo" panose="00000500000000000000" pitchFamily="2" charset="-79"/>
              <a:cs typeface="Heebo" panose="00000500000000000000" pitchFamily="2" charset="-79"/>
            </a:endParaRPr>
          </a:p>
          <a:p>
            <a:pPr algn="r" rtl="1"/>
            <a:endParaRPr lang="he-IL" sz="1395" b="1" dirty="0">
              <a:latin typeface="Heebo" panose="00000500000000000000" pitchFamily="2" charset="-79"/>
              <a:cs typeface="Heebo" panose="00000500000000000000" pitchFamily="2" charset="-79"/>
            </a:endParaRPr>
          </a:p>
          <a:p>
            <a:pPr algn="r" rtl="1"/>
            <a:endParaRPr lang="he-IL" sz="1395" b="1" dirty="0">
              <a:latin typeface="Heebo" panose="00000500000000000000" pitchFamily="2" charset="-79"/>
              <a:cs typeface="Heebo" panose="00000500000000000000" pitchFamily="2" charset="-79"/>
            </a:endParaRPr>
          </a:p>
          <a:p>
            <a:pPr algn="ctr" rtl="1"/>
            <a:r>
              <a:rPr lang="he-IL" sz="1395" b="1" u="sng" dirty="0">
                <a:latin typeface="Heebo" panose="00000500000000000000" pitchFamily="2" charset="-79"/>
                <a:cs typeface="Heebo" panose="00000500000000000000" pitchFamily="2" charset="-79"/>
              </a:rPr>
              <a:t>מספרי טלפון:</a:t>
            </a:r>
          </a:p>
          <a:p>
            <a:pPr algn="r" rtl="1"/>
            <a:endParaRPr lang="he-IL" sz="1395" b="1" u="sng" dirty="0">
              <a:latin typeface="Heebo" panose="00000500000000000000" pitchFamily="2" charset="-79"/>
              <a:cs typeface="Heebo" panose="00000500000000000000" pitchFamily="2" charset="-79"/>
            </a:endParaRPr>
          </a:p>
          <a:p>
            <a:pPr algn="r" rtl="1"/>
            <a:r>
              <a:rPr lang="he-IL" sz="1395" b="1" u="sng" dirty="0">
                <a:latin typeface="Heebo" panose="00000500000000000000" pitchFamily="2" charset="-79"/>
                <a:cs typeface="Heebo" panose="00000500000000000000" pitchFamily="2" charset="-79"/>
              </a:rPr>
              <a:t>קמב"ץ המשלחת רס"ן בנצי זימרמן </a:t>
            </a:r>
            <a:r>
              <a:rPr lang="he-IL" sz="1395" b="1" dirty="0">
                <a:latin typeface="Heebo" panose="00000500000000000000" pitchFamily="2" charset="-79"/>
                <a:cs typeface="Heebo" panose="00000500000000000000" pitchFamily="2" charset="-79"/>
              </a:rPr>
              <a:t>–</a:t>
            </a:r>
            <a:r>
              <a:rPr lang="en-US" sz="1395" b="1" dirty="0">
                <a:latin typeface="Heebo" panose="00000500000000000000" pitchFamily="2" charset="-79"/>
                <a:cs typeface="Heebo" panose="00000500000000000000" pitchFamily="2" charset="-79"/>
              </a:rPr>
              <a:t>  +972 054 207 4487</a:t>
            </a:r>
          </a:p>
          <a:p>
            <a:pPr algn="r" rtl="1"/>
            <a:r>
              <a:rPr lang="he-IL" sz="1395" b="1" u="sng" dirty="0">
                <a:latin typeface="Heebo" panose="00000500000000000000" pitchFamily="2" charset="-79"/>
                <a:cs typeface="Heebo" panose="00000500000000000000" pitchFamily="2" charset="-79"/>
              </a:rPr>
              <a:t>נספחות ישראל בוושינגטון</a:t>
            </a:r>
            <a:r>
              <a:rPr lang="he-IL" sz="1395" b="1" dirty="0">
                <a:latin typeface="Heebo" panose="00000500000000000000" pitchFamily="2" charset="-79"/>
                <a:cs typeface="Heebo" panose="00000500000000000000" pitchFamily="2" charset="-79"/>
              </a:rPr>
              <a:t> – </a:t>
            </a:r>
            <a:r>
              <a:rPr lang="en-US" sz="1395" b="1" dirty="0">
                <a:latin typeface="Heebo" panose="00000500000000000000" pitchFamily="2" charset="-79"/>
                <a:cs typeface="Heebo" panose="00000500000000000000" pitchFamily="2" charset="-79"/>
              </a:rPr>
              <a:t>+1 202-364-5405</a:t>
            </a:r>
            <a:endParaRPr lang="he-IL" sz="1395" b="1" dirty="0">
              <a:latin typeface="Heebo" panose="00000500000000000000" pitchFamily="2" charset="-79"/>
              <a:cs typeface="Heebo" panose="00000500000000000000" pitchFamily="2" charset="-79"/>
            </a:endParaRPr>
          </a:p>
          <a:p>
            <a:pPr algn="r" rtl="1"/>
            <a:r>
              <a:rPr lang="he-IL" sz="1395" b="1" u="sng" dirty="0">
                <a:latin typeface="Heebo" panose="00000500000000000000" pitchFamily="2" charset="-79"/>
                <a:cs typeface="Heebo" panose="00000500000000000000" pitchFamily="2" charset="-79"/>
              </a:rPr>
              <a:t>קב"ט שגרירות</a:t>
            </a:r>
            <a:r>
              <a:rPr lang="he-IL" sz="1395" b="1" dirty="0">
                <a:latin typeface="Heebo" panose="00000500000000000000" pitchFamily="2" charset="-79"/>
                <a:cs typeface="Heebo" panose="00000500000000000000" pitchFamily="2" charset="-79"/>
              </a:rPr>
              <a:t>-</a:t>
            </a:r>
            <a:r>
              <a:rPr lang="en-US" sz="1395" b="1" dirty="0">
                <a:latin typeface="Heebo" panose="00000500000000000000" pitchFamily="2" charset="-79"/>
                <a:cs typeface="Heebo" panose="00000500000000000000" pitchFamily="2" charset="-79"/>
              </a:rPr>
              <a:t>   +1 202 364 5427  </a:t>
            </a:r>
            <a:endParaRPr lang="he-IL" sz="1395" b="1" dirty="0">
              <a:latin typeface="Heebo" panose="00000500000000000000" pitchFamily="2" charset="-79"/>
              <a:cs typeface="Heebo" panose="00000500000000000000" pitchFamily="2" charset="-79"/>
            </a:endParaRPr>
          </a:p>
          <a:p>
            <a:pPr algn="r" rtl="1"/>
            <a:r>
              <a:rPr lang="he-IL" sz="1395" b="1" u="sng" dirty="0">
                <a:latin typeface="Heebo" panose="00000500000000000000" pitchFamily="2" charset="-79"/>
                <a:cs typeface="Heebo" panose="00000500000000000000" pitchFamily="2" charset="-79"/>
              </a:rPr>
              <a:t>חמ"ל קש"ח </a:t>
            </a:r>
            <a:r>
              <a:rPr lang="he-IL" sz="1395" b="1" dirty="0">
                <a:latin typeface="Heebo" panose="00000500000000000000" pitchFamily="2" charset="-79"/>
                <a:cs typeface="Heebo" panose="00000500000000000000" pitchFamily="2" charset="-79"/>
              </a:rPr>
              <a:t>– </a:t>
            </a:r>
            <a:r>
              <a:rPr lang="en-US" sz="1395" b="1" dirty="0">
                <a:latin typeface="Heebo" panose="00000500000000000000" pitchFamily="2" charset="-79"/>
                <a:cs typeface="Heebo" panose="00000500000000000000" pitchFamily="2" charset="-79"/>
              </a:rPr>
              <a:t>+972 52 927 0520 |  +972-3-7407500</a:t>
            </a:r>
            <a:endParaRPr lang="he-IL" sz="1395" b="1" dirty="0">
              <a:latin typeface="Heebo" panose="00000500000000000000" pitchFamily="2" charset="-79"/>
              <a:cs typeface="Heebo" panose="00000500000000000000" pitchFamily="2" charset="-79"/>
            </a:endParaRPr>
          </a:p>
          <a:p>
            <a:pPr algn="r" rtl="1"/>
            <a:endParaRPr lang="he-IL" sz="1395" b="1" dirty="0">
              <a:latin typeface="Heebo" panose="00000500000000000000" pitchFamily="2" charset="-79"/>
              <a:cs typeface="Heebo" panose="00000500000000000000" pitchFamily="2" charset="-79"/>
            </a:endParaRPr>
          </a:p>
        </p:txBody>
      </p:sp>
      <p:pic>
        <p:nvPicPr>
          <p:cNvPr id="4" name="Picture 3">
            <a:extLst>
              <a:ext uri="{FF2B5EF4-FFF2-40B4-BE49-F238E27FC236}">
                <a16:creationId xmlns:a16="http://schemas.microsoft.com/office/drawing/2014/main" id="{020E2E1D-02B4-4C45-9504-78AAE2CD0337}"/>
              </a:ext>
            </a:extLst>
          </p:cNvPr>
          <p:cNvPicPr>
            <a:picLocks noChangeAspect="1"/>
          </p:cNvPicPr>
          <p:nvPr/>
        </p:nvPicPr>
        <p:blipFill rotWithShape="1">
          <a:blip r:embed="rId3"/>
          <a:srcRect l="24328" t="29392" r="50000" b="41661"/>
          <a:stretch/>
        </p:blipFill>
        <p:spPr>
          <a:xfrm>
            <a:off x="2833006" y="4544580"/>
            <a:ext cx="2370659" cy="1756956"/>
          </a:xfrm>
          <a:prstGeom prst="rect">
            <a:avLst/>
          </a:prstGeom>
        </p:spPr>
      </p:pic>
      <p:pic>
        <p:nvPicPr>
          <p:cNvPr id="10" name="Picture 9">
            <a:extLst>
              <a:ext uri="{FF2B5EF4-FFF2-40B4-BE49-F238E27FC236}">
                <a16:creationId xmlns:a16="http://schemas.microsoft.com/office/drawing/2014/main" id="{4B7BE917-8C4C-44D6-8844-BAB59312CE03}"/>
              </a:ext>
            </a:extLst>
          </p:cNvPr>
          <p:cNvPicPr>
            <a:picLocks noChangeAspect="1"/>
          </p:cNvPicPr>
          <p:nvPr/>
        </p:nvPicPr>
        <p:blipFill rotWithShape="1">
          <a:blip r:embed="rId4"/>
          <a:srcRect l="25860" t="31474" r="52302" b="39935"/>
          <a:stretch/>
        </p:blipFill>
        <p:spPr>
          <a:xfrm>
            <a:off x="112144" y="4544580"/>
            <a:ext cx="2385678" cy="1756956"/>
          </a:xfrm>
          <a:prstGeom prst="rect">
            <a:avLst/>
          </a:prstGeom>
        </p:spPr>
      </p:pic>
    </p:spTree>
    <p:extLst>
      <p:ext uri="{BB962C8B-B14F-4D97-AF65-F5344CB8AC3E}">
        <p14:creationId xmlns:p14="http://schemas.microsoft.com/office/powerpoint/2010/main" val="292871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7F5AD-F1AB-43F6-9432-669DABB7B03D}"/>
              </a:ext>
            </a:extLst>
          </p:cNvPr>
          <p:cNvPicPr>
            <a:picLocks noChangeAspect="1"/>
          </p:cNvPicPr>
          <p:nvPr/>
        </p:nvPicPr>
        <p:blipFill rotWithShape="1">
          <a:blip r:embed="rId2"/>
          <a:srcRect l="28112" t="15800" r="8993" b="6271"/>
          <a:stretch/>
        </p:blipFill>
        <p:spPr>
          <a:xfrm>
            <a:off x="424139" y="1695450"/>
            <a:ext cx="4482546" cy="4171950"/>
          </a:xfrm>
          <a:prstGeom prst="rect">
            <a:avLst/>
          </a:prstGeom>
        </p:spPr>
      </p:pic>
    </p:spTree>
    <p:extLst>
      <p:ext uri="{BB962C8B-B14F-4D97-AF65-F5344CB8AC3E}">
        <p14:creationId xmlns:p14="http://schemas.microsoft.com/office/powerpoint/2010/main" val="3436169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A9D6EEA4-51EF-4796-BE5B-F3EB11F2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0825" cy="7562849"/>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Picture 2" descr="Image result for dc washington bars">
            <a:extLst>
              <a:ext uri="{FF2B5EF4-FFF2-40B4-BE49-F238E27FC236}">
                <a16:creationId xmlns:a16="http://schemas.microsoft.com/office/drawing/2014/main" id="{21D05F01-8399-4E58-B9CE-525EE4170BE7}"/>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l="24385" r="35967" b="1"/>
          <a:stretch/>
        </p:blipFill>
        <p:spPr bwMode="auto">
          <a:xfrm>
            <a:off x="20" y="10"/>
            <a:ext cx="5330805" cy="75628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84ADC5-3A16-4794-8F3D-BDE8F7642285}"/>
              </a:ext>
            </a:extLst>
          </p:cNvPr>
          <p:cNvSpPr>
            <a:spLocks noGrp="1"/>
          </p:cNvSpPr>
          <p:nvPr>
            <p:ph type="title"/>
          </p:nvPr>
        </p:nvSpPr>
        <p:spPr>
          <a:xfrm>
            <a:off x="568376" y="1986170"/>
            <a:ext cx="4552456" cy="1197036"/>
          </a:xfrm>
        </p:spPr>
        <p:txBody>
          <a:bodyPr>
            <a:normAutofit/>
          </a:bodyPr>
          <a:lstStyle/>
          <a:p>
            <a:pPr algn="ctr"/>
            <a:r>
              <a:rPr lang="he-IL" sz="5400" b="1" dirty="0">
                <a:latin typeface="Heebo" panose="00000500000000000000" pitchFamily="2" charset="-79"/>
                <a:cs typeface="Heebo" panose="00000500000000000000" pitchFamily="2" charset="-79"/>
              </a:rPr>
              <a:t>מקומות בילוי</a:t>
            </a:r>
            <a:endParaRPr lang="en-US" sz="5400" b="1" dirty="0">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80415737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0511F43-78E9-48B2-9AAB-84F7D8E67AF1}"/>
              </a:ext>
            </a:extLst>
          </p:cNvPr>
          <p:cNvSpPr txBox="1"/>
          <p:nvPr/>
        </p:nvSpPr>
        <p:spPr>
          <a:xfrm>
            <a:off x="-25313" y="164830"/>
            <a:ext cx="5287284" cy="6301725"/>
          </a:xfrm>
          <a:prstGeom prst="rect">
            <a:avLst/>
          </a:prstGeom>
          <a:noFill/>
        </p:spPr>
        <p:txBody>
          <a:bodyPr wrap="square" rtlCol="0">
            <a:spAutoFit/>
          </a:bodyPr>
          <a:lstStyle/>
          <a:p>
            <a:pPr algn="ctr" rtl="1"/>
            <a:r>
              <a:rPr lang="he-IL" sz="2400" b="1" dirty="0">
                <a:latin typeface="Heebo" panose="00000500000000000000" pitchFamily="2" charset="-79"/>
                <a:cs typeface="Heebo" panose="00000500000000000000" pitchFamily="2" charset="-79"/>
              </a:rPr>
              <a:t>מסעדות</a:t>
            </a:r>
            <a:r>
              <a:rPr lang="en-US" sz="2400" b="1" dirty="0">
                <a:latin typeface="Heebo" panose="00000500000000000000" pitchFamily="2" charset="-79"/>
                <a:cs typeface="Heebo" panose="00000500000000000000" pitchFamily="2" charset="-79"/>
              </a:rPr>
              <a:t> TOP 5 </a:t>
            </a:r>
          </a:p>
          <a:p>
            <a:pPr algn="r" rtl="1"/>
            <a:endParaRPr lang="en-US" sz="800" b="1" dirty="0">
              <a:latin typeface="Heebo" panose="00000500000000000000" pitchFamily="2" charset="-79"/>
              <a:cs typeface="Heebo" panose="00000500000000000000" pitchFamily="2" charset="-79"/>
            </a:endParaRPr>
          </a:p>
          <a:p>
            <a:pPr marL="341666" indent="-341666" algn="r" rtl="1">
              <a:buAutoNum type="arabicParenR"/>
            </a:pPr>
            <a:r>
              <a:rPr lang="en-US" sz="1600" dirty="0">
                <a:latin typeface="Heebo" panose="00000500000000000000" pitchFamily="2" charset="-79"/>
                <a:cs typeface="Heebo" panose="00000500000000000000" pitchFamily="2" charset="-79"/>
              </a:rPr>
              <a:t>Le Diplomate</a:t>
            </a:r>
            <a:r>
              <a:rPr lang="he-IL" sz="1100" dirty="0">
                <a:latin typeface="Heebo" panose="00000500000000000000" pitchFamily="2" charset="-79"/>
                <a:cs typeface="Heebo" panose="00000500000000000000" pitchFamily="2" charset="-79"/>
              </a:rPr>
              <a:t> - המסעדה השוקקת מגישה ארוחות ומשקאות צרפתיים קלאסיות</a:t>
            </a:r>
            <a:r>
              <a:rPr lang="en-US" sz="1100" dirty="0">
                <a:latin typeface="Heebo" panose="00000500000000000000" pitchFamily="2" charset="-79"/>
                <a:cs typeface="Heebo" panose="00000500000000000000" pitchFamily="2" charset="-79"/>
              </a:rPr>
              <a:t>.</a:t>
            </a:r>
            <a:endParaRPr lang="en-US" sz="1050" dirty="0">
              <a:latin typeface="Heebo" panose="00000500000000000000" pitchFamily="2" charset="-79"/>
              <a:cs typeface="Heebo" panose="00000500000000000000" pitchFamily="2" charset="-79"/>
            </a:endParaRPr>
          </a:p>
          <a:p>
            <a:pPr rtl="1"/>
            <a:r>
              <a:rPr lang="en-US" sz="1050" dirty="0">
                <a:latin typeface="Heebo" panose="00000500000000000000" pitchFamily="2" charset="-79"/>
                <a:cs typeface="Heebo" panose="00000500000000000000" pitchFamily="2" charset="-79"/>
              </a:rPr>
              <a:t>1601 14th St NW, Washington, DC</a:t>
            </a:r>
          </a:p>
          <a:p>
            <a:pPr algn="r" rtl="1"/>
            <a:endParaRPr lang="en-US" sz="1050" dirty="0">
              <a:latin typeface="Heebo" panose="00000500000000000000" pitchFamily="2" charset="-79"/>
              <a:cs typeface="Heebo" panose="00000500000000000000" pitchFamily="2" charset="-79"/>
            </a:endParaRPr>
          </a:p>
          <a:p>
            <a:pPr algn="r" rtl="1"/>
            <a:r>
              <a:rPr lang="en-US" sz="1600" dirty="0">
                <a:latin typeface="Heebo" panose="00000500000000000000" pitchFamily="2" charset="-79"/>
                <a:cs typeface="Heebo" panose="00000500000000000000" pitchFamily="2" charset="-79"/>
              </a:rPr>
              <a:t>2</a:t>
            </a:r>
            <a:r>
              <a:rPr lang="he-IL" sz="1600" dirty="0">
                <a:latin typeface="Heebo" panose="00000500000000000000" pitchFamily="2" charset="-79"/>
                <a:cs typeface="Heebo" panose="00000500000000000000" pitchFamily="2" charset="-79"/>
              </a:rPr>
              <a:t>) </a:t>
            </a:r>
            <a:r>
              <a:rPr lang="en-US" sz="1600" dirty="0">
                <a:latin typeface="Heebo" panose="00000500000000000000" pitchFamily="2" charset="-79"/>
                <a:cs typeface="Heebo" panose="00000500000000000000" pitchFamily="2" charset="-79"/>
              </a:rPr>
              <a:t>Old Ebbitt Grill</a:t>
            </a:r>
            <a:r>
              <a:rPr lang="he-IL" sz="1600" dirty="0">
                <a:latin typeface="Heebo" panose="00000500000000000000" pitchFamily="2" charset="-79"/>
                <a:cs typeface="Heebo" panose="00000500000000000000" pitchFamily="2" charset="-79"/>
              </a:rPr>
              <a:t> - </a:t>
            </a:r>
            <a:r>
              <a:rPr lang="he-IL" sz="1100" dirty="0">
                <a:latin typeface="Heebo" panose="00000500000000000000" pitchFamily="2" charset="-79"/>
                <a:cs typeface="Heebo" panose="00000500000000000000" pitchFamily="2" charset="-79"/>
              </a:rPr>
              <a:t>טברנה </a:t>
            </a:r>
            <a:r>
              <a:rPr lang="he-IL" sz="1100" dirty="0" err="1">
                <a:latin typeface="Heebo" panose="00000500000000000000" pitchFamily="2" charset="-79"/>
                <a:cs typeface="Heebo" panose="00000500000000000000" pitchFamily="2" charset="-79"/>
              </a:rPr>
              <a:t>איקונית</a:t>
            </a:r>
            <a:r>
              <a:rPr lang="he-IL" sz="1100" dirty="0">
                <a:latin typeface="Heebo" panose="00000500000000000000" pitchFamily="2" charset="-79"/>
                <a:cs typeface="Heebo" panose="00000500000000000000" pitchFamily="2" charset="-79"/>
              </a:rPr>
              <a:t> המציעה ארוחות</a:t>
            </a:r>
            <a:r>
              <a:rPr lang="en-US" sz="1100" dirty="0">
                <a:latin typeface="Heebo" panose="00000500000000000000" pitchFamily="2" charset="-79"/>
                <a:cs typeface="Heebo" panose="00000500000000000000" pitchFamily="2" charset="-79"/>
              </a:rPr>
              <a:t> </a:t>
            </a:r>
            <a:r>
              <a:rPr lang="he-IL" sz="1100" dirty="0">
                <a:latin typeface="Heebo" panose="00000500000000000000" pitchFamily="2" charset="-79"/>
                <a:cs typeface="Heebo" panose="00000500000000000000" pitchFamily="2" charset="-79"/>
              </a:rPr>
              <a:t>אמריקאיות, כולל מבצעים מיוחדים לצדפות בסגנון ויקטוריאני</a:t>
            </a:r>
            <a:r>
              <a:rPr lang="en-US" sz="1100" dirty="0">
                <a:latin typeface="Heebo" panose="00000500000000000000" pitchFamily="2" charset="-79"/>
                <a:cs typeface="Heebo" panose="00000500000000000000" pitchFamily="2" charset="-79"/>
              </a:rPr>
              <a:t>.</a:t>
            </a:r>
            <a:endParaRPr lang="he-IL" sz="1100" dirty="0">
              <a:latin typeface="Heebo" panose="00000500000000000000" pitchFamily="2" charset="-79"/>
              <a:cs typeface="Heebo" panose="00000500000000000000" pitchFamily="2" charset="-79"/>
            </a:endParaRPr>
          </a:p>
          <a:p>
            <a:pPr rtl="1"/>
            <a:r>
              <a:rPr lang="en-US" sz="1050" dirty="0">
                <a:latin typeface="Heebo" panose="00000500000000000000" pitchFamily="2" charset="-79"/>
                <a:cs typeface="Heebo" panose="00000500000000000000" pitchFamily="2" charset="-79"/>
              </a:rPr>
              <a:t>675 15th St NW, Washington, DC</a:t>
            </a:r>
          </a:p>
          <a:p>
            <a:pPr algn="r" rtl="1"/>
            <a:endParaRPr lang="en-US" sz="1600" b="1" dirty="0">
              <a:latin typeface="Heebo" panose="00000500000000000000" pitchFamily="2" charset="-79"/>
              <a:cs typeface="Heebo" panose="00000500000000000000" pitchFamily="2" charset="-79"/>
            </a:endParaRPr>
          </a:p>
          <a:p>
            <a:pPr algn="r" rtl="1"/>
            <a:r>
              <a:rPr lang="en-US" sz="1600" dirty="0">
                <a:latin typeface="Heebo" panose="00000500000000000000" pitchFamily="2" charset="-79"/>
                <a:cs typeface="Heebo" panose="00000500000000000000" pitchFamily="2" charset="-79"/>
              </a:rPr>
              <a:t>3</a:t>
            </a:r>
            <a:r>
              <a:rPr lang="he-IL" sz="1600" dirty="0">
                <a:latin typeface="Heebo" panose="00000500000000000000" pitchFamily="2" charset="-79"/>
                <a:cs typeface="Heebo" panose="00000500000000000000" pitchFamily="2" charset="-79"/>
              </a:rPr>
              <a:t>) </a:t>
            </a:r>
            <a:r>
              <a:rPr lang="en-US" sz="1600" dirty="0" err="1">
                <a:latin typeface="Heebo" panose="00000500000000000000" pitchFamily="2" charset="-79"/>
                <a:cs typeface="Heebo" panose="00000500000000000000" pitchFamily="2" charset="-79"/>
              </a:rPr>
              <a:t>Zaytinya</a:t>
            </a:r>
            <a:r>
              <a:rPr lang="he-IL" sz="1600" dirty="0">
                <a:latin typeface="Heebo" panose="00000500000000000000" pitchFamily="2" charset="-79"/>
                <a:cs typeface="Heebo" panose="00000500000000000000" pitchFamily="2" charset="-79"/>
              </a:rPr>
              <a:t> - </a:t>
            </a:r>
            <a:r>
              <a:rPr lang="he-IL" sz="1100" dirty="0">
                <a:latin typeface="Heebo" panose="00000500000000000000" pitchFamily="2" charset="-79"/>
                <a:cs typeface="Heebo" panose="00000500000000000000" pitchFamily="2" charset="-79"/>
              </a:rPr>
              <a:t>עמוד התווך הקליל והאוורירי של השף חוסה </a:t>
            </a:r>
            <a:r>
              <a:rPr lang="he-IL" sz="1100" dirty="0" err="1">
                <a:latin typeface="Heebo" panose="00000500000000000000" pitchFamily="2" charset="-79"/>
                <a:cs typeface="Heebo" panose="00000500000000000000" pitchFamily="2" charset="-79"/>
              </a:rPr>
              <a:t>אנדרס</a:t>
            </a:r>
            <a:r>
              <a:rPr lang="he-IL" sz="1100" dirty="0">
                <a:latin typeface="Heebo" panose="00000500000000000000" pitchFamily="2" charset="-79"/>
                <a:cs typeface="Heebo" panose="00000500000000000000" pitchFamily="2" charset="-79"/>
              </a:rPr>
              <a:t> מציע צלחות קטנות מזרח תיכוניות ויינות אזוריים</a:t>
            </a:r>
            <a:r>
              <a:rPr lang="he-IL" sz="1600" dirty="0">
                <a:latin typeface="Heebo" panose="00000500000000000000" pitchFamily="2" charset="-79"/>
                <a:cs typeface="Heebo" panose="00000500000000000000" pitchFamily="2" charset="-79"/>
              </a:rPr>
              <a:t>.</a:t>
            </a:r>
            <a:endParaRPr lang="en-US" sz="1600" b="1" dirty="0">
              <a:latin typeface="Heebo" panose="00000500000000000000" pitchFamily="2" charset="-79"/>
              <a:cs typeface="Heebo" panose="00000500000000000000" pitchFamily="2" charset="-79"/>
            </a:endParaRPr>
          </a:p>
          <a:p>
            <a:pPr rtl="1"/>
            <a:r>
              <a:rPr lang="en-US" sz="1050" dirty="0">
                <a:latin typeface="Heebo" panose="00000500000000000000" pitchFamily="2" charset="-79"/>
                <a:cs typeface="Heebo" panose="00000500000000000000" pitchFamily="2" charset="-79"/>
              </a:rPr>
              <a:t>701 9th St NW, Washington, DC</a:t>
            </a:r>
          </a:p>
          <a:p>
            <a:pPr algn="r" rtl="1"/>
            <a:endParaRPr lang="en-US" sz="1600" b="1" dirty="0">
              <a:latin typeface="Heebo" panose="00000500000000000000" pitchFamily="2" charset="-79"/>
              <a:cs typeface="Heebo" panose="00000500000000000000" pitchFamily="2" charset="-79"/>
            </a:endParaRPr>
          </a:p>
          <a:p>
            <a:pPr algn="r" rtl="1"/>
            <a:r>
              <a:rPr lang="en-US" sz="1600" dirty="0">
                <a:latin typeface="Heebo" panose="00000500000000000000" pitchFamily="2" charset="-79"/>
                <a:cs typeface="Heebo" panose="00000500000000000000" pitchFamily="2" charset="-79"/>
              </a:rPr>
              <a:t>4</a:t>
            </a:r>
            <a:r>
              <a:rPr lang="he-IL" sz="1600" dirty="0">
                <a:latin typeface="Heebo" panose="00000500000000000000" pitchFamily="2" charset="-79"/>
                <a:cs typeface="Heebo" panose="00000500000000000000" pitchFamily="2" charset="-79"/>
              </a:rPr>
              <a:t>)</a:t>
            </a:r>
            <a:r>
              <a:rPr lang="en-US" sz="1600" dirty="0">
                <a:latin typeface="Heebo" panose="00000500000000000000" pitchFamily="2" charset="-79"/>
                <a:cs typeface="Heebo" panose="00000500000000000000" pitchFamily="2" charset="-79"/>
              </a:rPr>
              <a:t> Founding Farmers DC </a:t>
            </a:r>
            <a:r>
              <a:rPr lang="he-IL" sz="1600" dirty="0">
                <a:latin typeface="Heebo" panose="00000500000000000000" pitchFamily="2" charset="-79"/>
                <a:cs typeface="Heebo" panose="00000500000000000000" pitchFamily="2" charset="-79"/>
              </a:rPr>
              <a:t> - </a:t>
            </a:r>
            <a:r>
              <a:rPr lang="he-IL" sz="1100" dirty="0">
                <a:latin typeface="Heebo" panose="00000500000000000000" pitchFamily="2" charset="-79"/>
                <a:cs typeface="Heebo" panose="00000500000000000000" pitchFamily="2" charset="-79"/>
              </a:rPr>
              <a:t>אוכלים אמריקאיים בבעלות משותפת, המסעדים את מטבח הנוחות מונע השוק יחד עם סגנון כפרי-שיק.</a:t>
            </a:r>
            <a:endParaRPr lang="en-US" sz="1100" dirty="0">
              <a:latin typeface="Heebo" panose="00000500000000000000" pitchFamily="2" charset="-79"/>
              <a:cs typeface="Heebo" panose="00000500000000000000" pitchFamily="2" charset="-79"/>
            </a:endParaRPr>
          </a:p>
          <a:p>
            <a:pPr rtl="1"/>
            <a:r>
              <a:rPr lang="en-US" sz="1050" dirty="0">
                <a:latin typeface="Heebo" panose="00000500000000000000" pitchFamily="2" charset="-79"/>
                <a:cs typeface="Heebo" panose="00000500000000000000" pitchFamily="2" charset="-79"/>
              </a:rPr>
              <a:t>701 9th St NW, Washington, DC</a:t>
            </a:r>
          </a:p>
          <a:p>
            <a:pPr algn="r" rtl="1"/>
            <a:endParaRPr lang="en-US" sz="1600" dirty="0">
              <a:latin typeface="Heebo" panose="00000500000000000000" pitchFamily="2" charset="-79"/>
              <a:cs typeface="Heebo" panose="00000500000000000000" pitchFamily="2" charset="-79"/>
            </a:endParaRPr>
          </a:p>
          <a:p>
            <a:pPr algn="r" rtl="1"/>
            <a:r>
              <a:rPr lang="en-US" sz="1600" dirty="0">
                <a:latin typeface="Heebo" panose="00000500000000000000" pitchFamily="2" charset="-79"/>
                <a:cs typeface="Heebo" panose="00000500000000000000" pitchFamily="2" charset="-79"/>
              </a:rPr>
              <a:t>5</a:t>
            </a:r>
            <a:r>
              <a:rPr lang="he-IL" sz="1600" dirty="0">
                <a:latin typeface="Heebo" panose="00000500000000000000" pitchFamily="2" charset="-79"/>
                <a:cs typeface="Heebo" panose="00000500000000000000" pitchFamily="2" charset="-79"/>
              </a:rPr>
              <a:t>)</a:t>
            </a:r>
            <a:r>
              <a:rPr lang="en-US" sz="1600" dirty="0">
                <a:latin typeface="Heebo" panose="00000500000000000000" pitchFamily="2" charset="-79"/>
                <a:cs typeface="Heebo" panose="00000500000000000000" pitchFamily="2" charset="-79"/>
              </a:rPr>
              <a:t> The Dabney </a:t>
            </a:r>
            <a:r>
              <a:rPr lang="he-IL" sz="1600" dirty="0">
                <a:latin typeface="Heebo" panose="00000500000000000000" pitchFamily="2" charset="-79"/>
                <a:cs typeface="Heebo" panose="00000500000000000000" pitchFamily="2" charset="-79"/>
              </a:rPr>
              <a:t> - </a:t>
            </a:r>
            <a:r>
              <a:rPr lang="he-IL" sz="1100" dirty="0">
                <a:latin typeface="Heebo" panose="00000500000000000000" pitchFamily="2" charset="-79"/>
                <a:cs typeface="Heebo" panose="00000500000000000000" pitchFamily="2" charset="-79"/>
              </a:rPr>
              <a:t>השף </a:t>
            </a:r>
            <a:r>
              <a:rPr lang="he-IL" sz="1100" dirty="0" err="1">
                <a:latin typeface="Heebo" panose="00000500000000000000" pitchFamily="2" charset="-79"/>
                <a:cs typeface="Heebo" panose="00000500000000000000" pitchFamily="2" charset="-79"/>
              </a:rPr>
              <a:t>ג'רמיה</a:t>
            </a:r>
            <a:r>
              <a:rPr lang="he-IL" sz="1100" dirty="0">
                <a:latin typeface="Heebo" panose="00000500000000000000" pitchFamily="2" charset="-79"/>
                <a:cs typeface="Heebo" panose="00000500000000000000" pitchFamily="2" charset="-79"/>
              </a:rPr>
              <a:t> </a:t>
            </a:r>
            <a:r>
              <a:rPr lang="he-IL" sz="1100" dirty="0" err="1">
                <a:latin typeface="Heebo" panose="00000500000000000000" pitchFamily="2" charset="-79"/>
                <a:cs typeface="Heebo" panose="00000500000000000000" pitchFamily="2" charset="-79"/>
              </a:rPr>
              <a:t>לורהורן</a:t>
            </a:r>
            <a:r>
              <a:rPr lang="he-IL" sz="1100" dirty="0">
                <a:latin typeface="Heebo" panose="00000500000000000000" pitchFamily="2" charset="-79"/>
                <a:cs typeface="Heebo" panose="00000500000000000000" pitchFamily="2" charset="-79"/>
              </a:rPr>
              <a:t> מגיש מאכלים אטלנטיים במרכז כפרי השוכן בבית שורות לשעבר.</a:t>
            </a:r>
            <a:endParaRPr lang="en-US" sz="1100" dirty="0">
              <a:latin typeface="Heebo" panose="00000500000000000000" pitchFamily="2" charset="-79"/>
              <a:cs typeface="Heebo" panose="00000500000000000000" pitchFamily="2" charset="-79"/>
            </a:endParaRPr>
          </a:p>
          <a:p>
            <a:pPr rtl="1"/>
            <a:r>
              <a:rPr lang="en-US" sz="1050" dirty="0">
                <a:latin typeface="Heebo" panose="00000500000000000000" pitchFamily="2" charset="-79"/>
                <a:cs typeface="Heebo" panose="00000500000000000000" pitchFamily="2" charset="-79"/>
              </a:rPr>
              <a:t>122 Blagden Alley NW, Washington, DC</a:t>
            </a:r>
            <a:endParaRPr lang="he-IL" sz="1050" dirty="0">
              <a:latin typeface="Heebo" panose="00000500000000000000" pitchFamily="2" charset="-79"/>
              <a:cs typeface="Heebo" panose="00000500000000000000" pitchFamily="2" charset="-79"/>
            </a:endParaRPr>
          </a:p>
          <a:p>
            <a:pPr rtl="1"/>
            <a:endParaRPr lang="he-IL" sz="1050" dirty="0">
              <a:latin typeface="Heebo" panose="00000500000000000000" pitchFamily="2" charset="-79"/>
              <a:cs typeface="Heebo" panose="00000500000000000000" pitchFamily="2" charset="-79"/>
            </a:endParaRPr>
          </a:p>
          <a:p>
            <a:pPr algn="just" rtl="1"/>
            <a:r>
              <a:rPr lang="he-IL" sz="1600" dirty="0">
                <a:latin typeface="Heebo" panose="00000500000000000000" pitchFamily="2" charset="-79"/>
                <a:cs typeface="Heebo" panose="00000500000000000000" pitchFamily="2" charset="-79"/>
              </a:rPr>
              <a:t>6) כשר </a:t>
            </a:r>
          </a:p>
          <a:p>
            <a:pPr algn="just" rtl="1"/>
            <a:r>
              <a:rPr lang="en-US" sz="1600" dirty="0">
                <a:latin typeface="Heebo" panose="00000500000000000000" pitchFamily="2" charset="-79"/>
                <a:cs typeface="Heebo" panose="00000500000000000000" pitchFamily="2" charset="-79"/>
              </a:rPr>
              <a:t>CHAR-BAR</a:t>
            </a:r>
            <a:r>
              <a:rPr lang="he-IL" sz="1600" dirty="0">
                <a:latin typeface="Heebo" panose="00000500000000000000" pitchFamily="2" charset="-79"/>
                <a:cs typeface="Heebo" panose="00000500000000000000" pitchFamily="2" charset="-79"/>
              </a:rPr>
              <a:t>      </a:t>
            </a:r>
            <a:r>
              <a:rPr lang="he-IL" sz="1200" dirty="0">
                <a:latin typeface="Heebo" panose="00000500000000000000" pitchFamily="2" charset="-79"/>
                <a:cs typeface="Heebo" panose="00000500000000000000" pitchFamily="2" charset="-79"/>
              </a:rPr>
              <a:t>מסעדת גריל ובשרים             </a:t>
            </a:r>
            <a:r>
              <a:rPr lang="en-US" sz="1200" dirty="0">
                <a:latin typeface="Heebo" panose="00000500000000000000" pitchFamily="2" charset="-79"/>
                <a:cs typeface="Heebo" panose="00000500000000000000" pitchFamily="2" charset="-79"/>
              </a:rPr>
              <a:t>2142 L St NW, Washington, DC</a:t>
            </a:r>
          </a:p>
          <a:p>
            <a:pPr algn="just" rtl="1"/>
            <a:r>
              <a:rPr lang="en-US" sz="1600" dirty="0">
                <a:latin typeface="Heebo" panose="00000500000000000000" pitchFamily="2" charset="-79"/>
                <a:cs typeface="Heebo" panose="00000500000000000000" pitchFamily="2" charset="-79"/>
              </a:rPr>
              <a:t>TAIM</a:t>
            </a:r>
            <a:r>
              <a:rPr lang="he-IL" sz="1050" dirty="0">
                <a:latin typeface="Heebo" panose="00000500000000000000" pitchFamily="2" charset="-79"/>
                <a:cs typeface="Heebo" panose="00000500000000000000" pitchFamily="2" charset="-79"/>
              </a:rPr>
              <a:t> – פאלפל, סביח וכו'          </a:t>
            </a:r>
            <a:r>
              <a:rPr lang="en-US" sz="1050" dirty="0">
                <a:latin typeface="Heebo" panose="00000500000000000000" pitchFamily="2" charset="-79"/>
                <a:cs typeface="Heebo" panose="00000500000000000000" pitchFamily="2" charset="-79"/>
              </a:rPr>
              <a:t> </a:t>
            </a:r>
            <a:r>
              <a:rPr lang="he-IL" sz="1050" dirty="0">
                <a:latin typeface="Heebo" panose="00000500000000000000" pitchFamily="2" charset="-79"/>
                <a:cs typeface="Heebo" panose="00000500000000000000" pitchFamily="2" charset="-79"/>
              </a:rPr>
              <a:t>    </a:t>
            </a:r>
            <a:r>
              <a:rPr lang="en-US" sz="1200" dirty="0">
                <a:latin typeface="Heebo" panose="00000500000000000000" pitchFamily="2" charset="-79"/>
                <a:cs typeface="Heebo" panose="00000500000000000000" pitchFamily="2" charset="-79"/>
              </a:rPr>
              <a:t>1065 Wisconsin Avenue NW Washington, DC</a:t>
            </a:r>
            <a:endParaRPr lang="he-IL" sz="1400" dirty="0">
              <a:latin typeface="Heebo" panose="00000500000000000000" pitchFamily="2" charset="-79"/>
              <a:cs typeface="Heebo" panose="00000500000000000000" pitchFamily="2" charset="-79"/>
            </a:endParaRPr>
          </a:p>
          <a:p>
            <a:pPr algn="just" rtl="1"/>
            <a:r>
              <a:rPr lang="en-US" dirty="0"/>
              <a:t>POW-POW</a:t>
            </a:r>
            <a:r>
              <a:rPr lang="he-IL" dirty="0"/>
              <a:t> </a:t>
            </a:r>
            <a:r>
              <a:rPr lang="he-IL" sz="1200" dirty="0"/>
              <a:t>אסייתי </a:t>
            </a:r>
            <a:r>
              <a:rPr lang="he-IL" sz="1200" dirty="0">
                <a:latin typeface="Heebo" panose="00000500000000000000" pitchFamily="2" charset="-79"/>
                <a:cs typeface="Heebo" panose="00000500000000000000" pitchFamily="2" charset="-79"/>
              </a:rPr>
              <a:t>טבעוני             </a:t>
            </a:r>
            <a:r>
              <a:rPr lang="en-US" sz="1200" dirty="0">
                <a:latin typeface="Heebo" panose="00000500000000000000" pitchFamily="2" charset="-79"/>
                <a:cs typeface="Heebo" panose="00000500000000000000" pitchFamily="2" charset="-79"/>
              </a:rPr>
              <a:t>   </a:t>
            </a:r>
            <a:r>
              <a:rPr lang="he-IL" sz="1200" dirty="0">
                <a:latin typeface="Heebo" panose="00000500000000000000" pitchFamily="2" charset="-79"/>
                <a:cs typeface="Heebo" panose="00000500000000000000" pitchFamily="2" charset="-79"/>
              </a:rPr>
              <a:t>   </a:t>
            </a:r>
            <a:r>
              <a:rPr lang="en-US" sz="1200" dirty="0">
                <a:latin typeface="Heebo" panose="00000500000000000000" pitchFamily="2" charset="-79"/>
                <a:cs typeface="Heebo" panose="00000500000000000000" pitchFamily="2" charset="-79"/>
              </a:rPr>
              <a:t> </a:t>
            </a:r>
            <a:r>
              <a:rPr lang="he-IL" sz="1200" dirty="0">
                <a:latin typeface="Heebo" panose="00000500000000000000" pitchFamily="2" charset="-79"/>
                <a:cs typeface="Heebo" panose="00000500000000000000" pitchFamily="2" charset="-79"/>
              </a:rPr>
              <a:t>   </a:t>
            </a:r>
            <a:r>
              <a:rPr lang="en-US" sz="1200" dirty="0">
                <a:latin typeface="Heebo" panose="00000500000000000000" pitchFamily="2" charset="-79"/>
                <a:cs typeface="Heebo" panose="00000500000000000000" pitchFamily="2" charset="-79"/>
              </a:rPr>
              <a:t>1253 H Street NE, Washington, DC</a:t>
            </a:r>
          </a:p>
          <a:p>
            <a:pPr algn="just" rtl="1"/>
            <a:r>
              <a:rPr lang="en-US" sz="1600" dirty="0">
                <a:latin typeface="Heebo" panose="00000500000000000000" pitchFamily="2" charset="-79"/>
                <a:cs typeface="Heebo" panose="00000500000000000000" pitchFamily="2" charset="-79"/>
              </a:rPr>
              <a:t>Bubbies Burger</a:t>
            </a:r>
            <a:r>
              <a:rPr lang="he-IL" sz="1600" dirty="0">
                <a:latin typeface="Heebo" panose="00000500000000000000" pitchFamily="2" charset="-79"/>
                <a:cs typeface="Heebo" panose="00000500000000000000" pitchFamily="2" charset="-79"/>
              </a:rPr>
              <a:t> </a:t>
            </a:r>
            <a:r>
              <a:rPr lang="he-IL" sz="1200" dirty="0">
                <a:latin typeface="Heebo" panose="00000500000000000000" pitchFamily="2" charset="-79"/>
                <a:cs typeface="Heebo" panose="00000500000000000000" pitchFamily="2" charset="-79"/>
              </a:rPr>
              <a:t>בורגר טבעוני</a:t>
            </a:r>
            <a:r>
              <a:rPr lang="en-US" sz="1200" dirty="0">
                <a:latin typeface="Heebo" panose="00000500000000000000" pitchFamily="2" charset="-79"/>
                <a:cs typeface="Heebo" panose="00000500000000000000" pitchFamily="2" charset="-79"/>
              </a:rPr>
              <a:t>            </a:t>
            </a:r>
            <a:r>
              <a:rPr lang="he-IL" sz="1200" dirty="0">
                <a:latin typeface="Heebo" panose="00000500000000000000" pitchFamily="2" charset="-79"/>
                <a:cs typeface="Heebo" panose="00000500000000000000" pitchFamily="2" charset="-79"/>
              </a:rPr>
              <a:t> </a:t>
            </a:r>
            <a:r>
              <a:rPr lang="en-US" sz="1200" dirty="0" err="1">
                <a:latin typeface="Heebo" panose="00000500000000000000" pitchFamily="2" charset="-79"/>
                <a:cs typeface="Heebo" panose="00000500000000000000" pitchFamily="2" charset="-79"/>
              </a:rPr>
              <a:t>Rock&amp;Roll</a:t>
            </a:r>
            <a:r>
              <a:rPr lang="en-US" sz="1200" dirty="0">
                <a:latin typeface="Heebo" panose="00000500000000000000" pitchFamily="2" charset="-79"/>
                <a:cs typeface="Heebo" panose="00000500000000000000" pitchFamily="2" charset="-79"/>
              </a:rPr>
              <a:t> Hotel, 1353 H Street, DC </a:t>
            </a:r>
          </a:p>
          <a:p>
            <a:pPr algn="just" rtl="1"/>
            <a:r>
              <a:rPr lang="en-US" sz="1600" dirty="0">
                <a:latin typeface="Heebo" panose="00000500000000000000" pitchFamily="2" charset="-79"/>
                <a:cs typeface="Heebo" panose="00000500000000000000" pitchFamily="2" charset="-79"/>
              </a:rPr>
              <a:t>SHOUK</a:t>
            </a:r>
            <a:r>
              <a:rPr lang="he-IL" sz="1200" dirty="0">
                <a:latin typeface="Heebo" panose="00000500000000000000" pitchFamily="2" charset="-79"/>
                <a:cs typeface="Heebo" panose="00000500000000000000" pitchFamily="2" charset="-79"/>
              </a:rPr>
              <a:t>- אוכל רחוב ישראלי		                                            2 מיקומים </a:t>
            </a:r>
            <a:endParaRPr lang="he-IL" sz="1600" dirty="0">
              <a:latin typeface="Heebo" panose="00000500000000000000" pitchFamily="2" charset="-79"/>
              <a:cs typeface="Heebo" panose="00000500000000000000" pitchFamily="2" charset="-79"/>
            </a:endParaRPr>
          </a:p>
        </p:txBody>
      </p:sp>
      <p:pic>
        <p:nvPicPr>
          <p:cNvPr id="5" name="Picture 4">
            <a:extLst>
              <a:ext uri="{FF2B5EF4-FFF2-40B4-BE49-F238E27FC236}">
                <a16:creationId xmlns:a16="http://schemas.microsoft.com/office/drawing/2014/main" id="{4C4F6FBC-90AA-4771-BB96-9AF13C9786B6}"/>
              </a:ext>
            </a:extLst>
          </p:cNvPr>
          <p:cNvPicPr>
            <a:picLocks noChangeAspect="1"/>
          </p:cNvPicPr>
          <p:nvPr/>
        </p:nvPicPr>
        <p:blipFill rotWithShape="1">
          <a:blip r:embed="rId3"/>
          <a:srcRect l="24328" t="28028" r="50000" b="27019"/>
          <a:stretch/>
        </p:blipFill>
        <p:spPr>
          <a:xfrm>
            <a:off x="188754" y="6465079"/>
            <a:ext cx="1356758" cy="1069640"/>
          </a:xfrm>
          <a:prstGeom prst="rect">
            <a:avLst/>
          </a:prstGeom>
        </p:spPr>
      </p:pic>
      <p:pic>
        <p:nvPicPr>
          <p:cNvPr id="6" name="Picture 5">
            <a:extLst>
              <a:ext uri="{FF2B5EF4-FFF2-40B4-BE49-F238E27FC236}">
                <a16:creationId xmlns:a16="http://schemas.microsoft.com/office/drawing/2014/main" id="{6D5D12FE-3B44-47DA-A92B-2D27491F35B1}"/>
              </a:ext>
            </a:extLst>
          </p:cNvPr>
          <p:cNvPicPr>
            <a:picLocks noChangeAspect="1"/>
          </p:cNvPicPr>
          <p:nvPr/>
        </p:nvPicPr>
        <p:blipFill rotWithShape="1">
          <a:blip r:embed="rId4"/>
          <a:srcRect l="23945" t="34500" r="50000" b="32126"/>
          <a:stretch/>
        </p:blipFill>
        <p:spPr>
          <a:xfrm>
            <a:off x="3884966" y="6440422"/>
            <a:ext cx="1377005" cy="1094297"/>
          </a:xfrm>
          <a:prstGeom prst="rect">
            <a:avLst/>
          </a:prstGeom>
        </p:spPr>
      </p:pic>
      <p:pic>
        <p:nvPicPr>
          <p:cNvPr id="7" name="Picture 6">
            <a:extLst>
              <a:ext uri="{FF2B5EF4-FFF2-40B4-BE49-F238E27FC236}">
                <a16:creationId xmlns:a16="http://schemas.microsoft.com/office/drawing/2014/main" id="{1C26E46E-AEBC-4012-A7A8-30E73E8C190E}"/>
              </a:ext>
            </a:extLst>
          </p:cNvPr>
          <p:cNvPicPr>
            <a:picLocks noChangeAspect="1"/>
          </p:cNvPicPr>
          <p:nvPr/>
        </p:nvPicPr>
        <p:blipFill rotWithShape="1">
          <a:blip r:embed="rId5"/>
          <a:srcRect l="24520" t="30072" r="50000" b="21224"/>
          <a:stretch/>
        </p:blipFill>
        <p:spPr>
          <a:xfrm>
            <a:off x="1990942" y="6468588"/>
            <a:ext cx="1346634" cy="1097773"/>
          </a:xfrm>
          <a:prstGeom prst="rect">
            <a:avLst/>
          </a:prstGeom>
        </p:spPr>
      </p:pic>
    </p:spTree>
    <p:extLst>
      <p:ext uri="{BB962C8B-B14F-4D97-AF65-F5344CB8AC3E}">
        <p14:creationId xmlns:p14="http://schemas.microsoft.com/office/powerpoint/2010/main" val="336048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0511F43-78E9-48B2-9AAB-84F7D8E67AF1}"/>
              </a:ext>
            </a:extLst>
          </p:cNvPr>
          <p:cNvSpPr txBox="1"/>
          <p:nvPr/>
        </p:nvSpPr>
        <p:spPr>
          <a:xfrm>
            <a:off x="0" y="280925"/>
            <a:ext cx="5287284" cy="5278368"/>
          </a:xfrm>
          <a:prstGeom prst="rect">
            <a:avLst/>
          </a:prstGeom>
          <a:noFill/>
        </p:spPr>
        <p:txBody>
          <a:bodyPr wrap="square" rtlCol="0">
            <a:spAutoFit/>
          </a:bodyPr>
          <a:lstStyle/>
          <a:p>
            <a:pPr algn="ctr" rtl="1"/>
            <a:r>
              <a:rPr lang="he-IL" sz="2000" b="1" dirty="0">
                <a:latin typeface="Heebo" panose="00000500000000000000" pitchFamily="2" charset="-79"/>
                <a:cs typeface="Heebo" panose="00000500000000000000" pitchFamily="2" charset="-79"/>
              </a:rPr>
              <a:t>ברים</a:t>
            </a:r>
            <a:r>
              <a:rPr lang="en-US" sz="2000" b="1" dirty="0">
                <a:latin typeface="Heebo" panose="00000500000000000000" pitchFamily="2" charset="-79"/>
                <a:cs typeface="Heebo" panose="00000500000000000000" pitchFamily="2" charset="-79"/>
              </a:rPr>
              <a:t> TOP 5 </a:t>
            </a:r>
          </a:p>
          <a:p>
            <a:pPr algn="r" rtl="1"/>
            <a:endParaRPr lang="en-US" sz="1000" b="1" dirty="0">
              <a:latin typeface="Heebo" panose="00000500000000000000" pitchFamily="2" charset="-79"/>
              <a:cs typeface="Heebo" panose="00000500000000000000" pitchFamily="2" charset="-79"/>
            </a:endParaRPr>
          </a:p>
          <a:p>
            <a:pPr marL="341666" indent="-341666" algn="r" rtl="1">
              <a:buAutoNum type="arabicParenR"/>
            </a:pPr>
            <a:r>
              <a:rPr lang="en-US" sz="2000" dirty="0">
                <a:latin typeface="Heebo" panose="00000500000000000000" pitchFamily="2" charset="-79"/>
                <a:cs typeface="Heebo" panose="00000500000000000000" pitchFamily="2" charset="-79"/>
              </a:rPr>
              <a:t>Off the Record</a:t>
            </a:r>
            <a:r>
              <a:rPr lang="he-IL" sz="1400" dirty="0">
                <a:latin typeface="Heebo" panose="00000500000000000000" pitchFamily="2" charset="-79"/>
                <a:cs typeface="Heebo" panose="00000500000000000000" pitchFamily="2" charset="-79"/>
              </a:rPr>
              <a:t>- בר ברמה התת-קרקעית במלון חי </a:t>
            </a:r>
            <a:r>
              <a:rPr lang="he-IL" sz="1400" dirty="0" err="1">
                <a:latin typeface="Heebo" panose="00000500000000000000" pitchFamily="2" charset="-79"/>
                <a:cs typeface="Heebo" panose="00000500000000000000" pitchFamily="2" charset="-79"/>
              </a:rPr>
              <a:t>אדמס</a:t>
            </a:r>
            <a:r>
              <a:rPr lang="he-IL" sz="1400" dirty="0">
                <a:latin typeface="Heebo" panose="00000500000000000000" pitchFamily="2" charset="-79"/>
                <a:cs typeface="Heebo" panose="00000500000000000000" pitchFamily="2" charset="-79"/>
              </a:rPr>
              <a:t> ומגיש קוקטיילים קלאסיים ואוכל בר יוקרתי.</a:t>
            </a:r>
            <a:endParaRPr lang="en-US" sz="1400" dirty="0">
              <a:latin typeface="Heebo" panose="00000500000000000000" pitchFamily="2" charset="-79"/>
              <a:cs typeface="Heebo" panose="00000500000000000000" pitchFamily="2" charset="-79"/>
            </a:endParaRPr>
          </a:p>
          <a:p>
            <a:pPr rtl="1"/>
            <a:r>
              <a:rPr lang="en-US" sz="1200" dirty="0">
                <a:latin typeface="Heebo" panose="00000500000000000000" pitchFamily="2" charset="-79"/>
                <a:cs typeface="Heebo" panose="00000500000000000000" pitchFamily="2" charset="-79"/>
              </a:rPr>
              <a:t>800 16th St NW, Washington, DC </a:t>
            </a:r>
          </a:p>
          <a:p>
            <a:pPr algn="r" rtl="1"/>
            <a:endParaRPr lang="en-US" sz="1200" dirty="0">
              <a:latin typeface="Heebo" panose="00000500000000000000" pitchFamily="2" charset="-79"/>
              <a:cs typeface="Heebo" panose="00000500000000000000" pitchFamily="2" charset="-79"/>
            </a:endParaRPr>
          </a:p>
          <a:p>
            <a:pPr algn="r" rtl="1"/>
            <a:r>
              <a:rPr lang="en-US" sz="2000" dirty="0">
                <a:latin typeface="Heebo" panose="00000500000000000000" pitchFamily="2" charset="-79"/>
                <a:cs typeface="Heebo" panose="00000500000000000000" pitchFamily="2" charset="-79"/>
              </a:rPr>
              <a:t>2</a:t>
            </a:r>
            <a:r>
              <a:rPr lang="he-IL" sz="2000" dirty="0">
                <a:latin typeface="Heebo" panose="00000500000000000000" pitchFamily="2" charset="-79"/>
                <a:cs typeface="Heebo" panose="00000500000000000000" pitchFamily="2" charset="-79"/>
              </a:rPr>
              <a:t>) </a:t>
            </a:r>
            <a:r>
              <a:rPr lang="en-US" sz="2000" dirty="0">
                <a:latin typeface="Heebo" panose="00000500000000000000" pitchFamily="2" charset="-79"/>
                <a:cs typeface="Heebo" panose="00000500000000000000" pitchFamily="2" charset="-79"/>
              </a:rPr>
              <a:t>Service Bar DC</a:t>
            </a:r>
            <a:r>
              <a:rPr lang="he-IL" sz="2000" dirty="0">
                <a:latin typeface="Heebo" panose="00000500000000000000" pitchFamily="2" charset="-79"/>
                <a:cs typeface="Heebo" panose="00000500000000000000" pitchFamily="2" charset="-79"/>
              </a:rPr>
              <a:t>- </a:t>
            </a:r>
            <a:r>
              <a:rPr lang="he-IL" sz="1400" dirty="0">
                <a:latin typeface="Heebo" panose="00000500000000000000" pitchFamily="2" charset="-79"/>
                <a:cs typeface="Heebo" panose="00000500000000000000" pitchFamily="2" charset="-79"/>
              </a:rPr>
              <a:t>מקום מפגש מרגיע לקוקטיילים ומאכלים של עוף מטוגן ועוד. </a:t>
            </a:r>
            <a:endParaRPr lang="en-US" sz="1200" dirty="0">
              <a:latin typeface="Heebo" panose="00000500000000000000" pitchFamily="2" charset="-79"/>
              <a:cs typeface="Heebo" panose="00000500000000000000" pitchFamily="2" charset="-79"/>
            </a:endParaRPr>
          </a:p>
          <a:p>
            <a:pPr rtl="1"/>
            <a:r>
              <a:rPr lang="en-US" sz="1200" dirty="0">
                <a:latin typeface="Heebo" panose="00000500000000000000" pitchFamily="2" charset="-79"/>
                <a:cs typeface="Heebo" panose="00000500000000000000" pitchFamily="2" charset="-79"/>
              </a:rPr>
              <a:t>926-928 U St NW, Washington, DC</a:t>
            </a:r>
            <a:r>
              <a:rPr lang="en-US" sz="2000" dirty="0">
                <a:latin typeface="Heebo" panose="00000500000000000000" pitchFamily="2" charset="-79"/>
                <a:cs typeface="Heebo" panose="00000500000000000000" pitchFamily="2" charset="-79"/>
              </a:rPr>
              <a:t> </a:t>
            </a:r>
            <a:endParaRPr lang="he-IL" sz="2000" dirty="0">
              <a:latin typeface="Heebo" panose="00000500000000000000" pitchFamily="2" charset="-79"/>
              <a:cs typeface="Heebo" panose="00000500000000000000" pitchFamily="2" charset="-79"/>
            </a:endParaRPr>
          </a:p>
          <a:p>
            <a:pPr rtl="1"/>
            <a:endParaRPr lang="en-US" sz="2000" b="1" dirty="0">
              <a:latin typeface="Heebo" panose="00000500000000000000" pitchFamily="2" charset="-79"/>
              <a:cs typeface="Heebo" panose="00000500000000000000" pitchFamily="2" charset="-79"/>
            </a:endParaRPr>
          </a:p>
          <a:p>
            <a:pPr algn="r" rtl="1"/>
            <a:r>
              <a:rPr lang="en-US" sz="2000" dirty="0">
                <a:latin typeface="Heebo" panose="00000500000000000000" pitchFamily="2" charset="-79"/>
                <a:cs typeface="Heebo" panose="00000500000000000000" pitchFamily="2" charset="-79"/>
              </a:rPr>
              <a:t>3</a:t>
            </a:r>
            <a:r>
              <a:rPr lang="he-IL" sz="2000" dirty="0">
                <a:latin typeface="Heebo" panose="00000500000000000000" pitchFamily="2" charset="-79"/>
                <a:cs typeface="Heebo" panose="00000500000000000000" pitchFamily="2" charset="-79"/>
              </a:rPr>
              <a:t>) </a:t>
            </a:r>
            <a:r>
              <a:rPr lang="en-US" sz="2000" dirty="0">
                <a:latin typeface="Heebo" panose="00000500000000000000" pitchFamily="2" charset="-79"/>
                <a:cs typeface="Heebo" panose="00000500000000000000" pitchFamily="2" charset="-79"/>
              </a:rPr>
              <a:t>Jack Rose Dining Saloon</a:t>
            </a:r>
            <a:r>
              <a:rPr lang="he-IL" sz="2000" dirty="0">
                <a:latin typeface="Heebo" panose="00000500000000000000" pitchFamily="2" charset="-79"/>
                <a:cs typeface="Heebo" panose="00000500000000000000" pitchFamily="2" charset="-79"/>
              </a:rPr>
              <a:t> – </a:t>
            </a:r>
            <a:r>
              <a:rPr lang="he-IL" sz="1400" dirty="0">
                <a:latin typeface="Heebo" panose="00000500000000000000" pitchFamily="2" charset="-79"/>
                <a:cs typeface="Heebo" panose="00000500000000000000" pitchFamily="2" charset="-79"/>
              </a:rPr>
              <a:t>הוויסקי מובילים את הדרך בבר-יוקרה עם תפריט אמריקאי ושולחנות מרפסת תחת כיפת השמיים.</a:t>
            </a:r>
            <a:endParaRPr lang="en-US" sz="2000" b="1" dirty="0">
              <a:latin typeface="Heebo" panose="00000500000000000000" pitchFamily="2" charset="-79"/>
              <a:cs typeface="Heebo" panose="00000500000000000000" pitchFamily="2" charset="-79"/>
            </a:endParaRPr>
          </a:p>
          <a:p>
            <a:pPr rtl="1"/>
            <a:r>
              <a:rPr lang="en-US" sz="1200" dirty="0">
                <a:latin typeface="Heebo" panose="00000500000000000000" pitchFamily="2" charset="-79"/>
                <a:cs typeface="Heebo" panose="00000500000000000000" pitchFamily="2" charset="-79"/>
              </a:rPr>
              <a:t>2007 18th St NW, Washington, DC</a:t>
            </a:r>
            <a:endParaRPr lang="he-IL" sz="1200" dirty="0">
              <a:latin typeface="Heebo" panose="00000500000000000000" pitchFamily="2" charset="-79"/>
              <a:cs typeface="Heebo" panose="00000500000000000000" pitchFamily="2" charset="-79"/>
            </a:endParaRPr>
          </a:p>
          <a:p>
            <a:pPr rtl="1"/>
            <a:endParaRPr lang="en-US" sz="1200" dirty="0">
              <a:latin typeface="Heebo" panose="00000500000000000000" pitchFamily="2" charset="-79"/>
              <a:cs typeface="Heebo" panose="00000500000000000000" pitchFamily="2" charset="-79"/>
            </a:endParaRPr>
          </a:p>
          <a:p>
            <a:pPr marL="341666" indent="-341666" algn="r" rtl="1">
              <a:buAutoNum type="arabicParenR" startAt="4"/>
            </a:pPr>
            <a:r>
              <a:rPr lang="en-US" sz="2000" dirty="0">
                <a:latin typeface="Heebo" panose="00000500000000000000" pitchFamily="2" charset="-79"/>
                <a:cs typeface="Heebo" panose="00000500000000000000" pitchFamily="2" charset="-79"/>
              </a:rPr>
              <a:t>Nellie's Sports Bar</a:t>
            </a:r>
            <a:r>
              <a:rPr lang="he-IL" sz="2000" dirty="0">
                <a:latin typeface="Heebo" panose="00000500000000000000" pitchFamily="2" charset="-79"/>
                <a:cs typeface="Heebo" panose="00000500000000000000" pitchFamily="2" charset="-79"/>
              </a:rPr>
              <a:t> – </a:t>
            </a:r>
            <a:r>
              <a:rPr lang="he-IL" sz="1400" dirty="0">
                <a:latin typeface="Heebo" panose="00000500000000000000" pitchFamily="2" charset="-79"/>
                <a:cs typeface="Heebo" panose="00000500000000000000" pitchFamily="2" charset="-79"/>
              </a:rPr>
              <a:t>בר ייחודי המספק גרור אירועים (בינגו </a:t>
            </a:r>
            <a:r>
              <a:rPr lang="he-IL" sz="1400" dirty="0" err="1">
                <a:latin typeface="Heebo" panose="00000500000000000000" pitchFamily="2" charset="-79"/>
                <a:cs typeface="Heebo" panose="00000500000000000000" pitchFamily="2" charset="-79"/>
              </a:rPr>
              <a:t>ובראנץ</a:t>
            </a:r>
            <a:r>
              <a:rPr lang="he-IL" sz="1400" dirty="0">
                <a:latin typeface="Heebo" panose="00000500000000000000" pitchFamily="2" charset="-79"/>
                <a:cs typeface="Heebo" panose="00000500000000000000" pitchFamily="2" charset="-79"/>
              </a:rPr>
              <a:t> '), לילות פוקר, קריוקי ועוד.</a:t>
            </a:r>
          </a:p>
          <a:p>
            <a:pPr rtl="1"/>
            <a:r>
              <a:rPr lang="en-US" sz="1200" dirty="0">
                <a:latin typeface="Heebo" panose="00000500000000000000" pitchFamily="2" charset="-79"/>
                <a:cs typeface="Heebo" panose="00000500000000000000" pitchFamily="2" charset="-79"/>
              </a:rPr>
              <a:t>900 U St NW, Washington, DC</a:t>
            </a:r>
            <a:endParaRPr lang="he-IL" sz="1200" dirty="0">
              <a:latin typeface="Heebo" panose="00000500000000000000" pitchFamily="2" charset="-79"/>
              <a:cs typeface="Heebo" panose="00000500000000000000" pitchFamily="2" charset="-79"/>
            </a:endParaRPr>
          </a:p>
          <a:p>
            <a:pPr rtl="1"/>
            <a:endParaRPr lang="en-US" sz="1200" dirty="0">
              <a:latin typeface="Heebo" panose="00000500000000000000" pitchFamily="2" charset="-79"/>
              <a:cs typeface="Heebo" panose="00000500000000000000" pitchFamily="2" charset="-79"/>
            </a:endParaRPr>
          </a:p>
          <a:p>
            <a:pPr marL="341666" indent="-341666" algn="r" rtl="1">
              <a:buAutoNum type="arabicParenR" startAt="5"/>
            </a:pPr>
            <a:r>
              <a:rPr lang="en-US" sz="2000" dirty="0">
                <a:latin typeface="Heebo" panose="00000500000000000000" pitchFamily="2" charset="-79"/>
                <a:cs typeface="Heebo" panose="00000500000000000000" pitchFamily="2" charset="-79"/>
              </a:rPr>
              <a:t>Round Robin</a:t>
            </a:r>
            <a:r>
              <a:rPr lang="he-IL" sz="2000" dirty="0">
                <a:latin typeface="Heebo" panose="00000500000000000000" pitchFamily="2" charset="-79"/>
                <a:cs typeface="Heebo" panose="00000500000000000000" pitchFamily="2" charset="-79"/>
              </a:rPr>
              <a:t>- </a:t>
            </a:r>
            <a:r>
              <a:rPr lang="he-IL" sz="1400" dirty="0">
                <a:latin typeface="Heebo" panose="00000500000000000000" pitchFamily="2" charset="-79"/>
                <a:cs typeface="Heebo" panose="00000500000000000000" pitchFamily="2" charset="-79"/>
              </a:rPr>
              <a:t>טרקלין מושקע, בן מאות שנים, במלון </a:t>
            </a:r>
            <a:r>
              <a:rPr lang="he-IL" sz="1400" dirty="0" err="1">
                <a:latin typeface="Heebo" panose="00000500000000000000" pitchFamily="2" charset="-79"/>
                <a:cs typeface="Heebo" panose="00000500000000000000" pitchFamily="2" charset="-79"/>
              </a:rPr>
              <a:t>וילארד</a:t>
            </a:r>
            <a:r>
              <a:rPr lang="he-IL" sz="1400" dirty="0">
                <a:latin typeface="Heebo" panose="00000500000000000000" pitchFamily="2" charset="-79"/>
                <a:cs typeface="Heebo" panose="00000500000000000000" pitchFamily="2" charset="-79"/>
              </a:rPr>
              <a:t> היוקרתי, בו מוזגים </a:t>
            </a:r>
            <a:r>
              <a:rPr lang="he-IL" sz="1400" dirty="0" err="1">
                <a:latin typeface="Heebo" panose="00000500000000000000" pitchFamily="2" charset="-79"/>
                <a:cs typeface="Heebo" panose="00000500000000000000" pitchFamily="2" charset="-79"/>
              </a:rPr>
              <a:t>מיקסולוגים</a:t>
            </a:r>
            <a:r>
              <a:rPr lang="he-IL" sz="1400" dirty="0">
                <a:latin typeface="Heebo" panose="00000500000000000000" pitchFamily="2" charset="-79"/>
                <a:cs typeface="Heebo" panose="00000500000000000000" pitchFamily="2" charset="-79"/>
              </a:rPr>
              <a:t> קוקטיילים קלאסיים.</a:t>
            </a:r>
          </a:p>
          <a:p>
            <a:pPr rtl="1"/>
            <a:r>
              <a:rPr lang="en-US" sz="1200" dirty="0">
                <a:latin typeface="Heebo" panose="00000500000000000000" pitchFamily="2" charset="-79"/>
                <a:cs typeface="Heebo" panose="00000500000000000000" pitchFamily="2" charset="-79"/>
              </a:rPr>
              <a:t>1401 Pennsylvania Ave NW, Washington, DC</a:t>
            </a:r>
            <a:endParaRPr lang="he-IL" sz="1200" dirty="0">
              <a:latin typeface="Heebo" panose="00000500000000000000" pitchFamily="2" charset="-79"/>
              <a:cs typeface="Heebo" panose="00000500000000000000" pitchFamily="2" charset="-79"/>
            </a:endParaRPr>
          </a:p>
        </p:txBody>
      </p:sp>
      <p:pic>
        <p:nvPicPr>
          <p:cNvPr id="4" name="Picture 3">
            <a:extLst>
              <a:ext uri="{FF2B5EF4-FFF2-40B4-BE49-F238E27FC236}">
                <a16:creationId xmlns:a16="http://schemas.microsoft.com/office/drawing/2014/main" id="{2F87FB07-A2BF-48DC-9506-C7A1A4AEBFD4}"/>
              </a:ext>
            </a:extLst>
          </p:cNvPr>
          <p:cNvPicPr>
            <a:picLocks noChangeAspect="1"/>
          </p:cNvPicPr>
          <p:nvPr/>
        </p:nvPicPr>
        <p:blipFill rotWithShape="1">
          <a:blip r:embed="rId3"/>
          <a:srcRect l="24136" t="38246" r="50000" b="35532"/>
          <a:stretch/>
        </p:blipFill>
        <p:spPr>
          <a:xfrm>
            <a:off x="134285" y="6277303"/>
            <a:ext cx="1528705" cy="1004622"/>
          </a:xfrm>
          <a:prstGeom prst="rect">
            <a:avLst/>
          </a:prstGeom>
        </p:spPr>
      </p:pic>
      <p:pic>
        <p:nvPicPr>
          <p:cNvPr id="8" name="Picture 7">
            <a:extLst>
              <a:ext uri="{FF2B5EF4-FFF2-40B4-BE49-F238E27FC236}">
                <a16:creationId xmlns:a16="http://schemas.microsoft.com/office/drawing/2014/main" id="{7589C710-56BF-4DEC-8E90-184BCFBEAE53}"/>
              </a:ext>
            </a:extLst>
          </p:cNvPr>
          <p:cNvPicPr>
            <a:picLocks noChangeAspect="1"/>
          </p:cNvPicPr>
          <p:nvPr/>
        </p:nvPicPr>
        <p:blipFill rotWithShape="1">
          <a:blip r:embed="rId4"/>
          <a:srcRect l="23945" t="33819" r="50000" b="31445"/>
          <a:stretch/>
        </p:blipFill>
        <p:spPr>
          <a:xfrm>
            <a:off x="1975757" y="6263296"/>
            <a:ext cx="1377005" cy="1018629"/>
          </a:xfrm>
          <a:prstGeom prst="rect">
            <a:avLst/>
          </a:prstGeom>
        </p:spPr>
      </p:pic>
      <p:pic>
        <p:nvPicPr>
          <p:cNvPr id="10" name="Picture 9">
            <a:extLst>
              <a:ext uri="{FF2B5EF4-FFF2-40B4-BE49-F238E27FC236}">
                <a16:creationId xmlns:a16="http://schemas.microsoft.com/office/drawing/2014/main" id="{33B6B647-1994-4099-8D26-70EF24DE7564}"/>
              </a:ext>
            </a:extLst>
          </p:cNvPr>
          <p:cNvPicPr>
            <a:picLocks noChangeAspect="1"/>
          </p:cNvPicPr>
          <p:nvPr/>
        </p:nvPicPr>
        <p:blipFill rotWithShape="1">
          <a:blip r:embed="rId5"/>
          <a:srcRect l="24711" t="24624" r="50000" b="24294"/>
          <a:stretch/>
        </p:blipFill>
        <p:spPr>
          <a:xfrm>
            <a:off x="3860029" y="6262994"/>
            <a:ext cx="1336510" cy="1018931"/>
          </a:xfrm>
          <a:prstGeom prst="rect">
            <a:avLst/>
          </a:prstGeom>
        </p:spPr>
      </p:pic>
    </p:spTree>
    <p:extLst>
      <p:ext uri="{BB962C8B-B14F-4D97-AF65-F5344CB8AC3E}">
        <p14:creationId xmlns:p14="http://schemas.microsoft.com/office/powerpoint/2010/main" val="30121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A84789-3291-4373-BFDB-BE5308EF5E1F}"/>
              </a:ext>
            </a:extLst>
          </p:cNvPr>
          <p:cNvSpPr/>
          <p:nvPr/>
        </p:nvSpPr>
        <p:spPr>
          <a:xfrm>
            <a:off x="882782" y="44307"/>
            <a:ext cx="4092612" cy="6783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391" b="1" u="sng" dirty="0">
                <a:solidFill>
                  <a:schemeClr val="tx1"/>
                </a:solidFill>
                <a:latin typeface="Guttman Hatzvi" panose="02010401010101010101" pitchFamily="2" charset="-79"/>
                <a:cs typeface="Guttman Hatzvi" panose="02010401010101010101" pitchFamily="2" charset="-79"/>
              </a:rPr>
              <a:t>אטרקציות ואירועים נובמבר</a:t>
            </a:r>
            <a:endParaRPr lang="en-US" sz="2391" b="1" u="sng" dirty="0">
              <a:solidFill>
                <a:schemeClr val="tx1"/>
              </a:solidFill>
              <a:cs typeface="Guttman Hatzvi" panose="02010401010101010101" pitchFamily="2" charset="-79"/>
            </a:endParaRPr>
          </a:p>
        </p:txBody>
      </p:sp>
      <p:sp>
        <p:nvSpPr>
          <p:cNvPr id="9" name="TextBox 8">
            <a:extLst>
              <a:ext uri="{FF2B5EF4-FFF2-40B4-BE49-F238E27FC236}">
                <a16:creationId xmlns:a16="http://schemas.microsoft.com/office/drawing/2014/main" id="{50511F43-78E9-48B2-9AAB-84F7D8E67AF1}"/>
              </a:ext>
            </a:extLst>
          </p:cNvPr>
          <p:cNvSpPr txBox="1"/>
          <p:nvPr/>
        </p:nvSpPr>
        <p:spPr>
          <a:xfrm>
            <a:off x="83555" y="605444"/>
            <a:ext cx="5287284" cy="2677656"/>
          </a:xfrm>
          <a:prstGeom prst="rect">
            <a:avLst/>
          </a:prstGeom>
          <a:noFill/>
        </p:spPr>
        <p:txBody>
          <a:bodyPr wrap="square" rtlCol="0">
            <a:spAutoFit/>
          </a:bodyPr>
          <a:lstStyle/>
          <a:p>
            <a:pPr marL="227777" indent="-227777" algn="r" rtl="1">
              <a:buAutoNum type="arabicParenR"/>
            </a:pPr>
            <a:endParaRPr lang="en-US" sz="1400" b="1" dirty="0">
              <a:latin typeface="Guttman Hatzvi" panose="02010401010101010101" pitchFamily="2" charset="-79"/>
              <a:cs typeface="Guttman Hatzvi" panose="02010401010101010101" pitchFamily="2" charset="-79"/>
            </a:endParaRPr>
          </a:p>
          <a:p>
            <a:pPr marL="227777" indent="-227777" algn="r" rtl="1">
              <a:buAutoNum type="arabicParenR"/>
            </a:pPr>
            <a:r>
              <a:rPr lang="he-IL" sz="1400" b="1" dirty="0">
                <a:latin typeface="Guttman Hatzvi" panose="02010401010101010101" pitchFamily="2" charset="-79"/>
                <a:cs typeface="Guttman Hatzvi" panose="02010401010101010101" pitchFamily="2" charset="-79"/>
              </a:rPr>
              <a:t>פסטיבל טעימות מבירת ארה"ב - </a:t>
            </a:r>
            <a:r>
              <a:rPr lang="he-IL" sz="1400" dirty="0">
                <a:latin typeface="Guttman Hatzvi" panose="02010401010101010101" pitchFamily="2" charset="-79"/>
                <a:cs typeface="Guttman Hatzvi" panose="02010401010101010101" pitchFamily="2" charset="-79"/>
              </a:rPr>
              <a:t>הטעם של </a:t>
            </a:r>
            <a:r>
              <a:rPr lang="en-US" sz="1400" dirty="0">
                <a:latin typeface="+mj-lt"/>
                <a:cs typeface="Guttman Hatzvi" panose="02010401010101010101" pitchFamily="2" charset="-79"/>
              </a:rPr>
              <a:t>D.C</a:t>
            </a:r>
            <a:r>
              <a:rPr lang="he-IL" sz="1400" dirty="0">
                <a:latin typeface="+mj-lt"/>
                <a:cs typeface="Guttman Hatzvi" panose="02010401010101010101" pitchFamily="2" charset="-79"/>
              </a:rPr>
              <a:t> </a:t>
            </a:r>
            <a:r>
              <a:rPr lang="he-IL" sz="1400" dirty="0">
                <a:latin typeface="Guttman Hatzvi" panose="02010401010101010101" pitchFamily="2" charset="-79"/>
                <a:cs typeface="Guttman Hatzvi" panose="02010401010101010101" pitchFamily="2" charset="-79"/>
              </a:rPr>
              <a:t>חוזר באוקטובר הקרוב, לאחר שהגיע לפסטיבל הקולינרי הגדול ביותר באזור האוקיאנוס האטלנטי. הפסטיבל כולל טעימות ממגוון של מסעדות ומבשלות בירה, ובשלבים רבים מופיעים הפגנות קולינריות ומוזיקה. יש אפילו שוק אומן! 								           </a:t>
            </a:r>
            <a:r>
              <a:rPr lang="he-IL" sz="1400" b="1" dirty="0">
                <a:latin typeface="Guttman Hatzvi" panose="02010401010101010101" pitchFamily="2" charset="-79"/>
                <a:cs typeface="Guttman Hatzvi" panose="02010401010101010101" pitchFamily="2" charset="-79"/>
              </a:rPr>
              <a:t>26-27 לאוקטובר</a:t>
            </a:r>
          </a:p>
          <a:p>
            <a:pPr rtl="1"/>
            <a:endParaRPr lang="en-US" sz="1400" b="1" dirty="0">
              <a:latin typeface="Guttman Hatzvi" panose="02010401010101010101" pitchFamily="2" charset="-79"/>
              <a:cs typeface="Guttman Hatzvi" panose="02010401010101010101" pitchFamily="2" charset="-79"/>
            </a:endParaRPr>
          </a:p>
          <a:p>
            <a:pPr algn="r" rtl="1"/>
            <a:r>
              <a:rPr lang="he-IL" sz="1400" b="1" dirty="0">
                <a:latin typeface="Guttman Hatzvi" panose="02010401010101010101" pitchFamily="2" charset="-79"/>
                <a:cs typeface="Guttman Hatzvi" panose="02010401010101010101" pitchFamily="2" charset="-79"/>
              </a:rPr>
              <a:t>2) פסטיבל הבירה בוושינגטון </a:t>
            </a:r>
            <a:r>
              <a:rPr lang="he-IL" sz="1400" dirty="0">
                <a:latin typeface="Guttman Hatzvi" panose="02010401010101010101" pitchFamily="2" charset="-79"/>
                <a:cs typeface="Guttman Hatzvi" panose="02010401010101010101" pitchFamily="2" charset="-79"/>
              </a:rPr>
              <a:t>- פארק נשיונלס מארח את פסטיבל הבירה של  </a:t>
            </a:r>
            <a:r>
              <a:rPr lang="en-US" sz="1400" dirty="0">
                <a:cs typeface="Guttman Hatzvi" panose="02010401010101010101" pitchFamily="2" charset="-79"/>
              </a:rPr>
              <a:t>DC </a:t>
            </a:r>
            <a:r>
              <a:rPr lang="he-IL" sz="1400" dirty="0">
                <a:latin typeface="Guttman Hatzvi" panose="02010401010101010101" pitchFamily="2" charset="-79"/>
                <a:cs typeface="Guttman Hatzvi" panose="02010401010101010101" pitchFamily="2" charset="-79"/>
              </a:rPr>
              <a:t>בנובמבר הקרוב.                                                 </a:t>
            </a:r>
            <a:r>
              <a:rPr lang="he-IL" sz="1400" b="1" dirty="0">
                <a:latin typeface="Guttman Hatzvi" panose="02010401010101010101" pitchFamily="2" charset="-79"/>
                <a:cs typeface="Guttman Hatzvi" panose="02010401010101010101" pitchFamily="2" charset="-79"/>
              </a:rPr>
              <a:t>2 לנובמבר</a:t>
            </a:r>
            <a:endParaRPr lang="en-US" sz="1400" b="1" dirty="0">
              <a:latin typeface="Guttman Hatzvi" panose="02010401010101010101" pitchFamily="2" charset="-79"/>
              <a:cs typeface="Guttman Hatzvi" panose="02010401010101010101" pitchFamily="2" charset="-79"/>
            </a:endParaRPr>
          </a:p>
          <a:p>
            <a:pPr rtl="1"/>
            <a:endParaRPr lang="he-IL" sz="1400" b="1" dirty="0">
              <a:latin typeface="Guttman Hatzvi" panose="02010401010101010101" pitchFamily="2" charset="-79"/>
              <a:cs typeface="Guttman Hatzvi" panose="02010401010101010101" pitchFamily="2" charset="-79"/>
            </a:endParaRPr>
          </a:p>
          <a:p>
            <a:pPr algn="r" rtl="1"/>
            <a:endParaRPr lang="he-IL" sz="1400" b="1" dirty="0">
              <a:latin typeface="Guttman Hatzvi" panose="02010401010101010101" pitchFamily="2" charset="-79"/>
              <a:cs typeface="Guttman Hatzvi" panose="02010401010101010101" pitchFamily="2" charset="-79"/>
            </a:endParaRPr>
          </a:p>
          <a:p>
            <a:pPr algn="r" rtl="1"/>
            <a:endParaRPr lang="he-IL" sz="1400" dirty="0">
              <a:latin typeface="Guttman Hatzvi" panose="02010401010101010101" pitchFamily="2" charset="-79"/>
              <a:cs typeface="Guttman Hatzvi" panose="02010401010101010101" pitchFamily="2" charset="-79"/>
            </a:endParaRPr>
          </a:p>
        </p:txBody>
      </p:sp>
      <p:grpSp>
        <p:nvGrpSpPr>
          <p:cNvPr id="4" name="Group 3">
            <a:extLst>
              <a:ext uri="{FF2B5EF4-FFF2-40B4-BE49-F238E27FC236}">
                <a16:creationId xmlns:a16="http://schemas.microsoft.com/office/drawing/2014/main" id="{8A6565CA-6BE7-4968-8DC8-2E21454080C4}"/>
              </a:ext>
            </a:extLst>
          </p:cNvPr>
          <p:cNvGrpSpPr/>
          <p:nvPr/>
        </p:nvGrpSpPr>
        <p:grpSpPr>
          <a:xfrm>
            <a:off x="328532" y="3777355"/>
            <a:ext cx="4646862" cy="2236394"/>
            <a:chOff x="975629" y="4279751"/>
            <a:chExt cx="3352668" cy="1265588"/>
          </a:xfrm>
        </p:grpSpPr>
        <p:pic>
          <p:nvPicPr>
            <p:cNvPr id="6146" name="Picture 2" descr="Image result for DC Beer fest">
              <a:extLst>
                <a:ext uri="{FF2B5EF4-FFF2-40B4-BE49-F238E27FC236}">
                  <a16:creationId xmlns:a16="http://schemas.microsoft.com/office/drawing/2014/main" id="{A6F86DE6-FA33-4371-938E-94C25C554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29" y="4420866"/>
              <a:ext cx="1689783" cy="11244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CC1B0D-5DDB-4748-A63C-B850E381C1AA}"/>
                </a:ext>
              </a:extLst>
            </p:cNvPr>
            <p:cNvSpPr/>
            <p:nvPr/>
          </p:nvSpPr>
          <p:spPr>
            <a:xfrm>
              <a:off x="1088117" y="4279751"/>
              <a:ext cx="1464807" cy="927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897" dirty="0">
                  <a:solidFill>
                    <a:schemeClr val="tx1"/>
                  </a:solidFill>
                  <a:latin typeface="Guttman Hatzvi" panose="02010401010101010101" pitchFamily="2" charset="-79"/>
                  <a:cs typeface="Guttman Hatzvi" panose="02010401010101010101" pitchFamily="2" charset="-79"/>
                </a:rPr>
                <a:t>פסטיבל הבירה</a:t>
              </a:r>
              <a:endParaRPr lang="en-US" sz="897" dirty="0">
                <a:solidFill>
                  <a:schemeClr val="tx1"/>
                </a:solidFill>
                <a:cs typeface="Guttman Hatzvi" panose="02010401010101010101" pitchFamily="2" charset="-79"/>
              </a:endParaRPr>
            </a:p>
          </p:txBody>
        </p:sp>
        <p:pic>
          <p:nvPicPr>
            <p:cNvPr id="6148" name="Picture 4" descr="https://images.squarespace-cdn.com/content/v1/596bd76d8419c2c59510a56d/1500600109082-PZBZBAQG6UQYAHGCHUTK/ke17ZwdGBToddI8pDm48kGPVK--wGoWXJsqwlxbZlQN7gQa3H78H3Y0txjaiv_0fDoOvxcdMmMKkDsyUqMSsMWxHk725yiiHCCLfrh8O1z4YTzHvnKhyp6Da-NYroOW3ZGjoBKy3azqku80C789l0mwONMR1ELp49Lyc52iWr5enfxu_O4VeONvneR-F6W8oeFhFqSrYyNrfPB9Y70_gvQ/image-asset.jpeg?format=300w">
              <a:extLst>
                <a:ext uri="{FF2B5EF4-FFF2-40B4-BE49-F238E27FC236}">
                  <a16:creationId xmlns:a16="http://schemas.microsoft.com/office/drawing/2014/main" id="{95130A56-17D2-4288-80D1-55659DA0C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983" y="4420866"/>
              <a:ext cx="1539314" cy="112447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5BB8198-1C93-4288-A401-A0AABDF3E2F7}"/>
                </a:ext>
              </a:extLst>
            </p:cNvPr>
            <p:cNvSpPr/>
            <p:nvPr/>
          </p:nvSpPr>
          <p:spPr>
            <a:xfrm>
              <a:off x="2826235" y="4279751"/>
              <a:ext cx="1464807" cy="927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897" dirty="0">
                  <a:solidFill>
                    <a:schemeClr val="tx1"/>
                  </a:solidFill>
                  <a:latin typeface="Guttman Hatzvi" panose="02010401010101010101" pitchFamily="2" charset="-79"/>
                  <a:cs typeface="Guttman Hatzvi" panose="02010401010101010101" pitchFamily="2" charset="-79"/>
                </a:rPr>
                <a:t>פסטיבל הטעימות</a:t>
              </a:r>
              <a:endParaRPr lang="en-US" sz="897" dirty="0">
                <a:solidFill>
                  <a:schemeClr val="tx1"/>
                </a:solidFill>
                <a:cs typeface="Guttman Hatzvi" panose="02010401010101010101" pitchFamily="2" charset="-79"/>
              </a:endParaRPr>
            </a:p>
          </p:txBody>
        </p:sp>
      </p:grpSp>
    </p:spTree>
    <p:extLst>
      <p:ext uri="{BB962C8B-B14F-4D97-AF65-F5344CB8AC3E}">
        <p14:creationId xmlns:p14="http://schemas.microsoft.com/office/powerpoint/2010/main" val="17022729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582</Words>
  <Application>Microsoft Office PowerPoint</Application>
  <PresentationFormat>Custom</PresentationFormat>
  <Paragraphs>108</Paragraphs>
  <Slides>14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Guttman Hatzvi</vt:lpstr>
      <vt:lpstr>Heebo</vt:lpstr>
      <vt:lpstr>Office Theme</vt:lpstr>
      <vt:lpstr>ברוכים הבאים לוושינגטון הבירה </vt:lpstr>
      <vt:lpstr>על המפה</vt:lpstr>
      <vt:lpstr>PowerPoint Presentation</vt:lpstr>
      <vt:lpstr>PowerPoint Presentation</vt:lpstr>
      <vt:lpstr>PowerPoint Presentation</vt:lpstr>
      <vt:lpstr>מקומות בילוי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benzi zimmerman</dc:creator>
  <cp:lastModifiedBy>benzi zimmerman</cp:lastModifiedBy>
  <cp:revision>3</cp:revision>
  <dcterms:created xsi:type="dcterms:W3CDTF">2019-09-15T18:10:41Z</dcterms:created>
  <dcterms:modified xsi:type="dcterms:W3CDTF">2019-09-15T18:30:55Z</dcterms:modified>
</cp:coreProperties>
</file>