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6"/>
  </p:handoutMasterIdLst>
  <p:sldIdLst>
    <p:sldId id="257" r:id="rId2"/>
    <p:sldId id="265" r:id="rId3"/>
    <p:sldId id="266" r:id="rId4"/>
    <p:sldId id="275" r:id="rId5"/>
    <p:sldId id="267" r:id="rId6"/>
    <p:sldId id="268" r:id="rId7"/>
    <p:sldId id="269" r:id="rId8"/>
    <p:sldId id="273" r:id="rId9"/>
    <p:sldId id="278" r:id="rId10"/>
    <p:sldId id="274" r:id="rId11"/>
    <p:sldId id="270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F727F-9C9C-9D40-8207-A62931A54CA2}" type="datetimeFigureOut">
              <a:rPr lang="en-US" smtClean="0"/>
              <a:t>4/1/19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B0387-9E18-7147-BBEA-238F109CD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47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5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27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9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8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8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8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7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9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0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7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6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BA19B-A3EA-8442-B85B-4338FE0C0E85}" type="datetimeFigureOut">
              <a:rPr lang="en-US" smtClean="0"/>
              <a:t>4/1/19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2DA6A-4B68-2441-9A9C-2DBD5ADB1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7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3803E45-831D-634E-9288-33891FCB342D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1</a:t>
            </a:fld>
            <a:endParaRPr lang="en-US" sz="1300" b="1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4" name="Slide Number Placeholder 4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0" latinLnBrk="0" hangingPunct="0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latinLnBrk="0" hangingPunct="0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457200" rtl="0" eaLnBrk="0" latinLnBrk="0" hangingPunct="0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457200" rtl="0" eaLnBrk="0" latinLnBrk="0" hangingPunct="0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457200" rtl="0" eaLnBrk="0" latinLnBrk="0" hangingPunct="0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A3803E45-831D-634E-9288-33891FCB342D}" type="slidenum">
              <a:rPr lang="en-US" sz="1300" b="1" smtClean="0">
                <a:solidFill>
                  <a:srgbClr val="898989"/>
                </a:solidFill>
                <a:latin typeface="Calibri" charset="0"/>
              </a:rPr>
              <a:pPr eaLnBrk="1" hangingPunct="1"/>
              <a:t>1</a:t>
            </a:fld>
            <a:endParaRPr lang="en-US" sz="1300" b="1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79469" y="2001005"/>
            <a:ext cx="877737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 dirty="0">
                <a:solidFill>
                  <a:srgbClr val="800000"/>
                </a:solidFill>
                <a:latin typeface="Book Antiqua" charset="0"/>
              </a:rPr>
              <a:t>Cyber Innovation in Military Affairs:</a:t>
            </a:r>
          </a:p>
          <a:p>
            <a:pPr algn="ctr" eaLnBrk="1" hangingPunct="1"/>
            <a:r>
              <a:rPr lang="en-US" sz="2800" dirty="0" smtClean="0">
                <a:solidFill>
                  <a:srgbClr val="800000"/>
                </a:solidFill>
                <a:latin typeface="Book Antiqua" charset="0"/>
              </a:rPr>
              <a:t>An Academic Perspective</a:t>
            </a:r>
            <a:endParaRPr lang="en-US" sz="2800" dirty="0">
              <a:solidFill>
                <a:srgbClr val="800000"/>
              </a:solidFill>
              <a:latin typeface="Book Antiqua" charset="0"/>
            </a:endParaRPr>
          </a:p>
          <a:p>
            <a:pPr algn="ctr" eaLnBrk="1" hangingPunct="1"/>
            <a:endParaRPr lang="en-US" sz="2800" b="1" dirty="0">
              <a:solidFill>
                <a:srgbClr val="800000"/>
              </a:solidFill>
              <a:latin typeface="Book Antiqua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2306120" y="4122738"/>
            <a:ext cx="4953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Prof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. </a:t>
            </a:r>
            <a:r>
              <a:rPr lang="en-US" sz="2000" b="1" dirty="0" err="1" smtClean="0">
                <a:solidFill>
                  <a:srgbClr val="002060"/>
                </a:solidFill>
                <a:latin typeface="Book Antiqua" charset="0"/>
              </a:rPr>
              <a:t>Dima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Adamsky</a:t>
            </a:r>
          </a:p>
          <a:p>
            <a:pPr algn="ctr" eaLnBrk="1" hangingPunct="1"/>
            <a:endParaRPr lang="en-US" sz="2000" dirty="0">
              <a:solidFill>
                <a:srgbClr val="002060"/>
              </a:solidFill>
              <a:latin typeface="Book Antiqua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0" latinLnBrk="0" hangingPunct="0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latinLnBrk="0" hangingPunct="0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457200" rtl="0" eaLnBrk="0" latinLnBrk="0" hangingPunct="0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457200" rtl="0" eaLnBrk="0" latinLnBrk="0" hangingPunct="0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457200" rtl="0" eaLnBrk="0" latinLnBrk="0" hangingPunct="0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1" hangingPunct="1"/>
            <a:fld id="{FC651485-5031-BD4D-BD59-BA82559C7630}" type="slidenum">
              <a:rPr lang="en-US" sz="1300" b="1" smtClean="0">
                <a:solidFill>
                  <a:srgbClr val="898989"/>
                </a:solidFill>
                <a:latin typeface="Calibri" charset="0"/>
              </a:rPr>
              <a:pPr eaLnBrk="1" hangingPunct="1"/>
              <a:t>1</a:t>
            </a:fld>
            <a:endParaRPr lang="en-US" sz="1300" b="1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921292" y="4546600"/>
            <a:ext cx="7543800" cy="691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en-US" sz="1600" dirty="0" smtClean="0">
              <a:solidFill>
                <a:srgbClr val="002060"/>
              </a:solidFill>
              <a:latin typeface="Book Antiqua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Book Antiqua" charset="0"/>
              </a:rPr>
              <a:t>School of Government, Diplomacy and Strategy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2060"/>
                </a:solidFill>
                <a:latin typeface="Book Antiqua" charset="0"/>
              </a:rPr>
              <a:t>IDC </a:t>
            </a:r>
            <a:r>
              <a:rPr lang="en-US" sz="1600" dirty="0" err="1" smtClean="0">
                <a:solidFill>
                  <a:srgbClr val="002060"/>
                </a:solidFill>
                <a:latin typeface="Book Antiqua" charset="0"/>
              </a:rPr>
              <a:t>Herzliya</a:t>
            </a:r>
            <a:r>
              <a:rPr lang="en-US" sz="1600" dirty="0" smtClean="0">
                <a:solidFill>
                  <a:srgbClr val="002060"/>
                </a:solidFill>
                <a:latin typeface="Book Antiqua" charset="0"/>
              </a:rPr>
              <a:t> </a:t>
            </a:r>
            <a:endParaRPr lang="en-US" sz="1600" dirty="0">
              <a:solidFill>
                <a:srgbClr val="002060"/>
              </a:solidFill>
              <a:latin typeface="Book Antiqua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066800" y="6453392"/>
            <a:ext cx="7543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rgbClr val="002060"/>
                </a:solidFill>
                <a:latin typeface="Book Antiqua" charset="0"/>
              </a:rPr>
              <a:t>2</a:t>
            </a:r>
            <a:r>
              <a:rPr lang="en-US" sz="1600" dirty="0" smtClean="0">
                <a:solidFill>
                  <a:srgbClr val="002060"/>
                </a:solidFill>
                <a:latin typeface="Book Antiqua" charset="0"/>
              </a:rPr>
              <a:t> April, 2019</a:t>
            </a:r>
            <a:endParaRPr lang="en-US" sz="1600" dirty="0">
              <a:solidFill>
                <a:srgbClr val="002060"/>
              </a:solidFill>
              <a:latin typeface="Book Antiqua" charset="0"/>
            </a:endParaRPr>
          </a:p>
          <a:p>
            <a:pPr algn="ctr" eaLnBrk="1" hangingPunct="1"/>
            <a:endParaRPr lang="en-US" sz="1600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2408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906" y="2263502"/>
            <a:ext cx="8744857" cy="1761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8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Russian Cyber Operational Art</a:t>
            </a:r>
          </a:p>
          <a:p>
            <a:pPr algn="ctr"/>
            <a:endParaRPr lang="en-US" sz="2300" b="1" dirty="0" smtClean="0">
              <a:solidFill>
                <a:srgbClr val="80000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  <a:p>
            <a:pPr algn="ctr">
              <a:lnSpc>
                <a:spcPct val="90000"/>
              </a:lnSpc>
            </a:pPr>
            <a:r>
              <a:rPr lang="en-US" sz="2300" dirty="0" smtClean="0">
                <a:solidFill>
                  <a:srgbClr val="8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As an Operational Challenge</a:t>
            </a:r>
          </a:p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rgbClr val="8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&amp;</a:t>
            </a:r>
          </a:p>
          <a:p>
            <a:pPr algn="ctr">
              <a:lnSpc>
                <a:spcPct val="90000"/>
              </a:lnSpc>
            </a:pPr>
            <a:r>
              <a:rPr lang="en-US" sz="2300" dirty="0" smtClean="0">
                <a:solidFill>
                  <a:srgbClr val="8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As a Reference For Knowledge Development</a:t>
            </a:r>
            <a:endParaRPr lang="en-US" sz="2300" dirty="0">
              <a:solidFill>
                <a:srgbClr val="80000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977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3"/>
          <p:cNvSpPr txBox="1">
            <a:spLocks noChangeArrowheads="1"/>
          </p:cNvSpPr>
          <p:nvPr/>
        </p:nvSpPr>
        <p:spPr bwMode="auto">
          <a:xfrm>
            <a:off x="18065" y="60475"/>
            <a:ext cx="69596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>
                <a:solidFill>
                  <a:srgbClr val="800000"/>
                </a:solidFill>
                <a:latin typeface="Book Antiqua" charset="0"/>
              </a:rPr>
              <a:t>Russian Approach to Information (Cyber) Warfare </a:t>
            </a:r>
          </a:p>
        </p:txBody>
      </p:sp>
      <p:sp>
        <p:nvSpPr>
          <p:cNvPr id="21506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64A20F2-6CD8-1F49-8403-C0EB2B0D74B3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11</a:t>
            </a:fld>
            <a:endParaRPr lang="en-US" sz="1300" b="1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519" y="369888"/>
            <a:ext cx="9359291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300000"/>
              </a:lnSpc>
              <a:buFont typeface="Courier New" charset="0"/>
              <a:buChar char="o"/>
              <a:defRPr/>
            </a:pP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   Intellectual Sources, Historical Roots and Drivers of Innovation:</a:t>
            </a:r>
          </a:p>
          <a:p>
            <a:pPr marL="800100" lvl="1" indent="-342900" algn="just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The Soviet MTR / the US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RMA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“Active measures,” PSYOPS, lessons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from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the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US information campaigns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Equalizer of conventional inferiority since the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90s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algn="just">
              <a:lnSpc>
                <a:spcPct val="250000"/>
              </a:lnSpc>
              <a:buFont typeface="Courier New" charset="0"/>
              <a:buChar char="o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Differences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(from the West)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in Conceptualization and Terminology </a:t>
            </a:r>
            <a:endParaRPr lang="en-US" sz="2000" dirty="0" smtClean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Information &amp; Cyber Spheres: Distinctiveness &amp; Inseparability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Information Struggle (CNO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, EW, PSYOPS,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Deception) vs. </a:t>
            </a:r>
            <a:r>
              <a:rPr lang="en-US" sz="2000" dirty="0" err="1" smtClean="0">
                <a:solidFill>
                  <a:srgbClr val="002060"/>
                </a:solidFill>
                <a:latin typeface="Book Antiqua" charset="0"/>
              </a:rPr>
              <a:t>Cyberwarfare</a:t>
            </a:r>
            <a:endParaRPr lang="en-US" sz="2000" dirty="0" smtClean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Information Campaign as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tool of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statecraft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342900" indent="-342900" algn="just">
              <a:lnSpc>
                <a:spcPct val="250000"/>
              </a:lnSpc>
              <a:buFont typeface="Courier New" charset="0"/>
              <a:buChar char="o"/>
              <a:defRPr/>
            </a:pP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Perception as Center of Gravity: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Manipulating perception &amp;  interfering in decision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-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making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Forcing to act upon the false picture of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reality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Tool of political subversion and interference in internal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affairs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Information control – source of strategic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stability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Quest for cyber sovereignty and international regulation of info-space</a:t>
            </a:r>
          </a:p>
          <a:p>
            <a:pPr lvl="1" algn="just">
              <a:defRPr/>
            </a:pPr>
            <a:endParaRPr lang="en-US" sz="2000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5586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3"/>
          <p:cNvSpPr txBox="1">
            <a:spLocks noChangeArrowheads="1"/>
          </p:cNvSpPr>
          <p:nvPr/>
        </p:nvSpPr>
        <p:spPr bwMode="auto">
          <a:xfrm>
            <a:off x="228600" y="304800"/>
            <a:ext cx="6160661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>
                <a:solidFill>
                  <a:srgbClr val="800000"/>
                </a:solidFill>
                <a:latin typeface="Book Antiqua" charset="0"/>
              </a:rPr>
              <a:t>Uniqueness of the Russian </a:t>
            </a:r>
            <a:r>
              <a:rPr lang="en-US" sz="2300" b="1" dirty="0" smtClean="0">
                <a:solidFill>
                  <a:srgbClr val="800000"/>
                </a:solidFill>
                <a:latin typeface="Book Antiqua" charset="0"/>
              </a:rPr>
              <a:t>Cyber Campaign</a:t>
            </a:r>
            <a:endParaRPr lang="en-US" sz="2300" b="1" dirty="0">
              <a:solidFill>
                <a:srgbClr val="800000"/>
              </a:solidFill>
              <a:latin typeface="Book Antiqua" charset="0"/>
            </a:endParaRPr>
          </a:p>
        </p:txBody>
      </p:sp>
      <p:sp>
        <p:nvSpPr>
          <p:cNvPr id="19458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B216F72-558C-E349-8490-1B3C8FCFEF9E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12</a:t>
            </a:fld>
            <a:endParaRPr lang="en-US" sz="1300" b="1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24970" y="1062338"/>
            <a:ext cx="8839200" cy="3775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Courier New" charset="0"/>
              <a:buChar char="o"/>
              <a:defRPr/>
            </a:pP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Holistic/Systemic 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Approach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(</a:t>
            </a:r>
            <a:r>
              <a:rPr lang="en-US" sz="2000" i="1" dirty="0" err="1">
                <a:solidFill>
                  <a:srgbClr val="002060"/>
                </a:solidFill>
                <a:latin typeface="Book Antiqua" charset="0"/>
              </a:rPr>
              <a:t>K</a:t>
            </a:r>
            <a:r>
              <a:rPr lang="en-US" sz="2000" i="1" dirty="0" err="1" smtClean="0">
                <a:solidFill>
                  <a:srgbClr val="002060"/>
                </a:solidFill>
                <a:latin typeface="Book Antiqua" charset="0"/>
              </a:rPr>
              <a:t>ompleksnyi</a:t>
            </a:r>
            <a:r>
              <a:rPr lang="en-US" sz="2000" i="1" dirty="0" smtClean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i="1" dirty="0" err="1">
                <a:solidFill>
                  <a:srgbClr val="002060"/>
                </a:solidFill>
                <a:latin typeface="Book Antiqua" charset="0"/>
              </a:rPr>
              <a:t>podhod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) </a:t>
            </a:r>
            <a:endParaRPr lang="en-US" sz="2000" dirty="0" smtClean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Hostile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Code and Hostile Content</a:t>
            </a: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Digital Sabotage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&amp; Psychological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Subversion</a:t>
            </a: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Syntactical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&amp; Semantic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Logic Bombs</a:t>
            </a:r>
          </a:p>
          <a:p>
            <a:pPr lvl="1" algn="just">
              <a:lnSpc>
                <a:spcPct val="150000"/>
              </a:lnSpc>
              <a:defRPr/>
            </a:pP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algn="just">
              <a:lnSpc>
                <a:spcPct val="150000"/>
              </a:lnSpc>
              <a:buFont typeface="Courier New" charset="0"/>
              <a:buChar char="o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  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Unity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&amp; Hybridity of 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Effort  </a:t>
            </a:r>
            <a:r>
              <a:rPr lang="en-US" sz="2000" i="1" dirty="0" smtClean="0">
                <a:solidFill>
                  <a:srgbClr val="002060"/>
                </a:solidFill>
                <a:latin typeface="Book Antiqua" charset="0"/>
              </a:rPr>
              <a:t>(</a:t>
            </a:r>
            <a:r>
              <a:rPr lang="en-US" sz="2000" i="1" dirty="0" err="1">
                <a:solidFill>
                  <a:srgbClr val="002060"/>
                </a:solidFill>
                <a:latin typeface="Book Antiqua" charset="0"/>
              </a:rPr>
              <a:t>E</a:t>
            </a:r>
            <a:r>
              <a:rPr lang="en-US" sz="2000" i="1" dirty="0" err="1" smtClean="0">
                <a:solidFill>
                  <a:srgbClr val="002060"/>
                </a:solidFill>
                <a:latin typeface="Book Antiqua" charset="0"/>
              </a:rPr>
              <a:t>dinstvo</a:t>
            </a:r>
            <a:r>
              <a:rPr lang="en-US" sz="2000" i="1" dirty="0" smtClean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i="1" dirty="0" err="1" smtClean="0">
                <a:solidFill>
                  <a:srgbClr val="002060"/>
                </a:solidFill>
                <a:latin typeface="Book Antiqua" charset="0"/>
              </a:rPr>
              <a:t>usilii</a:t>
            </a:r>
            <a:r>
              <a:rPr lang="en-US" sz="2000" i="1" dirty="0" smtClean="0">
                <a:solidFill>
                  <a:srgbClr val="002060"/>
                </a:solidFill>
                <a:latin typeface="Book Antiqua" charset="0"/>
              </a:rPr>
              <a:t>)</a:t>
            </a:r>
            <a:endParaRPr lang="en-US" sz="2000" i="1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Synergy of Domains (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IW, Kinetic Campaign, Narratives Battle)</a:t>
            </a: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Synergy &amp; Synchronization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of e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ffects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(On-line &amp; Off-line activism)</a:t>
            </a:r>
          </a:p>
          <a:p>
            <a:pPr marL="800100" lvl="1" indent="-342900" algn="just">
              <a:lnSpc>
                <a:spcPct val="120000"/>
              </a:lnSpc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Hybridity of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Actors (state, </a:t>
            </a:r>
            <a:r>
              <a:rPr lang="en-US" sz="2000" dirty="0" err="1" smtClean="0">
                <a:solidFill>
                  <a:srgbClr val="002060"/>
                </a:solidFill>
                <a:latin typeface="Book Antiqua" charset="0"/>
              </a:rPr>
              <a:t>hactivists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, criminals)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71063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3"/>
          <p:cNvSpPr txBox="1">
            <a:spLocks noChangeArrowheads="1"/>
          </p:cNvSpPr>
          <p:nvPr/>
        </p:nvSpPr>
        <p:spPr bwMode="auto">
          <a:xfrm>
            <a:off x="304800" y="304800"/>
            <a:ext cx="6160661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>
                <a:solidFill>
                  <a:srgbClr val="800000"/>
                </a:solidFill>
                <a:latin typeface="Book Antiqua" charset="0"/>
              </a:rPr>
              <a:t>Uniqueness of the Russian </a:t>
            </a:r>
            <a:r>
              <a:rPr lang="en-US" sz="2300" b="1" dirty="0" smtClean="0">
                <a:solidFill>
                  <a:srgbClr val="800000"/>
                </a:solidFill>
                <a:latin typeface="Book Antiqua" charset="0"/>
              </a:rPr>
              <a:t>Cyber Campaign</a:t>
            </a:r>
            <a:endParaRPr lang="en-US" sz="2300" b="1" dirty="0">
              <a:solidFill>
                <a:srgbClr val="800000"/>
              </a:solidFill>
              <a:latin typeface="Book Antiqua" charset="0"/>
            </a:endParaRPr>
          </a:p>
        </p:txBody>
      </p:sp>
      <p:sp>
        <p:nvSpPr>
          <p:cNvPr id="2048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0E5885-CB27-994A-B731-F695C9529FC4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13</a:t>
            </a:fld>
            <a:endParaRPr lang="en-US" sz="1300" b="1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04800" y="947738"/>
            <a:ext cx="8534400" cy="51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>
              <a:lnSpc>
                <a:spcPct val="200000"/>
              </a:lnSpc>
              <a:buFont typeface="Courier New" charset="0"/>
              <a:buChar char="o"/>
              <a:defRPr/>
            </a:pP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Permanence  </a:t>
            </a:r>
            <a:r>
              <a:rPr lang="en-US" sz="2000" i="1" dirty="0">
                <a:solidFill>
                  <a:srgbClr val="002060"/>
                </a:solidFill>
                <a:latin typeface="Book Antiqua" charset="0"/>
              </a:rPr>
              <a:t>(</a:t>
            </a:r>
            <a:r>
              <a:rPr lang="en-US" sz="2000" i="1" dirty="0" err="1">
                <a:solidFill>
                  <a:srgbClr val="002060"/>
                </a:solidFill>
                <a:latin typeface="Book Antiqua" charset="0"/>
              </a:rPr>
              <a:t>bezpriryvnost</a:t>
            </a:r>
            <a:r>
              <a:rPr lang="en-US" sz="2000" i="1" dirty="0">
                <a:solidFill>
                  <a:srgbClr val="002060"/>
                </a:solidFill>
                <a:latin typeface="Book Antiqua" charset="0"/>
              </a:rPr>
              <a:t>’)</a:t>
            </a:r>
            <a:endParaRPr lang="en-US" sz="2000" b="1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Peacetime, prelude to war, wartime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No clear beginning, no clear end-state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Tactical, operational and strategic levels</a:t>
            </a:r>
          </a:p>
          <a:p>
            <a:pPr marL="342900" indent="-342900" algn="just">
              <a:lnSpc>
                <a:spcPct val="250000"/>
              </a:lnSpc>
              <a:buFont typeface="Courier New"/>
              <a:buChar char="o"/>
              <a:defRPr/>
            </a:pP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Main Conceptual Differences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(from the Western approach):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Broader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(Holistic) Campaign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No Peace/War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Time Division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Longer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Time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Perspective </a:t>
            </a:r>
          </a:p>
          <a:p>
            <a:pPr lvl="1" algn="just">
              <a:lnSpc>
                <a:spcPct val="200000"/>
              </a:lnSpc>
              <a:defRPr/>
            </a:pP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lnSpc>
                <a:spcPct val="200000"/>
              </a:lnSpc>
              <a:buFont typeface="Wingdings" charset="2"/>
              <a:buChar char="Ø"/>
              <a:defRPr/>
            </a:pP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lnSpc>
                <a:spcPct val="200000"/>
              </a:lnSpc>
              <a:buFont typeface="Wingdings" charset="2"/>
              <a:buChar char="Ø"/>
              <a:defRPr/>
            </a:pPr>
            <a:endParaRPr lang="en-US" sz="2000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5102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3"/>
          <p:cNvSpPr txBox="1">
            <a:spLocks noChangeArrowheads="1"/>
          </p:cNvSpPr>
          <p:nvPr/>
        </p:nvSpPr>
        <p:spPr bwMode="auto">
          <a:xfrm>
            <a:off x="269875" y="304800"/>
            <a:ext cx="4600169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 smtClean="0">
                <a:solidFill>
                  <a:srgbClr val="800000"/>
                </a:solidFill>
                <a:latin typeface="Book Antiqua" charset="0"/>
              </a:rPr>
              <a:t>So What? </a:t>
            </a:r>
            <a:r>
              <a:rPr lang="en-US" sz="2300" b="1" dirty="0">
                <a:solidFill>
                  <a:srgbClr val="800000"/>
                </a:solidFill>
                <a:latin typeface="Book Antiqua" charset="0"/>
              </a:rPr>
              <a:t> </a:t>
            </a:r>
            <a:r>
              <a:rPr lang="en-US" sz="2300" b="1" dirty="0" smtClean="0">
                <a:solidFill>
                  <a:srgbClr val="800000"/>
                </a:solidFill>
                <a:latin typeface="Book Antiqua" charset="0"/>
              </a:rPr>
              <a:t>Implications for Israel</a:t>
            </a:r>
            <a:endParaRPr lang="en-US" sz="2300" b="1" dirty="0">
              <a:solidFill>
                <a:srgbClr val="800000"/>
              </a:solidFill>
              <a:latin typeface="Book Antiqua" charset="0"/>
            </a:endParaRPr>
          </a:p>
        </p:txBody>
      </p:sp>
      <p:sp>
        <p:nvSpPr>
          <p:cNvPr id="21506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81D7A6-DC11-0A42-9B94-197C153D527F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14</a:t>
            </a:fld>
            <a:endParaRPr lang="en-US" sz="1300" b="1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28600" y="1232814"/>
            <a:ext cx="90678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>
              <a:lnSpc>
                <a:spcPct val="300000"/>
              </a:lnSpc>
              <a:buFont typeface="Courier New" charset="0"/>
              <a:buChar char="o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Are there any other big questions that academics overlook?</a:t>
            </a:r>
          </a:p>
          <a:p>
            <a:pPr marL="342900" indent="-342900" algn="just">
              <a:lnSpc>
                <a:spcPct val="300000"/>
              </a:lnSpc>
              <a:buFont typeface="Courier New" charset="0"/>
              <a:buChar char="o"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What are the Israeli views on these questions?</a:t>
            </a:r>
          </a:p>
          <a:p>
            <a:pPr marL="342900" indent="-342900" algn="just">
              <a:lnSpc>
                <a:spcPct val="300000"/>
              </a:lnSpc>
              <a:buFont typeface="Courier New" charset="0"/>
              <a:buChar char="o"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Russian Case in the “Red” and “Blue” context: what can be learned?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endParaRPr lang="en-US" sz="2000" b="1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endParaRPr lang="en-US" sz="2000" b="1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657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"/>
          <p:cNvSpPr txBox="1">
            <a:spLocks noChangeArrowheads="1"/>
          </p:cNvSpPr>
          <p:nvPr/>
        </p:nvSpPr>
        <p:spPr bwMode="auto">
          <a:xfrm>
            <a:off x="451922" y="228600"/>
            <a:ext cx="9114851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>
                <a:solidFill>
                  <a:srgbClr val="800000"/>
                </a:solidFill>
                <a:latin typeface="Book Antiqua" charset="0"/>
              </a:rPr>
              <a:t>Cyber Innovation in Military </a:t>
            </a:r>
            <a:r>
              <a:rPr lang="en-US" sz="2300" b="1" dirty="0" smtClean="0">
                <a:solidFill>
                  <a:srgbClr val="800000"/>
                </a:solidFill>
                <a:latin typeface="Book Antiqua" charset="0"/>
              </a:rPr>
              <a:t>Affairs: </a:t>
            </a:r>
            <a:r>
              <a:rPr lang="en-US" sz="2300" dirty="0" smtClean="0">
                <a:solidFill>
                  <a:srgbClr val="800000"/>
                </a:solidFill>
                <a:latin typeface="Book Antiqua" charset="0"/>
              </a:rPr>
              <a:t>Basic Assumptions</a:t>
            </a:r>
            <a:endParaRPr lang="en-US" sz="2300" dirty="0">
              <a:solidFill>
                <a:srgbClr val="800000"/>
              </a:solidFill>
              <a:latin typeface="Book Antiqua" charset="0"/>
            </a:endParaRPr>
          </a:p>
        </p:txBody>
      </p:sp>
      <p:sp>
        <p:nvSpPr>
          <p:cNvPr id="16386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A5E34F6-272A-4A4A-A620-29C7C5497FBA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2</a:t>
            </a:fld>
            <a:endParaRPr lang="en-US" sz="1300" b="1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429590" y="786407"/>
            <a:ext cx="8534400" cy="539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250000"/>
              </a:lnSpc>
              <a:buFont typeface="Courier New" charset="0"/>
              <a:buChar char="o"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 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 Current 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moment: </a:t>
            </a:r>
            <a:r>
              <a:rPr lang="en-US" sz="2000" b="1" i="1" dirty="0">
                <a:solidFill>
                  <a:srgbClr val="002060"/>
                </a:solidFill>
                <a:latin typeface="Book Antiqua" charset="0"/>
              </a:rPr>
              <a:t>a la </a:t>
            </a:r>
            <a:r>
              <a:rPr lang="en-US" sz="2000" b="1" i="1" dirty="0" smtClean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RMAs in 1920s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-1930s / 1940s-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1950s</a:t>
            </a:r>
            <a:endParaRPr lang="en-US" sz="2000" b="1" dirty="0">
              <a:solidFill>
                <a:srgbClr val="002060"/>
              </a:solidFill>
              <a:latin typeface="Book Antiqua" charset="0"/>
            </a:endParaRPr>
          </a:p>
          <a:p>
            <a:pPr algn="just">
              <a:lnSpc>
                <a:spcPct val="250000"/>
              </a:lnSpc>
              <a:buFont typeface="Courier New" charset="0"/>
              <a:buChar char="o"/>
            </a:pP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   Competition of L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earning across Strategic Communities </a:t>
            </a:r>
            <a:endParaRPr lang="en-US" sz="2000" b="1" dirty="0">
              <a:solidFill>
                <a:srgbClr val="002060"/>
              </a:solidFill>
              <a:latin typeface="Book Antiqua" charset="0"/>
            </a:endParaRPr>
          </a:p>
          <a:p>
            <a:pPr algn="just">
              <a:lnSpc>
                <a:spcPct val="250000"/>
              </a:lnSpc>
              <a:buFont typeface="Courier New" charset="0"/>
              <a:buChar char="o"/>
            </a:pP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   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Symbiosis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of Theoreticians (Academics) and Practitioners</a:t>
            </a:r>
          </a:p>
          <a:p>
            <a:pPr algn="just">
              <a:lnSpc>
                <a:spcPct val="250000"/>
              </a:lnSpc>
              <a:buFont typeface="Courier New" charset="0"/>
              <a:buChar char="o"/>
            </a:pP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  The Big Five Questions on an Academic Agenda</a:t>
            </a:r>
          </a:p>
          <a:p>
            <a:pPr marL="800100" lvl="1" indent="-342900" algn="just">
              <a:lnSpc>
                <a:spcPct val="140000"/>
              </a:lnSpc>
              <a:buFont typeface="Wingdings" charset="2"/>
              <a:buChar char="Ø"/>
              <a:defRPr/>
            </a:pPr>
            <a:r>
              <a:rPr lang="en-US" sz="2000" i="1" dirty="0" smtClean="0">
                <a:solidFill>
                  <a:srgbClr val="002060"/>
                </a:solidFill>
                <a:latin typeface="Book Antiqua" charset="0"/>
              </a:rPr>
              <a:t>Q1</a:t>
            </a:r>
            <a:r>
              <a:rPr lang="en-US" sz="2000" i="1" dirty="0">
                <a:solidFill>
                  <a:srgbClr val="002060"/>
                </a:solidFill>
                <a:latin typeface="Book Antiqua" charset="0"/>
              </a:rPr>
              <a:t>:   New Domain of Warfare &amp; Another RMA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i="1" dirty="0">
                <a:solidFill>
                  <a:srgbClr val="002060"/>
                </a:solidFill>
                <a:latin typeface="Book Antiqua" charset="0"/>
              </a:rPr>
              <a:t>Q2:   Offence-Defense Balance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i="1" dirty="0">
                <a:solidFill>
                  <a:srgbClr val="002060"/>
                </a:solidFill>
                <a:latin typeface="Book Antiqua" charset="0"/>
              </a:rPr>
              <a:t>Q3:   Nature of Deterrence &amp; Early Warning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i="1" dirty="0">
                <a:solidFill>
                  <a:srgbClr val="002060"/>
                </a:solidFill>
                <a:latin typeface="Book Antiqua" charset="0"/>
              </a:rPr>
              <a:t>Q4:   Empowerment of Strong &amp; Weak Actors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i="1" dirty="0">
                <a:solidFill>
                  <a:srgbClr val="002060"/>
                </a:solidFill>
                <a:latin typeface="Book Antiqua" charset="0"/>
              </a:rPr>
              <a:t>Q5:   Impact on Strategic Stability</a:t>
            </a:r>
          </a:p>
          <a:p>
            <a:pPr algn="just">
              <a:lnSpc>
                <a:spcPct val="200000"/>
              </a:lnSpc>
            </a:pPr>
            <a:endParaRPr lang="en-US" sz="2000" strike="sngStrike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5324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3"/>
          <p:cNvSpPr txBox="1">
            <a:spLocks noChangeArrowheads="1"/>
          </p:cNvSpPr>
          <p:nvPr/>
        </p:nvSpPr>
        <p:spPr bwMode="auto">
          <a:xfrm>
            <a:off x="381000" y="163513"/>
            <a:ext cx="1395413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>
                <a:solidFill>
                  <a:srgbClr val="800000"/>
                </a:solidFill>
                <a:latin typeface="Book Antiqua" charset="0"/>
              </a:rPr>
              <a:t>Contents</a:t>
            </a:r>
          </a:p>
        </p:txBody>
      </p:sp>
      <p:sp>
        <p:nvSpPr>
          <p:cNvPr id="1741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0A43EB-21D3-F844-B5FC-6D51B7AB8DB9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3</a:t>
            </a:fld>
            <a:endParaRPr lang="en-US" sz="1300" b="1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381000" y="1687842"/>
            <a:ext cx="8534400" cy="275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300000"/>
              </a:lnSpc>
              <a:buFont typeface="Courier New" charset="0"/>
              <a:buChar char="o"/>
              <a:defRPr/>
            </a:pP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  Cyber Innovation in Military Affairs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: An Academic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Perspective </a:t>
            </a:r>
            <a:endParaRPr lang="en-US" sz="2000" dirty="0" smtClean="0">
              <a:solidFill>
                <a:srgbClr val="002060"/>
              </a:solidFill>
              <a:latin typeface="Book Antiqua" charset="0"/>
            </a:endParaRPr>
          </a:p>
          <a:p>
            <a:pPr algn="just">
              <a:lnSpc>
                <a:spcPct val="300000"/>
              </a:lnSpc>
              <a:buFont typeface="Courier New" charset="0"/>
              <a:buChar char="o"/>
              <a:defRPr/>
            </a:pP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 Russian Cyber Campaign: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‘’Red” &amp; “Blue” Contexts</a:t>
            </a:r>
          </a:p>
          <a:p>
            <a:pPr algn="just">
              <a:lnSpc>
                <a:spcPct val="300000"/>
              </a:lnSpc>
              <a:buFont typeface="Courier New" charset="0"/>
              <a:buChar char="o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So What? 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Implications for Israel</a:t>
            </a:r>
          </a:p>
        </p:txBody>
      </p:sp>
    </p:spTree>
    <p:extLst>
      <p:ext uri="{BB962C8B-B14F-4D97-AF65-F5344CB8AC3E}">
        <p14:creationId xmlns:p14="http://schemas.microsoft.com/office/powerpoint/2010/main" val="2586895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906" y="2263502"/>
            <a:ext cx="874485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solidFill>
                  <a:srgbClr val="8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Cyber Operational </a:t>
            </a:r>
            <a:r>
              <a:rPr lang="en-US" sz="2300" b="1" dirty="0" smtClean="0">
                <a:solidFill>
                  <a:srgbClr val="8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Art</a:t>
            </a:r>
          </a:p>
          <a:p>
            <a:pPr algn="ctr"/>
            <a:endParaRPr lang="en-US" sz="2300" b="1" dirty="0" smtClean="0">
              <a:solidFill>
                <a:srgbClr val="80000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  <a:p>
            <a:pPr algn="ctr"/>
            <a:r>
              <a:rPr lang="en-US" sz="2300" dirty="0" smtClean="0">
                <a:solidFill>
                  <a:srgbClr val="8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State </a:t>
            </a:r>
            <a:r>
              <a:rPr lang="en-US" sz="2300" dirty="0">
                <a:solidFill>
                  <a:srgbClr val="8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2300" dirty="0" smtClean="0">
                <a:solidFill>
                  <a:srgbClr val="800000"/>
                </a:solidFill>
                <a:latin typeface="Book Antiqua" charset="0"/>
                <a:ea typeface="ＭＳ Ｐゴシック" charset="0"/>
                <a:cs typeface="ＭＳ Ｐゴシック" charset="0"/>
              </a:rPr>
              <a:t>an Academic Research</a:t>
            </a:r>
            <a:endParaRPr lang="en-US" sz="2300" dirty="0">
              <a:solidFill>
                <a:srgbClr val="800000"/>
              </a:solidFill>
              <a:latin typeface="Book Antiqu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004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"/>
          <p:cNvSpPr txBox="1">
            <a:spLocks noChangeArrowheads="1"/>
          </p:cNvSpPr>
          <p:nvPr/>
        </p:nvSpPr>
        <p:spPr bwMode="auto">
          <a:xfrm>
            <a:off x="220135" y="228600"/>
            <a:ext cx="769842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 smtClean="0">
                <a:solidFill>
                  <a:srgbClr val="800000"/>
                </a:solidFill>
                <a:latin typeface="Book Antiqua" charset="0"/>
              </a:rPr>
              <a:t>Q1</a:t>
            </a:r>
            <a:r>
              <a:rPr lang="en-US" sz="2300" i="1" dirty="0" smtClean="0">
                <a:solidFill>
                  <a:srgbClr val="800000"/>
                </a:solidFill>
                <a:latin typeface="Book Antiqua" charset="0"/>
              </a:rPr>
              <a:t>: Is </a:t>
            </a:r>
            <a:r>
              <a:rPr lang="en-US" sz="2300" i="1" dirty="0">
                <a:solidFill>
                  <a:srgbClr val="800000"/>
                </a:solidFill>
                <a:latin typeface="Book Antiqua" charset="0"/>
              </a:rPr>
              <a:t>Cyber a Separate Domain of Warfare </a:t>
            </a:r>
            <a:r>
              <a:rPr lang="en-US" sz="2300" i="1" dirty="0" smtClean="0">
                <a:solidFill>
                  <a:srgbClr val="800000"/>
                </a:solidFill>
                <a:latin typeface="Book Antiqua" charset="0"/>
              </a:rPr>
              <a:t>&amp; Another </a:t>
            </a:r>
            <a:r>
              <a:rPr lang="en-US" sz="2300" i="1" dirty="0">
                <a:solidFill>
                  <a:srgbClr val="800000"/>
                </a:solidFill>
                <a:latin typeface="Book Antiqua" charset="0"/>
              </a:rPr>
              <a:t>RMA? </a:t>
            </a:r>
          </a:p>
        </p:txBody>
      </p:sp>
      <p:sp>
        <p:nvSpPr>
          <p:cNvPr id="18434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7E0275-604B-AD48-A0A3-BE4427FD78C0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5</a:t>
            </a:fld>
            <a:endParaRPr lang="en-US" sz="1300" b="1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304800" y="781050"/>
            <a:ext cx="85344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300000"/>
              </a:lnSpc>
              <a:buFont typeface="Courier New" charset="0"/>
              <a:buChar char="o"/>
            </a:pP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   The Cyber RMA Thesis Proponents</a:t>
            </a: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WWW: Social and Military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Discontinuity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i="1" dirty="0">
                <a:solidFill>
                  <a:srgbClr val="002060"/>
                </a:solidFill>
                <a:latin typeface="Book Antiqua" charset="0"/>
              </a:rPr>
              <a:t>a la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Strategic Bombing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Concept or Nuclear Deterrence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A Substitute, not a Complement of Traditional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Warfare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The 5</a:t>
            </a:r>
            <a:r>
              <a:rPr lang="en-US" sz="2000" baseline="30000" dirty="0">
                <a:solidFill>
                  <a:srgbClr val="002060"/>
                </a:solidFill>
                <a:latin typeface="Book Antiqua" charset="0"/>
              </a:rPr>
              <a:t>th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Domain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algn="just">
              <a:lnSpc>
                <a:spcPct val="300000"/>
              </a:lnSpc>
              <a:buFont typeface="Courier New" charset="0"/>
              <a:buChar char="o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   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The Cyber RMA Thesis Opponents</a:t>
            </a: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Prolongation of the IT-RMA concepts (EW, C4ISR, NCW, EBO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)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Devastating Cyber Attacks are Difficult /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Impossible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No Cyber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War (yet?)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Between Two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Competitors</a:t>
            </a: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Less Useful if Isolated and thus will be..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…Extension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of the 4 Traditional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Domains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36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3"/>
          <p:cNvSpPr txBox="1">
            <a:spLocks noChangeArrowheads="1"/>
          </p:cNvSpPr>
          <p:nvPr/>
        </p:nvSpPr>
        <p:spPr bwMode="auto">
          <a:xfrm>
            <a:off x="185748" y="152400"/>
            <a:ext cx="742651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 smtClean="0">
                <a:solidFill>
                  <a:srgbClr val="800000"/>
                </a:solidFill>
                <a:latin typeface="Book Antiqua" charset="0"/>
              </a:rPr>
              <a:t>Q2: </a:t>
            </a:r>
            <a:r>
              <a:rPr lang="en-US" sz="2300" i="1" dirty="0" smtClean="0">
                <a:solidFill>
                  <a:srgbClr val="800000"/>
                </a:solidFill>
                <a:latin typeface="Book Antiqua" charset="0"/>
              </a:rPr>
              <a:t>What is the Offense</a:t>
            </a:r>
            <a:r>
              <a:rPr lang="en-US" sz="2300" i="1" dirty="0">
                <a:solidFill>
                  <a:srgbClr val="800000"/>
                </a:solidFill>
                <a:latin typeface="Book Antiqua" charset="0"/>
              </a:rPr>
              <a:t>-Defense Balance in Cyber Domain?</a:t>
            </a:r>
          </a:p>
          <a:p>
            <a:pPr eaLnBrk="1" hangingPunct="1"/>
            <a:endParaRPr lang="en-US" sz="2300" b="1" dirty="0">
              <a:solidFill>
                <a:srgbClr val="800000"/>
              </a:solidFill>
              <a:latin typeface="Book Antiqua" charset="0"/>
            </a:endParaRPr>
          </a:p>
        </p:txBody>
      </p:sp>
      <p:sp>
        <p:nvSpPr>
          <p:cNvPr id="19458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FC7946-AB6B-1A48-95BB-481DB2F557AD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6</a:t>
            </a:fld>
            <a:endParaRPr lang="en-US" sz="1300" b="1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210572" y="622506"/>
            <a:ext cx="8947601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Courier New" charset="0"/>
              <a:buChar char="o"/>
            </a:pP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Offense 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Dominant Environment:</a:t>
            </a:r>
          </a:p>
          <a:p>
            <a:pPr marL="800100" lvl="1" indent="-342900" algn="just">
              <a:lnSpc>
                <a:spcPct val="150000"/>
              </a:lnSpc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“Needle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-Balloon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Effect”: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Offense should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succeed once; Defense always</a:t>
            </a: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Technologically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impossible to block all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attacks on all vectors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“Nuclear first strike”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analogy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Offense initiates; Defense catches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up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Offense On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-line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support vs. Defense Fragmentation (Gov./Private)</a:t>
            </a: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Offence unpredictability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and non-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detectability</a:t>
            </a: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Attack code residing within defense system</a:t>
            </a:r>
          </a:p>
          <a:p>
            <a:pPr marL="0" lvl="1" indent="-342900" algn="just">
              <a:lnSpc>
                <a:spcPct val="250000"/>
              </a:lnSpc>
              <a:buFont typeface="Courier New" charset="0"/>
              <a:buChar char="o"/>
            </a:pP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Cyber Favors Defense:</a:t>
            </a:r>
            <a:endParaRPr lang="en-US" sz="2000" b="1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Complexity of </a:t>
            </a:r>
            <a:r>
              <a:rPr lang="en-US" sz="2000" dirty="0" err="1">
                <a:solidFill>
                  <a:srgbClr val="002060"/>
                </a:solidFill>
                <a:latin typeface="Book Antiqua" charset="0"/>
              </a:rPr>
              <a:t>weaponization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 (</a:t>
            </a:r>
            <a:r>
              <a:rPr lang="en-US" sz="2000" dirty="0" err="1">
                <a:solidFill>
                  <a:srgbClr val="002060"/>
                </a:solidFill>
                <a:latin typeface="Book Antiqua" charset="0"/>
              </a:rPr>
              <a:t>Stuxnet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 type CNO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)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Lack of massive offensive cyber-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war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D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amage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relatively quickly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repaired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On-line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support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0"/>
              <a:buChar char="Ø"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Defense enables redundancy, robustness, surprises, and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traps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6999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3"/>
          <p:cNvSpPr txBox="1">
            <a:spLocks noChangeArrowheads="1"/>
          </p:cNvSpPr>
          <p:nvPr/>
        </p:nvSpPr>
        <p:spPr bwMode="auto">
          <a:xfrm>
            <a:off x="457200" y="304800"/>
            <a:ext cx="7975085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 smtClean="0">
                <a:solidFill>
                  <a:srgbClr val="800000"/>
                </a:solidFill>
                <a:latin typeface="Book Antiqua" charset="0"/>
              </a:rPr>
              <a:t>Q3: </a:t>
            </a:r>
            <a:r>
              <a:rPr lang="en-US" sz="2300" i="1" dirty="0" smtClean="0">
                <a:solidFill>
                  <a:srgbClr val="800000"/>
                </a:solidFill>
                <a:latin typeface="Book Antiqua" charset="0"/>
              </a:rPr>
              <a:t>What’s the Nature of Cyber Deterrence and Early Warning? </a:t>
            </a:r>
            <a:endParaRPr lang="en-US" sz="2300" i="1" dirty="0">
              <a:solidFill>
                <a:srgbClr val="800000"/>
              </a:solidFill>
              <a:latin typeface="Book Antiqua" charset="0"/>
            </a:endParaRPr>
          </a:p>
        </p:txBody>
      </p:sp>
      <p:sp>
        <p:nvSpPr>
          <p:cNvPr id="2048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4031F5-DA33-4844-8E2C-FB553C0C3EAC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7</a:t>
            </a:fld>
            <a:endParaRPr lang="en-US" sz="1300" b="1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457734"/>
            <a:ext cx="8534400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300000"/>
              </a:lnSpc>
              <a:buFont typeface="Courier New" charset="0"/>
              <a:buChar char="o"/>
              <a:defRPr/>
            </a:pP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“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Deterrence by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Punishment” is Irrelevant </a:t>
            </a:r>
            <a:endParaRPr lang="en-US" sz="2000" b="1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Attribution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Problem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Credibility Problem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(i.e. revelation decreases capabilities)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Asymmetry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Problem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algn="just">
              <a:lnSpc>
                <a:spcPct val="130000"/>
              </a:lnSpc>
              <a:buFont typeface="Courier New" charset="0"/>
              <a:buChar char="o"/>
              <a:defRPr/>
            </a:pP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   “</a:t>
            </a:r>
            <a:r>
              <a:rPr lang="en-US" sz="2000" b="1" dirty="0">
                <a:solidFill>
                  <a:srgbClr val="002060"/>
                </a:solidFill>
                <a:latin typeface="Book Antiqua" charset="0"/>
              </a:rPr>
              <a:t>Deterrence by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Denial” is Useless</a:t>
            </a:r>
            <a:endParaRPr lang="en-US" sz="2000" b="1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Denial Credibility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Problem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(due to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d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efense weakness)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Early Warning is hard, if not impossible</a:t>
            </a:r>
          </a:p>
          <a:p>
            <a:pPr lvl="1" algn="just">
              <a:defRPr/>
            </a:pP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342900" indent="-342900" algn="just">
              <a:lnSpc>
                <a:spcPct val="200000"/>
              </a:lnSpc>
              <a:buFont typeface="Courier New" charset="0"/>
              <a:buChar char="o"/>
              <a:defRPr/>
            </a:pP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Deterrence is Relevant and Feasible:</a:t>
            </a:r>
            <a:endParaRPr lang="en-US" sz="2000" b="1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“Deterrence by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Resilience”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Attribution is difficult, but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possible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Attribution is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 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liability also for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attacker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Coercion and Deterrence demands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disclosure 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“</a:t>
            </a: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Second strike capability” and “reverse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asymmetry” (CDD)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Early Warning is possible (Strategic Context &amp; Fast Detection)</a:t>
            </a:r>
            <a:endParaRPr lang="en-US" sz="2000" dirty="0">
              <a:solidFill>
                <a:srgbClr val="002060"/>
              </a:solidFill>
              <a:latin typeface="Book Antiqua" charset="0"/>
            </a:endParaRPr>
          </a:p>
          <a:p>
            <a:pPr marL="800100" lvl="1" indent="-342900" algn="just">
              <a:buFont typeface="Wingdings" charset="2"/>
              <a:buChar char="Ø"/>
              <a:defRPr/>
            </a:pPr>
            <a:endParaRPr lang="en-US" sz="2000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1203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3"/>
          <p:cNvSpPr txBox="1">
            <a:spLocks noChangeArrowheads="1"/>
          </p:cNvSpPr>
          <p:nvPr/>
        </p:nvSpPr>
        <p:spPr bwMode="auto">
          <a:xfrm>
            <a:off x="352698" y="141924"/>
            <a:ext cx="691946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 smtClean="0">
                <a:solidFill>
                  <a:srgbClr val="800000"/>
                </a:solidFill>
                <a:latin typeface="Book Antiqua" charset="0"/>
              </a:rPr>
              <a:t>Q4: </a:t>
            </a:r>
            <a:r>
              <a:rPr lang="en-US" sz="2300" b="1" i="1" dirty="0" smtClean="0">
                <a:solidFill>
                  <a:srgbClr val="800000"/>
                </a:solidFill>
                <a:latin typeface="Book Antiqua" charset="0"/>
              </a:rPr>
              <a:t>Does Cyber Empower Strong or Weak Actors?</a:t>
            </a:r>
            <a:endParaRPr lang="en-US" sz="2300" b="1" i="1" dirty="0">
              <a:solidFill>
                <a:srgbClr val="800000"/>
              </a:solidFill>
              <a:latin typeface="Book Antiqua" charset="0"/>
            </a:endParaRPr>
          </a:p>
        </p:txBody>
      </p:sp>
      <p:sp>
        <p:nvSpPr>
          <p:cNvPr id="2048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4031F5-DA33-4844-8E2C-FB553C0C3EAC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8</a:t>
            </a:fld>
            <a:endParaRPr lang="en-US" sz="1300" b="1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03216" y="855135"/>
            <a:ext cx="8534400" cy="450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buFont typeface="Courier New" charset="0"/>
              <a:buChar char="o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Empowering Strong:</a:t>
            </a:r>
          </a:p>
          <a:p>
            <a:pPr marL="800100" lvl="1" indent="-342900" algn="just">
              <a:lnSpc>
                <a:spcPct val="150000"/>
              </a:lnSpc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Exclusivity of CNO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Ineffective Asymmetries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Demand of Backing Cyber with other Forms of Power</a:t>
            </a:r>
          </a:p>
          <a:p>
            <a:pPr lvl="1" algn="just">
              <a:lnSpc>
                <a:spcPct val="200000"/>
              </a:lnSpc>
              <a:defRPr/>
            </a:pPr>
            <a:endParaRPr lang="en-US" sz="2000" dirty="0" smtClean="0">
              <a:solidFill>
                <a:srgbClr val="002060"/>
              </a:solidFill>
              <a:latin typeface="Book Antiqua" charset="0"/>
            </a:endParaRPr>
          </a:p>
          <a:p>
            <a:pPr algn="just">
              <a:lnSpc>
                <a:spcPct val="200000"/>
              </a:lnSpc>
              <a:buFont typeface="Courier New" charset="0"/>
              <a:buChar char="o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Empowering Weak: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Expanding Strategic Toolkit and Power Projection Capabilities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Accessible Capabilities due to Diminishing Costs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From Quantity to Quality</a:t>
            </a:r>
          </a:p>
          <a:p>
            <a:pPr algn="just">
              <a:lnSpc>
                <a:spcPct val="200000"/>
              </a:lnSpc>
              <a:defRPr/>
            </a:pPr>
            <a:endParaRPr lang="en-US" sz="2000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760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4031F5-DA33-4844-8E2C-FB553C0C3EAC}" type="slidenum">
              <a:rPr lang="en-US" sz="1300" b="1">
                <a:solidFill>
                  <a:srgbClr val="898989"/>
                </a:solidFill>
                <a:latin typeface="Calibri" charset="0"/>
              </a:rPr>
              <a:pPr eaLnBrk="1" hangingPunct="1"/>
              <a:t>9</a:t>
            </a:fld>
            <a:endParaRPr lang="en-US" sz="1300" b="1" dirty="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03216" y="242727"/>
            <a:ext cx="588655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b="1" dirty="0" smtClean="0">
                <a:solidFill>
                  <a:srgbClr val="800000"/>
                </a:solidFill>
                <a:latin typeface="Book Antiqua" charset="0"/>
              </a:rPr>
              <a:t>Q5: </a:t>
            </a:r>
            <a:r>
              <a:rPr lang="en-US" sz="2300" b="1" i="1" dirty="0" smtClean="0">
                <a:solidFill>
                  <a:srgbClr val="800000"/>
                </a:solidFill>
                <a:latin typeface="Book Antiqua" charset="0"/>
              </a:rPr>
              <a:t>Does Cyber Favor Strategic Stability?</a:t>
            </a:r>
            <a:endParaRPr lang="en-US" sz="2300" b="1" i="1" dirty="0">
              <a:solidFill>
                <a:srgbClr val="800000"/>
              </a:solidFill>
              <a:latin typeface="Book Antiqua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03216" y="1102738"/>
            <a:ext cx="8946046" cy="5252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buFont typeface="Courier New" charset="0"/>
              <a:buChar char="o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Yes, it Does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:</a:t>
            </a:r>
          </a:p>
          <a:p>
            <a:pPr marL="800100" lvl="1" indent="-342900" algn="just">
              <a:lnSpc>
                <a:spcPct val="200000"/>
              </a:lnSpc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Operations Under the Violence Threshold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Not Enough Violence to Be Considered War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Cyber War is Not Coming: Self Deterrence in an Interconnected World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Diffusion of Technology Enhances International Cooperation</a:t>
            </a:r>
          </a:p>
          <a:p>
            <a:pPr lvl="1" algn="just">
              <a:lnSpc>
                <a:spcPct val="120000"/>
              </a:lnSpc>
              <a:defRPr/>
            </a:pPr>
            <a:endParaRPr lang="en-US" sz="2000" dirty="0" smtClean="0">
              <a:solidFill>
                <a:srgbClr val="002060"/>
              </a:solidFill>
              <a:latin typeface="Book Antiqua" charset="0"/>
            </a:endParaRPr>
          </a:p>
          <a:p>
            <a:pPr algn="just">
              <a:lnSpc>
                <a:spcPct val="120000"/>
              </a:lnSpc>
              <a:buFont typeface="Courier New" charset="0"/>
              <a:buChar char="o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   </a:t>
            </a:r>
            <a:r>
              <a:rPr lang="en-US" sz="2000" b="1" dirty="0" smtClean="0">
                <a:solidFill>
                  <a:srgbClr val="002060"/>
                </a:solidFill>
                <a:latin typeface="Book Antiqua" charset="0"/>
              </a:rPr>
              <a:t>No, it Doesn’t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:</a:t>
            </a:r>
          </a:p>
          <a:p>
            <a:pPr marL="800100" lvl="1" indent="-342900" algn="just">
              <a:lnSpc>
                <a:spcPct val="200000"/>
              </a:lnSpc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Large –N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 Second Order Consequences: Accidents and Misperceptions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 Favors Cyber Arms Race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Offense Dominance Temptation (Attribution Difficulty)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Active Defense (Preemption) Temptation</a:t>
            </a:r>
          </a:p>
          <a:p>
            <a:pPr marL="800100" lvl="1" indent="-342900" algn="just">
              <a:buFont typeface="Wingdings" charset="2"/>
              <a:buChar char="Ø"/>
              <a:defRPr/>
            </a:pPr>
            <a:r>
              <a:rPr lang="en-US" sz="2000" dirty="0">
                <a:solidFill>
                  <a:srgbClr val="002060"/>
                </a:solidFill>
                <a:latin typeface="Book Antiqua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Book Antiqua" charset="0"/>
              </a:rPr>
              <a:t>Poor Strategic Depth and “Cyber Dooms Day Machines”</a:t>
            </a:r>
          </a:p>
          <a:p>
            <a:pPr algn="just">
              <a:lnSpc>
                <a:spcPct val="120000"/>
              </a:lnSpc>
              <a:defRPr/>
            </a:pPr>
            <a:endParaRPr lang="en-US" sz="2000" dirty="0">
              <a:solidFill>
                <a:srgbClr val="002060"/>
              </a:solidFill>
              <a:latin typeface="Book Antiqu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6414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3172</TotalTime>
  <Words>962</Words>
  <Application>Microsoft Macintosh PowerPoint</Application>
  <PresentationFormat>On-screen Show (4:3)</PresentationFormat>
  <Paragraphs>149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Dmitry Adamsky</dc:creator>
  <cp:lastModifiedBy>Dmitry Adamsky</cp:lastModifiedBy>
  <cp:revision>49</cp:revision>
  <cp:lastPrinted>2014-09-16T08:01:04Z</cp:lastPrinted>
  <dcterms:created xsi:type="dcterms:W3CDTF">2014-08-11T14:38:36Z</dcterms:created>
  <dcterms:modified xsi:type="dcterms:W3CDTF">2019-04-01T07:34:19Z</dcterms:modified>
</cp:coreProperties>
</file>