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0" r:id="rId3"/>
    <p:sldId id="321" r:id="rId4"/>
    <p:sldId id="288" r:id="rId5"/>
    <p:sldId id="310" r:id="rId6"/>
    <p:sldId id="334" r:id="rId7"/>
    <p:sldId id="332" r:id="rId8"/>
    <p:sldId id="335" r:id="rId9"/>
    <p:sldId id="338" r:id="rId10"/>
    <p:sldId id="331" r:id="rId11"/>
    <p:sldId id="336" r:id="rId12"/>
    <p:sldId id="292" r:id="rId13"/>
  </p:sldIdLst>
  <p:sldSz cx="9144000" cy="6858000" type="screen4x3"/>
  <p:notesSz cx="6889750" cy="1002188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a Pereg" initials="D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62278" autoAdjust="0"/>
  </p:normalViewPr>
  <p:slideViewPr>
    <p:cSldViewPr>
      <p:cViewPr varScale="1">
        <p:scale>
          <a:sx n="44" d="100"/>
          <a:sy n="44" d="100"/>
        </p:scale>
        <p:origin x="-21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763864-A09E-4AAE-B498-3826580E5223}" type="doc">
      <dgm:prSet loTypeId="urn:microsoft.com/office/officeart/2005/8/layout/cycle7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27BDBE2-0811-4239-9600-4703187438FF}">
      <dgm:prSet phldrT="[Text]" custT="1"/>
      <dgm:spPr/>
      <dgm:t>
        <a:bodyPr/>
        <a:lstStyle/>
        <a:p>
          <a:pPr rtl="0"/>
          <a:r>
            <a:rPr lang="en-US" sz="3100" b="1" dirty="0" smtClean="0">
              <a:latin typeface="Batang" panose="02030600000101010101" pitchFamily="18" charset="-127"/>
              <a:ea typeface="Batang" panose="02030600000101010101" pitchFamily="18" charset="-127"/>
            </a:rPr>
            <a:t>Organizational culture</a:t>
          </a:r>
          <a:endParaRPr lang="en-US" sz="3100" b="1" dirty="0">
            <a:latin typeface="Batang" panose="02030600000101010101" pitchFamily="18" charset="-127"/>
            <a:ea typeface="Batang" panose="02030600000101010101" pitchFamily="18" charset="-127"/>
          </a:endParaRPr>
        </a:p>
      </dgm:t>
    </dgm:pt>
    <dgm:pt modelId="{6DAF42A9-8F5B-4790-B890-B8E135275806}" type="parTrans" cxnId="{28205980-E6F2-4E85-BC66-54966486C8B8}">
      <dgm:prSet/>
      <dgm:spPr/>
      <dgm:t>
        <a:bodyPr/>
        <a:lstStyle/>
        <a:p>
          <a:endParaRPr lang="en-US"/>
        </a:p>
      </dgm:t>
    </dgm:pt>
    <dgm:pt modelId="{2D0DC345-5CF9-454B-AD47-848A6FFC5C60}" type="sibTrans" cxnId="{28205980-E6F2-4E85-BC66-54966486C8B8}">
      <dgm:prSet/>
      <dgm:spPr/>
      <dgm:t>
        <a:bodyPr/>
        <a:lstStyle/>
        <a:p>
          <a:endParaRPr lang="en-US"/>
        </a:p>
      </dgm:t>
    </dgm:pt>
    <dgm:pt modelId="{DD1A2D24-0FC1-4F7F-9CDC-C1EAA7A5CD1E}">
      <dgm:prSet phldrT="[Text]" custT="1"/>
      <dgm:spPr/>
      <dgm:t>
        <a:bodyPr/>
        <a:lstStyle/>
        <a:p>
          <a:pPr rtl="0"/>
          <a:r>
            <a:rPr lang="en-US" sz="2800" b="1" dirty="0" smtClean="0">
              <a:latin typeface="Batang" panose="02030600000101010101" pitchFamily="18" charset="-127"/>
              <a:ea typeface="Batang" panose="02030600000101010101" pitchFamily="18" charset="-127"/>
            </a:rPr>
            <a:t>Recruitment and management practices</a:t>
          </a:r>
          <a:endParaRPr lang="en-US" sz="2800" b="1" dirty="0">
            <a:latin typeface="Batang" panose="02030600000101010101" pitchFamily="18" charset="-127"/>
            <a:ea typeface="Batang" panose="02030600000101010101" pitchFamily="18" charset="-127"/>
          </a:endParaRPr>
        </a:p>
      </dgm:t>
    </dgm:pt>
    <dgm:pt modelId="{C5542D60-2751-40BE-977C-6F723014BCA6}" type="parTrans" cxnId="{3612C26F-06BD-4768-8C27-051622BEAB18}">
      <dgm:prSet/>
      <dgm:spPr/>
      <dgm:t>
        <a:bodyPr/>
        <a:lstStyle/>
        <a:p>
          <a:endParaRPr lang="en-US"/>
        </a:p>
      </dgm:t>
    </dgm:pt>
    <dgm:pt modelId="{656FB8A6-BBD1-4AF1-9C80-0B299153CEA7}" type="sibTrans" cxnId="{3612C26F-06BD-4768-8C27-051622BEAB18}">
      <dgm:prSet/>
      <dgm:spPr/>
      <dgm:t>
        <a:bodyPr/>
        <a:lstStyle/>
        <a:p>
          <a:endParaRPr lang="en-US"/>
        </a:p>
      </dgm:t>
    </dgm:pt>
    <dgm:pt modelId="{C166E64F-A58E-45A7-B258-E49780B94106}">
      <dgm:prSet phldrT="[Text]" custT="1"/>
      <dgm:spPr/>
      <dgm:t>
        <a:bodyPr/>
        <a:lstStyle/>
        <a:p>
          <a:pPr rtl="0"/>
          <a:r>
            <a:rPr lang="en-US" sz="3200" b="1" dirty="0" smtClean="0">
              <a:latin typeface="Batang" panose="02030600000101010101" pitchFamily="18" charset="-127"/>
              <a:ea typeface="Batang" panose="02030600000101010101" pitchFamily="18" charset="-127"/>
            </a:rPr>
            <a:t>Inter-group relations</a:t>
          </a:r>
          <a:endParaRPr lang="en-US" sz="3200" b="1" dirty="0">
            <a:latin typeface="Batang" panose="02030600000101010101" pitchFamily="18" charset="-127"/>
            <a:ea typeface="Batang" panose="02030600000101010101" pitchFamily="18" charset="-127"/>
          </a:endParaRPr>
        </a:p>
      </dgm:t>
    </dgm:pt>
    <dgm:pt modelId="{2C1777C1-A26A-407E-A3F7-FBAA432574A3}" type="parTrans" cxnId="{CEBF5B68-4A0B-44D8-A962-213F4D7A6FDD}">
      <dgm:prSet/>
      <dgm:spPr/>
      <dgm:t>
        <a:bodyPr/>
        <a:lstStyle/>
        <a:p>
          <a:endParaRPr lang="en-US"/>
        </a:p>
      </dgm:t>
    </dgm:pt>
    <dgm:pt modelId="{90B87AA5-EE23-4724-8A2E-9CBF487E0D4B}" type="sibTrans" cxnId="{CEBF5B68-4A0B-44D8-A962-213F4D7A6FDD}">
      <dgm:prSet/>
      <dgm:spPr/>
      <dgm:t>
        <a:bodyPr/>
        <a:lstStyle/>
        <a:p>
          <a:endParaRPr lang="en-US"/>
        </a:p>
      </dgm:t>
    </dgm:pt>
    <dgm:pt modelId="{414B0E33-C3EA-461E-A380-7B5AAA632A23}" type="pres">
      <dgm:prSet presAssocID="{BA763864-A09E-4AAE-B498-3826580E522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952C6E-60B1-4AEB-A3FC-6B0E6009D655}" type="pres">
      <dgm:prSet presAssocID="{C27BDBE2-0811-4239-9600-4703187438FF}" presName="node" presStyleLbl="node1" presStyleIdx="0" presStyleCnt="3" custScaleX="130608" custScaleY="141913" custRadScaleRad="859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4BE54-5100-4A2D-8CBB-75FA693E9F8F}" type="pres">
      <dgm:prSet presAssocID="{2D0DC345-5CF9-454B-AD47-848A6FFC5C60}" presName="sibTrans" presStyleLbl="sibTrans2D1" presStyleIdx="0" presStyleCnt="3" custScaleX="70229" custScaleY="88695"/>
      <dgm:spPr/>
      <dgm:t>
        <a:bodyPr/>
        <a:lstStyle/>
        <a:p>
          <a:endParaRPr lang="en-US"/>
        </a:p>
      </dgm:t>
    </dgm:pt>
    <dgm:pt modelId="{B6983048-1791-4960-BBDA-58620B5DAD0B}" type="pres">
      <dgm:prSet presAssocID="{2D0DC345-5CF9-454B-AD47-848A6FFC5C6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1FD503C9-ECF5-47C7-ABB6-E5291D209913}" type="pres">
      <dgm:prSet presAssocID="{DD1A2D24-0FC1-4F7F-9CDC-C1EAA7A5CD1E}" presName="node" presStyleLbl="node1" presStyleIdx="1" presStyleCnt="3" custScaleX="115528" custScaleY="147760" custRadScaleRad="93938" custRadScaleInc="-12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9D470A-B8B0-4C59-8407-9F8BC8653240}" type="pres">
      <dgm:prSet presAssocID="{656FB8A6-BBD1-4AF1-9C80-0B299153CEA7}" presName="sibTrans" presStyleLbl="sibTrans2D1" presStyleIdx="1" presStyleCnt="3" custScaleX="84137" custScaleY="97048"/>
      <dgm:spPr/>
      <dgm:t>
        <a:bodyPr/>
        <a:lstStyle/>
        <a:p>
          <a:endParaRPr lang="en-US"/>
        </a:p>
      </dgm:t>
    </dgm:pt>
    <dgm:pt modelId="{B1C735EE-A203-43FD-91F6-B147B686EFF8}" type="pres">
      <dgm:prSet presAssocID="{656FB8A6-BBD1-4AF1-9C80-0B299153CEA7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80D4A62A-18A1-4AAE-AA71-D388C2C147E8}" type="pres">
      <dgm:prSet presAssocID="{C166E64F-A58E-45A7-B258-E49780B94106}" presName="node" presStyleLbl="node1" presStyleIdx="2" presStyleCnt="3" custScaleX="116966" custScaleY="147899" custRadScaleRad="93408" custRadScaleInc="134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F20F14-A899-405E-B642-9646480C711E}" type="pres">
      <dgm:prSet presAssocID="{90B87AA5-EE23-4724-8A2E-9CBF487E0D4B}" presName="sibTrans" presStyleLbl="sibTrans2D1" presStyleIdx="2" presStyleCnt="3" custScaleX="78207" custScaleY="82897"/>
      <dgm:spPr/>
      <dgm:t>
        <a:bodyPr/>
        <a:lstStyle/>
        <a:p>
          <a:endParaRPr lang="en-US"/>
        </a:p>
      </dgm:t>
    </dgm:pt>
    <dgm:pt modelId="{DFA3980F-7A77-43AB-9061-16C68CC7AEDD}" type="pres">
      <dgm:prSet presAssocID="{90B87AA5-EE23-4724-8A2E-9CBF487E0D4B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42EF4790-E6D7-4BB7-A0D2-2B7DBB1C5EB3}" type="presOf" srcId="{BA763864-A09E-4AAE-B498-3826580E5223}" destId="{414B0E33-C3EA-461E-A380-7B5AAA632A23}" srcOrd="0" destOrd="0" presId="urn:microsoft.com/office/officeart/2005/8/layout/cycle7"/>
    <dgm:cxn modelId="{2A70B0F7-5BA7-4177-90BC-14D62095A82A}" type="presOf" srcId="{2D0DC345-5CF9-454B-AD47-848A6FFC5C60}" destId="{B6983048-1791-4960-BBDA-58620B5DAD0B}" srcOrd="1" destOrd="0" presId="urn:microsoft.com/office/officeart/2005/8/layout/cycle7"/>
    <dgm:cxn modelId="{3612C26F-06BD-4768-8C27-051622BEAB18}" srcId="{BA763864-A09E-4AAE-B498-3826580E5223}" destId="{DD1A2D24-0FC1-4F7F-9CDC-C1EAA7A5CD1E}" srcOrd="1" destOrd="0" parTransId="{C5542D60-2751-40BE-977C-6F723014BCA6}" sibTransId="{656FB8A6-BBD1-4AF1-9C80-0B299153CEA7}"/>
    <dgm:cxn modelId="{A6988862-2250-402B-804C-9D1616CA96E0}" type="presOf" srcId="{C166E64F-A58E-45A7-B258-E49780B94106}" destId="{80D4A62A-18A1-4AAE-AA71-D388C2C147E8}" srcOrd="0" destOrd="0" presId="urn:microsoft.com/office/officeart/2005/8/layout/cycle7"/>
    <dgm:cxn modelId="{37C4568A-1CA2-4196-A8CE-120EE8FA3938}" type="presOf" srcId="{DD1A2D24-0FC1-4F7F-9CDC-C1EAA7A5CD1E}" destId="{1FD503C9-ECF5-47C7-ABB6-E5291D209913}" srcOrd="0" destOrd="0" presId="urn:microsoft.com/office/officeart/2005/8/layout/cycle7"/>
    <dgm:cxn modelId="{FB18F2AB-8CAD-48FD-ACEE-CD2A446ECD91}" type="presOf" srcId="{2D0DC345-5CF9-454B-AD47-848A6FFC5C60}" destId="{5574BE54-5100-4A2D-8CBB-75FA693E9F8F}" srcOrd="0" destOrd="0" presId="urn:microsoft.com/office/officeart/2005/8/layout/cycle7"/>
    <dgm:cxn modelId="{A9025394-BE6C-456A-913F-953906513EF4}" type="presOf" srcId="{90B87AA5-EE23-4724-8A2E-9CBF487E0D4B}" destId="{68F20F14-A899-405E-B642-9646480C711E}" srcOrd="0" destOrd="0" presId="urn:microsoft.com/office/officeart/2005/8/layout/cycle7"/>
    <dgm:cxn modelId="{28205980-E6F2-4E85-BC66-54966486C8B8}" srcId="{BA763864-A09E-4AAE-B498-3826580E5223}" destId="{C27BDBE2-0811-4239-9600-4703187438FF}" srcOrd="0" destOrd="0" parTransId="{6DAF42A9-8F5B-4790-B890-B8E135275806}" sibTransId="{2D0DC345-5CF9-454B-AD47-848A6FFC5C60}"/>
    <dgm:cxn modelId="{A1A6C002-B1EA-494B-8850-AAB29F536B6B}" type="presOf" srcId="{656FB8A6-BBD1-4AF1-9C80-0B299153CEA7}" destId="{B1C735EE-A203-43FD-91F6-B147B686EFF8}" srcOrd="1" destOrd="0" presId="urn:microsoft.com/office/officeart/2005/8/layout/cycle7"/>
    <dgm:cxn modelId="{F544EF00-BBDF-43D3-8514-CC9D2AEA8EDE}" type="presOf" srcId="{C27BDBE2-0811-4239-9600-4703187438FF}" destId="{65952C6E-60B1-4AEB-A3FC-6B0E6009D655}" srcOrd="0" destOrd="0" presId="urn:microsoft.com/office/officeart/2005/8/layout/cycle7"/>
    <dgm:cxn modelId="{CEBF5B68-4A0B-44D8-A962-213F4D7A6FDD}" srcId="{BA763864-A09E-4AAE-B498-3826580E5223}" destId="{C166E64F-A58E-45A7-B258-E49780B94106}" srcOrd="2" destOrd="0" parTransId="{2C1777C1-A26A-407E-A3F7-FBAA432574A3}" sibTransId="{90B87AA5-EE23-4724-8A2E-9CBF487E0D4B}"/>
    <dgm:cxn modelId="{E6F71412-3F5E-42EB-B55A-D189238C5E18}" type="presOf" srcId="{90B87AA5-EE23-4724-8A2E-9CBF487E0D4B}" destId="{DFA3980F-7A77-43AB-9061-16C68CC7AEDD}" srcOrd="1" destOrd="0" presId="urn:microsoft.com/office/officeart/2005/8/layout/cycle7"/>
    <dgm:cxn modelId="{5392D822-0430-405F-ACFB-AC7FBB3EF11B}" type="presOf" srcId="{656FB8A6-BBD1-4AF1-9C80-0B299153CEA7}" destId="{FE9D470A-B8B0-4C59-8407-9F8BC8653240}" srcOrd="0" destOrd="0" presId="urn:microsoft.com/office/officeart/2005/8/layout/cycle7"/>
    <dgm:cxn modelId="{D40FF4EA-6A98-42E7-83A2-042FDE850FFB}" type="presParOf" srcId="{414B0E33-C3EA-461E-A380-7B5AAA632A23}" destId="{65952C6E-60B1-4AEB-A3FC-6B0E6009D655}" srcOrd="0" destOrd="0" presId="urn:microsoft.com/office/officeart/2005/8/layout/cycle7"/>
    <dgm:cxn modelId="{ECA2D301-7350-499C-8E9A-9106825183E5}" type="presParOf" srcId="{414B0E33-C3EA-461E-A380-7B5AAA632A23}" destId="{5574BE54-5100-4A2D-8CBB-75FA693E9F8F}" srcOrd="1" destOrd="0" presId="urn:microsoft.com/office/officeart/2005/8/layout/cycle7"/>
    <dgm:cxn modelId="{FC3AFAAB-67B3-4CA6-A259-86C03E713994}" type="presParOf" srcId="{5574BE54-5100-4A2D-8CBB-75FA693E9F8F}" destId="{B6983048-1791-4960-BBDA-58620B5DAD0B}" srcOrd="0" destOrd="0" presId="urn:microsoft.com/office/officeart/2005/8/layout/cycle7"/>
    <dgm:cxn modelId="{57B1E6B7-90D0-4CDC-AAA7-116C13FE2E5C}" type="presParOf" srcId="{414B0E33-C3EA-461E-A380-7B5AAA632A23}" destId="{1FD503C9-ECF5-47C7-ABB6-E5291D209913}" srcOrd="2" destOrd="0" presId="urn:microsoft.com/office/officeart/2005/8/layout/cycle7"/>
    <dgm:cxn modelId="{7100E152-E6B8-474A-85A6-67F9F960D940}" type="presParOf" srcId="{414B0E33-C3EA-461E-A380-7B5AAA632A23}" destId="{FE9D470A-B8B0-4C59-8407-9F8BC8653240}" srcOrd="3" destOrd="0" presId="urn:microsoft.com/office/officeart/2005/8/layout/cycle7"/>
    <dgm:cxn modelId="{3EEC03CE-CCF8-4BAB-BC4D-2E3391F99A7E}" type="presParOf" srcId="{FE9D470A-B8B0-4C59-8407-9F8BC8653240}" destId="{B1C735EE-A203-43FD-91F6-B147B686EFF8}" srcOrd="0" destOrd="0" presId="urn:microsoft.com/office/officeart/2005/8/layout/cycle7"/>
    <dgm:cxn modelId="{4F9C193E-D34A-4FCB-A582-20F991B650B9}" type="presParOf" srcId="{414B0E33-C3EA-461E-A380-7B5AAA632A23}" destId="{80D4A62A-18A1-4AAE-AA71-D388C2C147E8}" srcOrd="4" destOrd="0" presId="urn:microsoft.com/office/officeart/2005/8/layout/cycle7"/>
    <dgm:cxn modelId="{DFE50FDF-DF47-40A5-9047-24DC22C2CD43}" type="presParOf" srcId="{414B0E33-C3EA-461E-A380-7B5AAA632A23}" destId="{68F20F14-A899-405E-B642-9646480C711E}" srcOrd="5" destOrd="0" presId="urn:microsoft.com/office/officeart/2005/8/layout/cycle7"/>
    <dgm:cxn modelId="{8A67989A-F76D-4C5D-9070-1B0143C3CF82}" type="presParOf" srcId="{68F20F14-A899-405E-B642-9646480C711E}" destId="{DFA3980F-7A77-43AB-9061-16C68CC7AED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52C6E-60B1-4AEB-A3FC-6B0E6009D655}">
      <dsp:nvSpPr>
        <dsp:cNvPr id="0" name=""/>
        <dsp:cNvSpPr/>
      </dsp:nvSpPr>
      <dsp:spPr>
        <a:xfrm>
          <a:off x="2262542" y="50080"/>
          <a:ext cx="2980152" cy="161905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>
              <a:latin typeface="Batang" panose="02030600000101010101" pitchFamily="18" charset="-127"/>
              <a:ea typeface="Batang" panose="02030600000101010101" pitchFamily="18" charset="-127"/>
            </a:rPr>
            <a:t>Organizational culture</a:t>
          </a:r>
          <a:endParaRPr lang="en-US" sz="3100" b="1" kern="1200" dirty="0">
            <a:latin typeface="Batang" panose="02030600000101010101" pitchFamily="18" charset="-127"/>
            <a:ea typeface="Batang" panose="02030600000101010101" pitchFamily="18" charset="-127"/>
          </a:endParaRPr>
        </a:p>
      </dsp:txBody>
      <dsp:txXfrm>
        <a:off x="2309962" y="97500"/>
        <a:ext cx="2885312" cy="1524212"/>
      </dsp:txXfrm>
    </dsp:sp>
    <dsp:sp modelId="{5574BE54-5100-4A2D-8CBB-75FA693E9F8F}">
      <dsp:nvSpPr>
        <dsp:cNvPr id="0" name=""/>
        <dsp:cNvSpPr/>
      </dsp:nvSpPr>
      <dsp:spPr>
        <a:xfrm rot="3282429">
          <a:off x="4369177" y="1995670"/>
          <a:ext cx="625908" cy="35416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475427" y="2066503"/>
        <a:ext cx="413409" cy="212499"/>
      </dsp:txXfrm>
    </dsp:sp>
    <dsp:sp modelId="{1FD503C9-ECF5-47C7-ABB6-E5291D209913}">
      <dsp:nvSpPr>
        <dsp:cNvPr id="0" name=""/>
        <dsp:cNvSpPr/>
      </dsp:nvSpPr>
      <dsp:spPr>
        <a:xfrm>
          <a:off x="4317223" y="2676373"/>
          <a:ext cx="2636063" cy="16857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Batang" panose="02030600000101010101" pitchFamily="18" charset="-127"/>
              <a:ea typeface="Batang" panose="02030600000101010101" pitchFamily="18" charset="-127"/>
            </a:rPr>
            <a:t>Recruitment and management practices</a:t>
          </a:r>
          <a:endParaRPr lang="en-US" sz="2800" b="1" kern="1200" dirty="0">
            <a:latin typeface="Batang" panose="02030600000101010101" pitchFamily="18" charset="-127"/>
            <a:ea typeface="Batang" panose="02030600000101010101" pitchFamily="18" charset="-127"/>
          </a:endParaRPr>
        </a:p>
      </dsp:txBody>
      <dsp:txXfrm>
        <a:off x="4366597" y="2725747"/>
        <a:ext cx="2537315" cy="1587011"/>
      </dsp:txXfrm>
    </dsp:sp>
    <dsp:sp modelId="{FE9D470A-B8B0-4C59-8407-9F8BC8653240}">
      <dsp:nvSpPr>
        <dsp:cNvPr id="0" name=""/>
        <dsp:cNvSpPr/>
      </dsp:nvSpPr>
      <dsp:spPr>
        <a:xfrm rot="10830315">
          <a:off x="3385289" y="3308958"/>
          <a:ext cx="749861" cy="38751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3501545" y="3386462"/>
        <a:ext cx="517349" cy="232511"/>
      </dsp:txXfrm>
    </dsp:sp>
    <dsp:sp modelId="{80D4A62A-18A1-4AAE-AA71-D388C2C147E8}">
      <dsp:nvSpPr>
        <dsp:cNvPr id="0" name=""/>
        <dsp:cNvSpPr/>
      </dsp:nvSpPr>
      <dsp:spPr>
        <a:xfrm>
          <a:off x="534342" y="2642365"/>
          <a:ext cx="2668875" cy="16873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Batang" panose="02030600000101010101" pitchFamily="18" charset="-127"/>
              <a:ea typeface="Batang" panose="02030600000101010101" pitchFamily="18" charset="-127"/>
            </a:rPr>
            <a:t>Inter-group relations</a:t>
          </a:r>
          <a:endParaRPr lang="en-US" sz="3200" b="1" kern="1200" dirty="0">
            <a:latin typeface="Batang" panose="02030600000101010101" pitchFamily="18" charset="-127"/>
            <a:ea typeface="Batang" panose="02030600000101010101" pitchFamily="18" charset="-127"/>
          </a:endParaRPr>
        </a:p>
      </dsp:txBody>
      <dsp:txXfrm>
        <a:off x="583763" y="2691786"/>
        <a:ext cx="2570033" cy="1588503"/>
      </dsp:txXfrm>
    </dsp:sp>
    <dsp:sp modelId="{68F20F14-A899-405E-B642-9646480C711E}">
      <dsp:nvSpPr>
        <dsp:cNvPr id="0" name=""/>
        <dsp:cNvSpPr/>
      </dsp:nvSpPr>
      <dsp:spPr>
        <a:xfrm rot="18339025">
          <a:off x="2474439" y="1990242"/>
          <a:ext cx="697011" cy="33101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573743" y="2056445"/>
        <a:ext cx="498403" cy="198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904192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96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1"/>
          <a:lstStyle>
            <a:lvl1pPr algn="l">
              <a:defRPr sz="1300"/>
            </a:lvl1pPr>
          </a:lstStyle>
          <a:p>
            <a:fld id="{526AC401-EB04-4797-B9EA-6A3F9832A57E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904192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96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1" anchor="b"/>
          <a:lstStyle>
            <a:lvl1pPr algn="l">
              <a:defRPr sz="1300"/>
            </a:lvl1pPr>
          </a:lstStyle>
          <a:p>
            <a:fld id="{84CBA678-8A36-42E1-AE40-3D872660E2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8134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904192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96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1"/>
          <a:lstStyle>
            <a:lvl1pPr algn="l">
              <a:defRPr sz="1300"/>
            </a:lvl1pPr>
          </a:lstStyle>
          <a:p>
            <a:fld id="{C933DD79-1B9B-401E-A9A1-A2D4B0B57AD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904192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96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1" anchor="b"/>
          <a:lstStyle>
            <a:lvl1pPr algn="l">
              <a:defRPr sz="1300"/>
            </a:lvl1pPr>
          </a:lstStyle>
          <a:p>
            <a:fld id="{ABDEFD29-4B02-4BF8-BC3D-0B479A0EF5C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09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DEFD29-4B02-4BF8-BC3D-0B479A0EF5C7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3863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DEFD29-4B02-4BF8-BC3D-0B479A0EF5C7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8752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DEFD29-4B02-4BF8-BC3D-0B479A0EF5C7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6728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97813-5F68-4D09-A030-7D9A3DD8337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33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DEFD29-4B02-4BF8-BC3D-0B479A0EF5C7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5890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DEFD29-4B02-4BF8-BC3D-0B479A0EF5C7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0632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DEFD29-4B02-4BF8-BC3D-0B479A0EF5C7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4141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DEFD29-4B02-4BF8-BC3D-0B479A0EF5C7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787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DEFD29-4B02-4BF8-BC3D-0B479A0EF5C7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5863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DEFD29-4B02-4BF8-BC3D-0B479A0EF5C7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322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609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0089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717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041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099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599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262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414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809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307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561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693D8-9A99-43EA-B72F-259E837F59E6}" type="datetimeFigureOut">
              <a:rPr lang="he-IL" smtClean="0"/>
              <a:t>י"ד/אייר/תשע"ז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3589E-9058-42E8-BD35-002CF36370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783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51520" y="1700808"/>
            <a:ext cx="8568952" cy="2475706"/>
          </a:xfrm>
        </p:spPr>
        <p:txBody>
          <a:bodyPr>
            <a:noAutofit/>
          </a:bodyPr>
          <a:lstStyle/>
          <a:p>
            <a:pPr rtl="0"/>
            <a:r>
              <a:rPr lang="en-US" sz="6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Creating a </a:t>
            </a:r>
            <a:br>
              <a:rPr lang="en-US" sz="6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sz="6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Diversity </a:t>
            </a:r>
            <a:r>
              <a:rPr lang="en-US" sz="60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</a:t>
            </a:r>
            <a:r>
              <a:rPr lang="en-US" sz="6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indset</a:t>
            </a:r>
            <a:endParaRPr lang="he-IL" sz="60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4462263"/>
            <a:ext cx="6400800" cy="1752600"/>
          </a:xfrm>
        </p:spPr>
        <p:txBody>
          <a:bodyPr/>
          <a:lstStyle/>
          <a:p>
            <a:pPr rtl="0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Dana Pereg, PhD</a:t>
            </a:r>
          </a:p>
          <a:p>
            <a:pPr rtl="0"/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May 11, 2017</a:t>
            </a:r>
          </a:p>
          <a:p>
            <a:endParaRPr lang="he-IL" dirty="0">
              <a:solidFill>
                <a:schemeClr val="accent1">
                  <a:lumMod val="20000"/>
                  <a:lumOff val="8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52"/>
          <a:stretch/>
        </p:blipFill>
        <p:spPr>
          <a:xfrm>
            <a:off x="3851920" y="140118"/>
            <a:ext cx="1440160" cy="141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6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תוצאת תמונה עבור ‪diversity‬‏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8"/>
          <a:stretch/>
        </p:blipFill>
        <p:spPr bwMode="auto">
          <a:xfrm>
            <a:off x="-36512" y="-33402"/>
            <a:ext cx="9180512" cy="6990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94166" y="908720"/>
            <a:ext cx="8119156" cy="2088232"/>
          </a:xfrm>
          <a:prstGeom prst="roundRect">
            <a:avLst/>
          </a:prstGeom>
          <a:solidFill>
            <a:schemeClr val="tx2">
              <a:lumMod val="75000"/>
              <a:alpha val="73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50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Training the present </a:t>
            </a:r>
            <a:r>
              <a:rPr lang="en-US" sz="5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gatekeepers</a:t>
            </a:r>
            <a:endParaRPr lang="en-US" sz="50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9552" y="4005064"/>
            <a:ext cx="8119156" cy="2088232"/>
          </a:xfrm>
          <a:prstGeom prst="roundRect">
            <a:avLst/>
          </a:prstGeom>
          <a:solidFill>
            <a:schemeClr val="tx2">
              <a:lumMod val="75000"/>
              <a:alpha val="73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latin typeface="Batang" panose="02030600000101010101" pitchFamily="18" charset="-127"/>
                <a:ea typeface="Batang" panose="02030600000101010101" pitchFamily="18" charset="-127"/>
              </a:rPr>
              <a:t>Growing the future </a:t>
            </a:r>
            <a:r>
              <a:rPr lang="en-US" sz="5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diversity </a:t>
            </a:r>
            <a:r>
              <a:rPr lang="en-US" sz="5000" b="1" dirty="0">
                <a:latin typeface="Batang" panose="02030600000101010101" pitchFamily="18" charset="-127"/>
                <a:ea typeface="Batang" panose="02030600000101010101" pitchFamily="18" charset="-127"/>
              </a:rPr>
              <a:t>l</a:t>
            </a:r>
            <a:r>
              <a:rPr lang="en-US" sz="5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eadership</a:t>
            </a:r>
            <a:endParaRPr lang="en-US" sz="50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1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668646" y="1429421"/>
            <a:ext cx="3418117" cy="2403339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  <a:effectLst>
            <a:glow rad="101600">
              <a:schemeClr val="bg1">
                <a:lumMod val="85000"/>
                <a:alpha val="6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1" name="Picture 2" descr="תמונה מוטבעת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/>
          <a:stretch/>
        </p:blipFill>
        <p:spPr bwMode="auto">
          <a:xfrm>
            <a:off x="674280" y="4241093"/>
            <a:ext cx="3459736" cy="23562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תוצאת תמונה עבור ‪placement‬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904" y="4203523"/>
            <a:ext cx="3527537" cy="23938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ounded Rectangle 16"/>
          <p:cNvSpPr/>
          <p:nvPr/>
        </p:nvSpPr>
        <p:spPr>
          <a:xfrm>
            <a:off x="611560" y="188641"/>
            <a:ext cx="7969945" cy="936103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36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Diversity </a:t>
            </a:r>
            <a:r>
              <a:rPr lang="en-US" sz="3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Leadership Program</a:t>
            </a:r>
            <a:endParaRPr lang="en-US" sz="36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0" name="מלבן מעוגל 3"/>
          <p:cNvSpPr/>
          <p:nvPr/>
        </p:nvSpPr>
        <p:spPr>
          <a:xfrm>
            <a:off x="1187624" y="4224448"/>
            <a:ext cx="2296757" cy="57270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smtClean="0">
                <a:latin typeface="Batang" panose="02030600000101010101" pitchFamily="18" charset="-127"/>
                <a:ea typeface="Batang" panose="02030600000101010101" pitchFamily="18" charset="-127"/>
              </a:rPr>
              <a:t>Networking</a:t>
            </a:r>
            <a:endParaRPr lang="he-IL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14" name="Picture 2" descr="C:\Users\dpereg\AppData\Local\Microsoft\Windows\Temporary Internet Files\Content.Outlook\FE1A72Y9\diversity inside2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2" b="18821"/>
          <a:stretch/>
        </p:blipFill>
        <p:spPr bwMode="auto">
          <a:xfrm>
            <a:off x="5004905" y="1484784"/>
            <a:ext cx="3527536" cy="238417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12" name="מלבן מעוגל 3"/>
          <p:cNvSpPr/>
          <p:nvPr/>
        </p:nvSpPr>
        <p:spPr>
          <a:xfrm>
            <a:off x="5655424" y="4221088"/>
            <a:ext cx="2296757" cy="57270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Placement</a:t>
            </a:r>
            <a:endParaRPr lang="en-US" sz="32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8" name="מלבן מעוגל 3"/>
          <p:cNvSpPr/>
          <p:nvPr/>
        </p:nvSpPr>
        <p:spPr>
          <a:xfrm>
            <a:off x="5620626" y="1363202"/>
            <a:ext cx="2296757" cy="57270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Training</a:t>
            </a:r>
            <a:endParaRPr lang="he-IL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5656" y="2077492"/>
            <a:ext cx="1743801" cy="1743801"/>
          </a:xfrm>
          <a:prstGeom prst="rect">
            <a:avLst/>
          </a:prstGeom>
        </p:spPr>
      </p:pic>
      <p:sp>
        <p:nvSpPr>
          <p:cNvPr id="15" name="מלבן מעוגל 3"/>
          <p:cNvSpPr/>
          <p:nvPr/>
        </p:nvSpPr>
        <p:spPr>
          <a:xfrm>
            <a:off x="1331640" y="1412776"/>
            <a:ext cx="2207795" cy="64807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+mj-cs"/>
              </a:rPr>
              <a:t>Shadowing</a:t>
            </a:r>
            <a:endParaRPr lang="he-IL" sz="2800" b="1" dirty="0">
              <a:latin typeface="Batang" panose="02030600000101010101" pitchFamily="18" charset="-127"/>
              <a:ea typeface="Batang" panose="02030600000101010101" pitchFamily="18" charset="-127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163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-27384"/>
            <a:ext cx="9361040" cy="69003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Rectangle 2"/>
          <p:cNvSpPr/>
          <p:nvPr/>
        </p:nvSpPr>
        <p:spPr>
          <a:xfrm>
            <a:off x="541242" y="2596502"/>
            <a:ext cx="8208912" cy="1202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Thank you!</a:t>
            </a:r>
            <a:endParaRPr lang="en-US" sz="54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80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תוצאת תמונה עבור ‪diversity‬‏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8"/>
          <a:stretch/>
        </p:blipFill>
        <p:spPr bwMode="auto">
          <a:xfrm>
            <a:off x="-36512" y="-33402"/>
            <a:ext cx="9180512" cy="6990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94166" y="908720"/>
            <a:ext cx="8119156" cy="2088232"/>
          </a:xfrm>
          <a:prstGeom prst="roundRect">
            <a:avLst/>
          </a:prstGeom>
          <a:solidFill>
            <a:schemeClr val="tx2">
              <a:lumMod val="75000"/>
              <a:alpha val="73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50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Training the present </a:t>
            </a:r>
            <a:r>
              <a:rPr lang="en-US" sz="5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gatekeepers</a:t>
            </a:r>
            <a:endParaRPr lang="en-US" sz="50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9552" y="4005064"/>
            <a:ext cx="8119156" cy="2088232"/>
          </a:xfrm>
          <a:prstGeom prst="roundRect">
            <a:avLst/>
          </a:prstGeom>
          <a:solidFill>
            <a:schemeClr val="tx2">
              <a:lumMod val="75000"/>
              <a:alpha val="73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latin typeface="Batang" panose="02030600000101010101" pitchFamily="18" charset="-127"/>
                <a:ea typeface="Batang" panose="02030600000101010101" pitchFamily="18" charset="-127"/>
              </a:rPr>
              <a:t>Growing the future </a:t>
            </a:r>
            <a:r>
              <a:rPr lang="en-US" sz="5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diversity </a:t>
            </a:r>
            <a:r>
              <a:rPr lang="en-US" sz="5000" b="1" dirty="0">
                <a:latin typeface="Batang" panose="02030600000101010101" pitchFamily="18" charset="-127"/>
                <a:ea typeface="Batang" panose="02030600000101010101" pitchFamily="18" charset="-127"/>
              </a:rPr>
              <a:t>l</a:t>
            </a:r>
            <a:r>
              <a:rPr lang="en-US" sz="5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eadership</a:t>
            </a:r>
            <a:endParaRPr lang="en-US" sz="50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89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-108520" y="-27384"/>
            <a:ext cx="9361040" cy="69003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Pie 18"/>
          <p:cNvSpPr/>
          <p:nvPr/>
        </p:nvSpPr>
        <p:spPr>
          <a:xfrm>
            <a:off x="802019" y="262328"/>
            <a:ext cx="3670889" cy="3080868"/>
          </a:xfrm>
          <a:prstGeom prst="pieWedg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3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Pie 16"/>
          <p:cNvSpPr/>
          <p:nvPr/>
        </p:nvSpPr>
        <p:spPr>
          <a:xfrm rot="5400000">
            <a:off x="4919902" y="-31386"/>
            <a:ext cx="3083462" cy="3670888"/>
          </a:xfrm>
          <a:prstGeom prst="pieWedge">
            <a:avLst/>
          </a:prstGeom>
          <a:ln>
            <a:noFill/>
          </a:ln>
        </p:spPr>
        <p:style>
          <a:lnRef idx="0">
            <a:scrgbClr r="0" g="0" b="0"/>
          </a:lnRef>
          <a:fillRef idx="3">
            <a:schemeClr val="accent3">
              <a:shade val="50000"/>
              <a:hueOff val="0"/>
              <a:satOff val="0"/>
              <a:lumOff val="17981"/>
              <a:alphaOff val="0"/>
            </a:schemeClr>
          </a:fillRef>
          <a:effectRef idx="2">
            <a:schemeClr val="accent3">
              <a:shade val="50000"/>
              <a:hueOff val="0"/>
              <a:satOff val="0"/>
              <a:lumOff val="17981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Pie 14"/>
          <p:cNvSpPr/>
          <p:nvPr/>
        </p:nvSpPr>
        <p:spPr>
          <a:xfrm rot="10800000">
            <a:off x="4626188" y="3514802"/>
            <a:ext cx="3670889" cy="3080868"/>
          </a:xfrm>
          <a:prstGeom prst="pieWedge">
            <a:avLst/>
          </a:prstGeom>
          <a:solidFill>
            <a:srgbClr val="C00000"/>
          </a:solidFill>
          <a:ln>
            <a:noFill/>
          </a:ln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3">
              <a:shade val="50000"/>
              <a:hueOff val="0"/>
              <a:satOff val="0"/>
              <a:lumOff val="35962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Pie 12"/>
          <p:cNvSpPr/>
          <p:nvPr/>
        </p:nvSpPr>
        <p:spPr>
          <a:xfrm rot="16200000">
            <a:off x="1096977" y="3219792"/>
            <a:ext cx="3080868" cy="3670889"/>
          </a:xfrm>
          <a:prstGeom prst="pieWedg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3">
              <a:shade val="50000"/>
              <a:hueOff val="0"/>
              <a:satOff val="0"/>
              <a:lumOff val="17981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Circular Arrow 10"/>
          <p:cNvSpPr/>
          <p:nvPr/>
        </p:nvSpPr>
        <p:spPr>
          <a:xfrm>
            <a:off x="4391386" y="2878731"/>
            <a:ext cx="915774" cy="796325"/>
          </a:xfrm>
          <a:prstGeom prst="circularArrow">
            <a:avLst/>
          </a:prstGeom>
          <a:noFill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Circular Arrow 11"/>
          <p:cNvSpPr/>
          <p:nvPr/>
        </p:nvSpPr>
        <p:spPr>
          <a:xfrm rot="10800000">
            <a:off x="4391386" y="3185010"/>
            <a:ext cx="915774" cy="796325"/>
          </a:xfrm>
          <a:prstGeom prst="circularArrow">
            <a:avLst/>
          </a:prstGeom>
          <a:noFill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Pie 8"/>
          <p:cNvSpPr/>
          <p:nvPr/>
        </p:nvSpPr>
        <p:spPr>
          <a:xfrm>
            <a:off x="1656039" y="1180450"/>
            <a:ext cx="2970148" cy="21785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12928" tIns="312928" rIns="312928" bIns="312928" numCol="1" spcCol="1270" anchor="ctr" anchorCtr="0">
            <a:noAutofit/>
          </a:bodyPr>
          <a:lstStyle/>
          <a:p>
            <a:pPr lvl="0" algn="l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8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Talents</a:t>
            </a:r>
          </a:p>
        </p:txBody>
      </p:sp>
      <p:sp>
        <p:nvSpPr>
          <p:cNvPr id="22" name="Pie 8"/>
          <p:cNvSpPr/>
          <p:nvPr/>
        </p:nvSpPr>
        <p:spPr>
          <a:xfrm>
            <a:off x="1656039" y="3384499"/>
            <a:ext cx="3025460" cy="21785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12928" tIns="312928" rIns="312928" bIns="312928" numCol="1" spcCol="1270" anchor="ctr" anchorCtr="0">
            <a:noAutofit/>
          </a:bodyPr>
          <a:lstStyle/>
          <a:p>
            <a:pPr algn="l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8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New Markets </a:t>
            </a:r>
            <a:endParaRPr lang="he-IL" sz="38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20" name="Pie 8"/>
          <p:cNvSpPr/>
          <p:nvPr/>
        </p:nvSpPr>
        <p:spPr>
          <a:xfrm>
            <a:off x="4584309" y="1366775"/>
            <a:ext cx="3459124" cy="21785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12928" tIns="312928" rIns="312928" bIns="312928" numCol="1" spcCol="1270" anchor="ctr" anchorCtr="0">
            <a:noAutofit/>
          </a:bodyPr>
          <a:lstStyle/>
          <a:p>
            <a:pPr lvl="0" algn="l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8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Innovation &amp; Creativity</a:t>
            </a:r>
          </a:p>
        </p:txBody>
      </p:sp>
      <p:sp>
        <p:nvSpPr>
          <p:cNvPr id="24" name="Pie 8"/>
          <p:cNvSpPr/>
          <p:nvPr/>
        </p:nvSpPr>
        <p:spPr>
          <a:xfrm>
            <a:off x="4647465" y="3157179"/>
            <a:ext cx="2970148" cy="21785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12928" tIns="312928" rIns="312928" bIns="312928" numCol="1" spcCol="1270" anchor="ctr" anchorCtr="0">
            <a:noAutofit/>
          </a:bodyPr>
          <a:lstStyle/>
          <a:p>
            <a:pPr lvl="0" algn="l" defTabSz="1955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8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Branding</a:t>
            </a:r>
          </a:p>
        </p:txBody>
      </p:sp>
    </p:spTree>
    <p:extLst>
      <p:ext uri="{BB962C8B-B14F-4D97-AF65-F5344CB8AC3E}">
        <p14:creationId xmlns:p14="http://schemas.microsoft.com/office/powerpoint/2010/main" val="35501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0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39552" y="548680"/>
            <a:ext cx="8119156" cy="208823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50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Why diversity does not </a:t>
            </a:r>
            <a:r>
              <a:rPr lang="en-US" sz="5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happen more </a:t>
            </a:r>
            <a:r>
              <a:rPr lang="en-US" sz="50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often? </a:t>
            </a:r>
          </a:p>
        </p:txBody>
      </p:sp>
      <p:pic>
        <p:nvPicPr>
          <p:cNvPr id="4" name="Picture 2" descr="תמונה קשורה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2" r="1801"/>
          <a:stretch/>
        </p:blipFill>
        <p:spPr bwMode="auto">
          <a:xfrm>
            <a:off x="251520" y="3140968"/>
            <a:ext cx="8640960" cy="3318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2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0" y="1412776"/>
            <a:ext cx="9144000" cy="28083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75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The power of unconscious bias</a:t>
            </a:r>
            <a:endParaRPr lang="en-US" sz="75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5209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תוצאת תמונה עבור גיוון בתעסוקה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19"/>
          <a:stretch/>
        </p:blipFill>
        <p:spPr bwMode="auto">
          <a:xfrm>
            <a:off x="983174" y="2852936"/>
            <a:ext cx="7157944" cy="355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971600" y="476672"/>
            <a:ext cx="7200800" cy="1944216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44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Turning </a:t>
            </a:r>
            <a:r>
              <a:rPr lang="en-US" sz="4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the gatekeepers</a:t>
            </a:r>
          </a:p>
          <a:p>
            <a:pPr algn="ctr" rtl="0"/>
            <a:r>
              <a:rPr lang="en-US" sz="4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into change </a:t>
            </a:r>
            <a:r>
              <a:rPr lang="en-US" sz="44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agents</a:t>
            </a:r>
          </a:p>
        </p:txBody>
      </p:sp>
    </p:spTree>
    <p:extLst>
      <p:ext uri="{BB962C8B-B14F-4D97-AF65-F5344CB8AC3E}">
        <p14:creationId xmlns:p14="http://schemas.microsoft.com/office/powerpoint/2010/main" val="233644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תוצאת תמונה עבור ‪diversity‬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8"/>
          <a:stretch/>
        </p:blipFill>
        <p:spPr bwMode="auto">
          <a:xfrm>
            <a:off x="-36512" y="-33402"/>
            <a:ext cx="9180512" cy="6990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94166" y="908720"/>
            <a:ext cx="8119156" cy="2088232"/>
          </a:xfrm>
          <a:prstGeom prst="roundRect">
            <a:avLst/>
          </a:prstGeom>
          <a:solidFill>
            <a:schemeClr val="tx2">
              <a:lumMod val="75000"/>
              <a:alpha val="73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50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Training the present </a:t>
            </a:r>
            <a:r>
              <a:rPr lang="en-US" sz="5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gatekeepers</a:t>
            </a:r>
            <a:endParaRPr lang="en-US" sz="50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065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28417624"/>
              </p:ext>
            </p:extLst>
          </p:nvPr>
        </p:nvGraphicFramePr>
        <p:xfrm>
          <a:off x="755576" y="2265866"/>
          <a:ext cx="7488831" cy="440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כותרת 1"/>
          <p:cNvSpPr txBox="1">
            <a:spLocks/>
          </p:cNvSpPr>
          <p:nvPr/>
        </p:nvSpPr>
        <p:spPr>
          <a:xfrm>
            <a:off x="179512" y="852285"/>
            <a:ext cx="8712968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043608" y="404664"/>
            <a:ext cx="7050393" cy="165618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40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Research-based </a:t>
            </a:r>
            <a:endParaRPr lang="en-US" sz="40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 rtl="0"/>
            <a:r>
              <a:rPr lang="en-US" sz="40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d</a:t>
            </a:r>
            <a:r>
              <a:rPr lang="en-US" sz="4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iversity </a:t>
            </a:r>
            <a:r>
              <a:rPr lang="en-US" sz="40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mindset program </a:t>
            </a:r>
          </a:p>
        </p:txBody>
      </p:sp>
    </p:spTree>
    <p:extLst>
      <p:ext uri="{BB962C8B-B14F-4D97-AF65-F5344CB8AC3E}">
        <p14:creationId xmlns:p14="http://schemas.microsoft.com/office/powerpoint/2010/main" val="320422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1580522" y="692696"/>
            <a:ext cx="6408712" cy="11521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4800" b="1" dirty="0"/>
              <a:t>T</a:t>
            </a:r>
            <a:r>
              <a:rPr lang="en-US" sz="4800" b="1" dirty="0" smtClean="0"/>
              <a:t>raining</a:t>
            </a:r>
            <a:endParaRPr lang="he-IL" sz="4800" b="1" dirty="0"/>
          </a:p>
        </p:txBody>
      </p:sp>
      <p:sp>
        <p:nvSpPr>
          <p:cNvPr id="3" name="מלבן מעוגל 2"/>
          <p:cNvSpPr/>
          <p:nvPr/>
        </p:nvSpPr>
        <p:spPr>
          <a:xfrm>
            <a:off x="1594112" y="2321562"/>
            <a:ext cx="6408712" cy="1152128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800" b="1" dirty="0" smtClean="0"/>
              <a:t>Implementing tools</a:t>
            </a:r>
            <a:endParaRPr lang="he-IL" sz="4800" dirty="0"/>
          </a:p>
        </p:txBody>
      </p:sp>
      <p:sp>
        <p:nvSpPr>
          <p:cNvPr id="4" name="מלבן מעוגל 3"/>
          <p:cNvSpPr/>
          <p:nvPr/>
        </p:nvSpPr>
        <p:spPr>
          <a:xfrm>
            <a:off x="1594112" y="3848405"/>
            <a:ext cx="6408712" cy="115212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800" b="1" dirty="0"/>
              <a:t>C</a:t>
            </a:r>
            <a:r>
              <a:rPr lang="en-US" sz="4800" b="1" dirty="0" smtClean="0"/>
              <a:t>onsulting</a:t>
            </a:r>
            <a:endParaRPr lang="he-IL" sz="4800" b="1" dirty="0"/>
          </a:p>
        </p:txBody>
      </p:sp>
      <p:sp>
        <p:nvSpPr>
          <p:cNvPr id="5" name="מלבן מעוגל 4"/>
          <p:cNvSpPr/>
          <p:nvPr/>
        </p:nvSpPr>
        <p:spPr>
          <a:xfrm>
            <a:off x="1580522" y="5430556"/>
            <a:ext cx="6408712" cy="11521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800" b="1" dirty="0" smtClean="0"/>
              <a:t>Research &amp; Evaluation</a:t>
            </a:r>
            <a:endParaRPr lang="he-IL" sz="4800" b="1" dirty="0"/>
          </a:p>
        </p:txBody>
      </p:sp>
    </p:spTree>
    <p:extLst>
      <p:ext uri="{BB962C8B-B14F-4D97-AF65-F5344CB8AC3E}">
        <p14:creationId xmlns:p14="http://schemas.microsoft.com/office/powerpoint/2010/main" val="363419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4864</TotalTime>
  <Words>97</Words>
  <Application>Microsoft Office PowerPoint</Application>
  <PresentationFormat>‫הצגה על המסך (4:3)</PresentationFormat>
  <Paragraphs>41</Paragraphs>
  <Slides>12</Slides>
  <Notes>10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ערכת נושא Office</vt:lpstr>
      <vt:lpstr>Creating a  Diversity Mindset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 training / mindset</dc:title>
  <dc:creator>Dana Pereg</dc:creator>
  <cp:lastModifiedBy>Dana Pereg</cp:lastModifiedBy>
  <cp:revision>129</cp:revision>
  <cp:lastPrinted>2017-05-05T15:52:30Z</cp:lastPrinted>
  <dcterms:created xsi:type="dcterms:W3CDTF">2017-05-02T18:47:13Z</dcterms:created>
  <dcterms:modified xsi:type="dcterms:W3CDTF">2017-05-10T13:46:59Z</dcterms:modified>
</cp:coreProperties>
</file>