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21"/>
  </p:notesMasterIdLst>
  <p:sldIdLst>
    <p:sldId id="309" r:id="rId2"/>
    <p:sldId id="342" r:id="rId3"/>
    <p:sldId id="321" r:id="rId4"/>
    <p:sldId id="332" r:id="rId5"/>
    <p:sldId id="346" r:id="rId6"/>
    <p:sldId id="338" r:id="rId7"/>
    <p:sldId id="343" r:id="rId8"/>
    <p:sldId id="333" r:id="rId9"/>
    <p:sldId id="345" r:id="rId10"/>
    <p:sldId id="334" r:id="rId11"/>
    <p:sldId id="335" r:id="rId12"/>
    <p:sldId id="336" r:id="rId13"/>
    <p:sldId id="353" r:id="rId14"/>
    <p:sldId id="352" r:id="rId15"/>
    <p:sldId id="337" r:id="rId16"/>
    <p:sldId id="331" r:id="rId17"/>
    <p:sldId id="349" r:id="rId18"/>
    <p:sldId id="350" r:id="rId19"/>
    <p:sldId id="351" r:id="rId20"/>
  </p:sldIdLst>
  <p:sldSz cx="9144000" cy="6858000" type="screen4x3"/>
  <p:notesSz cx="6858000" cy="992663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0382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09" autoAdjust="0"/>
    <p:restoredTop sz="94643" autoAdjust="0"/>
  </p:normalViewPr>
  <p:slideViewPr>
    <p:cSldViewPr>
      <p:cViewPr varScale="1">
        <p:scale>
          <a:sx n="53" d="100"/>
          <a:sy n="53" d="100"/>
        </p:scale>
        <p:origin x="-62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AC1D32F-C9F3-477F-801B-5C9DFD4457F1}" type="datetimeFigureOut">
              <a:rPr lang="he-IL" smtClean="0"/>
              <a:pPr/>
              <a:t>י"ז/אייר/תשע"ט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776788"/>
            <a:ext cx="5486400" cy="390842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97BE6E9-4283-4C48-B4B0-B776D321750F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517149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67B9D-F836-420B-BFF1-6B6CAA080C97}" type="slidenum">
              <a:rPr lang="he-IL" smtClean="0"/>
              <a:pPr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997404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pPr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925882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pPr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448852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pPr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940558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67B9D-F836-420B-BFF1-6B6CAA080C97}" type="slidenum">
              <a:rPr lang="he-IL" smtClean="0"/>
              <a:pPr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20879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pPr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521812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pPr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503104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pPr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49327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pPr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9936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pPr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416553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pPr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662871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pPr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53671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2857-EC37-4E77-8F71-BA3C2F49BBD5}" type="datetime8">
              <a:rPr lang="he-IL" smtClean="0"/>
              <a:pPr/>
              <a:t>22 מאי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F0E0-0A5A-491C-8CE2-7A2EFD5D9F6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42CB1-EA1E-42EA-A955-FEF8E9E5BA8B}" type="datetime8">
              <a:rPr lang="he-IL" smtClean="0"/>
              <a:pPr/>
              <a:t>22 מאי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F0E0-0A5A-491C-8CE2-7A2EFD5D9F6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2559E-7ADB-4D4F-878B-D250EB13699F}" type="datetime8">
              <a:rPr lang="he-IL" smtClean="0"/>
              <a:pPr/>
              <a:t>22 מאי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F0E0-0A5A-491C-8CE2-7A2EFD5D9F6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D97F-491E-46F4-B7FC-421A1F2B1837}" type="datetime8">
              <a:rPr lang="he-IL" smtClean="0"/>
              <a:pPr/>
              <a:t>22 מאי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F0E0-0A5A-491C-8CE2-7A2EFD5D9F6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9073-659E-41B3-BE87-D9B1318A159E}" type="datetime8">
              <a:rPr lang="he-IL" smtClean="0"/>
              <a:pPr/>
              <a:t>22 מאי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F0E0-0A5A-491C-8CE2-7A2EFD5D9F6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7B1-4225-4DA1-B10A-8719772B480A}" type="datetime8">
              <a:rPr lang="he-IL" smtClean="0"/>
              <a:pPr/>
              <a:t>22 מאי 19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F0E0-0A5A-491C-8CE2-7A2EFD5D9F6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ABE75-F05A-417D-B463-5102DD182998}" type="datetime8">
              <a:rPr lang="he-IL" smtClean="0"/>
              <a:pPr/>
              <a:t>22 מאי 19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F0E0-0A5A-491C-8CE2-7A2EFD5D9F6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CC7E-2B08-454C-BCE8-AE2F95BD9DD1}" type="datetime8">
              <a:rPr lang="he-IL" smtClean="0"/>
              <a:pPr/>
              <a:t>22 מאי 19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F0E0-0A5A-491C-8CE2-7A2EFD5D9F6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D59B-DF8E-4D7D-9F5A-10275617BDB0}" type="datetime8">
              <a:rPr lang="he-IL" smtClean="0"/>
              <a:pPr/>
              <a:t>22 מאי 19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F0E0-0A5A-491C-8CE2-7A2EFD5D9F6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C59F-3BFA-4731-B3B9-612FE68EB525}" type="datetime8">
              <a:rPr lang="he-IL" smtClean="0"/>
              <a:pPr/>
              <a:t>22 מאי 19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F0E0-0A5A-491C-8CE2-7A2EFD5D9F6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89CC-E7EC-4E7E-B37F-52D231040643}" type="datetime8">
              <a:rPr lang="he-IL" smtClean="0"/>
              <a:pPr/>
              <a:t>22 מאי 19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F0E0-0A5A-491C-8CE2-7A2EFD5D9F6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D024E-C6CC-4E24-B9E0-225292CB8E6D}" type="datetime8">
              <a:rPr lang="he-IL" smtClean="0"/>
              <a:pPr/>
              <a:t>22 מאי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DF0E0-0A5A-491C-8CE2-7A2EFD5D9F6B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slide" Target="slide1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5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6.png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928"/>
            <a:ext cx="9143999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-537760"/>
            <a:ext cx="8610600" cy="2118720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East Tour  </a:t>
            </a:r>
            <a:r>
              <a:rPr lang="en-US" sz="54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- China</a:t>
            </a:r>
            <a:endParaRPr lang="he-IL" sz="54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26" name="Picture 2" descr="×ª××¦××ª ×ª××× × ×¢×××¨ ×¡×× ××©×¨××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86487" y="5278711"/>
            <a:ext cx="2657513" cy="157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×ª××¦××ª ×ª××× × ×¢×××¨ âªcaricature china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230186" y="-11349"/>
            <a:ext cx="8683625" cy="21187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Processing of 46</a:t>
            </a:r>
            <a:r>
              <a:rPr lang="en-US" sz="5200" b="1" baseline="30000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</a:t>
            </a:r>
            <a:r>
              <a:rPr lang="en-US" sz="52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Class tour</a:t>
            </a:r>
            <a:endParaRPr lang="he-IL" sz="52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AutoShape 2" descr="blob:https://web.whatsapp.com/eebe5d39-5dd1-46fc-a687-3550fb26796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98161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89240" y="6112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Major points in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the triangle relationship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תרשים זרימה: תהליך חלופי 4"/>
          <p:cNvSpPr/>
          <p:nvPr/>
        </p:nvSpPr>
        <p:spPr>
          <a:xfrm>
            <a:off x="457200" y="6248400"/>
            <a:ext cx="2286000" cy="381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מחזור מו'</a:t>
            </a:r>
            <a:endParaRPr lang="he-IL" sz="28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840" y="76200"/>
            <a:ext cx="1931979" cy="990600"/>
          </a:xfrm>
          <a:prstGeom prst="rect">
            <a:avLst/>
          </a:prstGeom>
        </p:spPr>
      </p:pic>
      <p:sp>
        <p:nvSpPr>
          <p:cNvPr id="9" name="מלבן מעוגל 8"/>
          <p:cNvSpPr/>
          <p:nvPr/>
        </p:nvSpPr>
        <p:spPr>
          <a:xfrm>
            <a:off x="223995" y="1254155"/>
            <a:ext cx="8836710" cy="513831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 central and significant triangle - the United States as influencing Israel-China relations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15000" y="1828800"/>
            <a:ext cx="3451802" cy="1933009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1835171"/>
            <a:ext cx="3565719" cy="1898629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4190" y="1828800"/>
            <a:ext cx="2691190" cy="1905000"/>
          </a:xfrm>
          <a:prstGeom prst="rect">
            <a:avLst/>
          </a:prstGeom>
        </p:spPr>
      </p:pic>
      <p:sp>
        <p:nvSpPr>
          <p:cNvPr id="19" name="מלבן מעוגל 18"/>
          <p:cNvSpPr/>
          <p:nvPr/>
        </p:nvSpPr>
        <p:spPr>
          <a:xfrm>
            <a:off x="207782" y="3868169"/>
            <a:ext cx="8836710" cy="513831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US interests and pressure on Israel</a:t>
            </a:r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1686" y="4419850"/>
            <a:ext cx="3392714" cy="2379964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" y="4419850"/>
            <a:ext cx="4105786" cy="237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213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Trends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of </a:t>
            </a: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other collaborations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תרשים זרימה: תהליך חלופי 4"/>
          <p:cNvSpPr/>
          <p:nvPr/>
        </p:nvSpPr>
        <p:spPr>
          <a:xfrm>
            <a:off x="457200" y="6248400"/>
            <a:ext cx="2286000" cy="381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מחזור מו'</a:t>
            </a:r>
            <a:endParaRPr lang="he-IL" sz="28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מלבן מעוגל 8"/>
          <p:cNvSpPr/>
          <p:nvPr/>
        </p:nvSpPr>
        <p:spPr>
          <a:xfrm>
            <a:off x="378835" y="1025235"/>
            <a:ext cx="8522711" cy="666537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Significant increase in direct flight routes - Israel China (4 lines, over 30 flights per week)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459774" y="1762695"/>
            <a:ext cx="3227026" cy="2167405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4572000"/>
            <a:ext cx="2819400" cy="234950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77790" y="1788094"/>
            <a:ext cx="3962400" cy="2143593"/>
          </a:xfrm>
          <a:prstGeom prst="rect">
            <a:avLst/>
          </a:prstGeom>
        </p:spPr>
      </p:pic>
      <p:sp>
        <p:nvSpPr>
          <p:cNvPr id="13" name="מלבן מעוגל 12"/>
          <p:cNvSpPr/>
          <p:nvPr/>
        </p:nvSpPr>
        <p:spPr>
          <a:xfrm>
            <a:off x="267607" y="3979252"/>
            <a:ext cx="8680958" cy="516548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0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Joint Innovation Conference JCIC - 30 cooperation agreements in various fields</a:t>
            </a:r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6712" y="4594728"/>
            <a:ext cx="3062288" cy="2293760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80967" y="4577010"/>
            <a:ext cx="3315433" cy="228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03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413604" cy="914400"/>
          </a:xfrm>
        </p:spPr>
        <p:txBody>
          <a:bodyPr>
            <a:noAutofit/>
          </a:bodyPr>
          <a:lstStyle/>
          <a:p>
            <a:pPr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The impact of the Chinese penetration on security cooperation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תרשים זרימה: תהליך חלופי 4"/>
          <p:cNvSpPr/>
          <p:nvPr/>
        </p:nvSpPr>
        <p:spPr>
          <a:xfrm>
            <a:off x="457200" y="6248400"/>
            <a:ext cx="2286000" cy="381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מחזור מו'</a:t>
            </a:r>
            <a:endParaRPr lang="he-IL" sz="28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מלבן מעוגל 6"/>
          <p:cNvSpPr/>
          <p:nvPr/>
        </p:nvSpPr>
        <p:spPr>
          <a:xfrm>
            <a:off x="273195" y="752409"/>
            <a:ext cx="8658623" cy="466791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Falcon and Harpy deals erased a future chance for genuine security cooperation</a:t>
            </a: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07672" y="1217998"/>
            <a:ext cx="3136328" cy="2425088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1227590"/>
            <a:ext cx="2203483" cy="2430010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209447"/>
            <a:ext cx="4018981" cy="2433639"/>
          </a:xfrm>
          <a:prstGeom prst="rect">
            <a:avLst/>
          </a:prstGeom>
        </p:spPr>
      </p:pic>
      <p:sp>
        <p:nvSpPr>
          <p:cNvPr id="22" name="מלבן מעוגל 21"/>
          <p:cNvSpPr/>
          <p:nvPr/>
        </p:nvSpPr>
        <p:spPr>
          <a:xfrm>
            <a:off x="273195" y="3658800"/>
            <a:ext cx="8597609" cy="456000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Investment in infrastructure - risk or opportunity </a:t>
            </a:r>
            <a:r>
              <a:rPr lang="en-US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</a:t>
            </a:r>
            <a:r>
              <a:rPr lang="en-US" b="1" dirty="0" err="1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chinaphobes</a:t>
            </a:r>
            <a:r>
              <a:rPr lang="en-US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or </a:t>
            </a:r>
            <a:r>
              <a:rPr lang="en-US" b="1" dirty="0" err="1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chainapheles</a:t>
            </a:r>
            <a:r>
              <a:rPr lang="en-US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  <a:endParaRPr lang="he-IL" b="1" dirty="0" smtClean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3" name="תמונה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29222" y="4191000"/>
            <a:ext cx="2145401" cy="2624754"/>
          </a:xfrm>
          <a:prstGeom prst="rect">
            <a:avLst/>
          </a:prstGeom>
        </p:spPr>
      </p:pic>
      <p:pic>
        <p:nvPicPr>
          <p:cNvPr id="24" name="תמונה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51170" y="4175256"/>
            <a:ext cx="2300849" cy="2640497"/>
          </a:xfrm>
          <a:prstGeom prst="rect">
            <a:avLst/>
          </a:prstGeom>
        </p:spPr>
      </p:pic>
      <p:pic>
        <p:nvPicPr>
          <p:cNvPr id="25" name="תמונה 2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200" y="4191000"/>
            <a:ext cx="4135088" cy="26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712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f136f8c1-2c57-4ec4-ab62-8582c71e3c3a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he-IL" sz="1350"/>
          </a:p>
        </p:txBody>
      </p:sp>
      <p:sp>
        <p:nvSpPr>
          <p:cNvPr id="3" name="AutoShape 4" descr="blob:https://web.whatsapp.com/f136f8c1-2c57-4ec4-ab62-8582c71e3c3a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he-IL" sz="1350"/>
          </a:p>
        </p:txBody>
      </p:sp>
      <p:sp>
        <p:nvSpPr>
          <p:cNvPr id="4" name="AutoShape 6" descr="blob:https://web.whatsapp.com/f136f8c1-2c57-4ec4-ab62-8582c71e3c3a"/>
          <p:cNvSpPr>
            <a:spLocks noChangeAspect="1" noChangeArrowheads="1"/>
          </p:cNvSpPr>
          <p:nvPr/>
        </p:nvSpPr>
        <p:spPr bwMode="auto">
          <a:xfrm>
            <a:off x="345281" y="9775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he-IL" sz="135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1111499">
            <a:off x="4216420" y="1757855"/>
            <a:ext cx="4734536" cy="5000379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472012" y="74137"/>
            <a:ext cx="4663441" cy="1067889"/>
          </a:xfrm>
          <a:prstGeom prst="rect">
            <a:avLst/>
          </a:prstGeom>
        </p:spPr>
      </p:pic>
      <p:sp>
        <p:nvSpPr>
          <p:cNvPr id="5" name="חץ מעוקל למעלה 4">
            <a:hlinkClick r:id="" action="ppaction://noaction"/>
          </p:cNvPr>
          <p:cNvSpPr/>
          <p:nvPr/>
        </p:nvSpPr>
        <p:spPr>
          <a:xfrm>
            <a:off x="573881" y="219889"/>
            <a:ext cx="797719" cy="750687"/>
          </a:xfrm>
          <a:prstGeom prst="curved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96345" y="1192249"/>
            <a:ext cx="4579044" cy="5118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981" y="1206104"/>
            <a:ext cx="44934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l"/>
            <a:r>
              <a:rPr lang="en-US" b="1" dirty="0" smtClean="0"/>
              <a:t>The Chinese </a:t>
            </a:r>
            <a:r>
              <a:rPr lang="en-US" b="1" dirty="0" smtClean="0"/>
              <a:t>are not taking over </a:t>
            </a:r>
            <a:r>
              <a:rPr lang="en-US" b="1" dirty="0" smtClean="0"/>
              <a:t>Israeli ports, only 10% of them </a:t>
            </a:r>
            <a:endParaRPr lang="he-IL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85867" y="57666"/>
            <a:ext cx="449341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l"/>
            <a:r>
              <a:rPr lang="en-US" b="1" dirty="0" smtClean="0"/>
              <a:t>20 meters from the </a:t>
            </a:r>
            <a:r>
              <a:rPr lang="en-US" b="1" dirty="0" err="1" smtClean="0"/>
              <a:t>Kirya</a:t>
            </a:r>
            <a:r>
              <a:rPr lang="en-US" b="1" dirty="0" smtClean="0"/>
              <a:t>: The policeman of the world is trying to stop the Chinese in Israel </a:t>
            </a:r>
            <a:endParaRPr lang="he-IL" b="1" dirty="0"/>
          </a:p>
        </p:txBody>
      </p:sp>
      <p:sp>
        <p:nvSpPr>
          <p:cNvPr id="12" name="TextBox 11"/>
          <p:cNvSpPr txBox="1"/>
          <p:nvPr/>
        </p:nvSpPr>
        <p:spPr>
          <a:xfrm rot="21026084">
            <a:off x="4628116" y="1669707"/>
            <a:ext cx="44934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l"/>
            <a:r>
              <a:rPr lang="en-US" b="1" dirty="0" smtClean="0"/>
              <a:t>The ports should not be given to the </a:t>
            </a:r>
            <a:r>
              <a:rPr lang="en-US" b="1" dirty="0" err="1" smtClean="0"/>
              <a:t>Chineses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xmlns="" val="200781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f136f8c1-2c57-4ec4-ab62-8582c71e3c3a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he-IL" sz="1350"/>
          </a:p>
        </p:txBody>
      </p:sp>
      <p:sp>
        <p:nvSpPr>
          <p:cNvPr id="3" name="AutoShape 4" descr="blob:https://web.whatsapp.com/f136f8c1-2c57-4ec4-ab62-8582c71e3c3a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he-IL" sz="1350"/>
          </a:p>
        </p:txBody>
      </p:sp>
      <p:sp>
        <p:nvSpPr>
          <p:cNvPr id="4" name="AutoShape 6" descr="blob:https://web.whatsapp.com/f136f8c1-2c57-4ec4-ab62-8582c71e3c3a"/>
          <p:cNvSpPr>
            <a:spLocks noChangeAspect="1" noChangeArrowheads="1"/>
          </p:cNvSpPr>
          <p:nvPr/>
        </p:nvSpPr>
        <p:spPr bwMode="auto">
          <a:xfrm>
            <a:off x="345281" y="9775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he-IL" sz="135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1202407">
            <a:off x="274045" y="840841"/>
            <a:ext cx="4555001" cy="515210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41065">
            <a:off x="4903305" y="191825"/>
            <a:ext cx="4290481" cy="5624302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288694" y="1021710"/>
            <a:ext cx="6617096" cy="5423366"/>
          </a:xfrm>
          <a:prstGeom prst="rect">
            <a:avLst/>
          </a:prstGeom>
        </p:spPr>
      </p:pic>
      <p:sp>
        <p:nvSpPr>
          <p:cNvPr id="8" name="חץ מעוקל למעלה 7">
            <a:hlinkClick r:id="" action="ppaction://noaction"/>
          </p:cNvPr>
          <p:cNvSpPr/>
          <p:nvPr/>
        </p:nvSpPr>
        <p:spPr>
          <a:xfrm>
            <a:off x="573881" y="219889"/>
            <a:ext cx="797719" cy="750687"/>
          </a:xfrm>
          <a:prstGeom prst="curved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74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Economic Involvement - Trends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תרשים זרימה: תהליך חלופי 4"/>
          <p:cNvSpPr/>
          <p:nvPr/>
        </p:nvSpPr>
        <p:spPr>
          <a:xfrm>
            <a:off x="457200" y="6248400"/>
            <a:ext cx="2286000" cy="381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מחזור מו'</a:t>
            </a:r>
            <a:endParaRPr lang="he-IL" sz="28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מלבן מעוגל 6"/>
          <p:cNvSpPr/>
          <p:nvPr/>
        </p:nvSpPr>
        <p:spPr>
          <a:xfrm>
            <a:off x="365773" y="719921"/>
            <a:ext cx="8619200" cy="556548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</a:t>
            </a:r>
            <a:r>
              <a:rPr lang="en-US" sz="2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“</a:t>
            </a:r>
            <a:r>
              <a:rPr lang="en-US" sz="2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B</a:t>
            </a:r>
            <a:r>
              <a:rPr lang="en-US" sz="2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elt and Road project”- </a:t>
            </a:r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open and covert strategy</a:t>
            </a:r>
          </a:p>
        </p:txBody>
      </p:sp>
      <p:pic>
        <p:nvPicPr>
          <p:cNvPr id="11" name="תמונה 10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791201" y="1341094"/>
            <a:ext cx="3193772" cy="1783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79018" y="3322829"/>
            <a:ext cx="5464582" cy="3460902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1217940" y="4114800"/>
            <a:ext cx="457200" cy="152400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2209800" y="5585864"/>
            <a:ext cx="457200" cy="152400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4114800" y="4114800"/>
            <a:ext cx="457200" cy="152400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4" name="מלבן 13"/>
          <p:cNvSpPr/>
          <p:nvPr/>
        </p:nvSpPr>
        <p:spPr>
          <a:xfrm>
            <a:off x="3162300" y="6629400"/>
            <a:ext cx="457200" cy="152400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5" name="מלבן 14"/>
          <p:cNvSpPr/>
          <p:nvPr/>
        </p:nvSpPr>
        <p:spPr>
          <a:xfrm>
            <a:off x="4953000" y="6273497"/>
            <a:ext cx="457200" cy="152400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6" name="מלבן 15"/>
          <p:cNvSpPr/>
          <p:nvPr/>
        </p:nvSpPr>
        <p:spPr>
          <a:xfrm>
            <a:off x="5020908" y="4648200"/>
            <a:ext cx="457200" cy="152400"/>
          </a:xfrm>
          <a:prstGeom prst="rect">
            <a:avLst/>
          </a:prstGeom>
          <a:solidFill>
            <a:srgbClr val="FF0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8" name="מלבן 17"/>
          <p:cNvSpPr/>
          <p:nvPr/>
        </p:nvSpPr>
        <p:spPr>
          <a:xfrm>
            <a:off x="4048783" y="4644861"/>
            <a:ext cx="457200" cy="152400"/>
          </a:xfrm>
          <a:prstGeom prst="rect">
            <a:avLst/>
          </a:prstGeom>
          <a:solidFill>
            <a:srgbClr val="FF0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83524" y="1341094"/>
            <a:ext cx="2907677" cy="1783105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2452" y="1333499"/>
            <a:ext cx="2551071" cy="1790699"/>
          </a:xfrm>
          <a:prstGeom prst="rect">
            <a:avLst/>
          </a:prstGeom>
        </p:spPr>
      </p:pic>
      <p:sp>
        <p:nvSpPr>
          <p:cNvPr id="25" name="מלבן מעוגל 24"/>
          <p:cNvSpPr/>
          <p:nvPr/>
        </p:nvSpPr>
        <p:spPr>
          <a:xfrm>
            <a:off x="6217029" y="3352800"/>
            <a:ext cx="2805443" cy="3276600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l" rtl="0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Israel and the world countries from the Chinese point of view (Israel and China are not BFF)</a:t>
            </a:r>
          </a:p>
        </p:txBody>
      </p:sp>
    </p:spTree>
    <p:extLst>
      <p:ext uri="{BB962C8B-B14F-4D97-AF65-F5344CB8AC3E}">
        <p14:creationId xmlns:p14="http://schemas.microsoft.com/office/powerpoint/2010/main" xmlns="" val="29042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12970" y="-7620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General insights - in the Chinese context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048" y="1777611"/>
            <a:ext cx="2828925" cy="5078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endParaRPr lang="he-IL" sz="1350" dirty="0"/>
          </a:p>
          <a:p>
            <a:pPr algn="l" rtl="0"/>
            <a:endParaRPr lang="he-IL" sz="1350" dirty="0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8048" y="18084"/>
            <a:ext cx="980979" cy="980979"/>
          </a:xfrm>
          <a:prstGeom prst="rect">
            <a:avLst/>
          </a:prstGeom>
        </p:spPr>
      </p:pic>
      <p:sp>
        <p:nvSpPr>
          <p:cNvPr id="9" name="מלבן מעוגל 8"/>
          <p:cNvSpPr/>
          <p:nvPr/>
        </p:nvSpPr>
        <p:spPr>
          <a:xfrm>
            <a:off x="168048" y="1066800"/>
            <a:ext cx="8823551" cy="599531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0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 deep sense of otherness- </a:t>
            </a:r>
            <a:r>
              <a:rPr lang="en-US" sz="20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makes it difficult to understand Chinese strategy with Western eyes</a:t>
            </a:r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06389" y="0"/>
            <a:ext cx="2037611" cy="104476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29200" y="1740294"/>
            <a:ext cx="3733799" cy="1808922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4057" y="1740294"/>
            <a:ext cx="2902358" cy="1808864"/>
          </a:xfrm>
          <a:prstGeom prst="rect">
            <a:avLst/>
          </a:prstGeom>
        </p:spPr>
      </p:pic>
      <p:sp>
        <p:nvSpPr>
          <p:cNvPr id="19" name="מלבן מעוגל 18"/>
          <p:cNvSpPr/>
          <p:nvPr/>
        </p:nvSpPr>
        <p:spPr>
          <a:xfrm>
            <a:off x="168048" y="3581400"/>
            <a:ext cx="8823551" cy="623072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China does not see itself as a superpower (still developing)</a:t>
            </a:r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32783" y="4236952"/>
            <a:ext cx="3287417" cy="2621048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391710" y="4236952"/>
            <a:ext cx="3887385" cy="2621048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92132" y="4253170"/>
            <a:ext cx="3505828" cy="260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12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27110" y="4828880"/>
            <a:ext cx="3000375" cy="1524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General insights - in the Chinese context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048" y="1777611"/>
            <a:ext cx="2828925" cy="5078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endParaRPr lang="he-IL" sz="1350" dirty="0"/>
          </a:p>
          <a:p>
            <a:pPr algn="l" rtl="0"/>
            <a:endParaRPr lang="he-IL" sz="1350" dirty="0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8048" y="18084"/>
            <a:ext cx="980979" cy="980979"/>
          </a:xfrm>
          <a:prstGeom prst="rect">
            <a:avLst/>
          </a:prstGeom>
        </p:spPr>
      </p:pic>
      <p:sp>
        <p:nvSpPr>
          <p:cNvPr id="9" name="מלבן מעוגל 8"/>
          <p:cNvSpPr/>
          <p:nvPr/>
        </p:nvSpPr>
        <p:spPr>
          <a:xfrm>
            <a:off x="76201" y="999064"/>
            <a:ext cx="8991599" cy="667268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 clear vision and a communist rule - is this the only way to move China forward?</a:t>
            </a:r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06389" y="0"/>
            <a:ext cx="2037611" cy="1044762"/>
          </a:xfrm>
          <a:prstGeom prst="rect">
            <a:avLst/>
          </a:prstGeom>
        </p:spPr>
      </p:pic>
      <p:sp>
        <p:nvSpPr>
          <p:cNvPr id="19" name="מלבן מעוגל 18"/>
          <p:cNvSpPr/>
          <p:nvPr/>
        </p:nvSpPr>
        <p:spPr>
          <a:xfrm>
            <a:off x="76201" y="3810000"/>
            <a:ext cx="8991599" cy="623072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0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absence of a clear policy on the part of Israel (each government ministry works according to interests)</a:t>
            </a: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34000" y="1698811"/>
            <a:ext cx="3780970" cy="205590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460" y="1690914"/>
            <a:ext cx="2333043" cy="205971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680483"/>
            <a:ext cx="3376134" cy="2070147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776685" y="4552360"/>
            <a:ext cx="2895600" cy="2077040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87110" y="4552360"/>
            <a:ext cx="2590800" cy="207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959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229600" cy="990600"/>
          </a:xfrm>
        </p:spPr>
        <p:txBody>
          <a:bodyPr>
            <a:normAutofit fontScale="90000"/>
          </a:bodyPr>
          <a:lstStyle/>
          <a:p>
            <a:pPr rtl="0"/>
            <a:r>
              <a:rPr lang="en-US" sz="3600" b="1" dirty="0">
                <a:latin typeface="David" panose="020E0502060401010101" pitchFamily="34" charset="-79"/>
                <a:cs typeface="David" panose="020E0502060401010101" pitchFamily="34" charset="-79"/>
              </a:rPr>
              <a:t>Personal insights from the tour preparation</a:t>
            </a:r>
            <a:endParaRPr lang="he-IL" sz="36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048" y="1777611"/>
            <a:ext cx="2828925" cy="5078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endParaRPr lang="he-IL" sz="1350" dirty="0"/>
          </a:p>
          <a:p>
            <a:pPr algn="l" rtl="0"/>
            <a:endParaRPr lang="he-IL" sz="1350" dirty="0"/>
          </a:p>
        </p:txBody>
      </p:sp>
      <p:sp>
        <p:nvSpPr>
          <p:cNvPr id="9" name="מלבן מעוגל 8"/>
          <p:cNvSpPr/>
          <p:nvPr/>
        </p:nvSpPr>
        <p:spPr>
          <a:xfrm>
            <a:off x="381000" y="685800"/>
            <a:ext cx="8516402" cy="533400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0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 quality and diverse learning process (INSS, China Cultural Center)</a:t>
            </a:r>
          </a:p>
        </p:txBody>
      </p:sp>
      <p:sp>
        <p:nvSpPr>
          <p:cNvPr id="12" name="מלבן מעוגל 11"/>
          <p:cNvSpPr/>
          <p:nvPr/>
        </p:nvSpPr>
        <p:spPr>
          <a:xfrm>
            <a:off x="381000" y="3581400"/>
            <a:ext cx="8516402" cy="399942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Busy days combined with lectures and experiences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35598" y="1271198"/>
            <a:ext cx="2979202" cy="223440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4172" y="3998686"/>
            <a:ext cx="3776397" cy="283229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57694" y="1277256"/>
            <a:ext cx="3019506" cy="2264630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48200" y="4020855"/>
            <a:ext cx="3746839" cy="281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62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229600" cy="1066800"/>
          </a:xfrm>
        </p:spPr>
        <p:txBody>
          <a:bodyPr>
            <a:normAutofit fontScale="90000"/>
          </a:bodyPr>
          <a:lstStyle/>
          <a:p>
            <a:pPr rtl="0"/>
            <a:r>
              <a:rPr lang="en-US" sz="3600" b="1" dirty="0">
                <a:latin typeface="David" panose="020E0502060401010101" pitchFamily="34" charset="-79"/>
                <a:cs typeface="David" panose="020E0502060401010101" pitchFamily="34" charset="-79"/>
              </a:rPr>
              <a:t>Personal insights from the tour preparation</a:t>
            </a:r>
            <a:endParaRPr lang="he-IL" sz="36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048" y="1777611"/>
            <a:ext cx="2828925" cy="5078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endParaRPr lang="he-IL" sz="1350" dirty="0"/>
          </a:p>
          <a:p>
            <a:pPr algn="l" rtl="0"/>
            <a:endParaRPr lang="he-IL" sz="1350" dirty="0"/>
          </a:p>
        </p:txBody>
      </p:sp>
      <p:sp>
        <p:nvSpPr>
          <p:cNvPr id="9" name="מלבן מעוגל 8"/>
          <p:cNvSpPr/>
          <p:nvPr/>
        </p:nvSpPr>
        <p:spPr>
          <a:xfrm>
            <a:off x="381000" y="685800"/>
            <a:ext cx="8516402" cy="533400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 huge advantage for a small, high-quality group</a:t>
            </a:r>
          </a:p>
        </p:txBody>
      </p:sp>
      <p:sp>
        <p:nvSpPr>
          <p:cNvPr id="12" name="מלבן מעוגל 11"/>
          <p:cNvSpPr/>
          <p:nvPr/>
        </p:nvSpPr>
        <p:spPr>
          <a:xfrm>
            <a:off x="381000" y="3581400"/>
            <a:ext cx="8516402" cy="399942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China should </a:t>
            </a:r>
            <a:r>
              <a:rPr lang="en-US" sz="2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come </a:t>
            </a:r>
            <a:r>
              <a:rPr lang="en-US" sz="2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to our </a:t>
            </a:r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plenum!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200" y="1295400"/>
            <a:ext cx="2946399" cy="2209799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72200" y="1311732"/>
            <a:ext cx="2922208" cy="2191656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83729" y="1295400"/>
            <a:ext cx="2912271" cy="2209800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97401" y="4076484"/>
            <a:ext cx="3703057" cy="2777293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90900" y="4094627"/>
            <a:ext cx="1905000" cy="2759150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6200" y="4085772"/>
            <a:ext cx="329757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398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06285" y="0"/>
            <a:ext cx="7053542" cy="782681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David" panose="020E0502060401010101" pitchFamily="34" charset="-79"/>
                <a:cs typeface="David" panose="020E0502060401010101" pitchFamily="34" charset="-79"/>
              </a:rPr>
              <a:t>What is China?</a:t>
            </a:r>
            <a:endParaRPr lang="he-IL" sz="40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8600" y="4605923"/>
            <a:ext cx="5527133" cy="1980668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1331" y="1284602"/>
            <a:ext cx="4055714" cy="2819400"/>
          </a:xfrm>
          <a:prstGeom prst="rect">
            <a:avLst/>
          </a:prstGeom>
        </p:spPr>
      </p:pic>
      <p:sp>
        <p:nvSpPr>
          <p:cNvPr id="14" name="כותרת 1"/>
          <p:cNvSpPr txBox="1">
            <a:spLocks/>
          </p:cNvSpPr>
          <p:nvPr/>
        </p:nvSpPr>
        <p:spPr>
          <a:xfrm>
            <a:off x="3490645" y="609600"/>
            <a:ext cx="7053542" cy="782681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Boxing VS Tai Chi</a:t>
            </a:r>
            <a:endParaRPr lang="he-IL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4369" y="1284602"/>
            <a:ext cx="4041431" cy="2860788"/>
          </a:xfrm>
          <a:prstGeom prst="rect">
            <a:avLst/>
          </a:prstGeom>
        </p:spPr>
      </p:pic>
      <p:sp>
        <p:nvSpPr>
          <p:cNvPr id="16" name="כותרת 1"/>
          <p:cNvSpPr txBox="1">
            <a:spLocks/>
          </p:cNvSpPr>
          <p:nvPr/>
        </p:nvSpPr>
        <p:spPr>
          <a:xfrm>
            <a:off x="-1051687" y="606046"/>
            <a:ext cx="7053542" cy="782681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Ma Jong VS Chess</a:t>
            </a:r>
            <a:endParaRPr lang="he-IL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7" name="תמונה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55733" y="4605923"/>
            <a:ext cx="2976414" cy="198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981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95400" y="258803"/>
            <a:ext cx="7053542" cy="782681"/>
          </a:xfrm>
        </p:spPr>
        <p:txBody>
          <a:bodyPr>
            <a:normAutofit/>
          </a:bodyPr>
          <a:lstStyle/>
          <a:p>
            <a:pPr rtl="0"/>
            <a:r>
              <a:rPr lang="en-US" sz="4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Tour Objectives</a:t>
            </a:r>
            <a:endParaRPr lang="he-IL" sz="40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pSp>
        <p:nvGrpSpPr>
          <p:cNvPr id="4" name="קבוצה 3"/>
          <p:cNvGrpSpPr/>
          <p:nvPr/>
        </p:nvGrpSpPr>
        <p:grpSpPr>
          <a:xfrm>
            <a:off x="531952" y="990600"/>
            <a:ext cx="8247285" cy="3534539"/>
            <a:chOff x="824948" y="1179443"/>
            <a:chExt cx="4320000" cy="2700314"/>
          </a:xfrm>
          <a:solidFill>
            <a:srgbClr val="B03820"/>
          </a:solidFill>
        </p:grpSpPr>
        <p:sp>
          <p:nvSpPr>
            <p:cNvPr id="5" name="מלבן מעוגל 4"/>
            <p:cNvSpPr/>
            <p:nvPr/>
          </p:nvSpPr>
          <p:spPr>
            <a:xfrm>
              <a:off x="824948" y="1179443"/>
              <a:ext cx="4320000" cy="792000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0"/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Recognizing China as a leading player in the international system and exploring its impact on dimensions 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of Israeli </a:t>
              </a:r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national security</a:t>
              </a:r>
            </a:p>
          </p:txBody>
        </p:sp>
        <p:sp>
          <p:nvSpPr>
            <p:cNvPr id="6" name="מלבן מעוגל 5"/>
            <p:cNvSpPr/>
            <p:nvPr/>
          </p:nvSpPr>
          <p:spPr>
            <a:xfrm>
              <a:off x="824948" y="2133600"/>
              <a:ext cx="4320000" cy="792000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0"/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Knowing Chinese culture and 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the concept of the other </a:t>
              </a:r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(trying to crack the Chinese riddle)</a:t>
              </a:r>
            </a:p>
          </p:txBody>
        </p:sp>
        <p:sp>
          <p:nvSpPr>
            <p:cNvPr id="7" name="מלבן מעוגל 6"/>
            <p:cNvSpPr/>
            <p:nvPr/>
          </p:nvSpPr>
          <p:spPr>
            <a:xfrm>
              <a:off x="824948" y="3087757"/>
              <a:ext cx="4320000" cy="792000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0"/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An experiential tour of the depths of Chinese culture (in Israel and China)</a:t>
              </a:r>
            </a:p>
          </p:txBody>
        </p:sp>
      </p:grpSp>
      <p:sp>
        <p:nvSpPr>
          <p:cNvPr id="9" name="תרשים זרימה: תהליך חלופי 8"/>
          <p:cNvSpPr/>
          <p:nvPr/>
        </p:nvSpPr>
        <p:spPr>
          <a:xfrm>
            <a:off x="457200" y="6248400"/>
            <a:ext cx="2286000" cy="381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מחזור מו'</a:t>
            </a:r>
            <a:endParaRPr lang="he-IL" sz="28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1102" y="4854977"/>
            <a:ext cx="2670697" cy="2003023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6600" y="4847480"/>
            <a:ext cx="2667000" cy="200025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04039" y="4847480"/>
            <a:ext cx="2729075" cy="204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799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23153" y="-139873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The strategic culture and the </a:t>
            </a:r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otherness of the other</a:t>
            </a:r>
            <a:endParaRPr lang="he-IL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תרשים זרימה: תהליך חלופי 4"/>
          <p:cNvSpPr/>
          <p:nvPr/>
        </p:nvSpPr>
        <p:spPr>
          <a:xfrm>
            <a:off x="457200" y="6248400"/>
            <a:ext cx="2286000" cy="381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מחזור מו'</a:t>
            </a:r>
            <a:endParaRPr lang="he-IL" sz="28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3" name="מלבן מעוגל 12"/>
          <p:cNvSpPr/>
          <p:nvPr/>
        </p:nvSpPr>
        <p:spPr>
          <a:xfrm>
            <a:off x="304800" y="838200"/>
            <a:ext cx="8672947" cy="846092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Together China and Israel have about 1.5 billion people and a culture of 5,000 years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64320" y="1641534"/>
            <a:ext cx="3513427" cy="2782634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9541" y="1627020"/>
            <a:ext cx="3556173" cy="2797148"/>
          </a:xfrm>
          <a:prstGeom prst="rect">
            <a:avLst/>
          </a:prstGeom>
        </p:spPr>
      </p:pic>
      <p:sp>
        <p:nvSpPr>
          <p:cNvPr id="17" name="מלבן מעוגל 16"/>
          <p:cNvSpPr/>
          <p:nvPr/>
        </p:nvSpPr>
        <p:spPr>
          <a:xfrm>
            <a:off x="311726" y="5768794"/>
            <a:ext cx="8672947" cy="846092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 civilizational state - vast territory, history, different peoples</a:t>
            </a:r>
          </a:p>
        </p:txBody>
      </p:sp>
      <p:pic>
        <p:nvPicPr>
          <p:cNvPr id="18" name="תמונה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91990" y="4491979"/>
            <a:ext cx="1702420" cy="1276815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77000" y="4468428"/>
            <a:ext cx="1763696" cy="13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3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The strategic culture and the otherness of the other</a:t>
            </a:r>
            <a:endParaRPr lang="he-IL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תרשים זרימה: תהליך חלופי 4"/>
          <p:cNvSpPr/>
          <p:nvPr/>
        </p:nvSpPr>
        <p:spPr>
          <a:xfrm>
            <a:off x="457200" y="6248400"/>
            <a:ext cx="2286000" cy="381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מחזור מו'</a:t>
            </a:r>
            <a:endParaRPr lang="he-IL" sz="28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3" name="מלבן מעוגל 12"/>
          <p:cNvSpPr/>
          <p:nvPr/>
        </p:nvSpPr>
        <p:spPr>
          <a:xfrm>
            <a:off x="304800" y="754108"/>
            <a:ext cx="8672947" cy="846092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China looks </a:t>
            </a:r>
            <a:r>
              <a:rPr lang="en-US" sz="2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firstly inwards and only later outwards- </a:t>
            </a:r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government will fall from within</a:t>
            </a:r>
          </a:p>
        </p:txBody>
      </p:sp>
      <p:sp>
        <p:nvSpPr>
          <p:cNvPr id="9" name="כותרת 1"/>
          <p:cNvSpPr txBox="1">
            <a:spLocks/>
          </p:cNvSpPr>
          <p:nvPr/>
        </p:nvSpPr>
        <p:spPr>
          <a:xfrm>
            <a:off x="4813596" y="1447800"/>
            <a:ext cx="4800600" cy="93785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Population aging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844" y="1738412"/>
            <a:ext cx="2580471" cy="2667514"/>
          </a:xfrm>
          <a:prstGeom prst="rect">
            <a:avLst/>
          </a:prstGeom>
        </p:spPr>
      </p:pic>
      <p:sp>
        <p:nvSpPr>
          <p:cNvPr id="11" name="כותרת 1"/>
          <p:cNvSpPr txBox="1">
            <a:spLocks/>
          </p:cNvSpPr>
          <p:nvPr/>
        </p:nvSpPr>
        <p:spPr>
          <a:xfrm>
            <a:off x="3263818" y="1758173"/>
            <a:ext cx="2164593" cy="104861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Dependence 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on energy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9" name="תמונה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333444" y="2131249"/>
            <a:ext cx="3636922" cy="2630964"/>
          </a:xfrm>
          <a:prstGeom prst="rect">
            <a:avLst/>
          </a:prstGeom>
        </p:spPr>
      </p:pic>
      <p:sp>
        <p:nvSpPr>
          <p:cNvPr id="20" name="כותרת 1"/>
          <p:cNvSpPr txBox="1">
            <a:spLocks/>
          </p:cNvSpPr>
          <p:nvPr/>
        </p:nvSpPr>
        <p:spPr>
          <a:xfrm>
            <a:off x="152400" y="4057496"/>
            <a:ext cx="4800600" cy="1173469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Preserving growth</a:t>
            </a:r>
            <a:endParaRPr lang="he-IL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1" name="תמונה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5881" y="4833550"/>
            <a:ext cx="3967519" cy="1983760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31120" y="4720499"/>
            <a:ext cx="2540363" cy="190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165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תמונה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432" y="1193151"/>
            <a:ext cx="4462454" cy="3090663"/>
          </a:xfrm>
          <a:prstGeom prst="rect">
            <a:avLst/>
          </a:prstGeom>
        </p:spPr>
      </p:pic>
      <p:sp>
        <p:nvSpPr>
          <p:cNvPr id="5" name="תרשים זרימה: תהליך חלופי 4"/>
          <p:cNvSpPr/>
          <p:nvPr/>
        </p:nvSpPr>
        <p:spPr>
          <a:xfrm>
            <a:off x="457200" y="6248400"/>
            <a:ext cx="2286000" cy="381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מחזור מו'</a:t>
            </a:r>
            <a:endParaRPr lang="he-IL" sz="28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כותרת 1"/>
          <p:cNvSpPr txBox="1">
            <a:spLocks/>
          </p:cNvSpPr>
          <p:nvPr/>
        </p:nvSpPr>
        <p:spPr>
          <a:xfrm>
            <a:off x="5105400" y="381000"/>
            <a:ext cx="4800600" cy="1173469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Food, clean water</a:t>
            </a:r>
            <a:endParaRPr lang="he-IL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0" name="כותרת 1"/>
          <p:cNvSpPr txBox="1">
            <a:spLocks/>
          </p:cNvSpPr>
          <p:nvPr/>
        </p:nvSpPr>
        <p:spPr>
          <a:xfrm>
            <a:off x="5198865" y="4236812"/>
            <a:ext cx="4800600" cy="1173469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Flow of raw materials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3" name="כותרת 1"/>
          <p:cNvSpPr txBox="1">
            <a:spLocks/>
          </p:cNvSpPr>
          <p:nvPr/>
        </p:nvSpPr>
        <p:spPr>
          <a:xfrm>
            <a:off x="486229" y="457200"/>
            <a:ext cx="4800600" cy="1173469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Stability of government</a:t>
            </a:r>
            <a:endParaRPr lang="he-IL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4" name="תמונה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4080506"/>
            <a:ext cx="5806376" cy="2760879"/>
          </a:xfrm>
          <a:prstGeom prst="rect">
            <a:avLst/>
          </a:prstGeom>
        </p:spPr>
      </p:pic>
      <p:pic>
        <p:nvPicPr>
          <p:cNvPr id="25" name="תמונה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37776" y="1223463"/>
            <a:ext cx="3707314" cy="2780486"/>
          </a:xfrm>
          <a:prstGeom prst="rect">
            <a:avLst/>
          </a:prstGeom>
        </p:spPr>
      </p:pic>
      <p:sp>
        <p:nvSpPr>
          <p:cNvPr id="11" name="כותרת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The strategic culture and the otherness of the other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avid" panose="020E0502060401010101" pitchFamily="34" charset="-79"/>
              <a:ea typeface="+mj-ea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34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2733" y="-114299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Structure of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the government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תרשים זרימה: תהליך חלופי 4"/>
          <p:cNvSpPr/>
          <p:nvPr/>
        </p:nvSpPr>
        <p:spPr>
          <a:xfrm>
            <a:off x="457200" y="6248400"/>
            <a:ext cx="2286000" cy="381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מחזור מו'</a:t>
            </a:r>
            <a:endParaRPr lang="he-IL" sz="28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86391" y="1715616"/>
            <a:ext cx="3142952" cy="1927384"/>
          </a:xfrm>
          <a:prstGeom prst="rect">
            <a:avLst/>
          </a:prstGeom>
        </p:spPr>
      </p:pic>
      <p:sp>
        <p:nvSpPr>
          <p:cNvPr id="6" name="מלבן מעוגל 5"/>
          <p:cNvSpPr/>
          <p:nvPr/>
        </p:nvSpPr>
        <p:spPr>
          <a:xfrm>
            <a:off x="152400" y="754107"/>
            <a:ext cx="8825347" cy="846093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ruler of China today (and probably many more </a:t>
            </a:r>
            <a:r>
              <a:rPr lang="en-US" sz="2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years to come), is Shi </a:t>
            </a:r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Jing Ping</a:t>
            </a:r>
          </a:p>
        </p:txBody>
      </p:sp>
      <p:sp>
        <p:nvSpPr>
          <p:cNvPr id="7" name="מלבן מעוגל 6"/>
          <p:cNvSpPr/>
          <p:nvPr/>
        </p:nvSpPr>
        <p:spPr>
          <a:xfrm>
            <a:off x="152400" y="3710632"/>
            <a:ext cx="8825347" cy="925820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Party ruling (Communist Party) - 7 senior party leaders make decisions - 2987 MPs</a:t>
            </a: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06487" y="9102"/>
            <a:ext cx="706556" cy="706556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5562600" y="4704083"/>
            <a:ext cx="3527589" cy="1984489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10206" y="1713348"/>
            <a:ext cx="2576185" cy="192965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1713348"/>
            <a:ext cx="2899750" cy="1929652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71800" y="4704084"/>
            <a:ext cx="3048000" cy="1984489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248" y="4704084"/>
            <a:ext cx="3184152" cy="198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626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16213" y="-5207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structure of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the government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תרשים זרימה: תהליך חלופי 4"/>
          <p:cNvSpPr/>
          <p:nvPr/>
        </p:nvSpPr>
        <p:spPr>
          <a:xfrm>
            <a:off x="457200" y="6248400"/>
            <a:ext cx="2286000" cy="381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מחזור מו'</a:t>
            </a:r>
            <a:endParaRPr lang="he-IL" sz="28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מלבן מעוגל 8"/>
          <p:cNvSpPr/>
          <p:nvPr/>
        </p:nvSpPr>
        <p:spPr>
          <a:xfrm>
            <a:off x="76200" y="922524"/>
            <a:ext cx="8958943" cy="906276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23 </a:t>
            </a:r>
            <a:r>
              <a:rPr lang="en-US" sz="2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Provincial </a:t>
            </a:r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governments (and Taiwan) reporting to the central government (one China)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105400" y="1911077"/>
            <a:ext cx="3175349" cy="1732009"/>
          </a:xfrm>
          <a:prstGeom prst="rect">
            <a:avLst/>
          </a:prstGeom>
        </p:spPr>
      </p:pic>
      <p:sp>
        <p:nvSpPr>
          <p:cNvPr id="11" name="מלבן מעוגל 10"/>
          <p:cNvSpPr/>
          <p:nvPr/>
        </p:nvSpPr>
        <p:spPr>
          <a:xfrm>
            <a:off x="76201" y="3663467"/>
            <a:ext cx="8940800" cy="895135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/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central government in Beijing is formulating and </a:t>
            </a:r>
            <a:r>
              <a:rPr lang="en-US" sz="2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implementing </a:t>
            </a:r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</a:t>
            </a:r>
            <a:r>
              <a:rPr lang="en-US" sz="2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national, </a:t>
            </a:r>
            <a:r>
              <a: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domestic and </a:t>
            </a:r>
            <a:r>
              <a:rPr lang="en-US" sz="2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foreign strategy</a:t>
            </a:r>
            <a:endParaRPr lang="en-US" sz="2400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94831" y="66371"/>
            <a:ext cx="706556" cy="706556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251"/>
          <a:stretch/>
        </p:blipFill>
        <p:spPr>
          <a:xfrm>
            <a:off x="5864101" y="4624974"/>
            <a:ext cx="2937286" cy="211601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71114" y="4613191"/>
            <a:ext cx="2596616" cy="2168609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" y="4608105"/>
            <a:ext cx="2918716" cy="2158284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6800" y="1850783"/>
            <a:ext cx="28956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22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0632" y="-133898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Structure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of the  </a:t>
            </a: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government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מלבן מעוגל 8"/>
          <p:cNvSpPr/>
          <p:nvPr/>
        </p:nvSpPr>
        <p:spPr>
          <a:xfrm>
            <a:off x="76200" y="922524"/>
            <a:ext cx="8958943" cy="906276"/>
          </a:xfrm>
          <a:prstGeom prst="roundRect">
            <a:avLst/>
          </a:prstGeom>
          <a:solidFill>
            <a:srgbClr val="B0382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lvl="1" algn="ctr" rtl="0"/>
            <a:r>
              <a:rPr lang="en-US" sz="40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Civil Rights in China</a:t>
            </a: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33114" y="58305"/>
            <a:ext cx="706556" cy="70655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" y="1873292"/>
            <a:ext cx="4843860" cy="2980837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4452126"/>
            <a:ext cx="4843860" cy="2941043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00600" y="1873292"/>
            <a:ext cx="4125686" cy="3094264"/>
          </a:xfrm>
          <a:prstGeom prst="rect">
            <a:avLst/>
          </a:prstGeom>
        </p:spPr>
      </p:pic>
      <p:pic>
        <p:nvPicPr>
          <p:cNvPr id="5122" name="Picture 2" descr="×ª××¦××ª ×ª××× × ×¢×××¨ ×××¨×× ×××¨××× ××¡××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05513" y="4452126"/>
            <a:ext cx="3955062" cy="263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26344" y="2475574"/>
            <a:ext cx="59436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257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58086</TotalTime>
  <Words>582</Words>
  <Application>Microsoft Office PowerPoint</Application>
  <PresentationFormat>‫הצגה על המסך (4:3)</PresentationFormat>
  <Paragraphs>78</Paragraphs>
  <Slides>19</Slides>
  <Notes>12</Notes>
  <HiddenSlides>2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19</vt:i4>
      </vt:variant>
    </vt:vector>
  </HeadingPairs>
  <TitlesOfParts>
    <vt:vector size="20" baseType="lpstr">
      <vt:lpstr>ערכת נושא Office</vt:lpstr>
      <vt:lpstr> East Tour  - China</vt:lpstr>
      <vt:lpstr>What is China?</vt:lpstr>
      <vt:lpstr>Tour Objectives</vt:lpstr>
      <vt:lpstr>The strategic culture and the otherness of the other</vt:lpstr>
      <vt:lpstr>The strategic culture and the otherness of the other</vt:lpstr>
      <vt:lpstr>שקופית 6</vt:lpstr>
      <vt:lpstr>Structure of the government</vt:lpstr>
      <vt:lpstr>The structure of the government</vt:lpstr>
      <vt:lpstr>Structure of the  government</vt:lpstr>
      <vt:lpstr>Major points in the triangle relationship</vt:lpstr>
      <vt:lpstr>Trends of other collaborations</vt:lpstr>
      <vt:lpstr>The impact of the Chinese penetration on security cooperation</vt:lpstr>
      <vt:lpstr>שקופית 13</vt:lpstr>
      <vt:lpstr>שקופית 14</vt:lpstr>
      <vt:lpstr>Economic Involvement - Trends</vt:lpstr>
      <vt:lpstr>General insights - in the Chinese context</vt:lpstr>
      <vt:lpstr>General insights - in the Chinese context</vt:lpstr>
      <vt:lpstr>Personal insights from the tour preparation</vt:lpstr>
      <vt:lpstr>Personal insights from the tour preparation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המכללה לביטחון לאומי</dc:title>
  <dc:creator>Eli</dc:creator>
  <cp:lastModifiedBy>u45414</cp:lastModifiedBy>
  <cp:revision>312</cp:revision>
  <cp:lastPrinted>2018-04-10T11:26:14Z</cp:lastPrinted>
  <dcterms:created xsi:type="dcterms:W3CDTF">2015-10-15T19:05:43Z</dcterms:created>
  <dcterms:modified xsi:type="dcterms:W3CDTF">2019-05-22T16:46:39Z</dcterms:modified>
</cp:coreProperties>
</file>