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80" r:id="rId2"/>
    <p:sldId id="281" r:id="rId3"/>
    <p:sldId id="285" r:id="rId4"/>
    <p:sldId id="287" r:id="rId5"/>
    <p:sldId id="293" r:id="rId6"/>
    <p:sldId id="294" r:id="rId7"/>
    <p:sldId id="295" r:id="rId8"/>
    <p:sldId id="297" r:id="rId9"/>
    <p:sldId id="298" r:id="rId10"/>
    <p:sldId id="299" r:id="rId11"/>
    <p:sldId id="271" r:id="rId12"/>
    <p:sldId id="278" r:id="rId13"/>
    <p:sldId id="300" r:id="rId14"/>
  </p:sldIdLst>
  <p:sldSz cx="12192000" cy="6858000"/>
  <p:notesSz cx="6797675" cy="98742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3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3" y="0"/>
            <a:ext cx="2946292" cy="494661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0401" y="4752220"/>
            <a:ext cx="5436874" cy="3887749"/>
          </a:xfrm>
          <a:prstGeom prst="rect">
            <a:avLst/>
          </a:prstGeom>
        </p:spPr>
        <p:txBody>
          <a:bodyPr vert="horz" lIns="91074" tIns="45537" rIns="91074" bIns="45537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3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3" y="9379590"/>
            <a:ext cx="2946292" cy="494660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946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F43359-A83E-483C-9B83-F74B5907064E}" type="slidenum">
              <a:rPr lang="he-IL" altLang="he-IL"/>
              <a:pPr/>
              <a:t>9</a:t>
            </a:fld>
            <a:endParaRPr lang="he-IL" alt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85176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103937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F10F-C273-4D34-BF76-C17641440749}" type="datetimeFigureOut">
              <a:rPr lang="he-IL" smtClean="0"/>
              <a:pPr/>
              <a:t>ח'/שבט/תשע"ט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mabal\Desktop\מבל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70176" y="404664"/>
            <a:ext cx="7851648" cy="2592288"/>
          </a:xfrm>
          <a:ln>
            <a:miter lim="800000"/>
            <a:headEnd/>
            <a:tailEnd/>
          </a:ln>
          <a:extLst/>
        </p:spPr>
        <p:txBody>
          <a:bodyPr rtlCol="1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Israel National</a:t>
            </a:r>
            <a:b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Defense College</a:t>
            </a:r>
            <a:endParaRPr lang="he-IL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340" name="כותרת משנה 2"/>
          <p:cNvSpPr>
            <a:spLocks noGrp="1"/>
          </p:cNvSpPr>
          <p:nvPr>
            <p:ph type="subTitle" idx="1"/>
          </p:nvPr>
        </p:nvSpPr>
        <p:spPr>
          <a:xfrm>
            <a:off x="2170176" y="4268688"/>
            <a:ext cx="7854950" cy="1752600"/>
          </a:xfrm>
          <a:extLst/>
        </p:spPr>
        <p:txBody>
          <a:bodyPr rtlCol="1">
            <a:normAutofit/>
          </a:bodyPr>
          <a:lstStyle/>
          <a:p>
            <a:pPr>
              <a:defRPr/>
            </a:pPr>
            <a:r>
              <a:rPr lang="en-US" altLang="he-IL" sz="8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46th Class</a:t>
            </a:r>
            <a:endParaRPr lang="he-IL" altLang="he-IL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9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>
              <a:defRPr/>
            </a:pPr>
            <a:endParaRPr lang="he-IL">
              <a:latin typeface="+mn-lt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>
              <a:defRPr/>
            </a:pPr>
            <a:endParaRPr lang="he-IL">
              <a:cs typeface="+mj-cs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0" y="666750"/>
          <a:ext cx="12191997" cy="619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850">
                  <a:extLst>
                    <a:ext uri="{9D8B030D-6E8A-4147-A177-3AD203B41FA5}"/>
                  </a:extLst>
                </a:gridCol>
                <a:gridCol w="1084454">
                  <a:extLst>
                    <a:ext uri="{9D8B030D-6E8A-4147-A177-3AD203B41FA5}"/>
                  </a:extLst>
                </a:gridCol>
                <a:gridCol w="1069117">
                  <a:extLst>
                    <a:ext uri="{9D8B030D-6E8A-4147-A177-3AD203B41FA5}"/>
                  </a:extLst>
                </a:gridCol>
                <a:gridCol w="775331">
                  <a:extLst>
                    <a:ext uri="{9D8B030D-6E8A-4147-A177-3AD203B41FA5}"/>
                  </a:extLst>
                </a:gridCol>
                <a:gridCol w="633959">
                  <a:extLst>
                    <a:ext uri="{9D8B030D-6E8A-4147-A177-3AD203B41FA5}"/>
                  </a:extLst>
                </a:gridCol>
                <a:gridCol w="692496">
                  <a:extLst>
                    <a:ext uri="{9D8B030D-6E8A-4147-A177-3AD203B41FA5}"/>
                  </a:extLst>
                </a:gridCol>
                <a:gridCol w="999539">
                  <a:extLst>
                    <a:ext uri="{9D8B030D-6E8A-4147-A177-3AD203B41FA5}"/>
                  </a:extLst>
                </a:gridCol>
                <a:gridCol w="999391">
                  <a:extLst>
                    <a:ext uri="{9D8B030D-6E8A-4147-A177-3AD203B41FA5}"/>
                  </a:extLst>
                </a:gridCol>
                <a:gridCol w="880396">
                  <a:extLst>
                    <a:ext uri="{9D8B030D-6E8A-4147-A177-3AD203B41FA5}"/>
                  </a:extLst>
                </a:gridCol>
                <a:gridCol w="668198">
                  <a:extLst>
                    <a:ext uri="{9D8B030D-6E8A-4147-A177-3AD203B41FA5}"/>
                  </a:extLst>
                </a:gridCol>
                <a:gridCol w="473813">
                  <a:extLst>
                    <a:ext uri="{9D8B030D-6E8A-4147-A177-3AD203B41FA5}"/>
                  </a:extLst>
                </a:gridCol>
                <a:gridCol w="897791">
                  <a:extLst>
                    <a:ext uri="{9D8B030D-6E8A-4147-A177-3AD203B41FA5}"/>
                  </a:extLst>
                </a:gridCol>
                <a:gridCol w="672839">
                  <a:extLst>
                    <a:ext uri="{9D8B030D-6E8A-4147-A177-3AD203B41FA5}"/>
                  </a:extLst>
                </a:gridCol>
                <a:gridCol w="877823">
                  <a:extLst>
                    <a:ext uri="{9D8B030D-6E8A-4147-A177-3AD203B41FA5}"/>
                  </a:extLst>
                </a:gridCol>
              </a:tblGrid>
              <a:tr h="231035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Course / assignment</a:t>
                      </a:r>
                    </a:p>
                  </a:txBody>
                  <a:tcPr marL="51435" marR="51435" marT="26034" marB="26034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Task type</a:t>
                      </a:r>
                    </a:p>
                  </a:txBody>
                  <a:tcPr marL="51435" marR="51435" marT="26034" marB="26034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Evaluation</a:t>
                      </a:r>
                    </a:p>
                  </a:txBody>
                  <a:tcPr marL="51435" marR="51435" marT="26034" marB="26034" anchor="ctr"/>
                </a:tc>
                <a:tc gridSpan="1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Date of Submission</a:t>
                      </a:r>
                      <a:endParaRPr lang="en-US" sz="11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hMerge="1">
                  <a:txBody>
                    <a:bodyPr/>
                    <a:lstStyle/>
                    <a:p>
                      <a:pPr algn="l" rtl="0"/>
                      <a:endParaRPr lang="he-IL" sz="1600" dirty="0"/>
                    </a:p>
                  </a:txBody>
                  <a:tcPr marL="51651" marR="51651" marT="25826" marB="25826"/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hMerge="1"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hMerge="1"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hMerge="1">
                  <a:txBody>
                    <a:bodyPr/>
                    <a:lstStyle/>
                    <a:p>
                      <a:pPr algn="l" rtl="0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/>
                </a:extLst>
              </a:tr>
              <a:tr h="19839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September 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October 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November 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December 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January 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February 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March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April </a:t>
                      </a:r>
                      <a:endParaRPr lang="en-US" sz="9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9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May 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June 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July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extLst>
                  <a:ext uri="{0D108BD9-81ED-4DB2-BD59-A6C34878D82A}"/>
                </a:extLst>
              </a:tr>
              <a:tr h="41083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Opening assignment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Personal assignment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Evaluation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3.9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>
                        <a:latin typeface="+mn-lt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extLst>
                  <a:ext uri="{0D108BD9-81ED-4DB2-BD59-A6C34878D82A}"/>
                </a:extLst>
              </a:tr>
              <a:tr h="41083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Basic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Concepts 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of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National Defense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Personal assignment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Grade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2</a:t>
                      </a:r>
                      <a:r>
                        <a:rPr lang="en-US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5</a:t>
                      </a:r>
                      <a:r>
                        <a:rPr lang="he-IL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.10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>
                        <a:latin typeface="+mn-lt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extLst>
                  <a:ext uri="{0D108BD9-81ED-4DB2-BD59-A6C34878D82A}"/>
                </a:extLst>
              </a:tr>
              <a:tr h="41083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Geographical Aspects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of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National Defense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Working in pairs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Grade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 dirty="0">
                        <a:latin typeface="+mn-lt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b="1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24.1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David" panose="020E0502060401010101" pitchFamily="34" charset="-79"/>
                        </a:rPr>
                        <a:t>17.3</a:t>
                      </a:r>
                    </a:p>
                  </a:txBody>
                  <a:tcPr marL="51651" marR="51651" marT="25825" marB="258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extLst>
                  <a:ext uri="{0D108BD9-81ED-4DB2-BD59-A6C34878D82A}"/>
                </a:extLst>
              </a:tr>
              <a:tr h="4108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National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Defense Tours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Teamwork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Evaluation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North</a:t>
                      </a:r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South</a:t>
                      </a:r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b="1" dirty="0" smtClean="0">
                          <a:latin typeface="+mn-lt"/>
                          <a:cs typeface="David" panose="020E0502060401010101" pitchFamily="34" charset="-79"/>
                        </a:rPr>
                        <a:t>Judea</a:t>
                      </a:r>
                      <a:r>
                        <a:rPr lang="en-US" sz="1100" b="1" baseline="0" dirty="0" smtClean="0">
                          <a:latin typeface="+mn-lt"/>
                          <a:cs typeface="David" panose="020E0502060401010101" pitchFamily="34" charset="-79"/>
                        </a:rPr>
                        <a:t> and Samaria</a:t>
                      </a:r>
                      <a:endParaRPr lang="he-IL" sz="1100" b="1" dirty="0"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Jerusalem</a:t>
                      </a:r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extLst>
                  <a:ext uri="{0D108BD9-81ED-4DB2-BD59-A6C34878D82A}"/>
                </a:extLst>
              </a:tr>
              <a:tr h="41083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Approaches and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Schools 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of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Thought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Test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Grade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 dirty="0">
                        <a:latin typeface="+mn-lt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7.1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extLst>
                  <a:ext uri="{0D108BD9-81ED-4DB2-BD59-A6C34878D82A}"/>
                </a:extLst>
              </a:tr>
              <a:tr h="41083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Public Law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Personal assignment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Grade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>
                        <a:latin typeface="+mn-lt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smtClean="0">
                          <a:effectLst/>
                          <a:latin typeface="+mn-lt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24.1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David" panose="020E0502060401010101" pitchFamily="34" charset="-79"/>
                        </a:rPr>
                        <a:t>17.3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extLst>
                  <a:ext uri="{0D108BD9-81ED-4DB2-BD59-A6C34878D82A}"/>
                </a:extLst>
              </a:tr>
              <a:tr h="265007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Economy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Test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Grade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 dirty="0">
                        <a:latin typeface="+mn-lt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23.1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extLst>
                  <a:ext uri="{0D108BD9-81ED-4DB2-BD59-A6C34878D82A}"/>
                </a:extLst>
              </a:tr>
              <a:tr h="41083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Society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Personal assignment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Grade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 dirty="0">
                        <a:latin typeface="+mn-lt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100" b="1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17.4</a:t>
                      </a:r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extLst>
                  <a:ext uri="{0D108BD9-81ED-4DB2-BD59-A6C34878D82A}"/>
                </a:extLst>
              </a:tr>
              <a:tr h="41083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Politics and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Diplomacy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Personal assignment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Grade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>
                        <a:latin typeface="+mn-lt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b="1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14.2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extLst>
                  <a:ext uri="{0D108BD9-81ED-4DB2-BD59-A6C34878D82A}"/>
                </a:extLst>
              </a:tr>
              <a:tr h="265007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East tour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Group work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Grade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b="1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 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 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 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>
                        <a:latin typeface="+mn-lt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 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 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100" b="1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 </a:t>
                      </a:r>
                      <a:endParaRPr lang="en-US" sz="1100" b="1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27.5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extLst>
                  <a:ext uri="{0D108BD9-81ED-4DB2-BD59-A6C34878D82A}"/>
                </a:extLst>
              </a:tr>
              <a:tr h="282219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USA Tour</a:t>
                      </a: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Teamwork</a:t>
                      </a: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Grade</a:t>
                      </a: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l" rtl="0"/>
                      <a:endParaRPr lang="he-IL" sz="1400">
                        <a:latin typeface="+mn-lt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100" b="1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3.7</a:t>
                      </a:r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extLst>
                  <a:ext uri="{0D108BD9-81ED-4DB2-BD59-A6C34878D82A}"/>
                </a:extLst>
              </a:tr>
              <a:tr h="41083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Elective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Workshop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Personal assignment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Grade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 dirty="0">
                        <a:latin typeface="+mn-lt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29.4</a:t>
                      </a:r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l" rtl="0"/>
                      <a:endParaRPr lang="he-IL" sz="1400">
                        <a:latin typeface="+mn-lt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l" rtl="0"/>
                      <a:endParaRPr lang="he-IL" sz="1400" dirty="0">
                        <a:latin typeface="+mn-lt"/>
                      </a:endParaRPr>
                    </a:p>
                  </a:txBody>
                  <a:tcPr marL="51651" marR="51651" marT="25825" marB="25825" anchor="ctr"/>
                </a:tc>
                <a:extLst>
                  <a:ext uri="{0D108BD9-81ED-4DB2-BD59-A6C34878D82A}"/>
                </a:extLst>
              </a:tr>
              <a:tr h="41083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Strategy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Personal assignment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Grade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100" b="1" dirty="0"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100" b="1"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100" b="1" dirty="0"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100" b="1" smtClean="0">
                          <a:latin typeface="+mn-lt"/>
                          <a:cs typeface="David" panose="020E0502060401010101" pitchFamily="34" charset="-79"/>
                        </a:rPr>
                        <a:t>31.12</a:t>
                      </a:r>
                      <a:endParaRPr lang="he-IL" sz="1100" b="1" dirty="0"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David" panose="020E0502060401010101" pitchFamily="34" charset="-79"/>
                        </a:rPr>
                        <a:t>24.1</a:t>
                      </a:r>
                    </a:p>
                  </a:txBody>
                  <a:tcPr marL="51651" marR="51651" marT="25825" marB="258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1100" b="1"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100" b="1"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100" b="1" dirty="0"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100" b="1" dirty="0"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extLst>
                  <a:ext uri="{0D108BD9-81ED-4DB2-BD59-A6C34878D82A}"/>
                </a:extLst>
              </a:tr>
              <a:tr h="427344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Strategy</a:t>
                      </a: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Experiences</a:t>
                      </a: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Commander's evaluation</a:t>
                      </a:r>
                    </a:p>
                  </a:txBody>
                  <a:tcPr marL="68580" marR="68580" marT="34287" marB="34287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>
                        <a:latin typeface="+mn-lt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8-10.1</a:t>
                      </a:r>
                    </a:p>
                    <a:p>
                      <a:pPr algn="ctr" rtl="0"/>
                      <a:r>
                        <a:rPr lang="en-US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Experience 1</a:t>
                      </a: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20-26.2</a:t>
                      </a:r>
                    </a:p>
                    <a:p>
                      <a:pPr algn="ctr" rtl="0"/>
                      <a:r>
                        <a:rPr lang="en-US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simulation</a:t>
                      </a:r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="1" dirty="0" smtClean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68868" marR="68868" marT="34431" marB="34431" anchor="ctr"/>
                </a:tc>
                <a:extLst>
                  <a:ext uri="{0D108BD9-81ED-4DB2-BD59-A6C34878D82A}"/>
                </a:extLst>
              </a:tr>
              <a:tr h="41703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Final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Paper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Personal assignment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David" panose="020E0502060401010101" pitchFamily="34" charset="-79"/>
                        </a:rPr>
                        <a:t>Grade</a:t>
                      </a:r>
                    </a:p>
                  </a:txBody>
                  <a:tcPr marL="51435" marR="51435" marT="26034" marB="2603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>
                        <a:latin typeface="+mn-lt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17.3</a:t>
                      </a:r>
                    </a:p>
                    <a:p>
                      <a:pPr algn="ctr" rtl="0"/>
                      <a:r>
                        <a:rPr lang="en-US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Report</a:t>
                      </a:r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7.5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submission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sz="1100" b="1" dirty="0">
                        <a:effectLst/>
                        <a:latin typeface="+mn-lt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 smtClean="0">
                          <a:effectLst/>
                          <a:latin typeface="+mn-lt"/>
                          <a:cs typeface="David" panose="020E0502060401010101" pitchFamily="34" charset="-79"/>
                        </a:rPr>
                        <a:t>8.7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presentation</a:t>
                      </a:r>
                      <a:endParaRPr lang="en-US" sz="1100" b="1" dirty="0">
                        <a:effectLst/>
                        <a:latin typeface="+mn-lt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5" marB="25825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4187432" y="-42213"/>
            <a:ext cx="381713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cs typeface="+mj-cs"/>
              </a:rPr>
              <a:t>Assignment Layout</a:t>
            </a:r>
            <a:endParaRPr lang="he-IL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0850" y="-700088"/>
            <a:ext cx="1857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he-IL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1143000"/>
            <a:ext cx="9931399" cy="5715000"/>
          </a:xfrm>
        </p:spPr>
        <p:txBody>
          <a:bodyPr rtlCol="1">
            <a:normAutofit/>
          </a:bodyPr>
          <a:lstStyle/>
          <a:p>
            <a:pPr algn="l" rtl="0"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27.1-7.2.19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Final Paper Recess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3-7.3.19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Europe Tour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– 21.3.19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Purim Vacation</a:t>
            </a:r>
            <a:endParaRPr lang="en-US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21-25.4.1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Passover Vacation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8-9.5.19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Independence Day Vacation</a:t>
            </a:r>
            <a:endParaRPr lang="he-IL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12-16.5.19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Tour to the East</a:t>
            </a:r>
            <a:endParaRPr lang="he-IL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9.6.19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Shavu’ot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Vacation 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50000"/>
              </a:lnSpc>
              <a:buNone/>
              <a:defRPr/>
            </a:pP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16-24.6.19 – USA Tour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17.7.19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INDC Graduation Ceremony </a:t>
            </a:r>
            <a:endParaRPr lang="he-IL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32771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20B8AD-2CC2-4C35-89C1-2D5E3F4F452E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3277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03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079691" y="247156"/>
            <a:ext cx="452559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altLang="he-IL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Important Dates</a:t>
            </a:r>
            <a:endParaRPr lang="he-IL" altLang="he-IL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648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448595" y="1053659"/>
            <a:ext cx="8531397" cy="4471930"/>
          </a:xfrm>
        </p:spPr>
        <p:txBody>
          <a:bodyPr>
            <a:normAutofit/>
          </a:bodyPr>
          <a:lstStyle/>
          <a:p>
            <a:pPr eaLnBrk="1" hangingPunct="1"/>
            <a:endParaRPr lang="en-US" altLang="he-IL" sz="2400" b="1" dirty="0"/>
          </a:p>
          <a:p>
            <a:pPr eaLnBrk="1" hangingPunct="1"/>
            <a:endParaRPr lang="en-US" altLang="he-IL" sz="3200" dirty="0" smtClean="0"/>
          </a:p>
        </p:txBody>
      </p:sp>
      <p:pic>
        <p:nvPicPr>
          <p:cNvPr id="40966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4938123" y="41516"/>
            <a:ext cx="24096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Emphases</a:t>
            </a:r>
            <a:endParaRPr lang="he-IL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Shape 110"/>
          <p:cNvSpPr txBox="1">
            <a:spLocks/>
          </p:cNvSpPr>
          <p:nvPr/>
        </p:nvSpPr>
        <p:spPr>
          <a:xfrm>
            <a:off x="1430505" y="891731"/>
            <a:ext cx="4586414" cy="664542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Senior friendship – Impressive dynamics </a:t>
            </a:r>
            <a:endParaRPr lang="he-IL" alt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Focusing the learning break</a:t>
            </a:r>
            <a:endParaRPr lang="he-IL" alt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Little assignments – mandatory in my view</a:t>
            </a:r>
            <a:endParaRPr lang="he-IL" altLang="he-IL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Body of the paper</a:t>
            </a:r>
            <a:endParaRPr lang="he-IL" altLang="he-IL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Organizing your time</a:t>
            </a:r>
            <a:endParaRPr lang="he-IL" altLang="he-IL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Tours abroad – a designated meeting, but…</a:t>
            </a:r>
            <a:endParaRPr lang="he-IL" alt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Shape 110"/>
          <p:cNvSpPr txBox="1">
            <a:spLocks/>
          </p:cNvSpPr>
          <p:nvPr/>
        </p:nvSpPr>
        <p:spPr>
          <a:xfrm>
            <a:off x="7269625" y="939902"/>
            <a:ext cx="4922375" cy="664542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Advanced Season:</a:t>
            </a:r>
            <a:endParaRPr lang="he-IL" alt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Integrative learning</a:t>
            </a:r>
            <a:endParaRPr lang="he-IL" altLang="he-IL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Allows </a:t>
            </a:r>
            <a:r>
              <a:rPr lang="en-US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multidisciplinary </a:t>
            </a:r>
            <a:r>
              <a:rPr lang="en-US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learning</a:t>
            </a:r>
            <a:endParaRPr lang="he-IL" altLang="he-IL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More significant leading by the participants</a:t>
            </a:r>
            <a:endParaRPr lang="he-IL" altLang="he-IL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Optional t</a:t>
            </a:r>
            <a:r>
              <a:rPr lang="en-US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opic seminars</a:t>
            </a:r>
            <a:endParaRPr lang="he-IL" altLang="he-IL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Team versus group</a:t>
            </a:r>
            <a:endParaRPr lang="he-IL" alt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Experiences</a:t>
            </a:r>
            <a:endParaRPr lang="he-IL" altLang="he-IL" sz="1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A new plenum order</a:t>
            </a:r>
            <a:endParaRPr lang="he-IL" altLang="he-IL" sz="1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Enjoy…</a:t>
            </a:r>
            <a:endParaRPr lang="he-IL" alt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0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תמונה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D25BEFA2-DCA0-452F-AAB3-542DBD06CA23}" type="slidenum">
              <a:rPr lang="he-IL" altLang="he-IL">
                <a:solidFill>
                  <a:srgbClr val="045C75"/>
                </a:solidFill>
                <a:latin typeface="Arial" pitchFamily="34" charset="0"/>
                <a:cs typeface="David" pitchFamily="34" charset="-79"/>
              </a:rPr>
              <a:pPr algn="r"/>
              <a:t>13</a:t>
            </a:fld>
            <a:endParaRPr lang="he-IL" altLang="he-IL">
              <a:solidFill>
                <a:srgbClr val="045C75"/>
              </a:solidFill>
              <a:latin typeface="Arial" pitchFamily="34" charset="0"/>
              <a:cs typeface="David" pitchFamily="34" charset="-79"/>
            </a:endParaRPr>
          </a:p>
        </p:txBody>
      </p:sp>
      <p:pic>
        <p:nvPicPr>
          <p:cNvPr id="31748" name="תמונה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2496645" y="4970901"/>
            <a:ext cx="958948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alt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Wishing us all good luck!!</a:t>
            </a:r>
            <a:endParaRPr lang="he-IL" altLang="he-IL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1750" name="תמונה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3475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תמונה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6900" y="0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09F5-4B33-477B-BD14-66E1E382048F}" type="slidenum">
              <a:rPr lang="he-IL" altLang="he-IL" smtClean="0"/>
              <a:pPr>
                <a:defRPr/>
              </a:pPr>
              <a:t>2</a:t>
            </a:fld>
            <a:endParaRPr lang="he-IL" alt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992313" y="341313"/>
            <a:ext cx="8229600" cy="1143000"/>
          </a:xfrm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rgbClr val="0070C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What will we talk about?</a:t>
            </a:r>
            <a:endParaRPr lang="he-IL" sz="6000" b="1" dirty="0">
              <a:solidFill>
                <a:srgbClr val="0070C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1031875" y="2008188"/>
            <a:ext cx="5043488" cy="4214812"/>
          </a:xfrm>
        </p:spPr>
        <p:txBody>
          <a:bodyPr rtlCol="1">
            <a:norm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  <a:defRPr/>
            </a:pPr>
            <a:r>
              <a:rPr lang="en-US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Summarizing the infrastructure and core seasons</a:t>
            </a:r>
          </a:p>
          <a:p>
            <a:pPr algn="l"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  <a:defRPr/>
            </a:pPr>
            <a:r>
              <a:rPr lang="en-US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Looking forward</a:t>
            </a:r>
          </a:p>
          <a:p>
            <a:pPr algn="l"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  <a:defRPr/>
            </a:pPr>
            <a:r>
              <a:rPr lang="en-US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Emphases</a:t>
            </a: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>
              <a:lnSpc>
                <a:spcPct val="150000"/>
              </a:lnSpc>
              <a:buClr>
                <a:schemeClr val="bg1"/>
              </a:buClr>
              <a:defRPr/>
            </a:pPr>
            <a:endParaRPr lang="he-IL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9461" name="Picture 2" descr="http://grade6-mrsd.graystonprep.wikispaces.net/file/view/speech_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914" y="2314575"/>
            <a:ext cx="24288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162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03"/>
          <p:cNvSpPr>
            <a:spLocks noChangeArrowheads="1"/>
          </p:cNvSpPr>
          <p:nvPr/>
        </p:nvSpPr>
        <p:spPr bwMode="auto">
          <a:xfrm>
            <a:off x="488950" y="1165226"/>
            <a:ext cx="7531099" cy="632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</a:pPr>
            <a:r>
              <a:rPr lang="en-US" altLang="he-IL" sz="22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L</a:t>
            </a:r>
            <a:r>
              <a:rPr lang="en-US" altLang="he-IL" sz="22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earning and developing thinking and analytical tools, understanding processes and implementing them on the strategic level, in a way that will allow dealing with complex challenges in the field of national security</a:t>
            </a:r>
            <a:endParaRPr lang="he-IL" altLang="he-IL" sz="2200" b="1" dirty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 algn="l" rtl="0" eaLnBrk="1" hangingPunct="1">
              <a:lnSpc>
                <a:spcPct val="150000"/>
              </a:lnSpc>
            </a:pPr>
            <a:endParaRPr lang="he-IL" altLang="he-IL" sz="2200" b="1" dirty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 algn="l" rtl="0" eaLnBrk="1" hangingPunct="1">
              <a:lnSpc>
                <a:spcPct val="150000"/>
              </a:lnSpc>
              <a:buSzPct val="100000"/>
            </a:pPr>
            <a:r>
              <a:rPr lang="en-US" altLang="he-IL" sz="22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Acquainting knowledge – on Israeli national security and its scope – by learning and researching the components of national security</a:t>
            </a:r>
          </a:p>
          <a:p>
            <a:pPr algn="l" rtl="0" eaLnBrk="1" hangingPunct="1">
              <a:lnSpc>
                <a:spcPct val="150000"/>
              </a:lnSpc>
              <a:buSzPct val="100000"/>
            </a:pPr>
            <a:endParaRPr lang="he-IL" altLang="he-IL" sz="2200" b="1" dirty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 algn="l" rtl="0" eaLnBrk="1" hangingPunct="1">
              <a:lnSpc>
                <a:spcPct val="150000"/>
              </a:lnSpc>
              <a:buSzPct val="100000"/>
            </a:pPr>
            <a:r>
              <a:rPr lang="en-US" altLang="he-IL" sz="22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Analyzing the affinities between the different layers of national security </a:t>
            </a:r>
            <a:endParaRPr lang="he-IL" altLang="he-IL" sz="2200" b="1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 eaLnBrk="1" hangingPunct="1">
              <a:lnSpc>
                <a:spcPct val="150000"/>
              </a:lnSpc>
              <a:buSzPct val="100000"/>
            </a:pPr>
            <a:endParaRPr lang="he-IL" altLang="he-IL" sz="2800" b="1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3557" name="מבל חדש.jpg" descr="מבל חד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9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2216988" y="260476"/>
            <a:ext cx="792236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altLang="he-IL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The Goals of the Academic Year</a:t>
            </a:r>
            <a:endParaRPr lang="he-IL" alt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מציין מיקום תמונה 4" descr="תקריב של ספרים על מדפים עם ספרים נוספים מטושטשים בקידמה וברקע"/>
          <p:cNvPicPr>
            <a:picLocks noChangeAspect="1"/>
          </p:cNvPicPr>
          <p:nvPr/>
        </p:nvPicPr>
        <p:blipFill>
          <a:blip r:embed="rId3" cstate="print"/>
          <a:srcRect l="3155" r="3155"/>
          <a:stretch>
            <a:fillRect/>
          </a:stretch>
        </p:blipFill>
        <p:spPr>
          <a:xfrm>
            <a:off x="7909924" y="2018030"/>
            <a:ext cx="4041775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73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10"/>
          <p:cNvSpPr>
            <a:spLocks noGrp="1"/>
          </p:cNvSpPr>
          <p:nvPr>
            <p:ph type="body" idx="4294967295"/>
          </p:nvPr>
        </p:nvSpPr>
        <p:spPr>
          <a:xfrm>
            <a:off x="1020536" y="649651"/>
            <a:ext cx="10861630" cy="5275262"/>
          </a:xfrm>
        </p:spPr>
        <p:txBody>
          <a:bodyPr>
            <a:noAutofit/>
          </a:bodyPr>
          <a:lstStyle/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An interdisciplinary program 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Diversity in methods of learning – simulations, seminars, etc. 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Diversity in the learning spaces – frontal, plenum, teams, etc.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The great diversity between the participants as a resource – partnership 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Flexibility and relevancy to the changing reality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Participants leading some of the fields of study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A social network as a component of power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170000"/>
              </a:lnSpc>
              <a:spcBef>
                <a:spcPts val="375"/>
              </a:spcBef>
            </a:pPr>
            <a:r>
              <a:rPr lang="en-US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Tolerance, open-mind, sensitivity and intellectual  courage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5603" name="מבל חדש.jpg" descr="מבל חד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3758123" y="0"/>
            <a:ext cx="495039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altLang="he-IL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Learning Principles</a:t>
            </a:r>
            <a:endParaRPr lang="he-IL" alt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896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/>
          <p:cNvGrpSpPr/>
          <p:nvPr/>
        </p:nvGrpSpPr>
        <p:grpSpPr>
          <a:xfrm>
            <a:off x="1" y="4728754"/>
            <a:ext cx="12191999" cy="2129246"/>
            <a:chOff x="1" y="4728754"/>
            <a:chExt cx="12191999" cy="2129246"/>
          </a:xfrm>
        </p:grpSpPr>
        <p:grpSp>
          <p:nvGrpSpPr>
            <p:cNvPr id="2" name="קבוצה 1"/>
            <p:cNvGrpSpPr/>
            <p:nvPr/>
          </p:nvGrpSpPr>
          <p:grpSpPr>
            <a:xfrm>
              <a:off x="1" y="4728754"/>
              <a:ext cx="12070080" cy="2129246"/>
              <a:chOff x="1" y="4728754"/>
              <a:chExt cx="12070080" cy="2129246"/>
            </a:xfrm>
          </p:grpSpPr>
          <p:sp>
            <p:nvSpPr>
              <p:cNvPr id="9" name="אליפסה 8"/>
              <p:cNvSpPr/>
              <p:nvPr/>
            </p:nvSpPr>
            <p:spPr>
              <a:xfrm>
                <a:off x="1" y="4728754"/>
                <a:ext cx="12070080" cy="212924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1" name="מלבן 40"/>
              <p:cNvSpPr/>
              <p:nvPr/>
            </p:nvSpPr>
            <p:spPr>
              <a:xfrm>
                <a:off x="4781550" y="5186098"/>
                <a:ext cx="2590800" cy="646331"/>
              </a:xfrm>
              <a:prstGeom prst="rect">
                <a:avLst/>
              </a:prstGeom>
              <a:noFill/>
              <a:scene3d>
                <a:camera prst="orthographicFront">
                  <a:rot lat="27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en-US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Basic Concepts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2" name="מלבן 41"/>
              <p:cNvSpPr/>
              <p:nvPr/>
            </p:nvSpPr>
            <p:spPr>
              <a:xfrm>
                <a:off x="5029200" y="5719653"/>
                <a:ext cx="2152649" cy="646331"/>
              </a:xfrm>
              <a:prstGeom prst="rect">
                <a:avLst/>
              </a:prstGeom>
              <a:noFill/>
              <a:scene3d>
                <a:camera prst="orthographicFront">
                  <a:rot lat="19499996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F</a:t>
                </a:r>
                <a:r>
                  <a:rPr lang="en-US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orefathers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223815" y="6396335"/>
              <a:ext cx="2968185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 smtClean="0"/>
                <a:t>Infrastructure Season</a:t>
              </a:r>
              <a:endParaRPr lang="he-IL" sz="2400" b="1" dirty="0"/>
            </a:p>
          </p:txBody>
        </p:sp>
      </p:grpSp>
      <p:sp>
        <p:nvSpPr>
          <p:cNvPr id="10" name="מלבן 9"/>
          <p:cNvSpPr/>
          <p:nvPr/>
        </p:nvSpPr>
        <p:spPr>
          <a:xfrm>
            <a:off x="798947" y="0"/>
            <a:ext cx="10506274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Structural Logic of the Academic Year - INDC 46</a:t>
            </a:r>
            <a:r>
              <a:rPr lang="en-US" sz="3600" b="1" cap="none" spc="0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Class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0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אליפסה 8"/>
          <p:cNvSpPr/>
          <p:nvPr/>
        </p:nvSpPr>
        <p:spPr>
          <a:xfrm>
            <a:off x="1" y="4728754"/>
            <a:ext cx="12070080" cy="2129246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4" name="קבוצה 43"/>
          <p:cNvGrpSpPr/>
          <p:nvPr/>
        </p:nvGrpSpPr>
        <p:grpSpPr>
          <a:xfrm>
            <a:off x="14069" y="2926828"/>
            <a:ext cx="12070079" cy="2491336"/>
            <a:chOff x="14069" y="2926828"/>
            <a:chExt cx="12070079" cy="2491336"/>
          </a:xfrm>
        </p:grpSpPr>
        <p:sp>
          <p:nvSpPr>
            <p:cNvPr id="24" name="פחית 23"/>
            <p:cNvSpPr/>
            <p:nvPr/>
          </p:nvSpPr>
          <p:spPr>
            <a:xfrm>
              <a:off x="7903809" y="2949284"/>
              <a:ext cx="1121176" cy="24688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2" name="פחית 21"/>
            <p:cNvSpPr/>
            <p:nvPr/>
          </p:nvSpPr>
          <p:spPr>
            <a:xfrm>
              <a:off x="890809" y="2926828"/>
              <a:ext cx="1671489" cy="2468880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0" name="פחית 19"/>
            <p:cNvSpPr/>
            <p:nvPr/>
          </p:nvSpPr>
          <p:spPr>
            <a:xfrm>
              <a:off x="3086434" y="2926828"/>
              <a:ext cx="1658588" cy="2468880"/>
            </a:xfrm>
            <a:prstGeom prst="can">
              <a:avLst/>
            </a:prstGeom>
            <a:solidFill>
              <a:srgbClr val="7030A0">
                <a:alpha val="37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3" name="פחית 22"/>
            <p:cNvSpPr/>
            <p:nvPr/>
          </p:nvSpPr>
          <p:spPr>
            <a:xfrm>
              <a:off x="10061274" y="2949284"/>
              <a:ext cx="1121176" cy="246888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14069" y="3843501"/>
              <a:ext cx="12070079" cy="147401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/>
            <a:scene3d>
              <a:camera prst="orthographicFront">
                <a:rot lat="33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17" name="מלבן 16"/>
            <p:cNvSpPr/>
            <p:nvPr/>
          </p:nvSpPr>
          <p:spPr>
            <a:xfrm>
              <a:off x="1022390" y="4178627"/>
              <a:ext cx="946733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Regional National Security Tours and First Strategic Experience</a:t>
              </a:r>
              <a:endParaRPr lang="he-IL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762000" y="5104517"/>
            <a:ext cx="10420443" cy="1261467"/>
            <a:chOff x="762000" y="5104517"/>
            <a:chExt cx="10420443" cy="1261467"/>
          </a:xfrm>
        </p:grpSpPr>
        <p:sp>
          <p:nvSpPr>
            <p:cNvPr id="4" name="פחית 3"/>
            <p:cNvSpPr/>
            <p:nvPr/>
          </p:nvSpPr>
          <p:spPr>
            <a:xfrm>
              <a:off x="10072100" y="5222875"/>
              <a:ext cx="1110343" cy="1084732"/>
            </a:xfrm>
            <a:prstGeom prst="can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en-US" dirty="0" smtClean="0"/>
                <a:t>I</a:t>
              </a:r>
              <a:r>
                <a:rPr lang="en-US" dirty="0" smtClean="0"/>
                <a:t>sraeli Society</a:t>
              </a:r>
              <a:endParaRPr lang="he-IL" dirty="0"/>
            </a:p>
          </p:txBody>
        </p:sp>
        <p:sp>
          <p:nvSpPr>
            <p:cNvPr id="38" name="פחית 37"/>
            <p:cNvSpPr/>
            <p:nvPr/>
          </p:nvSpPr>
          <p:spPr>
            <a:xfrm>
              <a:off x="762000" y="5636043"/>
              <a:ext cx="1786514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en-US" dirty="0" smtClean="0"/>
                <a:t>N</a:t>
              </a:r>
              <a:r>
                <a:rPr lang="en-US" dirty="0" smtClean="0"/>
                <a:t>ational Security</a:t>
              </a:r>
              <a:endParaRPr lang="he-IL" dirty="0"/>
            </a:p>
          </p:txBody>
        </p:sp>
        <p:sp>
          <p:nvSpPr>
            <p:cNvPr id="5" name="פחית 4"/>
            <p:cNvSpPr/>
            <p:nvPr/>
          </p:nvSpPr>
          <p:spPr>
            <a:xfrm>
              <a:off x="7914642" y="5259352"/>
              <a:ext cx="1110343" cy="1084732"/>
            </a:xfrm>
            <a:prstGeom prst="can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en-US" dirty="0" smtClean="0"/>
                <a:t>I</a:t>
              </a:r>
              <a:r>
                <a:rPr lang="en-US" dirty="0" smtClean="0"/>
                <a:t>sraeli Economy</a:t>
              </a:r>
              <a:endParaRPr lang="he-IL" dirty="0"/>
            </a:p>
          </p:txBody>
        </p:sp>
        <p:sp>
          <p:nvSpPr>
            <p:cNvPr id="3" name="פחית 2"/>
            <p:cNvSpPr/>
            <p:nvPr/>
          </p:nvSpPr>
          <p:spPr>
            <a:xfrm>
              <a:off x="800101" y="5104517"/>
              <a:ext cx="1748414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en-US" dirty="0" smtClean="0"/>
                <a:t>Middle East</a:t>
              </a:r>
              <a:endParaRPr lang="he-IL" dirty="0" smtClean="0"/>
            </a:p>
          </p:txBody>
        </p:sp>
        <p:sp>
          <p:nvSpPr>
            <p:cNvPr id="6" name="פחית 5"/>
            <p:cNvSpPr/>
            <p:nvPr/>
          </p:nvSpPr>
          <p:spPr>
            <a:xfrm>
              <a:off x="3072650" y="5222875"/>
              <a:ext cx="1708355" cy="1084732"/>
            </a:xfrm>
            <a:prstGeom prst="can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en-US" dirty="0" smtClean="0"/>
                <a:t>P</a:t>
              </a:r>
              <a:r>
                <a:rPr lang="en-US" dirty="0" smtClean="0"/>
                <a:t>olitical and Diplomatic</a:t>
              </a:r>
              <a:endParaRPr lang="he-IL" dirty="0"/>
            </a:p>
          </p:txBody>
        </p:sp>
        <p:grpSp>
          <p:nvGrpSpPr>
            <p:cNvPr id="14" name="קבוצה 13"/>
            <p:cNvGrpSpPr/>
            <p:nvPr/>
          </p:nvGrpSpPr>
          <p:grpSpPr>
            <a:xfrm>
              <a:off x="5230115" y="5186098"/>
              <a:ext cx="1644690" cy="1179886"/>
              <a:chOff x="5230115" y="5186098"/>
              <a:chExt cx="1644690" cy="1179886"/>
            </a:xfrm>
          </p:grpSpPr>
          <p:sp>
            <p:nvSpPr>
              <p:cNvPr id="13" name="מלבן 12"/>
              <p:cNvSpPr/>
              <p:nvPr/>
            </p:nvSpPr>
            <p:spPr>
              <a:xfrm>
                <a:off x="5305532" y="5458043"/>
                <a:ext cx="1485150" cy="523220"/>
              </a:xfrm>
              <a:prstGeom prst="rect">
                <a:avLst/>
              </a:prstGeom>
              <a:noFill/>
              <a:scene3d>
                <a:camera prst="orthographicFront">
                  <a:rot lat="21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S</a:t>
                </a:r>
                <a:r>
                  <a:rPr lang="en-US" sz="28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trategic</a:t>
                </a:r>
                <a:endParaRPr lang="he-IL" sz="28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0" name="מלבן 39"/>
              <p:cNvSpPr/>
              <p:nvPr/>
            </p:nvSpPr>
            <p:spPr>
              <a:xfrm>
                <a:off x="5236215" y="5719653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19499996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T</a:t>
                </a:r>
                <a:r>
                  <a:rPr lang="en-US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hought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3" name="מלבן 42"/>
              <p:cNvSpPr/>
              <p:nvPr/>
            </p:nvSpPr>
            <p:spPr>
              <a:xfrm>
                <a:off x="5230115" y="5186098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27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en-US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T</a:t>
                </a:r>
                <a:r>
                  <a:rPr lang="en-US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hinking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</p:grpSp>
      <p:sp>
        <p:nvSpPr>
          <p:cNvPr id="42" name="מלבן 41"/>
          <p:cNvSpPr/>
          <p:nvPr/>
        </p:nvSpPr>
        <p:spPr>
          <a:xfrm>
            <a:off x="4691280" y="540128"/>
            <a:ext cx="2531078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Core Season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1010900" y="4026378"/>
            <a:ext cx="1181100" cy="2188520"/>
            <a:chOff x="11010900" y="4026378"/>
            <a:chExt cx="1181100" cy="2188520"/>
          </a:xfrm>
        </p:grpSpPr>
        <p:sp>
          <p:nvSpPr>
            <p:cNvPr id="25" name="TextBox 24"/>
            <p:cNvSpPr txBox="1"/>
            <p:nvPr/>
          </p:nvSpPr>
          <p:spPr>
            <a:xfrm>
              <a:off x="11010900" y="4664494"/>
              <a:ext cx="118110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/>
                <a:t>C</a:t>
              </a:r>
              <a:r>
                <a:rPr lang="en-US" sz="2400" b="1" dirty="0" smtClean="0"/>
                <a:t>ore Season</a:t>
              </a:r>
              <a:endParaRPr lang="he-IL" sz="2400" b="1" dirty="0"/>
            </a:p>
          </p:txBody>
        </p:sp>
        <p:sp>
          <p:nvSpPr>
            <p:cNvPr id="26" name="סוגר מסולסל ימני 25"/>
            <p:cNvSpPr/>
            <p:nvPr/>
          </p:nvSpPr>
          <p:spPr>
            <a:xfrm flipV="1">
              <a:off x="11083418" y="4026378"/>
              <a:ext cx="575042" cy="2188520"/>
            </a:xfrm>
            <a:prstGeom prst="rightBrace">
              <a:avLst/>
            </a:pr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270303" y="6396335"/>
            <a:ext cx="292169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Infrastructure Season</a:t>
            </a:r>
            <a:endParaRPr lang="he-IL" sz="2400" b="1" dirty="0"/>
          </a:p>
        </p:txBody>
      </p:sp>
      <p:sp>
        <p:nvSpPr>
          <p:cNvPr id="28" name="מלבן 27"/>
          <p:cNvSpPr/>
          <p:nvPr/>
        </p:nvSpPr>
        <p:spPr>
          <a:xfrm>
            <a:off x="798947" y="0"/>
            <a:ext cx="10506274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Structural Logic of the Academic Year - INDC 46</a:t>
            </a:r>
            <a:r>
              <a:rPr lang="en-US" sz="3600" b="1" cap="none" spc="0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Class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27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אליפסה 8"/>
          <p:cNvSpPr/>
          <p:nvPr/>
        </p:nvSpPr>
        <p:spPr>
          <a:xfrm>
            <a:off x="1" y="4728754"/>
            <a:ext cx="12070080" cy="2129246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4" name="קבוצה 43"/>
          <p:cNvGrpSpPr/>
          <p:nvPr/>
        </p:nvGrpSpPr>
        <p:grpSpPr>
          <a:xfrm>
            <a:off x="14069" y="2830097"/>
            <a:ext cx="12070079" cy="2499549"/>
            <a:chOff x="14069" y="2830097"/>
            <a:chExt cx="12070079" cy="2499549"/>
          </a:xfrm>
        </p:grpSpPr>
        <p:sp>
          <p:nvSpPr>
            <p:cNvPr id="24" name="פחית 23"/>
            <p:cNvSpPr/>
            <p:nvPr/>
          </p:nvSpPr>
          <p:spPr>
            <a:xfrm>
              <a:off x="7985002" y="2860766"/>
              <a:ext cx="1121176" cy="24688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23" name="פחית 22"/>
            <p:cNvSpPr/>
            <p:nvPr/>
          </p:nvSpPr>
          <p:spPr>
            <a:xfrm>
              <a:off x="10061267" y="2860766"/>
              <a:ext cx="1121176" cy="246888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22" name="פחית 21"/>
            <p:cNvSpPr/>
            <p:nvPr/>
          </p:nvSpPr>
          <p:spPr>
            <a:xfrm>
              <a:off x="708754" y="2830097"/>
              <a:ext cx="1671489" cy="2468880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20" name="פחית 19"/>
            <p:cNvSpPr/>
            <p:nvPr/>
          </p:nvSpPr>
          <p:spPr>
            <a:xfrm>
              <a:off x="3082746" y="2860766"/>
              <a:ext cx="1658588" cy="2468880"/>
            </a:xfrm>
            <a:prstGeom prst="can">
              <a:avLst/>
            </a:prstGeom>
            <a:solidFill>
              <a:srgbClr val="7030A0">
                <a:alpha val="37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14069" y="3843501"/>
              <a:ext cx="12070079" cy="147401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/>
            <a:scene3d>
              <a:camera prst="orthographicFront">
                <a:rot lat="33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7" name="מלבן 16"/>
            <p:cNvSpPr/>
            <p:nvPr/>
          </p:nvSpPr>
          <p:spPr>
            <a:xfrm>
              <a:off x="2422599" y="4178627"/>
              <a:ext cx="666688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Regional National Security Tours and First Strategic Experience</a:t>
              </a:r>
              <a:endParaRPr lang="he-IL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7" name="קבוצה 46"/>
          <p:cNvGrpSpPr/>
          <p:nvPr/>
        </p:nvGrpSpPr>
        <p:grpSpPr>
          <a:xfrm>
            <a:off x="255617" y="2782054"/>
            <a:ext cx="9947866" cy="1474013"/>
            <a:chOff x="3043272" y="2782054"/>
            <a:chExt cx="6006410" cy="1474013"/>
          </a:xfrm>
        </p:grpSpPr>
        <p:sp>
          <p:nvSpPr>
            <p:cNvPr id="18" name="אליפסה 17"/>
            <p:cNvSpPr/>
            <p:nvPr/>
          </p:nvSpPr>
          <p:spPr>
            <a:xfrm>
              <a:off x="3043272" y="2782054"/>
              <a:ext cx="6006410" cy="14740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/>
            <a:scene3d>
              <a:camera prst="orthographicFront">
                <a:rot lat="36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מלבן 18"/>
            <p:cNvSpPr/>
            <p:nvPr/>
          </p:nvSpPr>
          <p:spPr>
            <a:xfrm>
              <a:off x="3585883" y="3017909"/>
              <a:ext cx="519361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Second Strategic Experience-</a:t>
              </a:r>
            </a:p>
            <a:p>
              <a:pPr algn="ctr"/>
              <a:r>
                <a:rPr lang="en-US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Political-Security Simulation</a:t>
              </a:r>
              <a:endPara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8" name="קבוצה 47"/>
          <p:cNvGrpSpPr/>
          <p:nvPr/>
        </p:nvGrpSpPr>
        <p:grpSpPr>
          <a:xfrm>
            <a:off x="48902" y="476250"/>
            <a:ext cx="12070079" cy="1322989"/>
            <a:chOff x="48902" y="325226"/>
            <a:chExt cx="12070079" cy="1474013"/>
          </a:xfrm>
        </p:grpSpPr>
        <p:sp>
          <p:nvSpPr>
            <p:cNvPr id="32" name="אליפסה 31"/>
            <p:cNvSpPr/>
            <p:nvPr/>
          </p:nvSpPr>
          <p:spPr>
            <a:xfrm>
              <a:off x="48902" y="325226"/>
              <a:ext cx="12070079" cy="147401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/>
            <a:scene3d>
              <a:camera prst="orthographicFront">
                <a:rot lat="33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מלבן 32"/>
            <p:cNvSpPr/>
            <p:nvPr/>
          </p:nvSpPr>
          <p:spPr>
            <a:xfrm>
              <a:off x="3711376" y="531518"/>
              <a:ext cx="415902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Third Strategic Experience – East Tour</a:t>
              </a:r>
            </a:p>
            <a:p>
              <a:pPr algn="ctr"/>
              <a:r>
                <a:rPr lang="en-US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And National Security </a:t>
              </a:r>
              <a:r>
                <a:rPr lang="en-US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r>
                <a:rPr lang="en-US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ours </a:t>
              </a:r>
              <a:r>
                <a:rPr lang="en-US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r>
                <a:rPr lang="en-US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broad</a:t>
              </a:r>
              <a:endParaRPr lang="he-IL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590551" y="5105640"/>
            <a:ext cx="10591892" cy="1260344"/>
            <a:chOff x="590551" y="5105640"/>
            <a:chExt cx="10591892" cy="1260344"/>
          </a:xfrm>
        </p:grpSpPr>
        <p:sp>
          <p:nvSpPr>
            <p:cNvPr id="5" name="פחית 4"/>
            <p:cNvSpPr/>
            <p:nvPr/>
          </p:nvSpPr>
          <p:spPr>
            <a:xfrm>
              <a:off x="7971708" y="5222875"/>
              <a:ext cx="1110343" cy="1084732"/>
            </a:xfrm>
            <a:prstGeom prst="can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en-US" dirty="0" smtClean="0"/>
                <a:t>Israeli Economy</a:t>
              </a:r>
              <a:endParaRPr lang="he-IL" dirty="0"/>
            </a:p>
          </p:txBody>
        </p:sp>
        <p:sp>
          <p:nvSpPr>
            <p:cNvPr id="4" name="פחית 3"/>
            <p:cNvSpPr/>
            <p:nvPr/>
          </p:nvSpPr>
          <p:spPr>
            <a:xfrm>
              <a:off x="10072100" y="5222875"/>
              <a:ext cx="1110343" cy="1084732"/>
            </a:xfrm>
            <a:prstGeom prst="can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en-US" dirty="0" smtClean="0"/>
                <a:t>Israeli Society</a:t>
              </a:r>
              <a:endParaRPr lang="he-IL" dirty="0"/>
            </a:p>
          </p:txBody>
        </p:sp>
        <p:sp>
          <p:nvSpPr>
            <p:cNvPr id="6" name="פחית 5"/>
            <p:cNvSpPr/>
            <p:nvPr/>
          </p:nvSpPr>
          <p:spPr>
            <a:xfrm>
              <a:off x="3072650" y="5222875"/>
              <a:ext cx="1708355" cy="1084732"/>
            </a:xfrm>
            <a:prstGeom prst="can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en-US" dirty="0" smtClean="0"/>
                <a:t>Political and Diplomatic</a:t>
              </a:r>
              <a:endParaRPr lang="he-IL" dirty="0"/>
            </a:p>
          </p:txBody>
        </p:sp>
        <p:sp>
          <p:nvSpPr>
            <p:cNvPr id="38" name="פחית 37"/>
            <p:cNvSpPr/>
            <p:nvPr/>
          </p:nvSpPr>
          <p:spPr>
            <a:xfrm>
              <a:off x="609600" y="5560507"/>
              <a:ext cx="1772286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en-US" dirty="0" smtClean="0"/>
                <a:t>National Security</a:t>
              </a:r>
              <a:endParaRPr lang="he-IL" dirty="0"/>
            </a:p>
          </p:txBody>
        </p:sp>
        <p:grpSp>
          <p:nvGrpSpPr>
            <p:cNvPr id="14" name="קבוצה 13"/>
            <p:cNvGrpSpPr/>
            <p:nvPr/>
          </p:nvGrpSpPr>
          <p:grpSpPr>
            <a:xfrm>
              <a:off x="5230115" y="5186098"/>
              <a:ext cx="1644690" cy="1179886"/>
              <a:chOff x="5230115" y="5186098"/>
              <a:chExt cx="1644690" cy="1179886"/>
            </a:xfrm>
          </p:grpSpPr>
          <p:sp>
            <p:nvSpPr>
              <p:cNvPr id="13" name="מלבן 12"/>
              <p:cNvSpPr/>
              <p:nvPr/>
            </p:nvSpPr>
            <p:spPr>
              <a:xfrm>
                <a:off x="5305532" y="5458043"/>
                <a:ext cx="1485150" cy="523220"/>
              </a:xfrm>
              <a:prstGeom prst="rect">
                <a:avLst/>
              </a:prstGeom>
              <a:noFill/>
              <a:scene3d>
                <a:camera prst="orthographicFront">
                  <a:rot lat="21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Strategic</a:t>
                </a:r>
                <a:endParaRPr lang="he-IL" sz="28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0" name="מלבן 39"/>
              <p:cNvSpPr/>
              <p:nvPr/>
            </p:nvSpPr>
            <p:spPr>
              <a:xfrm>
                <a:off x="5236215" y="5719653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19499996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Thought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3" name="מלבן 42"/>
              <p:cNvSpPr/>
              <p:nvPr/>
            </p:nvSpPr>
            <p:spPr>
              <a:xfrm>
                <a:off x="5230115" y="5186098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27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en-US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Thinking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  <p:sp>
          <p:nvSpPr>
            <p:cNvPr id="3" name="פחית 2"/>
            <p:cNvSpPr/>
            <p:nvPr/>
          </p:nvSpPr>
          <p:spPr>
            <a:xfrm>
              <a:off x="590551" y="5105640"/>
              <a:ext cx="1779016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en-US" dirty="0" smtClean="0"/>
                <a:t>Middle East</a:t>
              </a:r>
              <a:endParaRPr lang="he-IL" dirty="0" smtClean="0"/>
            </a:p>
          </p:txBody>
        </p:sp>
      </p:grpSp>
      <p:sp>
        <p:nvSpPr>
          <p:cNvPr id="10" name="סוגר מסולסל ימני 9"/>
          <p:cNvSpPr/>
          <p:nvPr/>
        </p:nvSpPr>
        <p:spPr>
          <a:xfrm flipV="1">
            <a:off x="11083418" y="4026378"/>
            <a:ext cx="575042" cy="2188520"/>
          </a:xfrm>
          <a:prstGeom prst="rightBrac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" name="קבוצה 10"/>
          <p:cNvGrpSpPr/>
          <p:nvPr/>
        </p:nvGrpSpPr>
        <p:grpSpPr>
          <a:xfrm>
            <a:off x="10486735" y="529793"/>
            <a:ext cx="1705265" cy="3329431"/>
            <a:chOff x="10486735" y="529793"/>
            <a:chExt cx="1705265" cy="3329431"/>
          </a:xfrm>
        </p:grpSpPr>
        <p:sp>
          <p:nvSpPr>
            <p:cNvPr id="46" name="TextBox 45"/>
            <p:cNvSpPr txBox="1"/>
            <p:nvPr/>
          </p:nvSpPr>
          <p:spPr>
            <a:xfrm>
              <a:off x="10486735" y="1104901"/>
              <a:ext cx="1705265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/>
                <a:t>Advanced Season</a:t>
              </a:r>
              <a:endParaRPr lang="he-IL" sz="2400" b="1" dirty="0"/>
            </a:p>
          </p:txBody>
        </p:sp>
        <p:sp>
          <p:nvSpPr>
            <p:cNvPr id="49" name="סוגר מסולסל ימני 48"/>
            <p:cNvSpPr/>
            <p:nvPr/>
          </p:nvSpPr>
          <p:spPr>
            <a:xfrm flipV="1">
              <a:off x="11105188" y="529793"/>
              <a:ext cx="575042" cy="3329431"/>
            </a:xfrm>
            <a:prstGeom prst="rightBrace">
              <a:avLst/>
            </a:pr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7" name="קבוצה 6"/>
          <p:cNvGrpSpPr/>
          <p:nvPr/>
        </p:nvGrpSpPr>
        <p:grpSpPr>
          <a:xfrm>
            <a:off x="-78230" y="1201782"/>
            <a:ext cx="12070079" cy="2253449"/>
            <a:chOff x="-78230" y="1201782"/>
            <a:chExt cx="12070079" cy="2253449"/>
          </a:xfrm>
        </p:grpSpPr>
        <p:grpSp>
          <p:nvGrpSpPr>
            <p:cNvPr id="2" name="קבוצה 1"/>
            <p:cNvGrpSpPr/>
            <p:nvPr/>
          </p:nvGrpSpPr>
          <p:grpSpPr>
            <a:xfrm>
              <a:off x="-78230" y="1201782"/>
              <a:ext cx="12070079" cy="2253449"/>
              <a:chOff x="-78230" y="1201782"/>
              <a:chExt cx="12070079" cy="2253449"/>
            </a:xfrm>
          </p:grpSpPr>
          <p:grpSp>
            <p:nvGrpSpPr>
              <p:cNvPr id="45" name="קבוצה 44"/>
              <p:cNvGrpSpPr/>
              <p:nvPr/>
            </p:nvGrpSpPr>
            <p:grpSpPr>
              <a:xfrm>
                <a:off x="-78230" y="1201782"/>
                <a:ext cx="12070079" cy="2253449"/>
                <a:chOff x="-78230" y="1201782"/>
                <a:chExt cx="12070079" cy="2253449"/>
              </a:xfrm>
            </p:grpSpPr>
            <p:sp>
              <p:nvSpPr>
                <p:cNvPr id="27" name="פחית 26"/>
                <p:cNvSpPr/>
                <p:nvPr/>
              </p:nvSpPr>
              <p:spPr>
                <a:xfrm>
                  <a:off x="7981102" y="1814861"/>
                  <a:ext cx="1121176" cy="811494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1" anchor="b" anchorCtr="0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Global Economy</a:t>
                  </a:r>
                  <a:endParaRPr lang="he-I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פחית 27"/>
                <p:cNvSpPr/>
                <p:nvPr/>
              </p:nvSpPr>
              <p:spPr>
                <a:xfrm>
                  <a:off x="9944100" y="1788012"/>
                  <a:ext cx="1238343" cy="811494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1" anchor="b" anchorCtr="0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</a:rPr>
                    <a:t>Public</a:t>
                  </a:r>
                  <a:r>
                    <a:rPr lang="en-US" b="1" dirty="0" smtClean="0">
                      <a:solidFill>
                        <a:schemeClr val="tx1"/>
                      </a:solidFill>
                    </a:rPr>
                    <a:t> Corruption</a:t>
                  </a:r>
                  <a:endParaRPr lang="he-IL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4" name="קבוצה 33"/>
                <p:cNvGrpSpPr/>
                <p:nvPr/>
              </p:nvGrpSpPr>
              <p:grpSpPr>
                <a:xfrm>
                  <a:off x="-78230" y="1201782"/>
                  <a:ext cx="12070079" cy="2253449"/>
                  <a:chOff x="14069" y="3843501"/>
                  <a:chExt cx="12070079" cy="1474013"/>
                </a:xfrm>
              </p:grpSpPr>
              <p:sp>
                <p:nvSpPr>
                  <p:cNvPr id="35" name="אליפסה 34"/>
                  <p:cNvSpPr/>
                  <p:nvPr/>
                </p:nvSpPr>
                <p:spPr>
                  <a:xfrm>
                    <a:off x="14069" y="3843501"/>
                    <a:ext cx="12070079" cy="1474013"/>
                  </a:xfrm>
                  <a:prstGeom prst="ellipse">
                    <a:avLst/>
                  </a:prstGeom>
                  <a:noFill/>
                  <a:ln w="76200"/>
                  <a:scene3d>
                    <a:camera prst="orthographicFront">
                      <a:rot lat="3300001" lon="10799999" rev="10799999"/>
                    </a:camera>
                    <a:lightRig rig="threePt" dir="t"/>
                  </a:scene3d>
                  <a:sp3d>
                    <a:bevelT w="190500" h="165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36" name="מלבן 35"/>
                  <p:cNvSpPr/>
                  <p:nvPr/>
                </p:nvSpPr>
                <p:spPr>
                  <a:xfrm>
                    <a:off x="3981006" y="4204930"/>
                    <a:ext cx="4172937" cy="342246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prstTxWarp prst="textArchUp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8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Integrative Deepening</a:t>
                    </a:r>
                    <a:endParaRPr lang="he-IL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7" name="פחית 36"/>
                <p:cNvSpPr/>
                <p:nvPr/>
              </p:nvSpPr>
              <p:spPr>
                <a:xfrm>
                  <a:off x="2838450" y="1905000"/>
                  <a:ext cx="1672392" cy="353226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1" anchor="b" anchorCtr="0"/>
                <a:lstStyle/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Media Seminar</a:t>
                  </a:r>
                  <a:endParaRPr lang="he-I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פחית 29"/>
                <p:cNvSpPr/>
                <p:nvPr/>
              </p:nvSpPr>
              <p:spPr>
                <a:xfrm>
                  <a:off x="2819400" y="2209800"/>
                  <a:ext cx="1682735" cy="514349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1" anchor="b" anchorCtr="0"/>
                <a:lstStyle/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Intl. Law Seminar</a:t>
                  </a:r>
                  <a:endParaRPr lang="he-IL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1" name="מלבן 40"/>
              <p:cNvSpPr/>
              <p:nvPr/>
            </p:nvSpPr>
            <p:spPr>
              <a:xfrm>
                <a:off x="3872867" y="2103501"/>
                <a:ext cx="4172937" cy="5232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&amp; Focused Tours</a:t>
                </a:r>
                <a:endParaRPr lang="he-IL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50" name="פחית 49"/>
            <p:cNvSpPr/>
            <p:nvPr/>
          </p:nvSpPr>
          <p:spPr>
            <a:xfrm>
              <a:off x="719429" y="1888388"/>
              <a:ext cx="1625664" cy="399774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Mil-Socio</a:t>
              </a:r>
              <a:endParaRPr lang="he-I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פחית 50"/>
            <p:cNvSpPr/>
            <p:nvPr/>
          </p:nvSpPr>
          <p:spPr>
            <a:xfrm>
              <a:off x="719430" y="2271571"/>
              <a:ext cx="1621310" cy="399774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Cyber</a:t>
              </a:r>
              <a:endParaRPr lang="he-IL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מלבן 52"/>
          <p:cNvSpPr/>
          <p:nvPr/>
        </p:nvSpPr>
        <p:spPr>
          <a:xfrm>
            <a:off x="798947" y="0"/>
            <a:ext cx="10506274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Structural Logic of the Academic Year - INDC 46</a:t>
            </a:r>
            <a:r>
              <a:rPr lang="en-US" sz="3600" b="1" cap="none" spc="0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Class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70303" y="6396335"/>
            <a:ext cx="292169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Infrastructure Season</a:t>
            </a:r>
            <a:endParaRPr lang="he-IL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1010900" y="4664494"/>
            <a:ext cx="11811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C</a:t>
            </a:r>
            <a:r>
              <a:rPr lang="en-US" sz="2400" b="1" dirty="0" smtClean="0"/>
              <a:t>ore Season</a:t>
            </a:r>
            <a:endParaRPr lang="he-IL" sz="2400" b="1" dirty="0"/>
          </a:p>
        </p:txBody>
      </p:sp>
    </p:spTree>
    <p:extLst>
      <p:ext uri="{BB962C8B-B14F-4D97-AF65-F5344CB8AC3E}">
        <p14:creationId xmlns="" xmlns:p14="http://schemas.microsoft.com/office/powerpoint/2010/main" val="22235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טבלה 133"/>
          <p:cNvGraphicFramePr>
            <a:graphicFrameLocks noGrp="1"/>
          </p:cNvGraphicFramePr>
          <p:nvPr/>
        </p:nvGraphicFramePr>
        <p:xfrm>
          <a:off x="38100" y="1633538"/>
          <a:ext cx="12103100" cy="52244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/>
                  </a:extLst>
                </a:gridCol>
                <a:gridCol w="10858500">
                  <a:extLst>
                    <a:ext uri="{9D8B030D-6E8A-4147-A177-3AD203B41FA5}"/>
                  </a:extLst>
                </a:gridCol>
              </a:tblGrid>
              <a:tr h="6126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Strategy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51781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National Defense</a:t>
                      </a:r>
                      <a:endParaRPr lang="he-IL" sz="1400" b="1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24629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International Affairs and Diplomacy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264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Economy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90563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Society</a:t>
                      </a:r>
                      <a:endParaRPr lang="he-IL" sz="1400" b="1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1836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Conceptual</a:t>
                      </a:r>
                      <a:r>
                        <a:rPr lang="en-US" sz="1400" b="1" baseline="0" dirty="0" smtClean="0">
                          <a:latin typeface="Calibri" panose="020F0502020204030204" pitchFamily="34" charset="0"/>
                          <a:cs typeface="David" panose="020E0502060401010101" pitchFamily="34" charset="-79"/>
                        </a:rPr>
                        <a:t> Infrastructure and Zionist Base Values</a:t>
                      </a:r>
                      <a:endParaRPr lang="he-IL" sz="1400" b="1" dirty="0">
                        <a:latin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8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8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8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7433" name="TextBox 16"/>
          <p:cNvSpPr txBox="1">
            <a:spLocks noChangeArrowheads="1"/>
          </p:cNvSpPr>
          <p:nvPr/>
        </p:nvSpPr>
        <p:spPr bwMode="auto">
          <a:xfrm>
            <a:off x="0" y="174625"/>
            <a:ext cx="1210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cs typeface="David" pitchFamily="34" charset="-79"/>
              </a:rPr>
              <a:t>INDC Curriculum Studies - 46th Class</a:t>
            </a:r>
            <a:endParaRPr lang="he-IL" altLang="en-US" sz="3600" b="1">
              <a:cs typeface="David" pitchFamily="34" charset="-79"/>
            </a:endParaRPr>
          </a:p>
        </p:txBody>
      </p:sp>
      <p:cxnSp>
        <p:nvCxnSpPr>
          <p:cNvPr id="33" name="מחבר חץ ישר 32"/>
          <p:cNvCxnSpPr/>
          <p:nvPr/>
        </p:nvCxnSpPr>
        <p:spPr>
          <a:xfrm>
            <a:off x="6056313" y="6129338"/>
            <a:ext cx="47752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586663" y="5819775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1200" b="1">
                <a:cs typeface="David" pitchFamily="34" charset="-79"/>
              </a:rPr>
              <a:t>Public Law</a:t>
            </a:r>
            <a:endParaRPr lang="he-IL" altLang="he-IL" sz="1200" b="1">
              <a:cs typeface="David" pitchFamily="34" charset="-79"/>
            </a:endParaRPr>
          </a:p>
        </p:txBody>
      </p:sp>
      <p:cxnSp>
        <p:nvCxnSpPr>
          <p:cNvPr id="35" name="מחבר חץ ישר 34"/>
          <p:cNvCxnSpPr/>
          <p:nvPr/>
        </p:nvCxnSpPr>
        <p:spPr>
          <a:xfrm>
            <a:off x="9837738" y="664210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394825" y="6257925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900" b="1">
                <a:cs typeface="David" pitchFamily="34" charset="-79"/>
              </a:rPr>
              <a:t>Basic Concepts</a:t>
            </a:r>
          </a:p>
          <a:p>
            <a:pPr algn="ctr"/>
            <a:r>
              <a:rPr lang="en-US" altLang="he-IL" sz="900" b="1">
                <a:cs typeface="David" pitchFamily="34" charset="-79"/>
              </a:rPr>
              <a:t>of National Defense</a:t>
            </a:r>
            <a:endParaRPr lang="he-IL" altLang="he-IL" sz="900" b="1">
              <a:cs typeface="David" pitchFamily="34" charset="-79"/>
            </a:endParaRPr>
          </a:p>
        </p:txBody>
      </p:sp>
      <p:cxnSp>
        <p:nvCxnSpPr>
          <p:cNvPr id="37" name="מחבר חץ ישר 36"/>
          <p:cNvCxnSpPr/>
          <p:nvPr/>
        </p:nvCxnSpPr>
        <p:spPr>
          <a:xfrm>
            <a:off x="6729413" y="6662738"/>
            <a:ext cx="28733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292975" y="6343650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1000" b="1">
                <a:cs typeface="David" pitchFamily="34" charset="-79"/>
              </a:rPr>
              <a:t>Approaches and Schools of Thought</a:t>
            </a:r>
            <a:endParaRPr lang="he-IL" altLang="he-IL" sz="1000" b="1">
              <a:cs typeface="David" pitchFamily="34" charset="-79"/>
            </a:endParaRPr>
          </a:p>
        </p:txBody>
      </p:sp>
      <p:cxnSp>
        <p:nvCxnSpPr>
          <p:cNvPr id="39" name="מחבר חץ ישר 38"/>
          <p:cNvCxnSpPr/>
          <p:nvPr/>
        </p:nvCxnSpPr>
        <p:spPr>
          <a:xfrm>
            <a:off x="6742113" y="6357938"/>
            <a:ext cx="28733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800850" y="6129338"/>
            <a:ext cx="28368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1000" b="1">
                <a:cs typeface="David" pitchFamily="34" charset="-79"/>
              </a:rPr>
              <a:t>Geographical Aspects of National Defense</a:t>
            </a:r>
            <a:endParaRPr lang="he-IL" altLang="he-IL" sz="1000" b="1">
              <a:cs typeface="David" pitchFamily="34" charset="-79"/>
            </a:endParaRPr>
          </a:p>
        </p:txBody>
      </p:sp>
      <p:cxnSp>
        <p:nvCxnSpPr>
          <p:cNvPr id="43" name="מחבר חץ ישר 42"/>
          <p:cNvCxnSpPr/>
          <p:nvPr/>
        </p:nvCxnSpPr>
        <p:spPr>
          <a:xfrm>
            <a:off x="8975725" y="194310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537575" y="1638300"/>
            <a:ext cx="1714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1100" b="1">
                <a:cs typeface="David" pitchFamily="34" charset="-79"/>
              </a:rPr>
              <a:t>Strategic Thought</a:t>
            </a:r>
            <a:endParaRPr lang="he-IL" altLang="he-IL" sz="1100" b="1">
              <a:cs typeface="David" pitchFamily="34" charset="-79"/>
            </a:endParaRPr>
          </a:p>
        </p:txBody>
      </p:sp>
      <p:cxnSp>
        <p:nvCxnSpPr>
          <p:cNvPr id="45" name="מחבר חץ ישר 44"/>
          <p:cNvCxnSpPr/>
          <p:nvPr/>
        </p:nvCxnSpPr>
        <p:spPr>
          <a:xfrm>
            <a:off x="7156450" y="1981200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/>
          <p:cNvCxnSpPr/>
          <p:nvPr/>
        </p:nvCxnSpPr>
        <p:spPr>
          <a:xfrm>
            <a:off x="6296025" y="198120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303963" y="1624013"/>
            <a:ext cx="790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900" b="1">
                <a:latin typeface="David" pitchFamily="34" charset="-79"/>
                <a:cs typeface="David" pitchFamily="34" charset="-79"/>
              </a:rPr>
              <a:t>Design Approach</a:t>
            </a:r>
            <a:endParaRPr lang="he-IL" altLang="he-IL" sz="900" b="1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2150" y="1714500"/>
            <a:ext cx="1714500" cy="261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1050" b="1" dirty="0">
                <a:latin typeface="David" panose="020E0502060401010101" pitchFamily="34" charset="-79"/>
                <a:cs typeface="David" panose="020E0502060401010101" pitchFamily="34" charset="-79"/>
              </a:rPr>
              <a:t>Strategic Thinking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" name="משושה 52"/>
          <p:cNvSpPr/>
          <p:nvPr/>
        </p:nvSpPr>
        <p:spPr>
          <a:xfrm>
            <a:off x="5761038" y="1682750"/>
            <a:ext cx="447675" cy="368300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4" name="משושה 53"/>
          <p:cNvSpPr/>
          <p:nvPr/>
        </p:nvSpPr>
        <p:spPr>
          <a:xfrm>
            <a:off x="4548188" y="1687513"/>
            <a:ext cx="714375" cy="530225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632450" y="1722438"/>
            <a:ext cx="704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700" b="1">
                <a:cs typeface="David" pitchFamily="34" charset="-79"/>
              </a:rPr>
              <a:t>Experience 1</a:t>
            </a:r>
            <a:endParaRPr lang="he-IL" altLang="he-IL" sz="700" b="1">
              <a:cs typeface="David" pitchFamily="34" charset="-79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494213" y="1714500"/>
            <a:ext cx="806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900" b="1">
                <a:cs typeface="David" pitchFamily="34" charset="-79"/>
              </a:rPr>
              <a:t>Political-Security Simulation</a:t>
            </a:r>
            <a:endParaRPr lang="he-IL" altLang="he-IL" sz="900" b="1">
              <a:cs typeface="David" pitchFamily="34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38388" y="4516438"/>
            <a:ext cx="944562" cy="577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1050" b="1" dirty="0">
                <a:cs typeface="David" panose="020E0502060401010101" pitchFamily="34" charset="-79"/>
              </a:rPr>
              <a:t>Military-Societal Seminar</a:t>
            </a:r>
            <a:endParaRPr lang="he-IL" sz="1050" b="1" dirty="0">
              <a:cs typeface="David" panose="020E0502060401010101" pitchFamily="34" charset="-79"/>
            </a:endParaRPr>
          </a:p>
        </p:txBody>
      </p:sp>
      <p:sp>
        <p:nvSpPr>
          <p:cNvPr id="66" name="אליפסה 65"/>
          <p:cNvSpPr/>
          <p:nvPr/>
        </p:nvSpPr>
        <p:spPr>
          <a:xfrm>
            <a:off x="4344988" y="2400300"/>
            <a:ext cx="546100" cy="3698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9" name="מגילה אנכית 68"/>
          <p:cNvSpPr/>
          <p:nvPr/>
        </p:nvSpPr>
        <p:spPr>
          <a:xfrm>
            <a:off x="1522413" y="2354263"/>
            <a:ext cx="644525" cy="51593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8062913" y="2319338"/>
            <a:ext cx="171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1600" b="1">
                <a:cs typeface="David" pitchFamily="34" charset="-79"/>
              </a:rPr>
              <a:t>Middle East</a:t>
            </a:r>
            <a:endParaRPr lang="he-IL" altLang="en-US" sz="1600" b="1">
              <a:cs typeface="David" pitchFamily="34" charset="-79"/>
            </a:endParaRPr>
          </a:p>
        </p:txBody>
      </p:sp>
      <p:cxnSp>
        <p:nvCxnSpPr>
          <p:cNvPr id="72" name="מחבר חץ ישר 71"/>
          <p:cNvCxnSpPr/>
          <p:nvPr/>
        </p:nvCxnSpPr>
        <p:spPr>
          <a:xfrm>
            <a:off x="8202613" y="2662238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אליפסה 73"/>
          <p:cNvSpPr/>
          <p:nvPr/>
        </p:nvSpPr>
        <p:spPr>
          <a:xfrm>
            <a:off x="3192463" y="2408238"/>
            <a:ext cx="546100" cy="3698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75" name="אליפסה 74"/>
          <p:cNvSpPr/>
          <p:nvPr/>
        </p:nvSpPr>
        <p:spPr>
          <a:xfrm>
            <a:off x="2578100" y="2395538"/>
            <a:ext cx="546100" cy="3698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516188" y="2382838"/>
            <a:ext cx="6667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700" b="1">
                <a:solidFill>
                  <a:srgbClr val="FFFF00"/>
                </a:solidFill>
                <a:cs typeface="David" pitchFamily="34" charset="-79"/>
              </a:rPr>
              <a:t>Public Security Tour</a:t>
            </a:r>
            <a:endParaRPr lang="he-IL" altLang="he-IL" sz="700" b="1">
              <a:solidFill>
                <a:srgbClr val="FFFF00"/>
              </a:solidFill>
              <a:cs typeface="David" pitchFamily="34" charset="-79"/>
            </a:endParaRPr>
          </a:p>
        </p:txBody>
      </p:sp>
      <p:cxnSp>
        <p:nvCxnSpPr>
          <p:cNvPr id="82" name="מחבר חץ ישר 81"/>
          <p:cNvCxnSpPr/>
          <p:nvPr/>
        </p:nvCxnSpPr>
        <p:spPr>
          <a:xfrm flipV="1">
            <a:off x="6045200" y="3465513"/>
            <a:ext cx="2876550" cy="158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אליפסה 82"/>
          <p:cNvSpPr/>
          <p:nvPr/>
        </p:nvSpPr>
        <p:spPr>
          <a:xfrm>
            <a:off x="6267450" y="3049588"/>
            <a:ext cx="546100" cy="3698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6775450" y="3100388"/>
            <a:ext cx="171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1100" b="1">
                <a:cs typeface="David" pitchFamily="34" charset="-79"/>
              </a:rPr>
              <a:t>International Affairs and Diplomacy</a:t>
            </a:r>
            <a:endParaRPr lang="he-IL" altLang="he-IL" sz="1100" b="1">
              <a:cs typeface="David" pitchFamily="34" charset="-79"/>
            </a:endParaRPr>
          </a:p>
        </p:txBody>
      </p:sp>
      <p:cxnSp>
        <p:nvCxnSpPr>
          <p:cNvPr id="94" name="מחבר חץ ישר 93"/>
          <p:cNvCxnSpPr/>
          <p:nvPr/>
        </p:nvCxnSpPr>
        <p:spPr>
          <a:xfrm>
            <a:off x="6916738" y="4143375"/>
            <a:ext cx="20637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7107238" y="3857625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1400" b="1">
                <a:cs typeface="David" pitchFamily="34" charset="-79"/>
              </a:rPr>
              <a:t>Israeli Economy</a:t>
            </a:r>
            <a:endParaRPr lang="he-IL" altLang="he-IL" sz="1400" b="1">
              <a:cs typeface="David" pitchFamily="34" charset="-79"/>
            </a:endParaRPr>
          </a:p>
        </p:txBody>
      </p:sp>
      <p:cxnSp>
        <p:nvCxnSpPr>
          <p:cNvPr id="96" name="מחבר חץ ישר 95"/>
          <p:cNvCxnSpPr/>
          <p:nvPr/>
        </p:nvCxnSpPr>
        <p:spPr>
          <a:xfrm>
            <a:off x="4300538" y="416560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3783013" y="3873500"/>
            <a:ext cx="1714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1100" b="1">
                <a:cs typeface="David" pitchFamily="34" charset="-79"/>
              </a:rPr>
              <a:t>Events Analysis</a:t>
            </a:r>
            <a:endParaRPr lang="he-IL" altLang="he-IL" sz="1100" b="1">
              <a:cs typeface="David" pitchFamily="34" charset="-79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89175" y="3910013"/>
            <a:ext cx="944563" cy="577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1050" b="1" dirty="0">
                <a:cs typeface="David" panose="020E0502060401010101" pitchFamily="34" charset="-79"/>
              </a:rPr>
              <a:t>Global Economy Seminar</a:t>
            </a:r>
            <a:endParaRPr lang="he-IL" sz="1050" b="1" dirty="0">
              <a:cs typeface="David" panose="020E0502060401010101" pitchFamily="34" charset="-79"/>
            </a:endParaRPr>
          </a:p>
        </p:txBody>
      </p:sp>
      <p:sp>
        <p:nvSpPr>
          <p:cNvPr id="100" name="מגילה אנכית 99"/>
          <p:cNvSpPr/>
          <p:nvPr/>
        </p:nvSpPr>
        <p:spPr>
          <a:xfrm>
            <a:off x="1565275" y="3784600"/>
            <a:ext cx="644525" cy="51593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1600200" y="3859213"/>
            <a:ext cx="644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800" b="1">
                <a:cs typeface="David" pitchFamily="34" charset="-79"/>
              </a:rPr>
              <a:t>State Economy Seminar</a:t>
            </a:r>
            <a:endParaRPr lang="he-IL" altLang="he-IL" sz="800" b="1">
              <a:cs typeface="David" pitchFamily="34" charset="-79"/>
            </a:endParaRPr>
          </a:p>
        </p:txBody>
      </p:sp>
      <p:sp>
        <p:nvSpPr>
          <p:cNvPr id="102" name="אליפסה 101"/>
          <p:cNvSpPr/>
          <p:nvPr/>
        </p:nvSpPr>
        <p:spPr>
          <a:xfrm>
            <a:off x="3021013" y="3822700"/>
            <a:ext cx="546100" cy="3698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2957513" y="3860800"/>
            <a:ext cx="666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800" b="1">
                <a:solidFill>
                  <a:srgbClr val="FFFF00"/>
                </a:solidFill>
                <a:cs typeface="David" pitchFamily="34" charset="-79"/>
              </a:rPr>
              <a:t>Economy Tour</a:t>
            </a:r>
            <a:endParaRPr lang="he-IL" altLang="en-US" sz="800" b="1">
              <a:solidFill>
                <a:srgbClr val="FFFF00"/>
              </a:solidFill>
              <a:cs typeface="David" pitchFamily="34" charset="-79"/>
            </a:endParaRPr>
          </a:p>
        </p:txBody>
      </p:sp>
      <p:cxnSp>
        <p:nvCxnSpPr>
          <p:cNvPr id="86" name="מחבר חץ ישר 85"/>
          <p:cNvCxnSpPr/>
          <p:nvPr/>
        </p:nvCxnSpPr>
        <p:spPr>
          <a:xfrm flipV="1">
            <a:off x="3757613" y="5006975"/>
            <a:ext cx="4065587" cy="952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5635625" y="4678363"/>
            <a:ext cx="171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1600" b="1">
                <a:cs typeface="David" pitchFamily="34" charset="-79"/>
              </a:rPr>
              <a:t>Israeli Society</a:t>
            </a:r>
            <a:endParaRPr lang="he-IL" altLang="he-IL" sz="1600" b="1">
              <a:cs typeface="David" pitchFamily="34" charset="-79"/>
            </a:endParaRPr>
          </a:p>
        </p:txBody>
      </p:sp>
      <p:sp>
        <p:nvSpPr>
          <p:cNvPr id="104" name="אליפסה 103"/>
          <p:cNvSpPr/>
          <p:nvPr/>
        </p:nvSpPr>
        <p:spPr>
          <a:xfrm>
            <a:off x="4938713" y="4668838"/>
            <a:ext cx="546100" cy="3698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4916488" y="4694238"/>
            <a:ext cx="666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900" b="1">
                <a:solidFill>
                  <a:srgbClr val="FFFF00"/>
                </a:solidFill>
                <a:cs typeface="David" pitchFamily="34" charset="-79"/>
              </a:rPr>
              <a:t>Society Tour</a:t>
            </a:r>
            <a:endParaRPr lang="he-IL" altLang="he-IL" sz="900" b="1">
              <a:solidFill>
                <a:srgbClr val="FFFF00"/>
              </a:solidFill>
              <a:cs typeface="David" pitchFamily="34" charset="-79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400300" y="5567363"/>
            <a:ext cx="996950" cy="576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1050" b="1" dirty="0">
                <a:cs typeface="David" panose="020E0502060401010101" pitchFamily="34" charset="-79"/>
              </a:rPr>
              <a:t>Government Corruption Seminar</a:t>
            </a:r>
            <a:endParaRPr lang="he-IL" sz="1050" b="1" dirty="0">
              <a:cs typeface="David" panose="020E0502060401010101" pitchFamily="34" charset="-79"/>
            </a:endParaRPr>
          </a:p>
        </p:txBody>
      </p:sp>
      <p:cxnSp>
        <p:nvCxnSpPr>
          <p:cNvPr id="117" name="מחבר חץ ישר 116"/>
          <p:cNvCxnSpPr/>
          <p:nvPr/>
        </p:nvCxnSpPr>
        <p:spPr>
          <a:xfrm>
            <a:off x="9317038" y="5688013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9183688" y="5289550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1200" b="1">
                <a:cs typeface="David" pitchFamily="34" charset="-79"/>
              </a:rPr>
              <a:t>The Founding Fathers</a:t>
            </a:r>
            <a:endParaRPr lang="he-IL" altLang="he-IL" sz="1200" b="1">
              <a:cs typeface="David" pitchFamily="34" charset="-79"/>
            </a:endParaRPr>
          </a:p>
        </p:txBody>
      </p:sp>
      <p:sp>
        <p:nvSpPr>
          <p:cNvPr id="119" name="מגילה אנכית 118"/>
          <p:cNvSpPr/>
          <p:nvPr/>
        </p:nvSpPr>
        <p:spPr>
          <a:xfrm>
            <a:off x="8745538" y="5343525"/>
            <a:ext cx="533400" cy="51593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8712200" y="5426075"/>
            <a:ext cx="64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800" b="1">
                <a:cs typeface="David" pitchFamily="34" charset="-79"/>
              </a:rPr>
              <a:t>Ben Gurion Seminar</a:t>
            </a:r>
          </a:p>
        </p:txBody>
      </p:sp>
      <p:sp>
        <p:nvSpPr>
          <p:cNvPr id="121" name="מגילה אנכית 120"/>
          <p:cNvSpPr/>
          <p:nvPr/>
        </p:nvSpPr>
        <p:spPr>
          <a:xfrm>
            <a:off x="6324600" y="5360988"/>
            <a:ext cx="644525" cy="51593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6324600" y="5446713"/>
            <a:ext cx="644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600" b="1">
                <a:cs typeface="David" pitchFamily="34" charset="-79"/>
              </a:rPr>
              <a:t>Multi-disciplinary Seminar</a:t>
            </a:r>
            <a:endParaRPr lang="he-IL" altLang="he-IL" sz="600" b="1">
              <a:cs typeface="David" pitchFamily="34" charset="-79"/>
            </a:endParaRPr>
          </a:p>
        </p:txBody>
      </p:sp>
      <p:sp>
        <p:nvSpPr>
          <p:cNvPr id="123" name="מגילה אנכית 122"/>
          <p:cNvSpPr/>
          <p:nvPr/>
        </p:nvSpPr>
        <p:spPr>
          <a:xfrm>
            <a:off x="5143500" y="5308600"/>
            <a:ext cx="647700" cy="51593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5165725" y="5392738"/>
            <a:ext cx="644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600" b="1">
                <a:cs typeface="David" pitchFamily="34" charset="-79"/>
              </a:rPr>
              <a:t>Military Colleges Conference</a:t>
            </a:r>
            <a:endParaRPr lang="he-IL" altLang="he-IL" sz="600" b="1">
              <a:cs typeface="David" pitchFamily="34" charset="-79"/>
            </a:endParaRP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 rot="-5400000">
            <a:off x="7616825" y="3665538"/>
            <a:ext cx="3159125" cy="27622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1200" b="1">
                <a:cs typeface="David" pitchFamily="34" charset="-79"/>
              </a:rPr>
              <a:t>North Tour</a:t>
            </a:r>
            <a:endParaRPr lang="he-IL" altLang="he-IL" sz="1200" b="1">
              <a:cs typeface="David" pitchFamily="34" charset="-79"/>
            </a:endParaRP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 rot="-5400000">
            <a:off x="8809831" y="3664745"/>
            <a:ext cx="3159125" cy="27781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1200" b="1">
                <a:cs typeface="David" pitchFamily="34" charset="-79"/>
              </a:rPr>
              <a:t>Haifa Tour</a:t>
            </a:r>
            <a:endParaRPr lang="he-IL" altLang="he-IL" sz="1200" b="1">
              <a:cs typeface="David" pitchFamily="34" charset="-79"/>
            </a:endParaRP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 rot="-5400000">
            <a:off x="6692107" y="3659981"/>
            <a:ext cx="3148012" cy="27622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1200" b="1">
                <a:cs typeface="David" pitchFamily="34" charset="-79"/>
              </a:rPr>
              <a:t>South Tour</a:t>
            </a:r>
            <a:endParaRPr lang="he-IL" altLang="he-IL" sz="1200" b="1">
              <a:cs typeface="David" pitchFamily="34" charset="-79"/>
            </a:endParaRP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 rot="-5400000">
            <a:off x="5358607" y="3653631"/>
            <a:ext cx="3160712" cy="27622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1200" b="1">
                <a:cs typeface="David" pitchFamily="34" charset="-79"/>
              </a:rPr>
              <a:t>South Tour</a:t>
            </a:r>
            <a:endParaRPr lang="he-IL" altLang="he-IL" sz="1200" b="1">
              <a:cs typeface="David" pitchFamily="34" charset="-79"/>
            </a:endParaRP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 rot="-5400000">
            <a:off x="3709194" y="3648869"/>
            <a:ext cx="3170237" cy="27622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1200" b="1">
                <a:cs typeface="David" pitchFamily="34" charset="-79"/>
              </a:rPr>
              <a:t>Jerusalem Tour</a:t>
            </a:r>
            <a:endParaRPr lang="he-IL" altLang="he-IL" sz="1200" b="1">
              <a:cs typeface="David" pitchFamily="34" charset="-79"/>
            </a:endParaRP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 rot="-5400000">
            <a:off x="673894" y="3650456"/>
            <a:ext cx="3168650" cy="27463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1200" b="1">
                <a:cs typeface="David" pitchFamily="34" charset="-79"/>
              </a:rPr>
              <a:t>Infrastructure Tour</a:t>
            </a:r>
            <a:endParaRPr lang="he-IL" altLang="he-IL" sz="1200" b="1">
              <a:cs typeface="David" pitchFamily="34" charset="-79"/>
            </a:endParaRPr>
          </a:p>
        </p:txBody>
      </p:sp>
      <p:cxnSp>
        <p:nvCxnSpPr>
          <p:cNvPr id="19" name="מחבר חץ ישר 18"/>
          <p:cNvCxnSpPr/>
          <p:nvPr/>
        </p:nvCxnSpPr>
        <p:spPr>
          <a:xfrm>
            <a:off x="5984875" y="2062163"/>
            <a:ext cx="0" cy="264636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חץ ישר 63"/>
          <p:cNvCxnSpPr/>
          <p:nvPr/>
        </p:nvCxnSpPr>
        <p:spPr>
          <a:xfrm>
            <a:off x="5673725" y="2643188"/>
            <a:ext cx="20637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מחבר חץ ישר 106"/>
          <p:cNvCxnSpPr/>
          <p:nvPr/>
        </p:nvCxnSpPr>
        <p:spPr>
          <a:xfrm>
            <a:off x="4938713" y="2217738"/>
            <a:ext cx="0" cy="25273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>
            <a:off x="1693863" y="2419350"/>
            <a:ext cx="6350" cy="292735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87475" y="3197225"/>
            <a:ext cx="685800" cy="414338"/>
          </a:xfrm>
          <a:prstGeom prst="rect">
            <a:avLst/>
          </a:prstGeom>
          <a:solidFill>
            <a:srgbClr val="FFFF00"/>
          </a:solidFill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1050" b="1" dirty="0">
                <a:cs typeface="David" panose="020E0502060401010101" pitchFamily="34" charset="-79"/>
              </a:rPr>
              <a:t>USA Tour</a:t>
            </a:r>
            <a:endParaRPr lang="he-IL" sz="1050" b="1" dirty="0">
              <a:cs typeface="David" panose="020E0502060401010101" pitchFamily="34" charset="-79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4297363" y="2425700"/>
            <a:ext cx="666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900" b="1">
                <a:solidFill>
                  <a:srgbClr val="FFFF00"/>
                </a:solidFill>
                <a:cs typeface="David" pitchFamily="34" charset="-79"/>
              </a:rPr>
              <a:t>Shin Bet Tour</a:t>
            </a:r>
            <a:endParaRPr lang="he-IL" altLang="he-IL" sz="900" b="1">
              <a:solidFill>
                <a:srgbClr val="FFFF00"/>
              </a:solidFill>
              <a:cs typeface="David" pitchFamily="34" charset="-79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508125" y="2474913"/>
            <a:ext cx="644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700" b="1">
                <a:cs typeface="David" pitchFamily="34" charset="-79"/>
              </a:rPr>
              <a:t>Cyber Workshop</a:t>
            </a:r>
            <a:endParaRPr lang="he-IL" altLang="he-IL" sz="700" b="1">
              <a:cs typeface="David" pitchFamily="34" charset="-79"/>
            </a:endParaRPr>
          </a:p>
        </p:txBody>
      </p:sp>
      <p:cxnSp>
        <p:nvCxnSpPr>
          <p:cNvPr id="112" name="מחבר חץ ישר 111"/>
          <p:cNvCxnSpPr/>
          <p:nvPr/>
        </p:nvCxnSpPr>
        <p:spPr>
          <a:xfrm>
            <a:off x="3413125" y="2414588"/>
            <a:ext cx="15875" cy="2932112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71813" y="3184525"/>
            <a:ext cx="685800" cy="414338"/>
          </a:xfrm>
          <a:prstGeom prst="rect">
            <a:avLst/>
          </a:prstGeom>
          <a:solidFill>
            <a:srgbClr val="FFFF00"/>
          </a:solidFill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1050" b="1" dirty="0">
                <a:latin typeface="David" panose="020E0502060401010101" pitchFamily="34" charset="-79"/>
                <a:cs typeface="David" panose="020E0502060401010101" pitchFamily="34" charset="-79"/>
              </a:rPr>
              <a:t>East Tour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149600" y="2420938"/>
            <a:ext cx="666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600" b="1">
                <a:solidFill>
                  <a:srgbClr val="FFFF00"/>
                </a:solidFill>
                <a:cs typeface="David" pitchFamily="34" charset="-79"/>
              </a:rPr>
              <a:t>Military Intelligence Tour</a:t>
            </a:r>
            <a:endParaRPr lang="he-IL" altLang="he-IL" sz="600" b="1">
              <a:solidFill>
                <a:srgbClr val="FFFF00"/>
              </a:solidFill>
              <a:cs typeface="David" pitchFamily="34" charset="-79"/>
            </a:endParaRPr>
          </a:p>
        </p:txBody>
      </p:sp>
      <p:cxnSp>
        <p:nvCxnSpPr>
          <p:cNvPr id="113" name="מחבר חץ ישר 112"/>
          <p:cNvCxnSpPr/>
          <p:nvPr/>
        </p:nvCxnSpPr>
        <p:spPr>
          <a:xfrm>
            <a:off x="4529138" y="2325688"/>
            <a:ext cx="0" cy="3021012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151313" y="3184525"/>
            <a:ext cx="762000" cy="576263"/>
          </a:xfrm>
          <a:prstGeom prst="rect">
            <a:avLst/>
          </a:prstGeom>
          <a:solidFill>
            <a:srgbClr val="FFFF00"/>
          </a:solidFill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1050" b="1" dirty="0">
                <a:cs typeface="David" panose="020E0502060401010101" pitchFamily="34" charset="-79"/>
              </a:rPr>
              <a:t>NATO</a:t>
            </a:r>
            <a:r>
              <a:rPr lang="he-IL" sz="1050" b="1" dirty="0">
                <a:cs typeface="David" panose="020E0502060401010101" pitchFamily="34" charset="-79"/>
              </a:rPr>
              <a:t> </a:t>
            </a:r>
            <a:r>
              <a:rPr lang="en-US" sz="1050" b="1" dirty="0">
                <a:cs typeface="David" panose="020E0502060401010101" pitchFamily="34" charset="-79"/>
              </a:rPr>
              <a:t>and EU Tour</a:t>
            </a:r>
            <a:endParaRPr lang="he-IL" sz="1050" b="1" dirty="0">
              <a:cs typeface="David" panose="020E0502060401010101" pitchFamily="34" charset="-79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024563" y="2357438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1400" b="1">
                <a:cs typeface="David" pitchFamily="34" charset="-79"/>
              </a:rPr>
              <a:t>National Defense</a:t>
            </a:r>
            <a:endParaRPr lang="he-IL" altLang="he-IL" sz="1400" b="1">
              <a:cs typeface="David" pitchFamily="34" charset="-79"/>
            </a:endParaRPr>
          </a:p>
        </p:txBody>
      </p:sp>
      <p:cxnSp>
        <p:nvCxnSpPr>
          <p:cNvPr id="143" name="מחבר חץ ישר 142"/>
          <p:cNvCxnSpPr/>
          <p:nvPr/>
        </p:nvCxnSpPr>
        <p:spPr>
          <a:xfrm>
            <a:off x="2574925" y="2171700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2435225" y="1616075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400" b="1">
                <a:cs typeface="David" pitchFamily="34" charset="-79"/>
              </a:rPr>
              <a:t>Public Business Strategy</a:t>
            </a:r>
          </a:p>
        </p:txBody>
      </p:sp>
      <p:sp>
        <p:nvSpPr>
          <p:cNvPr id="109" name="אליפסה 108"/>
          <p:cNvSpPr/>
          <p:nvPr/>
        </p:nvSpPr>
        <p:spPr>
          <a:xfrm>
            <a:off x="3787775" y="2419350"/>
            <a:ext cx="546100" cy="368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3719513" y="2428875"/>
            <a:ext cx="66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900" b="1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Mossad Tour</a:t>
            </a:r>
            <a:endParaRPr lang="he-IL" altLang="en-US" sz="900" b="1">
              <a:solidFill>
                <a:srgbClr val="FFFF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946650" y="2379663"/>
            <a:ext cx="685800" cy="415925"/>
          </a:xfrm>
          <a:prstGeom prst="rect">
            <a:avLst/>
          </a:prstGeom>
          <a:solidFill>
            <a:srgbClr val="FFFF00"/>
          </a:solidFill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1050" b="1" dirty="0">
                <a:latin typeface="David" panose="020E0502060401010101" pitchFamily="34" charset="-79"/>
                <a:cs typeface="David" panose="020E0502060401010101" pitchFamily="34" charset="-79"/>
              </a:rPr>
              <a:t>Jordan Tour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4"/>
          <p:cNvGrpSpPr>
            <a:grpSpLocks/>
          </p:cNvGrpSpPr>
          <p:nvPr/>
        </p:nvGrpSpPr>
        <p:grpSpPr bwMode="auto">
          <a:xfrm>
            <a:off x="381000" y="1174750"/>
            <a:ext cx="10363200" cy="338138"/>
            <a:chOff x="381000" y="876300"/>
            <a:chExt cx="10363200" cy="338554"/>
          </a:xfrm>
        </p:grpSpPr>
        <p:sp>
          <p:nvSpPr>
            <p:cNvPr id="17514" name="TextBox 5"/>
            <p:cNvSpPr txBox="1">
              <a:spLocks noChangeArrowheads="1"/>
            </p:cNvSpPr>
            <p:nvPr/>
          </p:nvSpPr>
          <p:spPr bwMode="auto">
            <a:xfrm>
              <a:off x="9817100" y="876300"/>
              <a:ext cx="9271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he-IL" sz="1600" b="1">
                  <a:solidFill>
                    <a:srgbClr val="FF0000"/>
                  </a:solidFill>
                  <a:cs typeface="David" pitchFamily="34" charset="-79"/>
                </a:rPr>
                <a:t>Sept</a:t>
              </a:r>
              <a:endParaRPr lang="he-IL" altLang="he-IL" sz="1600" b="1">
                <a:solidFill>
                  <a:srgbClr val="FF0000"/>
                </a:solidFill>
                <a:cs typeface="David" pitchFamily="34" charset="-79"/>
              </a:endParaRPr>
            </a:p>
          </p:txBody>
        </p:sp>
        <p:sp>
          <p:nvSpPr>
            <p:cNvPr id="17515" name="TextBox 6"/>
            <p:cNvSpPr txBox="1">
              <a:spLocks noChangeArrowheads="1"/>
            </p:cNvSpPr>
            <p:nvPr/>
          </p:nvSpPr>
          <p:spPr bwMode="auto">
            <a:xfrm>
              <a:off x="8877300" y="876300"/>
              <a:ext cx="9271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he-IL" sz="1600" b="1">
                  <a:solidFill>
                    <a:srgbClr val="FF0000"/>
                  </a:solidFill>
                  <a:cs typeface="David" pitchFamily="34" charset="-79"/>
                </a:rPr>
                <a:t>Oct</a:t>
              </a:r>
              <a:endParaRPr lang="he-IL" altLang="he-IL" sz="1600" b="1">
                <a:solidFill>
                  <a:srgbClr val="FF0000"/>
                </a:solidFill>
                <a:cs typeface="David" pitchFamily="34" charset="-79"/>
              </a:endParaRPr>
            </a:p>
          </p:txBody>
        </p:sp>
        <p:sp>
          <p:nvSpPr>
            <p:cNvPr id="17516" name="TextBox 7"/>
            <p:cNvSpPr txBox="1">
              <a:spLocks noChangeArrowheads="1"/>
            </p:cNvSpPr>
            <p:nvPr/>
          </p:nvSpPr>
          <p:spPr bwMode="auto">
            <a:xfrm>
              <a:off x="7924800" y="876300"/>
              <a:ext cx="9271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he-IL" sz="1600" b="1">
                  <a:solidFill>
                    <a:srgbClr val="FF0000"/>
                  </a:solidFill>
                  <a:cs typeface="David" pitchFamily="34" charset="-79"/>
                </a:rPr>
                <a:t>Nov</a:t>
              </a:r>
              <a:endParaRPr lang="he-IL" altLang="he-IL" sz="1600" b="1">
                <a:solidFill>
                  <a:srgbClr val="FF0000"/>
                </a:solidFill>
                <a:cs typeface="David" pitchFamily="34" charset="-79"/>
              </a:endParaRPr>
            </a:p>
          </p:txBody>
        </p:sp>
        <p:sp>
          <p:nvSpPr>
            <p:cNvPr id="17517" name="TextBox 8"/>
            <p:cNvSpPr txBox="1">
              <a:spLocks noChangeArrowheads="1"/>
            </p:cNvSpPr>
            <p:nvPr/>
          </p:nvSpPr>
          <p:spPr bwMode="auto">
            <a:xfrm>
              <a:off x="6972300" y="876300"/>
              <a:ext cx="9271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he-IL" sz="1600" b="1">
                  <a:solidFill>
                    <a:srgbClr val="FF0000"/>
                  </a:solidFill>
                  <a:cs typeface="David" pitchFamily="34" charset="-79"/>
                </a:rPr>
                <a:t>Dec</a:t>
              </a:r>
              <a:endParaRPr lang="he-IL" altLang="he-IL" sz="1600" b="1">
                <a:solidFill>
                  <a:srgbClr val="FF0000"/>
                </a:solidFill>
                <a:cs typeface="David" pitchFamily="34" charset="-79"/>
              </a:endParaRPr>
            </a:p>
          </p:txBody>
        </p:sp>
        <p:sp>
          <p:nvSpPr>
            <p:cNvPr id="17518" name="TextBox 9"/>
            <p:cNvSpPr txBox="1">
              <a:spLocks noChangeArrowheads="1"/>
            </p:cNvSpPr>
            <p:nvPr/>
          </p:nvSpPr>
          <p:spPr bwMode="auto">
            <a:xfrm>
              <a:off x="6019800" y="876300"/>
              <a:ext cx="9271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he-IL" sz="1600" b="1">
                  <a:solidFill>
                    <a:srgbClr val="FF0000"/>
                  </a:solidFill>
                  <a:cs typeface="David" pitchFamily="34" charset="-79"/>
                </a:rPr>
                <a:t>Jan</a:t>
              </a:r>
              <a:endParaRPr lang="he-IL" altLang="he-IL" sz="1600" b="1">
                <a:solidFill>
                  <a:srgbClr val="FF0000"/>
                </a:solidFill>
                <a:cs typeface="David" pitchFamily="34" charset="-79"/>
              </a:endParaRPr>
            </a:p>
          </p:txBody>
        </p:sp>
        <p:sp>
          <p:nvSpPr>
            <p:cNvPr id="17519" name="TextBox 10"/>
            <p:cNvSpPr txBox="1">
              <a:spLocks noChangeArrowheads="1"/>
            </p:cNvSpPr>
            <p:nvPr/>
          </p:nvSpPr>
          <p:spPr bwMode="auto">
            <a:xfrm>
              <a:off x="5080000" y="876300"/>
              <a:ext cx="9271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he-IL" sz="1600" b="1">
                  <a:solidFill>
                    <a:srgbClr val="FF0000"/>
                  </a:solidFill>
                  <a:cs typeface="David" pitchFamily="34" charset="-79"/>
                </a:rPr>
                <a:t>Feb</a:t>
              </a:r>
              <a:endParaRPr lang="he-IL" altLang="he-IL" sz="1600" b="1">
                <a:solidFill>
                  <a:srgbClr val="FF0000"/>
                </a:solidFill>
                <a:cs typeface="David" pitchFamily="34" charset="-79"/>
              </a:endParaRPr>
            </a:p>
          </p:txBody>
        </p:sp>
        <p:sp>
          <p:nvSpPr>
            <p:cNvPr id="17520" name="TextBox 11"/>
            <p:cNvSpPr txBox="1">
              <a:spLocks noChangeArrowheads="1"/>
            </p:cNvSpPr>
            <p:nvPr/>
          </p:nvSpPr>
          <p:spPr bwMode="auto">
            <a:xfrm>
              <a:off x="4140200" y="876300"/>
              <a:ext cx="9271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he-IL" sz="1600" b="1">
                  <a:solidFill>
                    <a:srgbClr val="FF0000"/>
                  </a:solidFill>
                  <a:cs typeface="David" pitchFamily="34" charset="-79"/>
                </a:rPr>
                <a:t>Mar</a:t>
              </a:r>
              <a:endParaRPr lang="he-IL" altLang="he-IL" sz="1600" b="1">
                <a:solidFill>
                  <a:srgbClr val="FF0000"/>
                </a:solidFill>
                <a:cs typeface="David" pitchFamily="34" charset="-79"/>
              </a:endParaRPr>
            </a:p>
          </p:txBody>
        </p:sp>
        <p:sp>
          <p:nvSpPr>
            <p:cNvPr id="17521" name="TextBox 12"/>
            <p:cNvSpPr txBox="1">
              <a:spLocks noChangeArrowheads="1"/>
            </p:cNvSpPr>
            <p:nvPr/>
          </p:nvSpPr>
          <p:spPr bwMode="auto">
            <a:xfrm>
              <a:off x="3200400" y="876300"/>
              <a:ext cx="9271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he-IL" sz="1600" b="1">
                  <a:solidFill>
                    <a:srgbClr val="FF0000"/>
                  </a:solidFill>
                  <a:cs typeface="David" pitchFamily="34" charset="-79"/>
                </a:rPr>
                <a:t>Apr</a:t>
              </a:r>
              <a:endParaRPr lang="he-IL" altLang="he-IL" sz="1600" b="1">
                <a:solidFill>
                  <a:srgbClr val="FF0000"/>
                </a:solidFill>
                <a:cs typeface="David" pitchFamily="34" charset="-79"/>
              </a:endParaRPr>
            </a:p>
          </p:txBody>
        </p:sp>
        <p:sp>
          <p:nvSpPr>
            <p:cNvPr id="17522" name="TextBox 13"/>
            <p:cNvSpPr txBox="1">
              <a:spLocks noChangeArrowheads="1"/>
            </p:cNvSpPr>
            <p:nvPr/>
          </p:nvSpPr>
          <p:spPr bwMode="auto">
            <a:xfrm>
              <a:off x="2260600" y="876300"/>
              <a:ext cx="9271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he-IL" sz="1600" b="1">
                  <a:solidFill>
                    <a:srgbClr val="FF0000"/>
                  </a:solidFill>
                  <a:cs typeface="David" pitchFamily="34" charset="-79"/>
                </a:rPr>
                <a:t>May</a:t>
              </a:r>
              <a:endParaRPr lang="he-IL" altLang="he-IL" sz="1600" b="1">
                <a:solidFill>
                  <a:srgbClr val="FF0000"/>
                </a:solidFill>
                <a:cs typeface="David" pitchFamily="34" charset="-79"/>
              </a:endParaRPr>
            </a:p>
          </p:txBody>
        </p:sp>
        <p:sp>
          <p:nvSpPr>
            <p:cNvPr id="17523" name="TextBox 14"/>
            <p:cNvSpPr txBox="1">
              <a:spLocks noChangeArrowheads="1"/>
            </p:cNvSpPr>
            <p:nvPr/>
          </p:nvSpPr>
          <p:spPr bwMode="auto">
            <a:xfrm>
              <a:off x="1320800" y="876300"/>
              <a:ext cx="9271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he-IL" sz="1600" b="1">
                  <a:solidFill>
                    <a:srgbClr val="FF0000"/>
                  </a:solidFill>
                  <a:cs typeface="David" pitchFamily="34" charset="-79"/>
                </a:rPr>
                <a:t>Jun</a:t>
              </a:r>
              <a:endParaRPr lang="he-IL" altLang="he-IL" sz="1600" b="1">
                <a:solidFill>
                  <a:srgbClr val="FF0000"/>
                </a:solidFill>
                <a:cs typeface="David" pitchFamily="34" charset="-79"/>
              </a:endParaRPr>
            </a:p>
          </p:txBody>
        </p:sp>
        <p:sp>
          <p:nvSpPr>
            <p:cNvPr id="17524" name="TextBox 15"/>
            <p:cNvSpPr txBox="1">
              <a:spLocks noChangeArrowheads="1"/>
            </p:cNvSpPr>
            <p:nvPr/>
          </p:nvSpPr>
          <p:spPr bwMode="auto">
            <a:xfrm>
              <a:off x="381000" y="876300"/>
              <a:ext cx="9271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he-IL" sz="1600" b="1">
                  <a:solidFill>
                    <a:srgbClr val="FF0000"/>
                  </a:solidFill>
                  <a:cs typeface="David" pitchFamily="34" charset="-79"/>
                </a:rPr>
                <a:t>Jul</a:t>
              </a:r>
              <a:endParaRPr lang="he-IL" altLang="he-IL" sz="1600" b="1">
                <a:solidFill>
                  <a:srgbClr val="FF0000"/>
                </a:solidFill>
                <a:cs typeface="David" pitchFamily="34" charset="-79"/>
              </a:endParaRPr>
            </a:p>
          </p:txBody>
        </p:sp>
      </p:grp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6208713" y="3049588"/>
            <a:ext cx="6667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he-IL" sz="900" b="1">
                <a:solidFill>
                  <a:srgbClr val="FFFF00"/>
                </a:solidFill>
                <a:cs typeface="David" pitchFamily="34" charset="-79"/>
              </a:rPr>
              <a:t>MFA Tour</a:t>
            </a:r>
            <a:endParaRPr lang="he-IL" altLang="he-IL" sz="900" b="1">
              <a:solidFill>
                <a:srgbClr val="FFFF00"/>
              </a:solidFill>
              <a:cs typeface="David" pitchFamily="34" charset="-79"/>
            </a:endParaRPr>
          </a:p>
        </p:txBody>
      </p:sp>
      <p:sp>
        <p:nvSpPr>
          <p:cNvPr id="140" name="מלבן 139">
            <a:extLst/>
          </p:cNvPr>
          <p:cNvSpPr/>
          <p:nvPr/>
        </p:nvSpPr>
        <p:spPr>
          <a:xfrm rot="5400000">
            <a:off x="7339807" y="3237706"/>
            <a:ext cx="5224462" cy="2035175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he-IL" sz="2400" b="1" dirty="0"/>
          </a:p>
        </p:txBody>
      </p:sp>
      <p:sp>
        <p:nvSpPr>
          <p:cNvPr id="141" name="מלבן 140">
            <a:extLst/>
          </p:cNvPr>
          <p:cNvSpPr/>
          <p:nvPr/>
        </p:nvSpPr>
        <p:spPr>
          <a:xfrm rot="5400000">
            <a:off x="4732338" y="2657475"/>
            <a:ext cx="5241925" cy="3159125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142" name="מלבן 141">
            <a:extLst/>
          </p:cNvPr>
          <p:cNvSpPr/>
          <p:nvPr/>
        </p:nvSpPr>
        <p:spPr>
          <a:xfrm rot="5400000">
            <a:off x="269875" y="1357313"/>
            <a:ext cx="5241925" cy="5759450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he-I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  <p:bldP spid="44" grpId="0"/>
      <p:bldP spid="47" grpId="0"/>
      <p:bldP spid="51" grpId="0"/>
      <p:bldP spid="53" grpId="0" animBg="1"/>
      <p:bldP spid="54" grpId="0" animBg="1"/>
      <p:bldP spid="48" grpId="0"/>
      <p:bldP spid="49" grpId="0"/>
      <p:bldP spid="63" grpId="0" animBg="1"/>
      <p:bldP spid="66" grpId="0" animBg="1"/>
      <p:bldP spid="69" grpId="0" animBg="1"/>
      <p:bldP spid="71" grpId="0"/>
      <p:bldP spid="74" grpId="0" animBg="1"/>
      <p:bldP spid="75" grpId="0" animBg="1"/>
      <p:bldP spid="68" grpId="0"/>
      <p:bldP spid="83" grpId="0" animBg="1"/>
      <p:bldP spid="84" grpId="0"/>
      <p:bldP spid="95" grpId="0"/>
      <p:bldP spid="97" grpId="0"/>
      <p:bldP spid="99" grpId="0" animBg="1"/>
      <p:bldP spid="100" grpId="0" animBg="1"/>
      <p:bldP spid="101" grpId="0"/>
      <p:bldP spid="102" grpId="0" animBg="1"/>
      <p:bldP spid="98" grpId="0"/>
      <p:bldP spid="103" grpId="0"/>
      <p:bldP spid="104" grpId="0" animBg="1"/>
      <p:bldP spid="105" grpId="0"/>
      <p:bldP spid="106" grpId="0" animBg="1"/>
      <p:bldP spid="118" grpId="0"/>
      <p:bldP spid="119" grpId="0" animBg="1"/>
      <p:bldP spid="120" grpId="0"/>
      <p:bldP spid="121" grpId="0" animBg="1"/>
      <p:bldP spid="122" grpId="0"/>
      <p:bldP spid="123" grpId="0" animBg="1"/>
      <p:bldP spid="124" grpId="0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79" grpId="0" animBg="1"/>
      <p:bldP spid="73" grpId="0"/>
      <p:bldP spid="70" grpId="0"/>
      <p:bldP spid="80" grpId="0" animBg="1"/>
      <p:bldP spid="67" grpId="0"/>
      <p:bldP spid="81" grpId="0" animBg="1"/>
      <p:bldP spid="65" grpId="0"/>
      <p:bldP spid="144" grpId="0"/>
      <p:bldP spid="109" grpId="0" animBg="1"/>
      <p:bldP spid="114" grpId="0"/>
      <p:bldP spid="108" grpId="0" animBg="1"/>
      <p:bldP spid="147" grpId="0"/>
      <p:bldP spid="140" grpId="0" animBg="1"/>
      <p:bldP spid="141" grpId="0" animBg="1"/>
      <p:bldP spid="1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מציין מיקום של מספר שקופית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rtl="0"/>
            <a:fld id="{4857D02E-34D2-4B34-8C19-AE9232639952}" type="slidenum">
              <a:rPr lang="he-IL" altLang="he-IL">
                <a:solidFill>
                  <a:srgbClr val="045C75"/>
                </a:solidFill>
                <a:latin typeface="Arial" pitchFamily="34" charset="0"/>
              </a:rPr>
              <a:pPr rtl="0"/>
              <a:t>9</a:t>
            </a:fld>
            <a:endParaRPr lang="he-IL" altLang="he-IL">
              <a:solidFill>
                <a:srgbClr val="045C75"/>
              </a:solidFill>
              <a:latin typeface="Arial" pitchFamily="34" charset="0"/>
            </a:endParaRP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/>
        </p:nvGraphicFramePr>
        <p:xfrm>
          <a:off x="1695450" y="2044700"/>
          <a:ext cx="2592388" cy="2428877"/>
        </p:xfrm>
        <a:graphic>
          <a:graphicData uri="http://schemas.openxmlformats.org/drawingml/2006/table">
            <a:tbl>
              <a:tblPr/>
              <a:tblGrid>
                <a:gridCol w="1885506">
                  <a:extLst>
                    <a:ext uri="{9D8B030D-6E8A-4147-A177-3AD203B41FA5}"/>
                  </a:extLst>
                </a:gridCol>
                <a:gridCol w="706882">
                  <a:extLst>
                    <a:ext uri="{9D8B030D-6E8A-4147-A177-3AD203B41FA5}"/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Course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Hours/Week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7292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Course and Tour of the USA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3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7292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East Tour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7292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Elective Workshops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58338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In Total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8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/>
        </p:nvGraphicFramePr>
        <p:xfrm>
          <a:off x="4800600" y="1992313"/>
          <a:ext cx="2770188" cy="3140077"/>
        </p:xfrm>
        <a:graphic>
          <a:graphicData uri="http://schemas.openxmlformats.org/drawingml/2006/table">
            <a:tbl>
              <a:tblPr/>
              <a:tblGrid>
                <a:gridCol w="2093830">
                  <a:extLst>
                    <a:ext uri="{9D8B030D-6E8A-4147-A177-3AD203B41FA5}"/>
                  </a:extLst>
                </a:gridCol>
                <a:gridCol w="676358">
                  <a:extLst>
                    <a:ext uri="{9D8B030D-6E8A-4147-A177-3AD203B41FA5}"/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Course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Hours/Week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Geographical Aspects of National Defense</a:t>
                      </a: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Approaches and Schools of Thought</a:t>
                      </a: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67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Policy and Diplomacy </a:t>
                      </a: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3481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Israeli Society </a:t>
                      </a: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435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Israeli Economy</a:t>
                      </a: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3481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Public Law</a:t>
                      </a: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2008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In Total</a:t>
                      </a: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/>
        </p:nvGraphicFramePr>
        <p:xfrm>
          <a:off x="7870825" y="1989138"/>
          <a:ext cx="2689225" cy="1257300"/>
        </p:xfrm>
        <a:graphic>
          <a:graphicData uri="http://schemas.openxmlformats.org/drawingml/2006/table">
            <a:tbl>
              <a:tblPr/>
              <a:tblGrid>
                <a:gridCol w="2035520">
                  <a:extLst>
                    <a:ext uri="{9D8B030D-6E8A-4147-A177-3AD203B41FA5}"/>
                  </a:extLst>
                </a:gridCol>
                <a:gridCol w="653705">
                  <a:extLst>
                    <a:ext uri="{9D8B030D-6E8A-4147-A177-3AD203B41FA5}"/>
                  </a:extLst>
                </a:gridCol>
              </a:tblGrid>
              <a:tr h="4678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Course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Hours/Week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6951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Basic Concepts in National Security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1992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In Total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8498" name="TextBox 13"/>
          <p:cNvSpPr txBox="1">
            <a:spLocks noChangeArrowheads="1"/>
          </p:cNvSpPr>
          <p:nvPr/>
        </p:nvSpPr>
        <p:spPr bwMode="auto">
          <a:xfrm>
            <a:off x="8118475" y="1452563"/>
            <a:ext cx="309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he-IL" b="1">
                <a:latin typeface="David" pitchFamily="34" charset="-79"/>
                <a:cs typeface="David" pitchFamily="34" charset="-79"/>
              </a:rPr>
              <a:t>Foundations Season</a:t>
            </a:r>
            <a:endParaRPr lang="he-IL" altLang="he-IL" b="1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8499" name="TextBox 14"/>
          <p:cNvSpPr txBox="1">
            <a:spLocks noChangeArrowheads="1"/>
          </p:cNvSpPr>
          <p:nvPr/>
        </p:nvSpPr>
        <p:spPr bwMode="auto">
          <a:xfrm>
            <a:off x="5341938" y="1485900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he-IL" b="1">
                <a:latin typeface="David" pitchFamily="34" charset="-79"/>
                <a:cs typeface="David" pitchFamily="34" charset="-79"/>
              </a:rPr>
              <a:t>Core Season</a:t>
            </a:r>
            <a:endParaRPr lang="he-IL" altLang="he-IL" b="1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8500" name="TextBox 15"/>
          <p:cNvSpPr txBox="1">
            <a:spLocks noChangeArrowheads="1"/>
          </p:cNvSpPr>
          <p:nvPr/>
        </p:nvSpPr>
        <p:spPr bwMode="auto">
          <a:xfrm>
            <a:off x="1604963" y="1427163"/>
            <a:ext cx="2884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he-IL" b="1">
                <a:latin typeface="David" pitchFamily="34" charset="-79"/>
                <a:cs typeface="David" pitchFamily="34" charset="-79"/>
              </a:rPr>
              <a:t>Advanced School Season</a:t>
            </a:r>
            <a:endParaRPr lang="he-IL" altLang="he-IL" b="1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0" name="חץ ימינה 19"/>
          <p:cNvSpPr/>
          <p:nvPr/>
        </p:nvSpPr>
        <p:spPr>
          <a:xfrm rot="10800000">
            <a:off x="1524000" y="5832475"/>
            <a:ext cx="9144000" cy="105251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he-IL"/>
          </a:p>
        </p:txBody>
      </p:sp>
      <p:sp>
        <p:nvSpPr>
          <p:cNvPr id="5254" name="Text Box 90"/>
          <p:cNvSpPr txBox="1">
            <a:spLocks noChangeArrowheads="1"/>
          </p:cNvSpPr>
          <p:nvPr/>
        </p:nvSpPr>
        <p:spPr bwMode="auto">
          <a:xfrm>
            <a:off x="2130425" y="6092825"/>
            <a:ext cx="93345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defRPr/>
            </a:pPr>
            <a:r>
              <a:rPr lang="en-US" sz="1400" b="1" dirty="0">
                <a:latin typeface="David" pitchFamily="34" charset="-79"/>
                <a:cs typeface="David" panose="020E0502060401010101" pitchFamily="34" charset="-79"/>
              </a:rPr>
              <a:t>Final Paper</a:t>
            </a:r>
          </a:p>
          <a:p>
            <a:pPr>
              <a:defRPr/>
            </a:pPr>
            <a:endParaRPr lang="en-US" sz="1400" b="1" dirty="0">
              <a:latin typeface="David" pitchFamily="34" charset="-79"/>
              <a:cs typeface="David" panose="020E0502060401010101" pitchFamily="34" charset="-79"/>
            </a:endParaRPr>
          </a:p>
        </p:txBody>
      </p:sp>
      <p:sp>
        <p:nvSpPr>
          <p:cNvPr id="18503" name="Text Box 90"/>
          <p:cNvSpPr txBox="1">
            <a:spLocks noChangeArrowheads="1"/>
          </p:cNvSpPr>
          <p:nvPr/>
        </p:nvSpPr>
        <p:spPr bwMode="auto">
          <a:xfrm>
            <a:off x="6494463" y="6103938"/>
            <a:ext cx="1624012" cy="493712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he-IL" sz="1400" b="1" dirty="0">
                <a:latin typeface="David" pitchFamily="34" charset="-79"/>
                <a:cs typeface="David" pitchFamily="34" charset="-79"/>
              </a:rPr>
              <a:t>National Defense Tours (4)</a:t>
            </a:r>
          </a:p>
        </p:txBody>
      </p:sp>
      <p:sp>
        <p:nvSpPr>
          <p:cNvPr id="18" name="מלבן 17"/>
          <p:cNvSpPr/>
          <p:nvPr/>
        </p:nvSpPr>
        <p:spPr>
          <a:xfrm>
            <a:off x="3272506" y="-19218"/>
            <a:ext cx="557396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Academic Curriculum</a:t>
            </a:r>
            <a:br>
              <a:rPr lang="en-US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altLang="he-I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(41 Hours Per Week)</a:t>
            </a:r>
            <a:endParaRPr lang="he-IL" altLang="he-IL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505" name="Text Box 90"/>
          <p:cNvSpPr txBox="1">
            <a:spLocks noChangeArrowheads="1"/>
          </p:cNvSpPr>
          <p:nvPr/>
        </p:nvSpPr>
        <p:spPr bwMode="auto">
          <a:xfrm>
            <a:off x="4908550" y="6103938"/>
            <a:ext cx="1220788" cy="50482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he-IL" sz="1400" b="1" dirty="0">
                <a:latin typeface="David" pitchFamily="34" charset="-79"/>
                <a:cs typeface="David" pitchFamily="34" charset="-79"/>
              </a:rPr>
              <a:t>Strategic Thinking 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9131</TotalTime>
  <Words>761</Words>
  <Application>Microsoft Office PowerPoint</Application>
  <PresentationFormat>מותאם אישית</PresentationFormat>
  <Paragraphs>297</Paragraphs>
  <Slides>13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ערכת נושא Office</vt:lpstr>
      <vt:lpstr>Israel National Defense College</vt:lpstr>
      <vt:lpstr>What will we talk about?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u45414</cp:lastModifiedBy>
  <cp:revision>177</cp:revision>
  <cp:lastPrinted>2019-01-14T10:08:52Z</cp:lastPrinted>
  <dcterms:created xsi:type="dcterms:W3CDTF">2017-08-17T05:53:13Z</dcterms:created>
  <dcterms:modified xsi:type="dcterms:W3CDTF">2019-01-15T07:08:35Z</dcterms:modified>
</cp:coreProperties>
</file>