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70" r:id="rId2"/>
    <p:sldId id="371" r:id="rId3"/>
    <p:sldId id="372" r:id="rId4"/>
    <p:sldId id="369" r:id="rId5"/>
    <p:sldId id="373" r:id="rId6"/>
    <p:sldId id="374" r:id="rId7"/>
    <p:sldId id="355" r:id="rId8"/>
    <p:sldId id="375" r:id="rId9"/>
    <p:sldId id="376" r:id="rId10"/>
    <p:sldId id="377" r:id="rId11"/>
    <p:sldId id="359" r:id="rId12"/>
    <p:sldId id="378" r:id="rId13"/>
    <p:sldId id="379" r:id="rId14"/>
    <p:sldId id="360" r:id="rId15"/>
    <p:sldId id="381" r:id="rId16"/>
    <p:sldId id="365" r:id="rId17"/>
    <p:sldId id="362" r:id="rId18"/>
    <p:sldId id="366" r:id="rId19"/>
    <p:sldId id="367" r:id="rId20"/>
    <p:sldId id="363" r:id="rId21"/>
    <p:sldId id="368" r:id="rId22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31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1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216216" custScaleY="115370" custRadScaleRad="132783" custRadScaleInc="-352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213342" custScaleY="98452" custRadScaleRad="13210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B8D5344F-7F13-461C-A5DA-3368C2113FDB}" type="presOf" srcId="{917E0A78-84A7-4F67-8350-F95E76365253}" destId="{C49C7E5C-81C3-4209-8F65-985E790DB895}" srcOrd="0" destOrd="0" presId="urn:microsoft.com/office/officeart/2005/8/layout/radial6"/>
    <dgm:cxn modelId="{54B75213-B274-4078-8867-925B4420E3EA}" type="presOf" srcId="{6F67F036-C9E5-4C61-A7F2-0306AAFFBEF2}" destId="{F47BBAC8-0509-483D-9C9C-6A261898BDE0}" srcOrd="0" destOrd="0" presId="urn:microsoft.com/office/officeart/2005/8/layout/radial6"/>
    <dgm:cxn modelId="{53184DFC-92BA-45AF-B272-6BA1BB096FC2}" type="presOf" srcId="{77787D92-44D2-4EE4-BF68-D8DA648B869E}" destId="{522A7483-5797-4ACA-B244-48A02EA03F83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3441919A-6BF6-430C-8994-448FE97A7B3B}" type="presOf" srcId="{53E16827-8354-486D-AF41-4AF32BB176B8}" destId="{880C6DB3-6422-4BC4-AEE3-21C02E07AA99}" srcOrd="0" destOrd="0" presId="urn:microsoft.com/office/officeart/2005/8/layout/radial6"/>
    <dgm:cxn modelId="{DBD0C82F-F70A-4E67-A1CB-62E25BE9E700}" type="presOf" srcId="{0EB7096D-69DA-44A2-B34D-8C3DB9CBD57F}" destId="{2077467D-DA34-44E1-92B5-63523ADF287E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250A25C1-98C0-4C36-B59C-7AB9006F882E}" type="presOf" srcId="{900D833B-EDC6-41A4-8E61-3EBBE94FBF8A}" destId="{B2D1C69C-826A-42BC-9C8B-10C2CA18559B}" srcOrd="0" destOrd="0" presId="urn:microsoft.com/office/officeart/2005/8/layout/radial6"/>
    <dgm:cxn modelId="{1B8AD1A1-E6D2-45B7-8B08-F1CBBF1D832B}" type="presOf" srcId="{F36A6075-99A4-4684-87F7-EF6703082E3C}" destId="{9D9AF153-83C2-4CA5-B9B2-9F30CB583B73}" srcOrd="0" destOrd="0" presId="urn:microsoft.com/office/officeart/2005/8/layout/radial6"/>
    <dgm:cxn modelId="{90824520-2849-4B06-B38C-1D97E8B3A9D6}" type="presOf" srcId="{41FB78FC-43E5-45AD-99DE-CC8F6F172F2F}" destId="{0EA8E124-B86C-407A-BDD3-4753475EA3C5}" srcOrd="0" destOrd="0" presId="urn:microsoft.com/office/officeart/2005/8/layout/radial6"/>
    <dgm:cxn modelId="{23245559-A3B6-4B06-9E84-2AB203191850}" type="presOf" srcId="{A3B6C843-9BFD-444E-B161-B3E202CD89E1}" destId="{AA078262-C616-42E9-9FFC-62F2A0F62298}" srcOrd="0" destOrd="0" presId="urn:microsoft.com/office/officeart/2005/8/layout/radial6"/>
    <dgm:cxn modelId="{3602BD46-B667-4802-A4F2-30B370286BD1}" type="presOf" srcId="{EE82BF3A-118F-481B-8FE3-01A774D2CF11}" destId="{0137A0B0-71A9-4B0D-8831-4F52B5A01792}" srcOrd="0" destOrd="0" presId="urn:microsoft.com/office/officeart/2005/8/layout/radial6"/>
    <dgm:cxn modelId="{0AC81197-A23A-4F2F-9462-72052F374FB5}" type="presParOf" srcId="{F47BBAC8-0509-483D-9C9C-6A261898BDE0}" destId="{522A7483-5797-4ACA-B244-48A02EA03F83}" srcOrd="0" destOrd="0" presId="urn:microsoft.com/office/officeart/2005/8/layout/radial6"/>
    <dgm:cxn modelId="{47E6DA4F-69F0-41C8-98A3-E088ABB18CC1}" type="presParOf" srcId="{F47BBAC8-0509-483D-9C9C-6A261898BDE0}" destId="{880C6DB3-6422-4BC4-AEE3-21C02E07AA99}" srcOrd="1" destOrd="0" presId="urn:microsoft.com/office/officeart/2005/8/layout/radial6"/>
    <dgm:cxn modelId="{F496E848-44B2-4FAB-A48D-F1B78D51FA00}" type="presParOf" srcId="{F47BBAC8-0509-483D-9C9C-6A261898BDE0}" destId="{9C0531F5-C3E4-4C13-8BC9-87D732AAFDB8}" srcOrd="2" destOrd="0" presId="urn:microsoft.com/office/officeart/2005/8/layout/radial6"/>
    <dgm:cxn modelId="{EDA931D2-4F53-4C77-9E47-E7F60A48B0D4}" type="presParOf" srcId="{F47BBAC8-0509-483D-9C9C-6A261898BDE0}" destId="{0137A0B0-71A9-4B0D-8831-4F52B5A01792}" srcOrd="3" destOrd="0" presId="urn:microsoft.com/office/officeart/2005/8/layout/radial6"/>
    <dgm:cxn modelId="{EA9A6F7B-6731-4C39-AE53-B3863E58D5F4}" type="presParOf" srcId="{F47BBAC8-0509-483D-9C9C-6A261898BDE0}" destId="{0EA8E124-B86C-407A-BDD3-4753475EA3C5}" srcOrd="4" destOrd="0" presId="urn:microsoft.com/office/officeart/2005/8/layout/radial6"/>
    <dgm:cxn modelId="{BF0F7F44-7B92-44E3-836C-A42032BA55D0}" type="presParOf" srcId="{F47BBAC8-0509-483D-9C9C-6A261898BDE0}" destId="{9FBEA499-9A77-4434-BF37-444A514B896A}" srcOrd="5" destOrd="0" presId="urn:microsoft.com/office/officeart/2005/8/layout/radial6"/>
    <dgm:cxn modelId="{C9DB4B21-7C6A-439B-B64F-CD94D7F3E2A8}" type="presParOf" srcId="{F47BBAC8-0509-483D-9C9C-6A261898BDE0}" destId="{2077467D-DA34-44E1-92B5-63523ADF287E}" srcOrd="6" destOrd="0" presId="urn:microsoft.com/office/officeart/2005/8/layout/radial6"/>
    <dgm:cxn modelId="{D42DB020-AF1B-4066-949E-A20FA7D040CD}" type="presParOf" srcId="{F47BBAC8-0509-483D-9C9C-6A261898BDE0}" destId="{C49C7E5C-81C3-4209-8F65-985E790DB895}" srcOrd="7" destOrd="0" presId="urn:microsoft.com/office/officeart/2005/8/layout/radial6"/>
    <dgm:cxn modelId="{C8454B18-D713-491D-87E6-300AFA23AC9E}" type="presParOf" srcId="{F47BBAC8-0509-483D-9C9C-6A261898BDE0}" destId="{AA4937E0-FE5F-4BDB-951F-9055ABADB302}" srcOrd="8" destOrd="0" presId="urn:microsoft.com/office/officeart/2005/8/layout/radial6"/>
    <dgm:cxn modelId="{3F629862-F1D1-4CE5-B858-592753D1FC8D}" type="presParOf" srcId="{F47BBAC8-0509-483D-9C9C-6A261898BDE0}" destId="{9D9AF153-83C2-4CA5-B9B2-9F30CB583B73}" srcOrd="9" destOrd="0" presId="urn:microsoft.com/office/officeart/2005/8/layout/radial6"/>
    <dgm:cxn modelId="{2911662B-9759-4180-AFFF-1B9B8ABB252E}" type="presParOf" srcId="{F47BBAC8-0509-483D-9C9C-6A261898BDE0}" destId="{B2D1C69C-826A-42BC-9C8B-10C2CA18559B}" srcOrd="10" destOrd="0" presId="urn:microsoft.com/office/officeart/2005/8/layout/radial6"/>
    <dgm:cxn modelId="{627F367C-9008-40A4-B20E-B8C1F2431596}" type="presParOf" srcId="{F47BBAC8-0509-483D-9C9C-6A261898BDE0}" destId="{5BB1509D-711F-48EB-9EE7-F1C3996DE94A}" srcOrd="11" destOrd="0" presId="urn:microsoft.com/office/officeart/2005/8/layout/radial6"/>
    <dgm:cxn modelId="{C9FE0CAB-74E9-4D3E-B1C9-3F0F6DC93062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38434" y="337387"/>
          <a:ext cx="2794676" cy="2794676"/>
        </a:xfrm>
        <a:prstGeom prst="blockArc">
          <a:avLst>
            <a:gd name="adj1" fmla="val 10606108"/>
            <a:gd name="adj2" fmla="val 1735978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38656" y="487226"/>
          <a:ext cx="2794676" cy="2794676"/>
        </a:xfrm>
        <a:prstGeom prst="blockArc">
          <a:avLst>
            <a:gd name="adj1" fmla="val 4271377"/>
            <a:gd name="adj2" fmla="val 10983695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30369" y="491208"/>
          <a:ext cx="2794676" cy="2794676"/>
        </a:xfrm>
        <a:prstGeom prst="blockArc">
          <a:avLst>
            <a:gd name="adj1" fmla="val 21321792"/>
            <a:gd name="adj2" fmla="val 6559319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26435" y="342747"/>
          <a:ext cx="2794676" cy="2794676"/>
        </a:xfrm>
        <a:prstGeom prst="blockArc">
          <a:avLst>
            <a:gd name="adj1" fmla="val 15081715"/>
            <a:gd name="adj2" fmla="val 96031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51876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63994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29130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51270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3914271" y="1258560"/>
          <a:ext cx="1947754" cy="1039296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199513" y="1410761"/>
        <a:ext cx="1377270" cy="734894"/>
      </dsp:txXfrm>
    </dsp:sp>
    <dsp:sp modelId="{C49C7E5C-81C3-4209-8F65-985E790DB895}">
      <dsp:nvSpPr>
        <dsp:cNvPr id="0" name=""/>
        <dsp:cNvSpPr/>
      </dsp:nvSpPr>
      <dsp:spPr>
        <a:xfrm>
          <a:off x="2375826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80929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312102" y="1368220"/>
          <a:ext cx="1921864" cy="886892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93552" y="1498102"/>
        <a:ext cx="1358964" cy="6271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א'/אלול/תשע"ט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א'/אלול/תשע"ט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8915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01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Defense College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7847" y="6374280"/>
            <a:ext cx="354106" cy="365125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ctr" rtl="0">
                <a:spcAft>
                  <a:spcPts val="600"/>
                </a:spcAft>
              </a:pPr>
              <a:t>1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כותרת 1">
            <a:extLst>
              <a:ext uri="{FF2B5EF4-FFF2-40B4-BE49-F238E27FC236}">
                <a16:creationId xmlns=""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Welcome!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=""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6218464" y="5241978"/>
            <a:ext cx="321841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September 2019</a:t>
            </a:r>
            <a:endParaRPr lang="en-US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04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4/4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10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=""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106759" y="1965604"/>
            <a:ext cx="11245881" cy="39547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None/>
            </a:pPr>
            <a:r>
              <a:rPr lang="en-US" b="1" dirty="0" smtClean="0">
                <a:latin typeface="+mj-lt"/>
                <a:cs typeface="Levenim MT" pitchFamily="2" charset="-79"/>
              </a:rPr>
              <a:t>Concluding Integrative </a:t>
            </a:r>
            <a:r>
              <a:rPr lang="en-US" b="1" dirty="0">
                <a:latin typeface="+mj-lt"/>
                <a:cs typeface="Levenim MT" pitchFamily="2" charset="-79"/>
              </a:rPr>
              <a:t>Season:</a:t>
            </a:r>
            <a:endParaRPr lang="he-IL" b="1" dirty="0">
              <a:latin typeface="+mj-lt"/>
              <a:cs typeface="Levenim MT" pitchFamily="2" charset="-79"/>
            </a:endParaRP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altLang="he-IL" sz="2800" dirty="0" smtClean="0">
                <a:latin typeface="+mj-lt"/>
                <a:cs typeface="Levenim MT" pitchFamily="2" charset="-79"/>
              </a:rPr>
              <a:t>Expanded US seminar and study tour </a:t>
            </a:r>
            <a:endParaRPr lang="he-IL" altLang="he-IL" sz="2800" dirty="0">
              <a:latin typeface="+mj-lt"/>
              <a:cs typeface="Levenim MT" pitchFamily="2" charset="-79"/>
            </a:endParaRP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r>
              <a:rPr lang="en-US" altLang="he-IL" sz="2800" dirty="0" smtClean="0">
                <a:latin typeface="+mj-lt"/>
                <a:cs typeface="Levenim MT" pitchFamily="2" charset="-79"/>
              </a:rPr>
              <a:t>Summarizing </a:t>
            </a:r>
            <a:r>
              <a:rPr lang="en-US" altLang="he-IL" sz="2800" dirty="0">
                <a:latin typeface="+mj-lt"/>
                <a:cs typeface="Levenim MT" pitchFamily="2" charset="-79"/>
              </a:rPr>
              <a:t>the academic </a:t>
            </a:r>
            <a:r>
              <a:rPr lang="en-US" altLang="he-IL" sz="2800" dirty="0" smtClean="0">
                <a:latin typeface="+mj-lt"/>
                <a:cs typeface="Levenim MT" pitchFamily="2" charset="-79"/>
              </a:rPr>
              <a:t>year</a:t>
            </a:r>
          </a:p>
          <a:p>
            <a:pPr marL="971550" lvl="1" indent="-514350" algn="l" rtl="0">
              <a:lnSpc>
                <a:spcPct val="150000"/>
              </a:lnSpc>
              <a:buAutoNum type="arabicPeriod"/>
            </a:pPr>
            <a:endParaRPr lang="he-IL" altLang="he-IL" sz="2800" dirty="0">
              <a:latin typeface="+mj-lt"/>
              <a:cs typeface="Levenim MT" pitchFamily="2" charset="-79"/>
            </a:endParaRPr>
          </a:p>
          <a:p>
            <a:pPr algn="l" rtl="0">
              <a:lnSpc>
                <a:spcPct val="150000"/>
              </a:lnSpc>
              <a:buNone/>
            </a:pPr>
            <a:r>
              <a:rPr lang="en-US" b="1" dirty="0">
                <a:latin typeface="+mj-lt"/>
                <a:cs typeface="Levenim MT" pitchFamily="2" charset="-79"/>
              </a:rPr>
              <a:t>Final project</a:t>
            </a:r>
            <a:r>
              <a:rPr lang="en-US" b="1" dirty="0" smtClean="0">
                <a:latin typeface="+mj-lt"/>
                <a:cs typeface="Levenim MT" pitchFamily="2" charset="-79"/>
              </a:rPr>
              <a:t>: </a:t>
            </a:r>
            <a:r>
              <a:rPr lang="en-US" dirty="0" smtClean="0">
                <a:latin typeface="+mj-lt"/>
                <a:cs typeface="Levenim MT" pitchFamily="2" charset="-79"/>
              </a:rPr>
              <a:t>More information to come</a:t>
            </a:r>
            <a:endParaRPr lang="he-IL" dirty="0">
              <a:latin typeface="+mj-lt"/>
              <a:cs typeface="Levenim MT" pitchFamily="2" charset="-79"/>
            </a:endParaRPr>
          </a:p>
          <a:p>
            <a:pPr algn="l" rtl="0">
              <a:lnSpc>
                <a:spcPct val="150000"/>
              </a:lnSpc>
            </a:pPr>
            <a:endParaRPr lang="he-IL" b="1" dirty="0">
              <a:latin typeface="Levenim MT" pitchFamily="2" charset="-79"/>
              <a:cs typeface="Levenim MT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 smtClean="0">
              <a:latin typeface="Levenim MT" pitchFamily="2" charset="-79"/>
              <a:cs typeface="Levenim MT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b="1" dirty="0" smtClean="0">
              <a:latin typeface="Levenim MT" pitchFamily="2" charset="-79"/>
              <a:cs typeface="Levenim MT" pitchFamily="2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2800" dirty="0"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253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1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960109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uties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for INDC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Graduates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05994"/>
            <a:ext cx="10130028" cy="5093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+mj-lt"/>
                <a:cs typeface="Levenim MT" panose="02010502060101010101" pitchFamily="2" charset="-79"/>
              </a:rPr>
              <a:t>Participation in all classes in the plenum, </a:t>
            </a:r>
            <a:r>
              <a:rPr lang="en-US" sz="2600" dirty="0" smtClean="0">
                <a:latin typeface="+mj-lt"/>
                <a:cs typeface="Levenim MT" panose="02010502060101010101" pitchFamily="2" charset="-79"/>
              </a:rPr>
              <a:t>teams </a:t>
            </a:r>
            <a:r>
              <a:rPr lang="en-US" sz="2600" dirty="0">
                <a:latin typeface="+mj-lt"/>
                <a:cs typeface="Levenim MT" panose="02010502060101010101" pitchFamily="2" charset="-79"/>
              </a:rPr>
              <a:t>and </a:t>
            </a:r>
            <a:r>
              <a:rPr lang="en-US" sz="2600" dirty="0" smtClean="0">
                <a:latin typeface="+mj-lt"/>
                <a:cs typeface="Levenim MT" panose="02010502060101010101" pitchFamily="2" charset="-79"/>
              </a:rPr>
              <a:t>the university</a:t>
            </a:r>
            <a:endParaRPr lang="en-US" sz="2600" dirty="0">
              <a:latin typeface="+mj-lt"/>
              <a:cs typeface="Levenim MT" panose="02010502060101010101" pitchFamily="2" charset="-79"/>
            </a:endParaRPr>
          </a:p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+mj-lt"/>
                <a:cs typeface="Levenim MT" panose="02010502060101010101" pitchFamily="2" charset="-79"/>
              </a:rPr>
              <a:t>Participation in all tours in Israel and abroad</a:t>
            </a:r>
          </a:p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+mj-lt"/>
                <a:cs typeface="Levenim MT" panose="02010502060101010101" pitchFamily="2" charset="-79"/>
              </a:rPr>
              <a:t>Assignments in courses and tours</a:t>
            </a:r>
          </a:p>
          <a:p>
            <a:pPr marL="342900" indent="-342900"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+mj-lt"/>
                <a:cs typeface="Levenim MT" panose="02010502060101010101" pitchFamily="2" charset="-79"/>
              </a:rPr>
              <a:t>Submitting </a:t>
            </a:r>
            <a:r>
              <a:rPr lang="en-US" sz="2600" dirty="0" smtClean="0">
                <a:latin typeface="+mj-lt"/>
                <a:cs typeface="Levenim MT" panose="02010502060101010101" pitchFamily="2" charset="-79"/>
              </a:rPr>
              <a:t>a final </a:t>
            </a:r>
            <a:r>
              <a:rPr lang="en-US" sz="2600" dirty="0">
                <a:latin typeface="+mj-lt"/>
                <a:cs typeface="Levenim MT" panose="02010502060101010101" pitchFamily="2" charset="-79"/>
              </a:rPr>
              <a:t>research project</a:t>
            </a:r>
            <a:endParaRPr lang="he-IL" sz="2600" dirty="0">
              <a:latin typeface="+mj-lt"/>
              <a:cs typeface="Levenim MT" panose="02010502060101010101" pitchFamily="2" charset="-79"/>
            </a:endParaRPr>
          </a:p>
          <a:p>
            <a:pPr algn="l" rtl="0"/>
            <a:endParaRPr lang="en-US" sz="2600" dirty="0" smtClean="0">
              <a:latin typeface="+mj-lt"/>
            </a:endParaRPr>
          </a:p>
          <a:p>
            <a:pPr algn="l" rtl="0"/>
            <a:r>
              <a:rPr lang="en-US" sz="2600" dirty="0" smtClean="0">
                <a:latin typeface="+mj-lt"/>
              </a:rPr>
              <a:t>M.A. in </a:t>
            </a:r>
            <a:r>
              <a:rPr lang="en-US" sz="2600" dirty="0">
                <a:latin typeface="+mj-lt"/>
              </a:rPr>
              <a:t>political science in national security and strategy studies.</a:t>
            </a:r>
          </a:p>
          <a:p>
            <a:pPr algn="l" rtl="0"/>
            <a:r>
              <a:rPr lang="en-US" sz="2600" dirty="0"/>
              <a:t/>
            </a:r>
            <a:br>
              <a:rPr lang="en-US" sz="2600" dirty="0"/>
            </a:br>
            <a:r>
              <a:rPr lang="he-IL" altLang="he-IL" sz="2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1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14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Participant’s Composition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12</a:t>
            </a:fld>
            <a:endParaRPr lang="he-IL" b="1" dirty="0">
              <a:solidFill>
                <a:schemeClr val="tx1"/>
              </a:solidFill>
            </a:endParaRPr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7512" y="5116486"/>
            <a:ext cx="238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0279023"/>
              </p:ext>
            </p:extLst>
          </p:nvPr>
        </p:nvGraphicFramePr>
        <p:xfrm>
          <a:off x="2254250" y="2081213"/>
          <a:ext cx="7599363" cy="3562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name="Chart" r:id="rId4" imgW="6200812" imgH="3619539" progId="Excel.Chart.8">
                  <p:embed/>
                </p:oleObj>
              </mc:Choice>
              <mc:Fallback>
                <p:oleObj name="Chart" r:id="rId4" imgW="6200812" imgH="3619539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0" y="2081213"/>
                        <a:ext cx="7599363" cy="35627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775117" y="5050883"/>
            <a:ext cx="150004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Internationals</a:t>
            </a:r>
            <a:endParaRPr lang="he-IL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10743" y="5050883"/>
            <a:ext cx="2243094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latin typeface="+mj-lt"/>
              </a:rPr>
              <a:t>Civil Organizations</a:t>
            </a:r>
            <a:endParaRPr lang="he-IL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68725" y="4997599"/>
            <a:ext cx="1720738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Security Organizations</a:t>
            </a:r>
            <a:endParaRPr lang="en-US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52142" y="5037682"/>
            <a:ext cx="1095303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Military</a:t>
            </a:r>
            <a:endParaRPr lang="en-US" dirty="0">
              <a:latin typeface="+mj-lt"/>
            </a:endParaRPr>
          </a:p>
        </p:txBody>
      </p:sp>
      <p:pic>
        <p:nvPicPr>
          <p:cNvPr id="18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09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52312"/>
            <a:ext cx="9637776" cy="822291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47th Class - 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37 Participants</a:t>
            </a:r>
            <a:endParaRPr lang="en-US" altLang="he-IL" sz="4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13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טבלה 10">
            <a:extLst>
              <a:ext uri="{FF2B5EF4-FFF2-40B4-BE49-F238E27FC236}">
                <a16:creationId xmlns=""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296316"/>
              </p:ext>
            </p:extLst>
          </p:nvPr>
        </p:nvGraphicFramePr>
        <p:xfrm>
          <a:off x="2664140" y="1653409"/>
          <a:ext cx="3912692" cy="405305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Levenim MT" panose="02010502060101010101" pitchFamily="2" charset="-79"/>
                        </a:rPr>
                        <a:t>Quantity and Organizational Affiliation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16 IDF officers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3 Israeli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Police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 Prime Minister’s office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 Ministry of Foreign Affairs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Electrical Company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Finance Ministry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Bank of Israel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Israel Lands Administration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Israel Atomic Energy Commission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 Ministry of Defense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Ministry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of Diaspora Affairs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8" name="טבלה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422360"/>
              </p:ext>
            </p:extLst>
          </p:nvPr>
        </p:nvGraphicFramePr>
        <p:xfrm>
          <a:off x="6611466" y="1653409"/>
          <a:ext cx="2908179" cy="405930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9081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291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Levenim MT" panose="02010502060101010101" pitchFamily="2" charset="-79"/>
                        </a:rPr>
                        <a:t>International Officers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73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2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USA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58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Italy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699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Singapore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83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India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758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1 Germany</a:t>
                      </a:r>
                      <a:endParaRPr lang="he-IL" sz="160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algn="ctr" rtl="0"/>
                      <a:endParaRPr lang="en-US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algn="ctr" rtl="0"/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18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97211609"/>
                  </a:ext>
                </a:extLst>
              </a:tr>
              <a:tr h="3338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5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0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Principles for Team Assignments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2895" y="1567110"/>
            <a:ext cx="10260625" cy="5750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Distribute participants from the same organization between teams</a:t>
            </a:r>
          </a:p>
          <a:p>
            <a:pPr marL="457200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Two teams with international participants</a:t>
            </a:r>
          </a:p>
          <a:p>
            <a:pPr marL="457200" indent="-457200" algn="l" rtl="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Heterogeneous teams:</a:t>
            </a:r>
          </a:p>
          <a:p>
            <a:pPr marL="1200150" lvl="1" indent="-457200" algn="l" rtl="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Military officers </a:t>
            </a:r>
          </a:p>
          <a:p>
            <a:pPr marL="1200150" lvl="1" indent="-457200" algn="l" rtl="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Civilians</a:t>
            </a:r>
          </a:p>
          <a:p>
            <a:pPr marL="1200150" lvl="1" indent="-457200" algn="l" rtl="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Various positions (field vs. HQ)</a:t>
            </a:r>
          </a:p>
          <a:p>
            <a:pPr marL="1200150" lvl="1" indent="-457200" algn="l" rtl="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Gender</a:t>
            </a:r>
            <a:r>
              <a:rPr lang="he-IL" altLang="he-IL" sz="2600" dirty="0" smtClean="0">
                <a:latin typeface="+mj-lt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6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6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600" dirty="0" smtClean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2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10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Division of </a:t>
            </a:r>
            <a:r>
              <a:rPr lang="en-US" altLang="he-IL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Teams</a:t>
            </a:r>
            <a:endParaRPr lang="en-US" altLang="he-IL" sz="4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603084"/>
              </p:ext>
            </p:extLst>
          </p:nvPr>
        </p:nvGraphicFramePr>
        <p:xfrm>
          <a:off x="1532422" y="1678612"/>
          <a:ext cx="9206332" cy="4287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01583">
                  <a:extLst>
                    <a:ext uri="{9D8B030D-6E8A-4147-A177-3AD203B41FA5}">
                      <a16:colId xmlns="" xmlns:a16="http://schemas.microsoft.com/office/drawing/2014/main" val="368808446"/>
                    </a:ext>
                  </a:extLst>
                </a:gridCol>
                <a:gridCol w="2301583">
                  <a:extLst>
                    <a:ext uri="{9D8B030D-6E8A-4147-A177-3AD203B41FA5}">
                      <a16:colId xmlns="" xmlns:a16="http://schemas.microsoft.com/office/drawing/2014/main" val="3823533971"/>
                    </a:ext>
                  </a:extLst>
                </a:gridCol>
                <a:gridCol w="2301583">
                  <a:extLst>
                    <a:ext uri="{9D8B030D-6E8A-4147-A177-3AD203B41FA5}">
                      <a16:colId xmlns="" xmlns:a16="http://schemas.microsoft.com/office/drawing/2014/main" val="375492775"/>
                    </a:ext>
                  </a:extLst>
                </a:gridCol>
                <a:gridCol w="2301583">
                  <a:extLst>
                    <a:ext uri="{9D8B030D-6E8A-4147-A177-3AD203B41FA5}">
                      <a16:colId xmlns="" xmlns:a16="http://schemas.microsoft.com/office/drawing/2014/main" val="1721940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4 -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Avi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Almog</a:t>
                      </a:r>
                      <a:endParaRPr lang="he-IL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3 - Yehuda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Yochananof</a:t>
                      </a:r>
                      <a:endParaRPr lang="he-IL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2 - Amir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Maimon</a:t>
                      </a:r>
                      <a:endParaRPr lang="he-IL" sz="1600" b="1" kern="1200" dirty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Team 1 -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Eran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Levenim MT" panose="02010502060101010101" pitchFamily="2" charset="-79"/>
                        </a:rPr>
                        <a:t>Kamin</a:t>
                      </a:r>
                      <a:endParaRPr lang="he-IL" sz="1600" b="1" kern="1200" dirty="0" smtClean="0">
                        <a:solidFill>
                          <a:schemeClr val="lt1"/>
                        </a:solidFill>
                        <a:latin typeface="+mj-lt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2846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Shlomo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Toledano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Randal Allan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Moshe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Edri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Michael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Smith 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59340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Shahar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Batz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Lars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Maurischat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Roman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Goffman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Davide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Salerno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03618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Aviad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Atia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Nitin Kapoor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Amir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Sagi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Wong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Kiohng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Seng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9109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Amit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Yamin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Zvika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Hasid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Guy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Goldfarb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Bar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Chechek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31881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Michal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Mstey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Gal Shekel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Idan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Katz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Simona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Halperin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28007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Shlomi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Ben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Moha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Ido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Mizrahi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Avi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Keinan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Yossi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Mazliah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57505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Sima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Spitzer</a:t>
                      </a:r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Zvi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Lekah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Nitza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Rogozinsky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Nadav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Turgeman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99859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Benjamin De Levy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Amichai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Levin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Udi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Sheila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Harel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Sharabi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59637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Offir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Levius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Noorit</a:t>
                      </a: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Kadosh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Heli</a:t>
                      </a:r>
                      <a:r>
                        <a:rPr lang="en-US" sz="1600" b="0" baseline="0" dirty="0" smtClean="0">
                          <a:latin typeface="+mj-lt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baseline="0" dirty="0" err="1" smtClean="0">
                          <a:latin typeface="+mj-lt"/>
                          <a:cs typeface="Levenim MT" panose="02010502060101010101" pitchFamily="2" charset="-79"/>
                        </a:rPr>
                        <a:t>Contante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Ram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Erez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2870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he-IL" sz="1600" b="0" dirty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j-lt"/>
                          <a:cs typeface="Levenim MT" panose="02010502060101010101" pitchFamily="2" charset="-79"/>
                        </a:rPr>
                        <a:t>Haim </a:t>
                      </a:r>
                      <a:r>
                        <a:rPr lang="en-US" sz="1600" b="0" dirty="0" err="1" smtClean="0">
                          <a:latin typeface="+mj-lt"/>
                          <a:cs typeface="Levenim MT" panose="02010502060101010101" pitchFamily="2" charset="-79"/>
                        </a:rPr>
                        <a:t>Malki</a:t>
                      </a:r>
                      <a:endParaRPr lang="he-IL" sz="1600" b="0" dirty="0" smtClean="0">
                        <a:latin typeface="+mj-lt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96313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116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0601"/>
            <a:ext cx="9637776" cy="1104899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Participants’ Roles</a:t>
            </a:r>
            <a:endParaRPr lang="en-US" altLang="he-IL" sz="4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16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=""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288064" y="1964889"/>
            <a:ext cx="1156969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>
                <a:latin typeface="+mj-lt"/>
                <a:cs typeface="Levenim MT" panose="02010502060101010101" pitchFamily="2" charset="-79"/>
              </a:rPr>
              <a:t>Class </a:t>
            </a:r>
            <a:r>
              <a:rPr lang="en-US" altLang="he-IL" sz="3200" dirty="0" smtClean="0">
                <a:latin typeface="+mj-lt"/>
                <a:cs typeface="Levenim MT" panose="02010502060101010101" pitchFamily="2" charset="-79"/>
              </a:rPr>
              <a:t>presidency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 smtClean="0">
                <a:latin typeface="+mj-lt"/>
                <a:cs typeface="Levenim MT" panose="02010502060101010101" pitchFamily="2" charset="-79"/>
              </a:rPr>
              <a:t>Note taker</a:t>
            </a:r>
            <a:endParaRPr lang="en-US" altLang="he-IL" sz="3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 smtClean="0">
                <a:latin typeface="+mj-lt"/>
                <a:cs typeface="Levenim MT" panose="02010502060101010101" pitchFamily="2" charset="-79"/>
              </a:rPr>
              <a:t>Photographer</a:t>
            </a:r>
            <a:endParaRPr lang="en-US" altLang="he-IL" sz="32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he-IL" sz="3200" dirty="0">
                <a:latin typeface="+mj-lt"/>
                <a:cs typeface="Levenim MT" panose="02010502060101010101" pitchFamily="2" charset="-79"/>
              </a:rPr>
              <a:t>Treasurer</a:t>
            </a: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5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60109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English Lessons</a:t>
            </a:r>
            <a:endParaRPr lang="en-US" altLang="he-IL" sz="4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algn="r" rtl="0">
              <a:spcAft>
                <a:spcPts val="600"/>
              </a:spcAft>
            </a:pPr>
            <a:fld id="{6FBBACAA-D2A9-4F7C-85FB-46E287B5B6E0}" type="slidenum">
              <a:rPr lang="he-IL" smtClean="0"/>
              <a:pPr algn="r" rtl="0">
                <a:spcAft>
                  <a:spcPts val="600"/>
                </a:spcAft>
              </a:pPr>
              <a:t>17</a:t>
            </a:fld>
            <a:endParaRPr lang="he-IL"/>
          </a:p>
        </p:txBody>
      </p:sp>
      <p:sp>
        <p:nvSpPr>
          <p:cNvPr id="11" name="Rectangle 3">
            <a:extLst>
              <a:ext uri="{FF2B5EF4-FFF2-40B4-BE49-F238E27FC236}">
                <a16:creationId xmlns=""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410789" y="2291057"/>
            <a:ext cx="9180946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sz="3200" dirty="0" smtClean="0">
                <a:latin typeface="+mj-lt"/>
              </a:rPr>
              <a:t>Phone lesson - </a:t>
            </a:r>
            <a:r>
              <a:rPr lang="en-US" sz="3200" dirty="0">
                <a:latin typeface="+mj-lt"/>
              </a:rPr>
              <a:t>Berlitz</a:t>
            </a:r>
          </a:p>
          <a:p>
            <a:pPr algn="l" rtl="0"/>
            <a:r>
              <a:rPr lang="en-US" sz="3200" dirty="0" smtClean="0">
                <a:latin typeface="+mj-lt"/>
              </a:rPr>
              <a:t>Private lesson - </a:t>
            </a:r>
            <a:r>
              <a:rPr lang="en-US" sz="3200" dirty="0" err="1" smtClean="0">
                <a:latin typeface="+mj-lt"/>
              </a:rPr>
              <a:t>Berlitz</a:t>
            </a:r>
            <a:r>
              <a:rPr lang="en-US" sz="3200" dirty="0" smtClean="0">
                <a:latin typeface="+mj-lt"/>
              </a:rPr>
              <a:t> - in the residential area</a:t>
            </a:r>
          </a:p>
          <a:p>
            <a:pPr algn="l" rtl="0"/>
            <a:r>
              <a:rPr lang="en-US" altLang="he-IL" sz="3200" dirty="0" smtClean="0">
                <a:latin typeface="+mj-lt"/>
                <a:cs typeface="Levenim MT" panose="02010502060101010101" pitchFamily="2" charset="-79"/>
              </a:rPr>
              <a:t>Group lesson - INDC</a:t>
            </a:r>
            <a:endParaRPr lang="he-IL" altLang="he-IL" sz="3200" dirty="0">
              <a:latin typeface="+mj-lt"/>
              <a:cs typeface="David" panose="020E0502060401010101" pitchFamily="34" charset="-79"/>
            </a:endParaRPr>
          </a:p>
          <a:p>
            <a:pPr algn="l" rtl="0"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50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836213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sz="6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INDC </a:t>
            </a:r>
            <a:r>
              <a:rPr lang="en-US" altLang="he-IL" sz="6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Code</a:t>
            </a:r>
            <a:endParaRPr lang="en-US" altLang="he-IL" sz="60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18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=""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1194859" y="1685364"/>
            <a:ext cx="9133048" cy="423430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600" dirty="0">
                <a:latin typeface="+mj-lt"/>
                <a:cs typeface="Levenim MT" panose="02010502060101010101" pitchFamily="2" charset="-79"/>
              </a:rPr>
              <a:t>Chatham House </a:t>
            </a: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Rule</a:t>
            </a:r>
            <a:endParaRPr lang="en-US" altLang="he-IL" sz="26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600" dirty="0">
                <a:latin typeface="+mj-lt"/>
                <a:cs typeface="Levenim MT" panose="02010502060101010101" pitchFamily="2" charset="-79"/>
              </a:rPr>
              <a:t>Dress </a:t>
            </a: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code and appearance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Cell phones</a:t>
            </a:r>
            <a:endParaRPr lang="en-US" altLang="he-IL" sz="26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600" dirty="0">
                <a:latin typeface="+mj-lt"/>
                <a:cs typeface="Levenim MT" panose="02010502060101010101" pitchFamily="2" charset="-79"/>
              </a:rPr>
              <a:t>In the </a:t>
            </a: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plenum: microphones</a:t>
            </a:r>
            <a:endParaRPr lang="en-US" altLang="he-IL" sz="26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Respecting each other's time</a:t>
            </a:r>
            <a:endParaRPr lang="en-US" altLang="he-IL" sz="26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Openness </a:t>
            </a:r>
            <a:endParaRPr lang="en-US" altLang="he-IL" sz="2600" dirty="0">
              <a:latin typeface="+mj-lt"/>
              <a:cs typeface="Levenim MT" panose="02010502060101010101" pitchFamily="2" charset="-79"/>
            </a:endParaRP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600" dirty="0">
                <a:latin typeface="+mj-lt"/>
                <a:cs typeface="Levenim MT" panose="02010502060101010101" pitchFamily="2" charset="-79"/>
              </a:rPr>
              <a:t>Absences</a:t>
            </a:r>
          </a:p>
          <a:p>
            <a:pPr algn="l" rt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600" dirty="0">
                <a:latin typeface="+mj-lt"/>
                <a:cs typeface="Levenim MT" panose="02010502060101010101" pitchFamily="2" charset="-79"/>
              </a:rPr>
              <a:t>Academic </a:t>
            </a:r>
            <a:r>
              <a:rPr lang="en-US" altLang="he-IL" sz="2600" dirty="0" smtClean="0">
                <a:latin typeface="+mj-lt"/>
                <a:cs typeface="Levenim MT" panose="02010502060101010101" pitchFamily="2" charset="-79"/>
              </a:rPr>
              <a:t>writing ethics</a:t>
            </a:r>
            <a:endParaRPr lang="en-US" altLang="he-IL" sz="2600" dirty="0">
              <a:latin typeface="+mj-lt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b="1" dirty="0"/>
          </a:p>
          <a:p>
            <a:pPr>
              <a:lnSpc>
                <a:spcPct val="150000"/>
              </a:lnSpc>
            </a:pPr>
            <a:endParaRPr lang="en-US" altLang="he-IL" sz="2600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=""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381" y="1969650"/>
            <a:ext cx="3902219" cy="2601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(Basic) Weekly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Structure in 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19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3" name="טבלה 12">
            <a:extLst>
              <a:ext uri="{FF2B5EF4-FFF2-40B4-BE49-F238E27FC236}">
                <a16:creationId xmlns=""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398811"/>
              </p:ext>
            </p:extLst>
          </p:nvPr>
        </p:nvGraphicFramePr>
        <p:xfrm>
          <a:off x="1371601" y="1946692"/>
          <a:ext cx="9448798" cy="385535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849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8496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849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8496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73882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7701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6293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Thursday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Wednesday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Tuesday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Monday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Sunday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Hour/Day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1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>
                          <a:latin typeface="+mj-lt"/>
                          <a:cs typeface="David" panose="020E0502060401010101" pitchFamily="34" charset="-79"/>
                        </a:rPr>
                        <a:t>Independent</a:t>
                      </a:r>
                    </a:p>
                    <a:p>
                      <a:pPr algn="ctr" rtl="0"/>
                      <a:r>
                        <a:rPr lang="en-US" sz="2000" b="1" dirty="0" smtClean="0">
                          <a:latin typeface="+mj-lt"/>
                          <a:cs typeface="David" panose="020E0502060401010101" pitchFamily="34" charset="-79"/>
                        </a:rPr>
                        <a:t>Study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ct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2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3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 algn="ctr" rtl="0"/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David" panose="020E0502060401010101" pitchFamily="34" charset="-79"/>
                        </a:rPr>
                        <a:t>Until 15:00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Team Hour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>
                          <a:latin typeface="+mj-lt"/>
                          <a:cs typeface="David" panose="020E0502060401010101" pitchFamily="34" charset="-79"/>
                        </a:rPr>
                        <a:t>Subject</a:t>
                      </a:r>
                      <a:r>
                        <a:rPr lang="en-US" sz="2000" baseline="0" dirty="0" smtClean="0">
                          <a:latin typeface="+mj-lt"/>
                          <a:cs typeface="David" panose="020E0502060401010101" pitchFamily="34" charset="-79"/>
                        </a:rPr>
                        <a:t> 4</a:t>
                      </a:r>
                      <a:endParaRPr lang="he-IL" sz="20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T="45717" marB="45717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2400" dirty="0">
                          <a:latin typeface="+mj-lt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mtClean="0"/>
              <a:t> 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933" y="1047750"/>
            <a:ext cx="9637776" cy="93345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algn="r" rtl="0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r" rtl="0">
                <a:spcAft>
                  <a:spcPts val="600"/>
                </a:spcAft>
              </a:pPr>
              <a:t>2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Shape 88">
            <a:extLst>
              <a:ext uri="{FF2B5EF4-FFF2-40B4-BE49-F238E27FC236}">
                <a16:creationId xmlns=""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945642" y="2054039"/>
            <a:ext cx="10255758" cy="4442012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en-US" altLang="he-IL" dirty="0" smtClean="0">
                <a:latin typeface="+mj-lt"/>
                <a:cs typeface="Levenim MT" pitchFamily="2" charset="-79"/>
              </a:rPr>
              <a:t>  The Israel National Defense College </a:t>
            </a:r>
            <a:r>
              <a:rPr lang="en-US" altLang="he-IL" dirty="0">
                <a:latin typeface="+mj-lt"/>
                <a:cs typeface="Levenim MT" pitchFamily="2" charset="-79"/>
              </a:rPr>
              <a:t>is the highest </a:t>
            </a:r>
            <a:r>
              <a:rPr lang="en-US" altLang="he-IL" dirty="0" smtClean="0">
                <a:latin typeface="+mj-lt"/>
                <a:cs typeface="Levenim MT" pitchFamily="2" charset="-79"/>
              </a:rPr>
              <a:t>institution in </a:t>
            </a:r>
            <a:r>
              <a:rPr lang="en-US" altLang="he-IL" dirty="0">
                <a:latin typeface="+mj-lt"/>
                <a:cs typeface="Levenim MT" pitchFamily="2" charset="-79"/>
              </a:rPr>
              <a:t>the country, </a:t>
            </a:r>
            <a:r>
              <a:rPr lang="en-US" altLang="he-IL" dirty="0">
                <a:latin typeface="+mj-lt"/>
                <a:cs typeface="David" panose="020E0502060401010101" pitchFamily="34" charset="-79"/>
              </a:rPr>
              <a:t>which trains the senior staff of the IDF, the defense establishment and the </a:t>
            </a:r>
            <a:r>
              <a:rPr lang="en-US" altLang="he-IL" dirty="0" smtClean="0">
                <a:latin typeface="+mj-lt"/>
                <a:cs typeface="David" panose="020E0502060401010101" pitchFamily="34" charset="-79"/>
              </a:rPr>
              <a:t>government, for </a:t>
            </a:r>
            <a:r>
              <a:rPr lang="en-US" altLang="he-IL" dirty="0">
                <a:latin typeface="+mj-lt"/>
                <a:cs typeface="David" panose="020E0502060401010101" pitchFamily="34" charset="-79"/>
              </a:rPr>
              <a:t>senior command and management </a:t>
            </a:r>
            <a:r>
              <a:rPr lang="en-US" altLang="he-IL" dirty="0" smtClean="0">
                <a:latin typeface="+mj-lt"/>
                <a:cs typeface="David" panose="020E0502060401010101" pitchFamily="34" charset="-79"/>
              </a:rPr>
              <a:t>positions. </a:t>
            </a:r>
            <a:r>
              <a:rPr lang="en-US" altLang="he-IL" b="1" dirty="0" smtClean="0">
                <a:latin typeface="Levenim MT" pitchFamily="2" charset="-79"/>
                <a:cs typeface="Levenim MT" pitchFamily="2" charset="-79"/>
              </a:rPr>
              <a:t>		</a:t>
            </a:r>
            <a:r>
              <a:rPr lang="en-US" altLang="he-IL" sz="2000" b="1" dirty="0" smtClean="0">
                <a:latin typeface="Levenim MT" pitchFamily="2" charset="-79"/>
                <a:cs typeface="Levenim MT" pitchFamily="2" charset="-79"/>
              </a:rPr>
              <a:t>				                			</a:t>
            </a:r>
            <a:r>
              <a:rPr lang="en-US" altLang="he-IL" sz="2000" b="1" dirty="0">
                <a:latin typeface="Levenim MT" pitchFamily="2" charset="-79"/>
                <a:cs typeface="Levenim MT" pitchFamily="2" charset="-79"/>
              </a:rPr>
              <a:t>	</a:t>
            </a:r>
            <a:r>
              <a:rPr lang="en-US" altLang="he-IL" sz="2000" b="1" dirty="0" smtClean="0">
                <a:latin typeface="Levenim MT" pitchFamily="2" charset="-79"/>
                <a:cs typeface="Levenim MT" pitchFamily="2" charset="-79"/>
              </a:rPr>
              <a:t>    </a:t>
            </a:r>
            <a:r>
              <a:rPr lang="en-US" altLang="he-IL" sz="2400" b="1" dirty="0" smtClean="0">
                <a:latin typeface="+mj-lt"/>
                <a:cs typeface="Levenim MT" pitchFamily="2" charset="-79"/>
              </a:rPr>
              <a:t>Israeli </a:t>
            </a:r>
            <a:r>
              <a:rPr lang="en-US" altLang="he-IL" sz="2400" b="1" dirty="0">
                <a:latin typeface="+mj-lt"/>
                <a:cs typeface="Levenim MT" pitchFamily="2" charset="-79"/>
              </a:rPr>
              <a:t>government’s decision, </a:t>
            </a:r>
            <a:r>
              <a:rPr lang="en-US" altLang="he-IL" sz="2400" b="1" dirty="0" smtClean="0">
                <a:latin typeface="+mj-lt"/>
                <a:cs typeface="Levenim MT" pitchFamily="2" charset="-79"/>
              </a:rPr>
              <a:t>23 May, </a:t>
            </a:r>
            <a:r>
              <a:rPr lang="en-US" altLang="he-IL" sz="2400" b="1" dirty="0">
                <a:latin typeface="+mj-lt"/>
                <a:cs typeface="Levenim MT" pitchFamily="2" charset="-79"/>
              </a:rPr>
              <a:t>1976</a:t>
            </a:r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99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1" y="495861"/>
            <a:ext cx="9637776" cy="936143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Opening Week Schedule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20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=""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25108"/>
              </p:ext>
            </p:extLst>
          </p:nvPr>
        </p:nvGraphicFramePr>
        <p:xfrm>
          <a:off x="1311580" y="1459451"/>
          <a:ext cx="9763947" cy="430371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302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8314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593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3667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91792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30032"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Thursday 5.9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Wednesday 4.9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Tuesday 3.9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Monday</a:t>
                      </a:r>
                      <a:r>
                        <a:rPr lang="en-US" sz="1600" baseline="0" dirty="0" smtClean="0">
                          <a:latin typeface="+mj-lt"/>
                          <a:cs typeface="David" panose="020E0502060401010101" pitchFamily="34" charset="-79"/>
                        </a:rPr>
                        <a:t> 2.9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600" dirty="0" smtClean="0">
                          <a:latin typeface="+mj-lt"/>
                          <a:cs typeface="David" panose="020E0502060401010101" pitchFamily="34" charset="-79"/>
                        </a:rPr>
                        <a:t>Hour/Day</a:t>
                      </a:r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Viewing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areas </a:t>
                      </a:r>
                      <a:r>
                        <a:rPr lang="en-US" sz="1200" baseline="0" smtClean="0">
                          <a:latin typeface="+mj-lt"/>
                          <a:cs typeface="David" panose="020E0502060401010101" pitchFamily="34" charset="-79"/>
                        </a:rPr>
                        <a:t>of study</a:t>
                      </a:r>
                      <a:r>
                        <a:rPr lang="en-US" sz="1200" smtClean="0">
                          <a:latin typeface="+mj-lt"/>
                          <a:cs typeface="David" panose="020E0502060401010101" pitchFamily="34" charset="-79"/>
                        </a:rPr>
                        <a:t> (</a:t>
                      </a: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08:30-09:00)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“Morning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Coffee and Reading”</a:t>
                      </a: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(08:30-09:00</a:t>
                      </a:r>
                      <a:r>
                        <a:rPr lang="en-US" sz="1200" baseline="0" dirty="0">
                          <a:latin typeface="+mj-lt"/>
                          <a:cs typeface="David" panose="020E0502060401010101" pitchFamily="34" charset="-79"/>
                        </a:rPr>
                        <a:t>)</a:t>
                      </a:r>
                      <a:endParaRPr lang="en-US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he-IL" sz="1100" b="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r>
                        <a:rPr lang="en-US" sz="1200" b="0" dirty="0" smtClean="0">
                          <a:latin typeface="+mj-lt"/>
                          <a:cs typeface="David" panose="020E0502060401010101" pitchFamily="34" charset="-79"/>
                        </a:rPr>
                        <a:t>(08:30-09:30)</a:t>
                      </a:r>
                      <a:endParaRPr lang="he-IL" sz="1200" b="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08:30-09:00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363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</a:t>
                      </a:r>
                      <a:r>
                        <a:rPr lang="en-US" sz="12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he-IL" sz="1100" b="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(09:00-10:30)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en-US" sz="12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(09:00-10:30)</a:t>
                      </a:r>
                      <a:endParaRPr lang="he-IL" sz="1100" b="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Guest Lecture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– Head of National Security Council</a:t>
                      </a: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(10:00-11:30)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Opening Session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with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Major General </a:t>
                      </a:r>
                      <a:r>
                        <a:rPr lang="en-US" sz="1200" dirty="0" err="1" smtClean="0">
                          <a:latin typeface="+mj-lt"/>
                          <a:cs typeface="David" panose="020E0502060401010101" pitchFamily="34" charset="-79"/>
                        </a:rPr>
                        <a:t>Itai</a:t>
                      </a: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200" dirty="0" err="1" smtClean="0">
                          <a:latin typeface="+mj-lt"/>
                          <a:cs typeface="David" panose="020E0502060401010101" pitchFamily="34" charset="-79"/>
                        </a:rPr>
                        <a:t>Veruv</a:t>
                      </a:r>
                      <a:endParaRPr lang="en-US" sz="1200" dirty="0" smtClean="0">
                        <a:latin typeface="+mj-lt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(08:30-10:00)</a:t>
                      </a:r>
                      <a:endParaRPr lang="he-IL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09:00-10:30</a:t>
                      </a:r>
                      <a:endParaRPr lang="he-IL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5322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en-US" sz="11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David" panose="020E0502060401010101" pitchFamily="34" charset="-79"/>
                        </a:rPr>
                        <a:t>(11:00-12:30)</a:t>
                      </a:r>
                      <a:endParaRPr lang="he-IL" sz="16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en-US" sz="12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(11:00-12:30)</a:t>
                      </a:r>
                      <a:endParaRPr lang="he-IL" sz="1100" b="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Approaches and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schools of thought / Dr.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Doron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Nevot</a:t>
                      </a:r>
                      <a:endParaRPr lang="en-US" sz="12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(12:30-14:00)</a:t>
                      </a:r>
                      <a:endParaRPr lang="he-IL" sz="1100" b="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Opening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session with the Chief Instructor of the INDC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(10:30-12:00)</a:t>
                      </a:r>
                      <a:endParaRPr lang="he-IL" sz="11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11:00-12:30</a:t>
                      </a:r>
                      <a:endParaRPr lang="he-IL" sz="1200" baseline="0" dirty="0" smtClean="0">
                        <a:latin typeface="+mj-lt"/>
                        <a:cs typeface="David" panose="020E0502060401010101" pitchFamily="34" charset="-79"/>
                      </a:endParaRPr>
                    </a:p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8250"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Team Hour</a:t>
                      </a:r>
                    </a:p>
                    <a:p>
                      <a:pPr algn="ctr" rtl="0"/>
                      <a:r>
                        <a:rPr lang="en-US" sz="1200" smtClean="0">
                          <a:latin typeface="+mj-lt"/>
                          <a:cs typeface="David" panose="020E0502060401010101" pitchFamily="34" charset="-79"/>
                        </a:rPr>
                        <a:t>(13:30-15:00)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"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From Alumni Experience" /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Col. Samuel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Boumendil</a:t>
                      </a:r>
                      <a:endParaRPr lang="en-US" sz="1200" b="0" kern="1200" dirty="0" smtClean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 rtl="0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(13:30-15:00)</a:t>
                      </a:r>
                      <a:endParaRPr lang="he-IL" sz="900" b="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Guide</a:t>
                      </a:r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 to – “Morning Coffee and Reading”</a:t>
                      </a: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(14:30-15:00)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b="0" dirty="0" smtClean="0">
                          <a:latin typeface="+mj-lt"/>
                          <a:cs typeface="David" panose="020E0502060401010101" pitchFamily="34" charset="-79"/>
                        </a:rPr>
                        <a:t>Guest</a:t>
                      </a:r>
                      <a:r>
                        <a:rPr lang="en-US" sz="1200" b="0" baseline="0" dirty="0" smtClean="0">
                          <a:latin typeface="+mj-lt"/>
                          <a:cs typeface="David" panose="020E0502060401010101" pitchFamily="34" charset="-79"/>
                        </a:rPr>
                        <a:t> Lecture – Mr. Ron Prosor</a:t>
                      </a:r>
                    </a:p>
                    <a:p>
                      <a:pPr algn="ctr" rtl="0"/>
                      <a:r>
                        <a:rPr lang="en-US" sz="1200" baseline="0" dirty="0" smtClean="0">
                          <a:latin typeface="+mj-lt"/>
                          <a:cs typeface="David" panose="020E0502060401010101" pitchFamily="34" charset="-79"/>
                        </a:rPr>
                        <a:t>(13:00-14:15)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13:30-15:00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2281">
                <a:tc>
                  <a:txBody>
                    <a:bodyPr/>
                    <a:lstStyle/>
                    <a:p>
                      <a:pPr algn="ctr" rtl="0"/>
                      <a:endParaRPr lang="he-IL" sz="16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Team Hour</a:t>
                      </a:r>
                    </a:p>
                    <a:p>
                      <a:pPr algn="ctr" rtl="0"/>
                      <a:r>
                        <a:rPr lang="en-US" sz="1200" dirty="0" smtClean="0">
                          <a:latin typeface="+mj-lt"/>
                          <a:cs typeface="David" panose="020E0502060401010101" pitchFamily="34" charset="-79"/>
                        </a:rPr>
                        <a:t>(14:45-16:15)</a:t>
                      </a:r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he-IL" sz="1200" dirty="0">
                        <a:latin typeface="+mj-lt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96813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0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416" y="891846"/>
            <a:ext cx="9637776" cy="1430696"/>
          </a:xfrm>
        </p:spPr>
        <p:txBody>
          <a:bodyPr>
            <a:normAutofit/>
          </a:bodyPr>
          <a:lstStyle/>
          <a:p>
            <a:pPr algn="l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Looking forward…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21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=""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910981" y="2012171"/>
            <a:ext cx="10472784" cy="34439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Setting personal goals for the year at the INDC</a:t>
            </a: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Planning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of vacations according to the </a:t>
            </a: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planned yearly schedule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Farewell to your “home organizations” (you are now 100% an  INDC participant)</a:t>
            </a:r>
            <a:endParaRPr lang="en-US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Preparing 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for effective time utilization during the year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600" y="4727666"/>
            <a:ext cx="682587" cy="103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What Distinguishes the INDC?</a:t>
            </a:r>
            <a:endParaRPr lang="he-IL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607" y="1462834"/>
            <a:ext cx="10259283" cy="641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+mj-lt"/>
                <a:cs typeface="David" panose="020E0502060401010101" pitchFamily="34" charset="-79"/>
              </a:rPr>
              <a:t>The most prestigious and senior course in the State of Israel for the training of senior </a:t>
            </a:r>
            <a:r>
              <a:rPr lang="en-US" altLang="en-US" sz="2000" dirty="0" smtClean="0">
                <a:latin typeface="+mj-lt"/>
                <a:cs typeface="David" panose="020E0502060401010101" pitchFamily="34" charset="-79"/>
              </a:rPr>
              <a:t>officials</a:t>
            </a:r>
            <a:r>
              <a:rPr lang="he-IL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:</a:t>
            </a:r>
            <a:endParaRPr lang="he-IL" altLang="he-IL" sz="2000" dirty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1200150" lvl="1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Training to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the rank of seniors </a:t>
            </a: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and not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to a specific job/position</a:t>
            </a:r>
            <a:endParaRPr lang="he-IL" altLang="he-IL" sz="2000" dirty="0" smtClean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1200150" lvl="1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Class composition </a:t>
            </a:r>
            <a:endParaRPr lang="he-IL" altLang="he-IL" sz="2000" dirty="0" smtClean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Study of national security (global and Israeli) – width and not depth</a:t>
            </a:r>
            <a:endParaRPr lang="en-US" altLang="he-IL" sz="2000" dirty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Integration of national security components - strategic thinking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tools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Learning </a:t>
            </a: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methods tailored to the senior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level: small teams, </a:t>
            </a: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simulations and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strategic exercises,</a:t>
            </a:r>
            <a:b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</a:b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study tours, meetings </a:t>
            </a: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with senior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officials, peer study</a:t>
            </a:r>
            <a:endParaRPr lang="en-US" altLang="he-IL" sz="2000" dirty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</a:pPr>
            <a:r>
              <a:rPr lang="he-IL" altLang="he-IL" sz="3000" dirty="0" smtClean="0">
                <a:latin typeface="+mj-lt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 smtClean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1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130854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81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92538"/>
            <a:ext cx="9637776" cy="1120588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 of 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Academic Year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4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8135" y="1694972"/>
            <a:ext cx="9745978" cy="572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Study and research of the components of national security. 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Analysis of the interrelationships between the various components of national security.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Developing thinking tools on the strategic level, which are suitable for senior officials’ dealing with national security challenges. </a:t>
            </a:r>
            <a:r>
              <a:rPr lang="he-IL" altLang="he-IL" sz="3600" dirty="0">
                <a:solidFill>
                  <a:srgbClr val="514843"/>
                </a:solidFill>
                <a:latin typeface="+mj-lt"/>
                <a:cs typeface="Levenim MT" pitchFamily="2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+mj-lt"/>
                <a:cs typeface="Levenim MT" pitchFamily="2" charset="-79"/>
              </a:rPr>
            </a:br>
            <a:endParaRPr lang="he-IL" altLang="he-IL" sz="3600" dirty="0">
              <a:solidFill>
                <a:srgbClr val="514843"/>
              </a:solidFill>
              <a:latin typeface="+mj-lt"/>
              <a:cs typeface="Levenim MT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66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960331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Learning Fields in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5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דיאגרמה 10">
            <a:extLst>
              <a:ext uri="{FF2B5EF4-FFF2-40B4-BE49-F238E27FC236}">
                <a16:creationId xmlns=""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3373418"/>
              </p:ext>
            </p:extLst>
          </p:nvPr>
        </p:nvGraphicFramePr>
        <p:xfrm>
          <a:off x="2648196" y="206923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465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21657"/>
            <a:ext cx="9637776" cy="1104899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1/4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6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מציין מיקום תוכן 2">
            <a:extLst>
              <a:ext uri="{FF2B5EF4-FFF2-40B4-BE49-F238E27FC236}">
                <a16:creationId xmlns=""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066800" y="1690413"/>
            <a:ext cx="10287000" cy="40037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300" b="1" dirty="0">
                <a:latin typeface="Levenim MT" pitchFamily="2" charset="-79"/>
                <a:cs typeface="Levenim MT" pitchFamily="2" charset="-79"/>
              </a:rPr>
              <a:t>The Global Season:</a:t>
            </a:r>
            <a:r>
              <a:rPr lang="he-IL" sz="2300" dirty="0">
                <a:latin typeface="Levenim MT" pitchFamily="2" charset="-79"/>
                <a:cs typeface="Levenim MT" pitchFamily="2" charset="-79"/>
              </a:rPr>
              <a:t> 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National Security Fundamentals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in the Global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Aspect – Dr.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Anat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 Stern</a:t>
            </a:r>
            <a:endParaRPr lang="en-US" altLang="he-IL" sz="23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Approaches and Schools of Thought: From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Polis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to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Globalization – Dr.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Doron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Nevot</a:t>
            </a:r>
            <a:endParaRPr lang="he-IL" altLang="he-IL" sz="23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None/>
              <a:defRPr/>
            </a:pP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3.    The Development </a:t>
            </a:r>
            <a:r>
              <a:rPr lang="en-US" altLang="he-IL" sz="2300" dirty="0">
                <a:latin typeface="Levenim MT" pitchFamily="2" charset="-79"/>
                <a:cs typeface="Levenim MT" pitchFamily="2" charset="-79"/>
              </a:rPr>
              <a:t>of </a:t>
            </a:r>
            <a:r>
              <a:rPr lang="en-US" altLang="he-IL" sz="2300" dirty="0" smtClean="0">
                <a:latin typeface="Levenim MT" pitchFamily="2" charset="-79"/>
                <a:cs typeface="Levenim MT" pitchFamily="2" charset="-79"/>
              </a:rPr>
              <a:t>Strategic Thought – Prof. Dima </a:t>
            </a:r>
            <a:r>
              <a:rPr lang="en-US" altLang="he-IL" sz="2300" dirty="0" err="1" smtClean="0">
                <a:latin typeface="Levenim MT" pitchFamily="2" charset="-79"/>
                <a:cs typeface="Levenim MT" pitchFamily="2" charset="-79"/>
              </a:rPr>
              <a:t>Adamski</a:t>
            </a:r>
            <a:endParaRPr lang="he-IL" altLang="he-IL" sz="2300" dirty="0">
              <a:latin typeface="Levenim MT" pitchFamily="2" charset="-79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None/>
              <a:defRPr/>
            </a:pPr>
            <a:r>
              <a:rPr lang="en-US" altLang="he-IL" sz="2300" b="1" dirty="0" smtClean="0">
                <a:solidFill>
                  <a:srgbClr val="0070C0"/>
                </a:solidFill>
                <a:latin typeface="Levenim MT" pitchFamily="2" charset="-79"/>
                <a:cs typeface="Levenim MT" pitchFamily="2" charset="-79"/>
              </a:rPr>
              <a:t>4.    Europe </a:t>
            </a:r>
            <a:r>
              <a:rPr lang="en-US" altLang="he-IL" sz="2300" b="1" dirty="0">
                <a:solidFill>
                  <a:srgbClr val="0070C0"/>
                </a:solidFill>
                <a:latin typeface="Levenim MT" pitchFamily="2" charset="-79"/>
                <a:cs typeface="Levenim MT" pitchFamily="2" charset="-79"/>
              </a:rPr>
              <a:t>seminar and study tour</a:t>
            </a:r>
            <a:endParaRPr lang="he-IL" altLang="he-IL" sz="2300" b="1" dirty="0">
              <a:solidFill>
                <a:srgbClr val="0070C0"/>
              </a:solidFill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164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932920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Seminar and S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tudy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our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 Europe </a:t>
            </a: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(10-14 November,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2019)</a:t>
            </a:r>
            <a:endParaRPr lang="en-US" altLang="he-IL" sz="28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=""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2253585"/>
            <a:ext cx="10130028" cy="603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800" dirty="0">
                <a:latin typeface="+mj-lt"/>
                <a:cs typeface="Levenim MT" panose="02010502060101010101" pitchFamily="2" charset="-79"/>
              </a:rPr>
              <a:t>Team 1 - Germany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800" dirty="0">
                <a:latin typeface="+mj-lt"/>
                <a:cs typeface="Levenim MT" panose="02010502060101010101" pitchFamily="2" charset="-79"/>
              </a:rPr>
              <a:t>Team 2 - Greece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800" dirty="0">
                <a:latin typeface="+mj-lt"/>
                <a:cs typeface="Levenim MT" panose="02010502060101010101" pitchFamily="2" charset="-79"/>
              </a:rPr>
              <a:t>Team 3 - UK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800" dirty="0">
                <a:latin typeface="+mj-lt"/>
                <a:cs typeface="Levenim MT" panose="02010502060101010101" pitchFamily="2" charset="-79"/>
              </a:rPr>
              <a:t>Team 4 - Cyprus</a:t>
            </a:r>
          </a:p>
          <a:p>
            <a:pPr lvl="1" algn="l" rtl="0">
              <a:lnSpc>
                <a:spcPct val="150000"/>
              </a:lnSpc>
              <a:spcBef>
                <a:spcPts val="375"/>
              </a:spcBef>
              <a:defRPr/>
            </a:pPr>
            <a:r>
              <a:rPr lang="en-US" sz="2800" b="1" dirty="0" smtClean="0">
                <a:latin typeface="+mj-lt"/>
                <a:cs typeface="Levenim MT" panose="02010502060101010101" pitchFamily="2" charset="-79"/>
              </a:rPr>
              <a:t>Entire Class </a:t>
            </a:r>
            <a:r>
              <a:rPr lang="en-US" sz="2800" dirty="0" smtClean="0">
                <a:latin typeface="+mj-lt"/>
                <a:cs typeface="Levenim MT" panose="02010502060101010101" pitchFamily="2" charset="-79"/>
              </a:rPr>
              <a:t>- </a:t>
            </a:r>
            <a:r>
              <a:rPr lang="en-US" sz="2800" dirty="0">
                <a:latin typeface="+mj-lt"/>
                <a:cs typeface="Levenim MT" panose="02010502060101010101" pitchFamily="2" charset="-79"/>
              </a:rPr>
              <a:t>Brussels (NATO, European Union)</a:t>
            </a:r>
            <a:endParaRPr lang="he-IL" sz="2800" dirty="0" smtClean="0">
              <a:latin typeface="+mj-lt"/>
              <a:cs typeface="Levenim MT" panose="02010502060101010101" pitchFamily="2" charset="-79"/>
            </a:endParaRPr>
          </a:p>
          <a:p>
            <a:pPr algn="just" rtl="0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+mj-lt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1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93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39045"/>
            <a:ext cx="9637776" cy="93614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2/4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8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ציין מיקום תוכן 2">
            <a:extLst>
              <a:ext uri="{FF2B5EF4-FFF2-40B4-BE49-F238E27FC236}">
                <a16:creationId xmlns=""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966784" y="1441657"/>
            <a:ext cx="8882610" cy="387421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000" b="1" dirty="0" smtClean="0">
                <a:latin typeface="+mj-lt"/>
                <a:cs typeface="Levenim MT" pitchFamily="2" charset="-79"/>
              </a:rPr>
              <a:t>The Israeli Season:</a:t>
            </a:r>
            <a:endParaRPr lang="he-IL" sz="2000" dirty="0" smtClean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 smtClean="0">
                <a:latin typeface="+mj-lt"/>
                <a:cs typeface="Levenim MT" pitchFamily="2" charset="-79"/>
              </a:rPr>
              <a:t>Founding Fathers</a:t>
            </a:r>
            <a:endParaRPr lang="he-IL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Basic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Topics in </a:t>
            </a:r>
            <a:r>
              <a:rPr lang="en-US" altLang="he-IL" sz="1800" dirty="0">
                <a:latin typeface="+mj-lt"/>
                <a:cs typeface="Levenim MT" pitchFamily="2" charset="-79"/>
              </a:rPr>
              <a:t>Israeli National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Security – Dr.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Anat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 Stern</a:t>
            </a:r>
            <a:endParaRPr lang="en-US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Strategic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Thinking – Major General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Itai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Veruv</a:t>
            </a:r>
            <a:endParaRPr lang="he-IL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Geography and National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Security Study </a:t>
            </a:r>
            <a:r>
              <a:rPr lang="en-US" altLang="he-IL" sz="1800" dirty="0">
                <a:latin typeface="+mj-lt"/>
                <a:cs typeface="Levenim MT" pitchFamily="2" charset="-79"/>
              </a:rPr>
              <a:t>Tours (North, South,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Judea, Samaria &amp; Jerusalem) – Prof. Yossi Ben-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Artzi</a:t>
            </a:r>
            <a:endParaRPr lang="en-US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Choice: Skills for senior 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officials (Dr. Michal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Hershman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) / </a:t>
            </a:r>
            <a:r>
              <a:rPr lang="en-US" altLang="he-IL" sz="1800" dirty="0">
                <a:latin typeface="+mj-lt"/>
                <a:cs typeface="Levenim MT" pitchFamily="2" charset="-79"/>
              </a:rPr>
              <a:t>P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lanning and decision making (Prof.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Shlomo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 Mizrahi)</a:t>
            </a:r>
            <a:endParaRPr lang="he-IL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dirty="0">
                <a:latin typeface="+mj-lt"/>
                <a:cs typeface="Levenim MT" pitchFamily="2" charset="-79"/>
              </a:rPr>
              <a:t>Choice: F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oreign policy &amp; Diplomacy (Dr. Emanuel Navon) / Israeli society and national security (Dr. </a:t>
            </a:r>
            <a:r>
              <a:rPr lang="en-US" altLang="he-IL" sz="1800" dirty="0" err="1" smtClean="0">
                <a:latin typeface="+mj-lt"/>
                <a:cs typeface="Levenim MT" pitchFamily="2" charset="-79"/>
              </a:rPr>
              <a:t>Aviad</a:t>
            </a:r>
            <a:r>
              <a:rPr lang="en-US" altLang="he-IL" sz="1800" dirty="0" smtClean="0">
                <a:latin typeface="+mj-lt"/>
                <a:cs typeface="Levenim MT" pitchFamily="2" charset="-79"/>
              </a:rPr>
              <a:t> Rubin)</a:t>
            </a:r>
            <a:endParaRPr lang="en-US" altLang="he-IL" sz="18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1800" b="1" dirty="0" smtClean="0">
                <a:solidFill>
                  <a:srgbClr val="0070C0"/>
                </a:solidFill>
                <a:latin typeface="+mj-lt"/>
                <a:cs typeface="Levenim MT" pitchFamily="2" charset="-79"/>
              </a:rPr>
              <a:t>Concluding Political-Security Simulation</a:t>
            </a:r>
            <a:endParaRPr lang="he-IL" altLang="he-IL" sz="1800" b="1" dirty="0">
              <a:solidFill>
                <a:srgbClr val="0070C0"/>
              </a:solidFill>
              <a:latin typeface="+mj-lt"/>
              <a:cs typeface="Levenim MT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Levenim MT" pitchFamily="2" charset="-79"/>
              <a:cs typeface="Levenim MT" pitchFamily="2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91665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375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=""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Study Seasons 3/4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=""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9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מציין מיקום תוכן 2">
            <a:extLst>
              <a:ext uri="{FF2B5EF4-FFF2-40B4-BE49-F238E27FC236}">
                <a16:creationId xmlns=""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990600" y="1857477"/>
            <a:ext cx="10363200" cy="441136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</a:pPr>
            <a:r>
              <a:rPr lang="en-US" sz="2600" b="1" dirty="0" smtClean="0">
                <a:latin typeface="+mj-lt"/>
                <a:cs typeface="Levenim MT" pitchFamily="2" charset="-79"/>
              </a:rPr>
              <a:t>Specialization </a:t>
            </a:r>
            <a:r>
              <a:rPr lang="en-US" sz="2600" b="1" dirty="0">
                <a:latin typeface="+mj-lt"/>
                <a:cs typeface="Levenim MT" pitchFamily="2" charset="-79"/>
              </a:rPr>
              <a:t>Season:</a:t>
            </a:r>
            <a:endParaRPr lang="he-IL" sz="26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600" dirty="0" err="1" smtClean="0">
                <a:latin typeface="+mj-lt"/>
                <a:cs typeface="Levenim MT" pitchFamily="2" charset="-79"/>
              </a:rPr>
              <a:t>Choise</a:t>
            </a:r>
            <a:r>
              <a:rPr lang="en-US" altLang="he-IL" sz="2600" dirty="0" smtClean="0">
                <a:latin typeface="+mj-lt"/>
                <a:cs typeface="Levenim MT" pitchFamily="2" charset="-79"/>
              </a:rPr>
              <a:t>: </a:t>
            </a:r>
            <a:r>
              <a:rPr lang="en-US" altLang="he-IL" sz="2600" dirty="0">
                <a:latin typeface="+mj-lt"/>
                <a:cs typeface="Levenim MT" pitchFamily="2" charset="-79"/>
              </a:rPr>
              <a:t>Economics</a:t>
            </a:r>
            <a:r>
              <a:rPr lang="en-US" altLang="he-IL" sz="2600" dirty="0" smtClean="0">
                <a:latin typeface="+mj-lt"/>
                <a:cs typeface="Levenim MT" pitchFamily="2" charset="-79"/>
              </a:rPr>
              <a:t>/ Public </a:t>
            </a:r>
            <a:r>
              <a:rPr lang="en-US" altLang="he-IL" sz="2600" dirty="0">
                <a:latin typeface="+mj-lt"/>
                <a:cs typeface="Levenim MT" pitchFamily="2" charset="-79"/>
              </a:rPr>
              <a:t>Law</a:t>
            </a:r>
            <a:r>
              <a:rPr lang="en-US" altLang="he-IL" sz="2600" dirty="0" smtClean="0">
                <a:latin typeface="+mj-lt"/>
                <a:cs typeface="Levenim MT" pitchFamily="2" charset="-79"/>
              </a:rPr>
              <a:t>/ Israeli </a:t>
            </a:r>
            <a:r>
              <a:rPr lang="en-US" altLang="he-IL" sz="2600" dirty="0">
                <a:latin typeface="+mj-lt"/>
                <a:cs typeface="Levenim MT" pitchFamily="2" charset="-79"/>
              </a:rPr>
              <a:t>Society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600" dirty="0" smtClean="0">
                <a:latin typeface="+mj-lt"/>
                <a:cs typeface="Levenim MT" pitchFamily="2" charset="-79"/>
              </a:rPr>
              <a:t>The Digital World (Prof. Dan </a:t>
            </a:r>
            <a:r>
              <a:rPr lang="en-US" altLang="he-IL" sz="2600" dirty="0" err="1" smtClean="0">
                <a:latin typeface="+mj-lt"/>
                <a:cs typeface="Levenim MT" pitchFamily="2" charset="-79"/>
              </a:rPr>
              <a:t>Raz</a:t>
            </a:r>
            <a:r>
              <a:rPr lang="en-US" altLang="he-IL" sz="2600" dirty="0" smtClean="0">
                <a:latin typeface="+mj-lt"/>
                <a:cs typeface="Levenim MT" pitchFamily="2" charset="-79"/>
              </a:rPr>
              <a:t>) and study tours </a:t>
            </a:r>
            <a:r>
              <a:rPr lang="en-US" altLang="he-IL" sz="2600" dirty="0">
                <a:latin typeface="+mj-lt"/>
                <a:cs typeface="Levenim MT" pitchFamily="2" charset="-79"/>
              </a:rPr>
              <a:t>in </a:t>
            </a:r>
            <a:r>
              <a:rPr lang="en-US" altLang="he-IL" sz="2600" dirty="0" smtClean="0">
                <a:latin typeface="+mj-lt"/>
                <a:cs typeface="Levenim MT" pitchFamily="2" charset="-79"/>
              </a:rPr>
              <a:t>security </a:t>
            </a:r>
            <a:r>
              <a:rPr lang="en-US" altLang="he-IL" sz="2600" dirty="0">
                <a:latin typeface="+mj-lt"/>
                <a:cs typeface="Levenim MT" pitchFamily="2" charset="-79"/>
              </a:rPr>
              <a:t>organizations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600" dirty="0" smtClean="0">
                <a:latin typeface="+mj-lt"/>
                <a:cs typeface="Levenim MT" pitchFamily="2" charset="-79"/>
              </a:rPr>
              <a:t>Second Elective Seminar: Communications/ Politics of technologies (space)/ political corruption/ xxx</a:t>
            </a:r>
            <a:endParaRPr lang="en-US" altLang="he-IL" sz="2600" dirty="0">
              <a:latin typeface="+mj-lt"/>
              <a:cs typeface="Levenim MT" pitchFamily="2" charset="-79"/>
            </a:endParaRP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en-US" altLang="he-IL" sz="2600" b="1" dirty="0">
                <a:solidFill>
                  <a:srgbClr val="0070C0"/>
                </a:solidFill>
                <a:latin typeface="+mj-lt"/>
                <a:cs typeface="Levenim MT" pitchFamily="2" charset="-79"/>
              </a:rPr>
              <a:t>East seminar and </a:t>
            </a:r>
            <a:r>
              <a:rPr lang="en-US" altLang="he-IL" sz="2600" b="1" dirty="0" smtClean="0">
                <a:solidFill>
                  <a:srgbClr val="0070C0"/>
                </a:solidFill>
                <a:latin typeface="+mj-lt"/>
                <a:cs typeface="Levenim MT" pitchFamily="2" charset="-79"/>
              </a:rPr>
              <a:t>study tour</a:t>
            </a:r>
            <a:endParaRPr lang="he-IL" sz="2600" dirty="0">
              <a:latin typeface="+mj-lt"/>
              <a:cs typeface="Levenim MT" pitchFamily="2" charset="-79"/>
            </a:endParaRPr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6141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10912</TotalTime>
  <Words>1068</Words>
  <Application>Microsoft Office PowerPoint</Application>
  <PresentationFormat>Widescreen</PresentationFormat>
  <Paragraphs>258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Chart</vt:lpstr>
      <vt:lpstr>Israel National Defense College</vt:lpstr>
      <vt:lpstr>The INDC</vt:lpstr>
      <vt:lpstr>What Distinguishes the INDC?</vt:lpstr>
      <vt:lpstr>Goals of the Academic Year</vt:lpstr>
      <vt:lpstr>Learning Fields in the INDC</vt:lpstr>
      <vt:lpstr>Study Seasons 1/4</vt:lpstr>
      <vt:lpstr>Seminar and Study Tour in Europe (10-14 November, 2019)</vt:lpstr>
      <vt:lpstr>Study Seasons 2/4</vt:lpstr>
      <vt:lpstr>Study Seasons 3/4</vt:lpstr>
      <vt:lpstr>Study Seasons 4/4</vt:lpstr>
      <vt:lpstr>Study Duties for INDC Graduates</vt:lpstr>
      <vt:lpstr>Participant’s Composition</vt:lpstr>
      <vt:lpstr>47th Class - 37 Participants</vt:lpstr>
      <vt:lpstr>Principles for Team Assignments</vt:lpstr>
      <vt:lpstr>Division of Teams</vt:lpstr>
      <vt:lpstr>Participants’ Roles</vt:lpstr>
      <vt:lpstr>English Lessons</vt:lpstr>
      <vt:lpstr>INDC Code</vt:lpstr>
      <vt:lpstr>(Basic) Weekly Structure in the INDC</vt:lpstr>
      <vt:lpstr>Opening Week Schedule</vt:lpstr>
      <vt:lpstr>Looking forward…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u45209</cp:lastModifiedBy>
  <cp:revision>301</cp:revision>
  <cp:lastPrinted>2017-08-27T15:18:28Z</cp:lastPrinted>
  <dcterms:created xsi:type="dcterms:W3CDTF">2017-08-17T05:53:13Z</dcterms:created>
  <dcterms:modified xsi:type="dcterms:W3CDTF">2019-09-01T14:18:15Z</dcterms:modified>
</cp:coreProperties>
</file>