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70" r:id="rId2"/>
    <p:sldId id="371" r:id="rId3"/>
    <p:sldId id="369" r:id="rId4"/>
    <p:sldId id="372" r:id="rId5"/>
    <p:sldId id="373" r:id="rId6"/>
    <p:sldId id="374" r:id="rId7"/>
    <p:sldId id="355" r:id="rId8"/>
    <p:sldId id="375" r:id="rId9"/>
    <p:sldId id="376" r:id="rId10"/>
    <p:sldId id="377" r:id="rId11"/>
    <p:sldId id="359" r:id="rId12"/>
    <p:sldId id="378" r:id="rId13"/>
    <p:sldId id="379" r:id="rId14"/>
    <p:sldId id="360" r:id="rId15"/>
    <p:sldId id="381" r:id="rId16"/>
    <p:sldId id="365" r:id="rId17"/>
    <p:sldId id="362" r:id="rId18"/>
    <p:sldId id="366" r:id="rId19"/>
    <p:sldId id="367" r:id="rId20"/>
    <p:sldId id="363" r:id="rId21"/>
    <p:sldId id="368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31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16216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13342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B8D5344F-7F13-461C-A5DA-3368C2113FDB}" type="presOf" srcId="{917E0A78-84A7-4F67-8350-F95E76365253}" destId="{C49C7E5C-81C3-4209-8F65-985E790DB895}" srcOrd="0" destOrd="0" presId="urn:microsoft.com/office/officeart/2005/8/layout/radial6"/>
    <dgm:cxn modelId="{54B75213-B274-4078-8867-925B4420E3EA}" type="presOf" srcId="{6F67F036-C9E5-4C61-A7F2-0306AAFFBEF2}" destId="{F47BBAC8-0509-483D-9C9C-6A261898BDE0}" srcOrd="0" destOrd="0" presId="urn:microsoft.com/office/officeart/2005/8/layout/radial6"/>
    <dgm:cxn modelId="{53184DFC-92BA-45AF-B272-6BA1BB096FC2}" type="presOf" srcId="{77787D92-44D2-4EE4-BF68-D8DA648B869E}" destId="{522A7483-5797-4ACA-B244-48A02EA03F83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3441919A-6BF6-430C-8994-448FE97A7B3B}" type="presOf" srcId="{53E16827-8354-486D-AF41-4AF32BB176B8}" destId="{880C6DB3-6422-4BC4-AEE3-21C02E07AA99}" srcOrd="0" destOrd="0" presId="urn:microsoft.com/office/officeart/2005/8/layout/radial6"/>
    <dgm:cxn modelId="{DBD0C82F-F70A-4E67-A1CB-62E25BE9E700}" type="presOf" srcId="{0EB7096D-69DA-44A2-B34D-8C3DB9CBD57F}" destId="{2077467D-DA34-44E1-92B5-63523ADF287E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250A25C1-98C0-4C36-B59C-7AB9006F882E}" type="presOf" srcId="{900D833B-EDC6-41A4-8E61-3EBBE94FBF8A}" destId="{B2D1C69C-826A-42BC-9C8B-10C2CA18559B}" srcOrd="0" destOrd="0" presId="urn:microsoft.com/office/officeart/2005/8/layout/radial6"/>
    <dgm:cxn modelId="{1B8AD1A1-E6D2-45B7-8B08-F1CBBF1D832B}" type="presOf" srcId="{F36A6075-99A4-4684-87F7-EF6703082E3C}" destId="{9D9AF153-83C2-4CA5-B9B2-9F30CB583B73}" srcOrd="0" destOrd="0" presId="urn:microsoft.com/office/officeart/2005/8/layout/radial6"/>
    <dgm:cxn modelId="{90824520-2849-4B06-B38C-1D97E8B3A9D6}" type="presOf" srcId="{41FB78FC-43E5-45AD-99DE-CC8F6F172F2F}" destId="{0EA8E124-B86C-407A-BDD3-4753475EA3C5}" srcOrd="0" destOrd="0" presId="urn:microsoft.com/office/officeart/2005/8/layout/radial6"/>
    <dgm:cxn modelId="{23245559-A3B6-4B06-9E84-2AB203191850}" type="presOf" srcId="{A3B6C843-9BFD-444E-B161-B3E202CD89E1}" destId="{AA078262-C616-42E9-9FFC-62F2A0F62298}" srcOrd="0" destOrd="0" presId="urn:microsoft.com/office/officeart/2005/8/layout/radial6"/>
    <dgm:cxn modelId="{3602BD46-B667-4802-A4F2-30B370286BD1}" type="presOf" srcId="{EE82BF3A-118F-481B-8FE3-01A774D2CF11}" destId="{0137A0B0-71A9-4B0D-8831-4F52B5A01792}" srcOrd="0" destOrd="0" presId="urn:microsoft.com/office/officeart/2005/8/layout/radial6"/>
    <dgm:cxn modelId="{0AC81197-A23A-4F2F-9462-72052F374FB5}" type="presParOf" srcId="{F47BBAC8-0509-483D-9C9C-6A261898BDE0}" destId="{522A7483-5797-4ACA-B244-48A02EA03F83}" srcOrd="0" destOrd="0" presId="urn:microsoft.com/office/officeart/2005/8/layout/radial6"/>
    <dgm:cxn modelId="{47E6DA4F-69F0-41C8-98A3-E088ABB18CC1}" type="presParOf" srcId="{F47BBAC8-0509-483D-9C9C-6A261898BDE0}" destId="{880C6DB3-6422-4BC4-AEE3-21C02E07AA99}" srcOrd="1" destOrd="0" presId="urn:microsoft.com/office/officeart/2005/8/layout/radial6"/>
    <dgm:cxn modelId="{F496E848-44B2-4FAB-A48D-F1B78D51FA00}" type="presParOf" srcId="{F47BBAC8-0509-483D-9C9C-6A261898BDE0}" destId="{9C0531F5-C3E4-4C13-8BC9-87D732AAFDB8}" srcOrd="2" destOrd="0" presId="urn:microsoft.com/office/officeart/2005/8/layout/radial6"/>
    <dgm:cxn modelId="{EDA931D2-4F53-4C77-9E47-E7F60A48B0D4}" type="presParOf" srcId="{F47BBAC8-0509-483D-9C9C-6A261898BDE0}" destId="{0137A0B0-71A9-4B0D-8831-4F52B5A01792}" srcOrd="3" destOrd="0" presId="urn:microsoft.com/office/officeart/2005/8/layout/radial6"/>
    <dgm:cxn modelId="{EA9A6F7B-6731-4C39-AE53-B3863E58D5F4}" type="presParOf" srcId="{F47BBAC8-0509-483D-9C9C-6A261898BDE0}" destId="{0EA8E124-B86C-407A-BDD3-4753475EA3C5}" srcOrd="4" destOrd="0" presId="urn:microsoft.com/office/officeart/2005/8/layout/radial6"/>
    <dgm:cxn modelId="{BF0F7F44-7B92-44E3-836C-A42032BA55D0}" type="presParOf" srcId="{F47BBAC8-0509-483D-9C9C-6A261898BDE0}" destId="{9FBEA499-9A77-4434-BF37-444A514B896A}" srcOrd="5" destOrd="0" presId="urn:microsoft.com/office/officeart/2005/8/layout/radial6"/>
    <dgm:cxn modelId="{C9DB4B21-7C6A-439B-B64F-CD94D7F3E2A8}" type="presParOf" srcId="{F47BBAC8-0509-483D-9C9C-6A261898BDE0}" destId="{2077467D-DA34-44E1-92B5-63523ADF287E}" srcOrd="6" destOrd="0" presId="urn:microsoft.com/office/officeart/2005/8/layout/radial6"/>
    <dgm:cxn modelId="{D42DB020-AF1B-4066-949E-A20FA7D040CD}" type="presParOf" srcId="{F47BBAC8-0509-483D-9C9C-6A261898BDE0}" destId="{C49C7E5C-81C3-4209-8F65-985E790DB895}" srcOrd="7" destOrd="0" presId="urn:microsoft.com/office/officeart/2005/8/layout/radial6"/>
    <dgm:cxn modelId="{C8454B18-D713-491D-87E6-300AFA23AC9E}" type="presParOf" srcId="{F47BBAC8-0509-483D-9C9C-6A261898BDE0}" destId="{AA4937E0-FE5F-4BDB-951F-9055ABADB302}" srcOrd="8" destOrd="0" presId="urn:microsoft.com/office/officeart/2005/8/layout/radial6"/>
    <dgm:cxn modelId="{3F629862-F1D1-4CE5-B858-592753D1FC8D}" type="presParOf" srcId="{F47BBAC8-0509-483D-9C9C-6A261898BDE0}" destId="{9D9AF153-83C2-4CA5-B9B2-9F30CB583B73}" srcOrd="9" destOrd="0" presId="urn:microsoft.com/office/officeart/2005/8/layout/radial6"/>
    <dgm:cxn modelId="{2911662B-9759-4180-AFFF-1B9B8ABB252E}" type="presParOf" srcId="{F47BBAC8-0509-483D-9C9C-6A261898BDE0}" destId="{B2D1C69C-826A-42BC-9C8B-10C2CA18559B}" srcOrd="10" destOrd="0" presId="urn:microsoft.com/office/officeart/2005/8/layout/radial6"/>
    <dgm:cxn modelId="{627F367C-9008-40A4-B20E-B8C1F2431596}" type="presParOf" srcId="{F47BBAC8-0509-483D-9C9C-6A261898BDE0}" destId="{5BB1509D-711F-48EB-9EE7-F1C3996DE94A}" srcOrd="11" destOrd="0" presId="urn:microsoft.com/office/officeart/2005/8/layout/radial6"/>
    <dgm:cxn modelId="{C9FE0CAB-74E9-4D3E-B1C9-3F0F6DC93062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38434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38656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41597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41488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51876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63994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29130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51270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3829082" y="1292018"/>
          <a:ext cx="1947754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114324" y="1444219"/>
        <a:ext cx="1377270" cy="734894"/>
      </dsp:txXfrm>
    </dsp:sp>
    <dsp:sp modelId="{C49C7E5C-81C3-4209-8F65-985E790DB895}">
      <dsp:nvSpPr>
        <dsp:cNvPr id="0" name=""/>
        <dsp:cNvSpPr/>
      </dsp:nvSpPr>
      <dsp:spPr>
        <a:xfrm>
          <a:off x="2375826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580929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312102" y="1368220"/>
          <a:ext cx="1921864" cy="886892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593552" y="1498102"/>
        <a:ext cx="1358964" cy="627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ט"ו/אלול/תשע"ט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ט"ו/אלול/תשע"ט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8891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 rtl="0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=""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=""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6825355" y="5406792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04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1106759" y="1965604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sz="2400" b="1" dirty="0" smtClean="0">
                <a:latin typeface="+mj-lt"/>
                <a:cs typeface="Levenim MT" pitchFamily="2" charset="-79"/>
              </a:rPr>
              <a:t>Concluding Integrative </a:t>
            </a:r>
            <a:r>
              <a:rPr lang="en-US" sz="2400" b="1" dirty="0">
                <a:latin typeface="+mj-lt"/>
                <a:cs typeface="Levenim MT" pitchFamily="2" charset="-79"/>
              </a:rPr>
              <a:t>Season:</a:t>
            </a:r>
            <a:endParaRPr lang="he-IL" sz="2400" b="1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Expanded US seminar and study tour </a:t>
            </a:r>
            <a:endParaRPr lang="he-IL" altLang="he-IL" dirty="0">
              <a:latin typeface="+mj-lt"/>
              <a:cs typeface="Levenim MT" pitchFamily="2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dirty="0" smtClean="0">
                <a:latin typeface="+mj-lt"/>
                <a:cs typeface="Levenim MT" pitchFamily="2" charset="-79"/>
              </a:rPr>
              <a:t>Summarizing </a:t>
            </a:r>
            <a:r>
              <a:rPr lang="en-US" altLang="he-IL" dirty="0">
                <a:latin typeface="+mj-lt"/>
                <a:cs typeface="Levenim MT" pitchFamily="2" charset="-79"/>
              </a:rPr>
              <a:t>the academic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b="1" dirty="0">
                <a:latin typeface="+mj-lt"/>
                <a:cs typeface="Levenim MT" pitchFamily="2" charset="-79"/>
              </a:rPr>
              <a:t>Final project</a:t>
            </a:r>
            <a:r>
              <a:rPr lang="en-US" sz="2400" b="1" dirty="0" smtClean="0">
                <a:latin typeface="+mj-lt"/>
                <a:cs typeface="Levenim MT" pitchFamily="2" charset="-79"/>
              </a:rPr>
              <a:t>: </a:t>
            </a:r>
            <a:r>
              <a:rPr lang="en-US" sz="2400" dirty="0" smtClean="0">
                <a:latin typeface="+mj-lt"/>
                <a:cs typeface="Levenim MT" pitchFamily="2" charset="-79"/>
              </a:rPr>
              <a:t>More information to come</a:t>
            </a:r>
            <a:endParaRPr lang="he-IL" sz="2400" dirty="0">
              <a:latin typeface="+mj-lt"/>
              <a:cs typeface="Levenim MT" pitchFamily="2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itchFamily="2" charset="-79"/>
              <a:cs typeface="Levenim MT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5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1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uties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for 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Graduates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05994"/>
            <a:ext cx="1013002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classes in the plenum, staff and university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Participation in all tours in Israel and abroad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Assignments in courses and tours</a:t>
            </a:r>
          </a:p>
          <a:p>
            <a:pPr marL="342900" indent="-342900"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latin typeface="+mj-lt"/>
                <a:cs typeface="Levenim MT" panose="02010502060101010101" pitchFamily="2" charset="-79"/>
              </a:rPr>
              <a:t>Submitting a research project</a:t>
            </a:r>
            <a:endParaRPr lang="he-IL" sz="2000" dirty="0">
              <a:latin typeface="+mj-lt"/>
              <a:cs typeface="Levenim MT" panose="02010502060101010101" pitchFamily="2" charset="-79"/>
            </a:endParaRPr>
          </a:p>
          <a:p>
            <a:pPr algn="l" rtl="0"/>
            <a:endParaRPr lang="en-US" dirty="0" smtClean="0">
              <a:latin typeface="+mj-lt"/>
            </a:endParaRPr>
          </a:p>
          <a:p>
            <a:pPr algn="l" rtl="0"/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studies also make an undergraduate degree in political science in national security and strategy studies.</a:t>
            </a:r>
          </a:p>
          <a:p>
            <a:pPr algn="l" rtl="0"/>
            <a:r>
              <a:rPr lang="en-US" sz="2000" dirty="0"/>
              <a:t/>
            </a:r>
            <a:br>
              <a:rPr lang="en-US" sz="2000" dirty="0"/>
            </a:b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Composition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7512" y="5116486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תרשים 21"/>
          <p:cNvGraphicFramePr>
            <a:graphicFrameLocks/>
          </p:cNvGraphicFramePr>
          <p:nvPr>
            <p:extLst/>
          </p:nvPr>
        </p:nvGraphicFramePr>
        <p:xfrm>
          <a:off x="2260016" y="2087025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0016" y="2087025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775117" y="5050883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Internationals</a:t>
            </a:r>
            <a:endParaRPr lang="he-IL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0743" y="5050883"/>
            <a:ext cx="2243094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latin typeface="+mj-lt"/>
              </a:rPr>
              <a:t>Civil Organizations</a:t>
            </a:r>
            <a:endParaRPr lang="he-IL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68725" y="4997599"/>
            <a:ext cx="1720738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Security Organizations</a:t>
            </a:r>
            <a:endParaRPr lang="en-US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2142" y="503768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latin typeface="+mj-lt"/>
              </a:rPr>
              <a:t>Military</a:t>
            </a:r>
            <a:endParaRPr lang="en-US" dirty="0">
              <a:latin typeface="+mj-lt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52312"/>
            <a:ext cx="9637776" cy="82229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39 Participants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=""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918217"/>
              </p:ext>
            </p:extLst>
          </p:nvPr>
        </p:nvGraphicFramePr>
        <p:xfrm>
          <a:off x="2755292" y="1552812"/>
          <a:ext cx="3912692" cy="405305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17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Israel Atomic 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603315"/>
              </p:ext>
            </p:extLst>
          </p:nvPr>
        </p:nvGraphicFramePr>
        <p:xfrm>
          <a:off x="6737471" y="1538818"/>
          <a:ext cx="2908179" cy="40762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42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38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Principles of Division into Teams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895" y="1658551"/>
            <a:ext cx="10260625" cy="5062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Distribute participants from the same organization between teams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Two teams with international participants</a:t>
            </a:r>
          </a:p>
          <a:p>
            <a:pPr marL="457200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sz="2000" dirty="0" smtClean="0">
                <a:latin typeface="+mj-lt"/>
                <a:cs typeface="Levenim MT" panose="02010502060101010101" pitchFamily="2" charset="-79"/>
              </a:rPr>
              <a:t>Heterogeneous teams: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Military people 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Civilians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Roles / Practice Area</a:t>
            </a:r>
          </a:p>
          <a:p>
            <a:pPr marL="1200150" lvl="1" indent="-457200" algn="l" rtl="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Gender</a:t>
            </a:r>
            <a:r>
              <a:rPr lang="he-IL" altLang="he-IL" sz="24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0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bg2">
              <a:lumMod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Division of </a:t>
            </a: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Teams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20926"/>
              </p:ext>
            </p:extLst>
          </p:nvPr>
        </p:nvGraphicFramePr>
        <p:xfrm>
          <a:off x="1532422" y="1678612"/>
          <a:ext cx="9206332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301583">
                  <a:extLst>
                    <a:ext uri="{9D8B030D-6E8A-4147-A177-3AD203B41FA5}">
                      <a16:colId xmlns:a16="http://schemas.microsoft.com/office/drawing/2014/main" xmlns="" val="368808446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3823533971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375492775"/>
                    </a:ext>
                  </a:extLst>
                </a:gridCol>
                <a:gridCol w="2301583">
                  <a:extLst>
                    <a:ext uri="{9D8B030D-6E8A-4147-A177-3AD203B41FA5}">
                      <a16:colId xmlns:a16="http://schemas.microsoft.com/office/drawing/2014/main" xmlns="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4 -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Almog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3 - Yehuda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Yochananof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2 - Amir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Maimon</a:t>
                      </a:r>
                      <a:endParaRPr lang="he-IL" sz="16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Team 1 -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Eran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Levenim MT" panose="02010502060101010101" pitchFamily="2" charset="-79"/>
                        </a:rPr>
                        <a:t>Kamin</a:t>
                      </a:r>
                      <a:endParaRPr lang="he-IL" sz="16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Toledano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Moshe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Edri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+mj-lt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Shahar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Batz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Roman Goffman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Aviad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Atia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Sagi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Amit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Yamin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Guy Goldfarb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Zvika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Hasid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Bar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Chechek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Michal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Mstey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Idan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Katz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Gal Shekel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Simona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Halperin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Shlomi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Ben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Moha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Keinan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Ido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Mizrahi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Yossi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Mazliah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Sima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Spitzer</a:t>
                      </a:r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Nitza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Rogozinsky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Zvi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Lekah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Nadav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Turgeman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Benjamin De Levy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Udi Sheila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Amichai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Levin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Harel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Sharabi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Ofir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Livius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Heli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Contante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Noorit</a:t>
                      </a: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Kadosh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Ram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Erez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he-IL" sz="1600" b="0" dirty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+mj-lt"/>
                          <a:cs typeface="Levenim MT" panose="02010502060101010101" pitchFamily="2" charset="-79"/>
                        </a:rPr>
                        <a:t>Haim </a:t>
                      </a:r>
                      <a:r>
                        <a:rPr lang="en-US" sz="1600" b="0" dirty="0" err="1" smtClean="0">
                          <a:latin typeface="+mj-lt"/>
                          <a:cs typeface="Levenim MT" panose="02010502060101010101" pitchFamily="2" charset="-79"/>
                        </a:rPr>
                        <a:t>Malki</a:t>
                      </a:r>
                      <a:endParaRPr lang="he-IL" sz="1600" b="0" dirty="0" smtClean="0">
                        <a:latin typeface="+mj-lt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116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0601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Roles</a:t>
            </a:r>
            <a:endParaRPr lang="en-US" altLang="he-IL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288064" y="1964889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+mj-lt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+mj-lt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English Lessons</a:t>
            </a:r>
            <a:endParaRPr lang="en-US" altLang="he-IL" sz="4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smtClean="0"/>
              <a:pPr algn="r" rtl="0">
                <a:spcAft>
                  <a:spcPts val="600"/>
                </a:spcAft>
              </a:pPr>
              <a:t>17</a:t>
            </a:fld>
            <a:endParaRPr lang="he-IL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410789" y="2199616"/>
            <a:ext cx="9180946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n-US" dirty="0" smtClean="0">
                <a:latin typeface="+mj-lt"/>
              </a:rPr>
              <a:t>Phone lesson</a:t>
            </a:r>
          </a:p>
          <a:p>
            <a:pPr algn="l" rtl="0"/>
            <a:r>
              <a:rPr lang="en-US" dirty="0" smtClean="0">
                <a:latin typeface="+mj-lt"/>
              </a:rPr>
              <a:t>Private lesson - </a:t>
            </a:r>
            <a:r>
              <a:rPr lang="en-US" dirty="0" err="1" smtClean="0">
                <a:latin typeface="+mj-lt"/>
              </a:rPr>
              <a:t>Berlitz</a:t>
            </a:r>
            <a:r>
              <a:rPr lang="en-US" dirty="0" smtClean="0">
                <a:latin typeface="+mj-lt"/>
              </a:rPr>
              <a:t> - in the residential area</a:t>
            </a:r>
          </a:p>
          <a:p>
            <a:pPr algn="l" rtl="0"/>
            <a:r>
              <a:rPr lang="en-US" altLang="he-IL" dirty="0" smtClean="0">
                <a:latin typeface="+mj-lt"/>
                <a:cs typeface="Levenim MT" panose="02010502060101010101" pitchFamily="2" charset="-79"/>
              </a:rPr>
              <a:t>Group lesson - INDC</a:t>
            </a:r>
            <a:endParaRPr lang="he-IL" altLang="he-IL" sz="2400" dirty="0">
              <a:latin typeface="+mj-lt"/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6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sz="6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sz="6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=""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194859" y="1606986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Chatham House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Rule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Dress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Cell 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In the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plenum: Speaking 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	microphones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Respecting each other's time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Openness 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200" dirty="0">
                <a:latin typeface="+mj-lt"/>
                <a:cs typeface="Levenim MT" panose="02010502060101010101" pitchFamily="2" charset="-79"/>
              </a:rPr>
              <a:t>Academic </a:t>
            </a:r>
            <a:r>
              <a:rPr lang="en-US" altLang="he-IL" sz="2200" dirty="0" smtClean="0">
                <a:latin typeface="+mj-lt"/>
                <a:cs typeface="Levenim MT" panose="02010502060101010101" pitchFamily="2" charset="-79"/>
              </a:rPr>
              <a:t>writing ethics</a:t>
            </a:r>
            <a:endParaRPr lang="en-US" altLang="he-IL" sz="2200" dirty="0">
              <a:latin typeface="+mj-lt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200" b="1" dirty="0"/>
          </a:p>
          <a:p>
            <a:pPr>
              <a:lnSpc>
                <a:spcPct val="150000"/>
              </a:lnSpc>
            </a:pPr>
            <a:endParaRPr lang="en-US" altLang="he-IL" sz="2200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=""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3381" y="1891272"/>
            <a:ext cx="3902219" cy="2601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19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=""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660029"/>
              </p:ext>
            </p:extLst>
          </p:nvPr>
        </p:nvGraphicFramePr>
        <p:xfrm>
          <a:off x="1371601" y="1946692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8496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738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770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+mj-lt"/>
                          <a:cs typeface="David" panose="020E0502060401010101" pitchFamily="34" charset="-79"/>
                        </a:rPr>
                        <a:t>Independent-Study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+mj-lt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+mj-lt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+mj-lt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1047750"/>
            <a:ext cx="9637776" cy="93345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algn="r" rtl="0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r" rtl="0"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=""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205403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dirty="0" smtClean="0">
                <a:latin typeface="+mj-lt"/>
                <a:cs typeface="Levenim MT" pitchFamily="2" charset="-79"/>
              </a:rPr>
              <a:t>  The Israel National Defense College </a:t>
            </a:r>
            <a:r>
              <a:rPr lang="en-US" altLang="he-IL" dirty="0">
                <a:latin typeface="+mj-lt"/>
                <a:cs typeface="Levenim MT" pitchFamily="2" charset="-79"/>
              </a:rPr>
              <a:t>is the highest </a:t>
            </a:r>
            <a:r>
              <a:rPr lang="en-US" altLang="he-IL" dirty="0" smtClean="0">
                <a:latin typeface="+mj-lt"/>
                <a:cs typeface="Levenim MT" pitchFamily="2" charset="-79"/>
              </a:rPr>
              <a:t>institution in </a:t>
            </a:r>
            <a:r>
              <a:rPr lang="en-US" altLang="he-IL" dirty="0">
                <a:latin typeface="+mj-lt"/>
                <a:cs typeface="Levenim MT" pitchFamily="2" charset="-79"/>
              </a:rPr>
              <a:t>the country,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which trains the senior staff of the IDF, the defense establishment and the government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for </a:t>
            </a:r>
            <a:r>
              <a:rPr lang="en-US" altLang="he-IL" dirty="0">
                <a:latin typeface="+mj-lt"/>
                <a:cs typeface="David" panose="020E0502060401010101" pitchFamily="34" charset="-79"/>
              </a:rPr>
              <a:t>senior command and management </a:t>
            </a:r>
            <a:r>
              <a:rPr lang="en-US" altLang="he-IL" dirty="0" smtClean="0">
                <a:latin typeface="+mj-lt"/>
                <a:cs typeface="David" panose="020E0502060401010101" pitchFamily="34" charset="-79"/>
              </a:rPr>
              <a:t>positions. </a:t>
            </a:r>
            <a:r>
              <a:rPr lang="en-US" altLang="he-IL" b="1" dirty="0" smtClean="0">
                <a:latin typeface="Levenim MT" pitchFamily="2" charset="-79"/>
                <a:cs typeface="Levenim MT" pitchFamily="2" charset="-79"/>
              </a:rPr>
              <a:t>	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				                			</a:t>
            </a:r>
            <a:r>
              <a:rPr lang="en-US" altLang="he-IL" sz="2000" b="1" dirty="0">
                <a:latin typeface="Levenim MT" pitchFamily="2" charset="-79"/>
                <a:cs typeface="Levenim MT" pitchFamily="2" charset="-79"/>
              </a:rPr>
              <a:t>	</a:t>
            </a:r>
            <a:r>
              <a:rPr lang="en-US" altLang="he-IL" sz="2000" b="1" dirty="0" smtClean="0">
                <a:latin typeface="Levenim MT" pitchFamily="2" charset="-79"/>
                <a:cs typeface="Levenim MT" pitchFamily="2" charset="-79"/>
              </a:rPr>
              <a:t>   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Israeli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government’s decision, </a:t>
            </a:r>
            <a:r>
              <a:rPr lang="en-US" altLang="he-IL" sz="2400" b="1" dirty="0" smtClean="0">
                <a:latin typeface="+mj-lt"/>
                <a:cs typeface="Levenim MT" pitchFamily="2" charset="-79"/>
              </a:rPr>
              <a:t>23 May, </a:t>
            </a:r>
            <a:r>
              <a:rPr lang="en-US" altLang="he-IL" sz="2400" b="1" dirty="0">
                <a:latin typeface="+mj-lt"/>
                <a:cs typeface="Levenim MT" pitchFamily="2" charset="-79"/>
              </a:rPr>
              <a:t>1976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91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469735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Opening Week Schedule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64070"/>
              </p:ext>
            </p:extLst>
          </p:nvPr>
        </p:nvGraphicFramePr>
        <p:xfrm>
          <a:off x="1311580" y="1237380"/>
          <a:ext cx="9763947" cy="43799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302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31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593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366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91792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0032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Thursday 5.9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Wednesday 4.9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Tuesday 3.9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Monday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2.9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Hour/Day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“Morning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Coffee and Reading”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2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08:30-09:00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36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-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Guest Lecturer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– Head of </a:t>
                      </a:r>
                      <a:r>
                        <a:rPr lang="en-US" sz="1200" baseline="0" dirty="0" err="1" smtClean="0">
                          <a:latin typeface="+mj-lt"/>
                          <a:cs typeface="David" panose="020E0502060401010101" pitchFamily="34" charset="-79"/>
                        </a:rPr>
                        <a:t>Hamlal</a:t>
                      </a:r>
                      <a:endParaRPr lang="en-US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Opening Conversation with the Major General of the Colleges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09:00-10:30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-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he-IL" sz="1100" b="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Approaches and 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schools of thought / Dr.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Doron</a:t>
                      </a: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Nevot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(12:30-14:00)</a:t>
                      </a:r>
                      <a:endParaRPr lang="he-IL" sz="11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conversation with </a:t>
                      </a:r>
                      <a:r>
                        <a:rPr lang="en-US" sz="12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with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the Head Instructor of the INDC</a:t>
                      </a:r>
                      <a:endParaRPr lang="he-IL" sz="11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11:00-12:30</a:t>
                      </a:r>
                      <a:endParaRPr lang="he-IL" sz="1200" baseline="0" dirty="0" smtClean="0">
                        <a:latin typeface="+mj-lt"/>
                        <a:cs typeface="David" panose="020E0502060401010101" pitchFamily="34" charset="-79"/>
                      </a:endParaRPr>
                    </a:p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250"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Creativity and International Management in a Changing Reality / Mr. Ron Prosor</a:t>
                      </a:r>
                      <a:endParaRPr lang="he-IL" sz="1100" b="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Guide</a:t>
                      </a:r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 to – “Morning Coffee and Reading”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dirty="0" smtClean="0">
                          <a:latin typeface="+mj-lt"/>
                          <a:cs typeface="David" panose="020E0502060401010101" pitchFamily="34" charset="-79"/>
                        </a:rPr>
                        <a:t>Guest</a:t>
                      </a:r>
                      <a:r>
                        <a:rPr lang="en-US" sz="1200" b="0" baseline="0" dirty="0" smtClean="0">
                          <a:latin typeface="+mj-lt"/>
                          <a:cs typeface="David" panose="020E0502060401010101" pitchFamily="34" charset="-79"/>
                        </a:rPr>
                        <a:t> Lecture – Mr. Ron Prosor</a:t>
                      </a:r>
                    </a:p>
                    <a:p>
                      <a:pPr algn="ctr" rtl="0"/>
                      <a:r>
                        <a:rPr lang="en-US" sz="1200" baseline="0" dirty="0" smtClean="0">
                          <a:latin typeface="+mj-lt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13:30-15:00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42281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Team Hour</a:t>
                      </a:r>
                    </a:p>
                    <a:p>
                      <a:pPr algn="ctr" rtl="0"/>
                      <a:r>
                        <a:rPr lang="en-US" sz="1200" dirty="0" smtClean="0">
                          <a:latin typeface="+mj-lt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he-IL" sz="12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Farewell to your “home organizations” (you are now 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92538"/>
            <a:ext cx="9637776" cy="1120588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8135" y="1564342"/>
            <a:ext cx="9745978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Study and research of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Analysis of the interrelationships between the various components of national security.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 smtClean="0">
                <a:latin typeface="+mj-lt"/>
                <a:ea typeface="Tahoma" panose="020B0604030504040204" pitchFamily="34" charset="0"/>
                <a:cs typeface="Levenim MT" pitchFamily="2" charset="-79"/>
              </a:rPr>
              <a:t>Developing thinking tools on the strategic level which are suitable for senior officials’ dealing with challenges in the field of national security. </a:t>
            </a:r>
            <a: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+mj-lt"/>
                <a:cs typeface="Levenim MT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+mj-lt"/>
              <a:cs typeface="Levenim MT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26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What Distinguishes the INDC?</a:t>
            </a:r>
            <a:endParaRPr lang="he-IL" altLang="he-IL" b="1" dirty="0">
              <a:ln w="9525">
                <a:solidFill>
                  <a:schemeClr val="bg1"/>
                </a:solidFill>
                <a:prstDash val="solid"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=""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607" y="1423645"/>
            <a:ext cx="10259283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en-US" dirty="0">
                <a:latin typeface="+mj-lt"/>
                <a:cs typeface="David" panose="020E0502060401010101" pitchFamily="34" charset="-79"/>
              </a:rPr>
              <a:t>The most prestigious and senior course in the State of Israel for the training of senior </a:t>
            </a:r>
            <a:r>
              <a:rPr lang="en-US" altLang="en-US" dirty="0" smtClean="0">
                <a:latin typeface="+mj-lt"/>
                <a:cs typeface="David" panose="020E0502060401010101" pitchFamily="34" charset="-79"/>
              </a:rPr>
              <a:t>officials</a:t>
            </a:r>
            <a:r>
              <a:rPr lang="he-IL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:</a:t>
            </a:r>
            <a:endParaRPr lang="he-IL" altLang="he-IL" dirty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Training to rank and not to the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position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1200150" lvl="1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The attendants </a:t>
            </a:r>
            <a:endParaRPr lang="he-IL" altLang="he-IL" dirty="0" smtClean="0">
              <a:latin typeface="+mj-lt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Israel's National Defense Studies Course, which enables in depth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understanding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by exposure to content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Integration of national security components - strategic thinking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tools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Study methods tailored to the senior staff in small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team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simulations and experience </a:t>
            </a:r>
            <a:r>
              <a:rPr lang="en-US" altLang="he-IL" dirty="0" smtClean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tours and </a:t>
            </a:r>
            <a:r>
              <a:rPr lang="en-US" altLang="he-IL" dirty="0">
                <a:latin typeface="+mj-lt"/>
                <a:ea typeface="Tahoma" panose="020B0604030504040204" pitchFamily="34" charset="0"/>
                <a:cs typeface="Levenim MT" panose="02010502060101010101" pitchFamily="2" charset="-79"/>
              </a:rPr>
              <a:t>meetings with senior study members</a:t>
            </a:r>
          </a:p>
          <a:p>
            <a:pPr algn="l" rtl="0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 smtClean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 smtClean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l" rtl="0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8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=""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571122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46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21657"/>
            <a:ext cx="9637776" cy="1104899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="" xmlns:a16="http://schemas.microsoft.com/office/drawing/2014/main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066800" y="1690413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300" b="1" dirty="0">
                <a:latin typeface="Levenim MT" pitchFamily="2" charset="-79"/>
                <a:cs typeface="Levenim MT" pitchFamily="2" charset="-79"/>
              </a:rPr>
              <a:t>The Global Season:</a:t>
            </a:r>
            <a:r>
              <a:rPr lang="he-IL" sz="2300" dirty="0">
                <a:latin typeface="Levenim MT" pitchFamily="2" charset="-79"/>
                <a:cs typeface="Levenim MT" pitchFamily="2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National Security Fundamentals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in the Global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Aspect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Anat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Stern</a:t>
            </a:r>
            <a:endParaRPr lang="en-US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Approaches and Schools of Thought: From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Polis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to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Globalization – Dr.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Doron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Navot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3.    The Development </a:t>
            </a:r>
            <a:r>
              <a:rPr lang="en-US" altLang="he-IL" sz="2300" dirty="0">
                <a:latin typeface="Levenim MT" pitchFamily="2" charset="-79"/>
                <a:cs typeface="Levenim MT" pitchFamily="2" charset="-79"/>
              </a:rPr>
              <a:t>of </a:t>
            </a:r>
            <a:r>
              <a:rPr lang="en-US" altLang="he-IL" sz="2300" dirty="0" smtClean="0">
                <a:latin typeface="Levenim MT" pitchFamily="2" charset="-79"/>
                <a:cs typeface="Levenim MT" pitchFamily="2" charset="-79"/>
              </a:rPr>
              <a:t>Strategic Thought – Prof. Dima </a:t>
            </a:r>
            <a:r>
              <a:rPr lang="en-US" altLang="he-IL" sz="2300" dirty="0" err="1" smtClean="0">
                <a:latin typeface="Levenim MT" pitchFamily="2" charset="-79"/>
                <a:cs typeface="Levenim MT" pitchFamily="2" charset="-79"/>
              </a:rPr>
              <a:t>Adamski</a:t>
            </a:r>
            <a:endParaRPr lang="he-IL" altLang="he-IL" sz="2300" dirty="0">
              <a:latin typeface="Levenim MT" pitchFamily="2" charset="-79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300" b="1" dirty="0" smtClean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4.    Europe </a:t>
            </a:r>
            <a:r>
              <a:rPr lang="en-US" altLang="he-IL" sz="2300" b="1" dirty="0">
                <a:solidFill>
                  <a:srgbClr val="0070C0"/>
                </a:solidFill>
                <a:latin typeface="Levenim MT" pitchFamily="2" charset="-79"/>
                <a:cs typeface="Levenim MT" pitchFamily="2" charset="-79"/>
              </a:rPr>
              <a:t>seminar and study tour</a:t>
            </a:r>
            <a:endParaRPr lang="he-IL" altLang="he-IL" sz="2300" b="1" dirty="0">
              <a:solidFill>
                <a:srgbClr val="0070C0"/>
              </a:solidFill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6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Seminar and S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tudy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our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 Europe (November </a:t>
            </a:r>
            <a:r>
              <a:rPr lang="en-US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10-14, </a:t>
            </a:r>
            <a:r>
              <a:rPr lang="en-US" alt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2019)</a:t>
            </a:r>
            <a:endParaRPr lang="en-US" altLang="he-IL" sz="2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1 - Germany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2 - Greece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3 - UK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dirty="0">
                <a:latin typeface="+mj-lt"/>
                <a:cs typeface="Levenim MT" panose="02010502060101010101" pitchFamily="2" charset="-79"/>
              </a:rPr>
              <a:t>Team 4 - Cyprus</a:t>
            </a:r>
          </a:p>
          <a:p>
            <a:pPr lvl="1" algn="l" rtl="0">
              <a:lnSpc>
                <a:spcPct val="150000"/>
              </a:lnSpc>
              <a:spcBef>
                <a:spcPts val="375"/>
              </a:spcBef>
              <a:defRPr/>
            </a:pPr>
            <a:r>
              <a:rPr lang="en-US" sz="2400" b="1" dirty="0">
                <a:latin typeface="+mj-lt"/>
                <a:cs typeface="Levenim MT" panose="02010502060101010101" pitchFamily="2" charset="-79"/>
              </a:rPr>
              <a:t>Class </a:t>
            </a:r>
            <a:r>
              <a:rPr lang="en-US" sz="2400" b="1" dirty="0" smtClean="0">
                <a:latin typeface="+mj-lt"/>
                <a:cs typeface="Levenim MT" panose="02010502060101010101" pitchFamily="2" charset="-79"/>
              </a:rPr>
              <a:t>Rules </a:t>
            </a:r>
            <a:r>
              <a:rPr lang="en-US" sz="2400" dirty="0" smtClean="0">
                <a:latin typeface="+mj-lt"/>
                <a:cs typeface="Levenim MT" panose="02010502060101010101" pitchFamily="2" charset="-79"/>
              </a:rPr>
              <a:t>- </a:t>
            </a:r>
            <a:r>
              <a:rPr lang="en-US" sz="2400" dirty="0">
                <a:latin typeface="+mj-lt"/>
                <a:cs typeface="Levenim MT" panose="02010502060101010101" pitchFamily="2" charset="-79"/>
              </a:rPr>
              <a:t>Brussels (NATO, European Union)</a:t>
            </a:r>
            <a:endParaRPr lang="he-IL" sz="2400" dirty="0" smtClean="0">
              <a:latin typeface="+mj-lt"/>
              <a:cs typeface="Levenim MT" panose="02010502060101010101" pitchFamily="2" charset="-79"/>
            </a:endParaRPr>
          </a:p>
          <a:p>
            <a:pPr algn="just" rtl="0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+mj-lt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="" xmlns:a16="http://schemas.microsoft.com/office/drawing/2014/main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058240" y="1776355"/>
            <a:ext cx="10187640" cy="387421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1800" b="1" dirty="0" smtClean="0">
                <a:latin typeface="+mj-lt"/>
                <a:cs typeface="Levenim MT" pitchFamily="2" charset="-79"/>
              </a:rPr>
              <a:t>The Israeli Season:</a:t>
            </a:r>
            <a:endParaRPr lang="he-IL" sz="1800" dirty="0" smtClean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 smtClean="0">
                <a:latin typeface="+mj-lt"/>
                <a:cs typeface="Levenim MT" pitchFamily="2" charset="-79"/>
              </a:rPr>
              <a:t>Founding Fathers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Basic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Topics in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Strategic Thinking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Geography and National Security Tours (North, South,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Judea and Samaria) – Prof. Yossi Ben-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Artzi</a:t>
            </a:r>
            <a:endParaRPr lang="en-US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Skills for senior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officials (Dr. Michal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Hershman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) / decision </a:t>
            </a:r>
            <a:r>
              <a:rPr lang="en-US" altLang="he-IL" sz="1800" dirty="0">
                <a:latin typeface="+mj-lt"/>
                <a:cs typeface="Levenim MT" pitchFamily="2" charset="-79"/>
              </a:rPr>
              <a:t>making and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planning (Prof. </a:t>
            </a:r>
            <a:r>
              <a:rPr lang="en-US" altLang="he-IL" sz="1800" dirty="0" err="1" smtClean="0">
                <a:latin typeface="+mj-lt"/>
                <a:cs typeface="Levenim MT" pitchFamily="2" charset="-79"/>
              </a:rPr>
              <a:t>Shlomo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 Mizrahi)</a:t>
            </a:r>
            <a:endParaRPr lang="he-IL" altLang="he-IL" sz="18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dirty="0">
                <a:latin typeface="+mj-lt"/>
                <a:cs typeface="Levenim MT" pitchFamily="2" charset="-79"/>
              </a:rPr>
              <a:t>Choice: Statesmanship and </a:t>
            </a:r>
            <a:r>
              <a:rPr lang="en-US" altLang="he-IL" sz="1800" dirty="0" smtClean="0">
                <a:latin typeface="+mj-lt"/>
                <a:cs typeface="Levenim MT" pitchFamily="2" charset="-79"/>
              </a:rPr>
              <a:t>diplomacy / politics </a:t>
            </a:r>
            <a:r>
              <a:rPr lang="en-US" altLang="he-IL" sz="1800" dirty="0">
                <a:latin typeface="+mj-lt"/>
                <a:cs typeface="Levenim MT" pitchFamily="2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18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Summarizing Political-Security Simulation</a:t>
            </a:r>
            <a:endParaRPr lang="he-IL" altLang="he-IL" sz="1800" b="1" dirty="0">
              <a:solidFill>
                <a:srgbClr val="0070C0"/>
              </a:solidFill>
              <a:latin typeface="+mj-lt"/>
              <a:cs typeface="Levenim MT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Levenim MT" pitchFamily="2" charset="-79"/>
              <a:cs typeface="Levenim MT" pitchFamily="2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Levenim MT" pitchFamily="2" charset="-79"/>
              <a:cs typeface="Levenim MT" pitchFamily="2" charset="-79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375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D0CECE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=""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=""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=""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="" xmlns:a16="http://schemas.microsoft.com/office/drawing/2014/main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latin typeface="+mj-lt"/>
                <a:cs typeface="Levenim MT" pitchFamily="2" charset="-79"/>
              </a:rPr>
              <a:t>Specialization </a:t>
            </a:r>
            <a:r>
              <a:rPr lang="en-US" sz="2000" b="1" dirty="0">
                <a:latin typeface="+mj-lt"/>
                <a:cs typeface="Levenim MT" pitchFamily="2" charset="-79"/>
              </a:rPr>
              <a:t>Season:</a:t>
            </a:r>
            <a:endParaRPr lang="he-IL" sz="2000" dirty="0">
              <a:latin typeface="+mj-lt"/>
              <a:cs typeface="Levenim MT" pitchFamily="2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Electives seminar: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Economics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Public </a:t>
            </a:r>
            <a:r>
              <a:rPr lang="en-US" altLang="he-IL" sz="2000" dirty="0">
                <a:latin typeface="+mj-lt"/>
                <a:cs typeface="Levenim MT" pitchFamily="2" charset="-79"/>
              </a:rPr>
              <a:t>Law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/ Israeli </a:t>
            </a:r>
            <a:r>
              <a:rPr lang="en-US" altLang="he-IL" sz="2000" dirty="0">
                <a:latin typeface="+mj-lt"/>
                <a:cs typeface="Levenim MT" pitchFamily="2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latin typeface="+mj-lt"/>
                <a:cs typeface="Levenim MT" pitchFamily="2" charset="-79"/>
              </a:rPr>
              <a:t>‘The Digital World’ (Prof. Dan </a:t>
            </a:r>
            <a:r>
              <a:rPr lang="en-US" altLang="he-IL" sz="2000" dirty="0" err="1" smtClean="0">
                <a:latin typeface="+mj-lt"/>
                <a:cs typeface="Levenim MT" pitchFamily="2" charset="-79"/>
              </a:rPr>
              <a:t>Raz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) </a:t>
            </a:r>
            <a:r>
              <a:rPr lang="en-US" altLang="he-IL" sz="2000" dirty="0">
                <a:latin typeface="+mj-lt"/>
                <a:cs typeface="Levenim MT" pitchFamily="2" charset="-79"/>
              </a:rPr>
              <a:t>and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tours </a:t>
            </a:r>
            <a:r>
              <a:rPr lang="en-US" altLang="he-IL" sz="2000" dirty="0">
                <a:latin typeface="+mj-lt"/>
                <a:cs typeface="Levenim MT" pitchFamily="2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latin typeface="+mj-lt"/>
                <a:cs typeface="Levenim MT" pitchFamily="2" charset="-79"/>
              </a:rPr>
              <a:t>Secondary </a:t>
            </a:r>
            <a:r>
              <a:rPr lang="en-US" altLang="he-IL" sz="2000" dirty="0" smtClean="0">
                <a:latin typeface="+mj-lt"/>
                <a:cs typeface="Levenim MT" pitchFamily="2" charset="-79"/>
              </a:rPr>
              <a:t>Electives Seminar: Communications/ Cyber/ Intelligence/ Middle </a:t>
            </a:r>
            <a:r>
              <a:rPr lang="en-US" altLang="he-IL" sz="2000" dirty="0">
                <a:latin typeface="+mj-lt"/>
                <a:cs typeface="Levenim MT" pitchFamily="2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>
                <a:solidFill>
                  <a:srgbClr val="0070C0"/>
                </a:solidFill>
                <a:latin typeface="+mj-lt"/>
                <a:cs typeface="Levenim MT" pitchFamily="2" charset="-79"/>
              </a:rPr>
              <a:t>East seminar and </a:t>
            </a:r>
            <a:r>
              <a:rPr lang="en-US" altLang="he-IL" sz="2000" b="1" dirty="0" smtClean="0">
                <a:solidFill>
                  <a:srgbClr val="0070C0"/>
                </a:solidFill>
                <a:latin typeface="+mj-lt"/>
                <a:cs typeface="Levenim MT" pitchFamily="2" charset="-79"/>
              </a:rPr>
              <a:t>study tour</a:t>
            </a:r>
            <a:endParaRPr lang="he-IL" sz="2000" dirty="0">
              <a:latin typeface="+mj-lt"/>
              <a:cs typeface="Levenim MT" pitchFamily="2" charset="-79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600" y="4727666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141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10810</TotalTime>
  <Words>1015</Words>
  <Application>Microsoft Office PowerPoint</Application>
  <PresentationFormat>Widescreen</PresentationFormat>
  <Paragraphs>248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Israel National Defense College</vt:lpstr>
      <vt:lpstr>The INDC</vt:lpstr>
      <vt:lpstr>Goals of the Academic Year</vt:lpstr>
      <vt:lpstr>What Distinguishes the INDC?</vt:lpstr>
      <vt:lpstr>Learning Fields in the INDC</vt:lpstr>
      <vt:lpstr>Study Seasons 1/4</vt:lpstr>
      <vt:lpstr>Seminar and Study Tour in Europe (November 10-14, 2019)</vt:lpstr>
      <vt:lpstr>Study Seasons 2/4</vt:lpstr>
      <vt:lpstr>Study Seasons 3/4</vt:lpstr>
      <vt:lpstr>Study Seasons 4/4</vt:lpstr>
      <vt:lpstr>Study Duties for INDC Graduates</vt:lpstr>
      <vt:lpstr>Participant’s Composition</vt:lpstr>
      <vt:lpstr>47th Class - 39 Participants</vt:lpstr>
      <vt:lpstr>Principles of Division into Teams</vt:lpstr>
      <vt:lpstr>Division of Teams</vt:lpstr>
      <vt:lpstr>Participants’ Roles</vt:lpstr>
      <vt:lpstr>English Lessons</vt:lpstr>
      <vt:lpstr>INDC Code</vt:lpstr>
      <vt:lpstr>(Basic) Weekly Structure in the INDC</vt:lpstr>
      <vt:lpstr>Opening Week Schedule</vt:lpstr>
      <vt:lpstr>Looking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GOI</cp:lastModifiedBy>
  <cp:revision>273</cp:revision>
  <cp:lastPrinted>2017-08-27T15:18:28Z</cp:lastPrinted>
  <dcterms:created xsi:type="dcterms:W3CDTF">2017-08-17T05:53:13Z</dcterms:created>
  <dcterms:modified xsi:type="dcterms:W3CDTF">2019-09-15T11:59:09Z</dcterms:modified>
</cp:coreProperties>
</file>