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4" r:id="rId7"/>
    <p:sldId id="355" r:id="rId8"/>
    <p:sldId id="375" r:id="rId9"/>
    <p:sldId id="376" r:id="rId10"/>
    <p:sldId id="377" r:id="rId11"/>
    <p:sldId id="359" r:id="rId12"/>
    <p:sldId id="378" r:id="rId13"/>
    <p:sldId id="379" r:id="rId14"/>
    <p:sldId id="360" r:id="rId15"/>
    <p:sldId id="381" r:id="rId16"/>
    <p:sldId id="365" r:id="rId17"/>
    <p:sldId id="362" r:id="rId18"/>
    <p:sldId id="366" r:id="rId19"/>
    <p:sldId id="367" r:id="rId20"/>
    <p:sldId id="363" r:id="rId21"/>
    <p:sldId id="368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31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2651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41597" y="463440"/>
          <a:ext cx="2794676" cy="2794676"/>
        </a:xfrm>
        <a:prstGeom prst="blockArc">
          <a:avLst>
            <a:gd name="adj1" fmla="val 21476276"/>
            <a:gd name="adj2" fmla="val 6325004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41488" y="368354"/>
          <a:ext cx="2794676" cy="2794676"/>
        </a:xfrm>
        <a:prstGeom prst="blockArc">
          <a:avLst>
            <a:gd name="adj1" fmla="val 15305217"/>
            <a:gd name="adj2" fmla="val 115814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829082" y="1292018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14324" y="1444219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ט"ו/אלול/תשע"ט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ט"ו/אלול/תשע"ט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=""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825355" y="5406792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2019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106759" y="1965604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sz="2400" b="1" dirty="0" smtClean="0">
                <a:latin typeface="+mj-lt"/>
                <a:cs typeface="Levenim MT" pitchFamily="2" charset="-79"/>
              </a:rPr>
              <a:t>Concluding Integrative </a:t>
            </a:r>
            <a:r>
              <a:rPr lang="en-US" sz="2400" b="1" dirty="0">
                <a:latin typeface="+mj-lt"/>
                <a:cs typeface="Levenim MT" pitchFamily="2" charset="-79"/>
              </a:rPr>
              <a:t>Season:</a:t>
            </a:r>
            <a:endParaRPr lang="he-IL" sz="2400" b="1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Expanded US seminar and study tour </a:t>
            </a:r>
            <a:endParaRPr lang="he-IL" altLang="he-IL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Summarizing </a:t>
            </a:r>
            <a:r>
              <a:rPr lang="en-US" altLang="he-IL" dirty="0">
                <a:latin typeface="+mj-lt"/>
                <a:cs typeface="Levenim MT" pitchFamily="2" charset="-79"/>
              </a:rPr>
              <a:t>the academic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sz="2400" b="1" dirty="0">
                <a:latin typeface="+mj-lt"/>
                <a:cs typeface="Levenim MT" pitchFamily="2" charset="-79"/>
              </a:rPr>
              <a:t>Final project</a:t>
            </a:r>
            <a:r>
              <a:rPr lang="en-US" sz="2400" b="1" dirty="0" smtClean="0">
                <a:latin typeface="+mj-lt"/>
                <a:cs typeface="Levenim MT" pitchFamily="2" charset="-79"/>
              </a:rPr>
              <a:t>: </a:t>
            </a:r>
            <a:r>
              <a:rPr lang="en-US" sz="2400" dirty="0" smtClean="0">
                <a:latin typeface="+mj-lt"/>
                <a:cs typeface="Levenim MT" pitchFamily="2" charset="-79"/>
              </a:rPr>
              <a:t>More information to come</a:t>
            </a:r>
            <a:endParaRPr lang="he-IL" sz="2400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1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uties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05994"/>
            <a:ext cx="10130028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classes in the plenum, staff and university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tours in Israel and abroad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Assignments in courses and tours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Submitting a research project</a:t>
            </a:r>
            <a:endParaRPr lang="he-IL" sz="2000" dirty="0">
              <a:latin typeface="+mj-lt"/>
              <a:cs typeface="Levenim MT" panose="02010502060101010101" pitchFamily="2" charset="-79"/>
            </a:endParaRPr>
          </a:p>
          <a:p>
            <a:pPr algn="l" rtl="0"/>
            <a:endParaRPr lang="en-US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studies also make an undergraduate degree in political science in national security and strategy studies.</a:t>
            </a:r>
          </a:p>
          <a:p>
            <a:pPr algn="l" rtl="0"/>
            <a:r>
              <a:rPr lang="en-US" sz="2000" dirty="0"/>
              <a:t/>
            </a:r>
            <a:br>
              <a:rPr lang="en-US" sz="2000" dirty="0"/>
            </a:b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/>
          </p:nvPr>
        </p:nvGraphicFramePr>
        <p:xfrm>
          <a:off x="2260016" y="2087025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016" y="2087025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52312"/>
            <a:ext cx="9637776" cy="82229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39 Participants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=""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918217"/>
              </p:ext>
            </p:extLst>
          </p:nvPr>
        </p:nvGraphicFramePr>
        <p:xfrm>
          <a:off x="2755292" y="1552812"/>
          <a:ext cx="3912692" cy="40530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17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03315"/>
              </p:ext>
            </p:extLst>
          </p:nvPr>
        </p:nvGraphicFramePr>
        <p:xfrm>
          <a:off x="6737471" y="1538818"/>
          <a:ext cx="2908179" cy="40762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767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Division into Teams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895" y="1658551"/>
            <a:ext cx="10260625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Distribute participants from the same organization between teams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Heterogeneous teams: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Military people 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Civilians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Roles / Practice Area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Gender</a:t>
            </a:r>
            <a:r>
              <a:rPr lang="he-IL" altLang="he-IL" sz="24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20926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xmlns="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xmlns="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xmlns="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xmlns="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 Goffman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 Goldfarb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Livius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288064" y="1964889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English Lessons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410789" y="2199616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 smtClean="0">
                <a:latin typeface="+mj-lt"/>
              </a:rPr>
              <a:t>Phone lesson</a:t>
            </a:r>
          </a:p>
          <a:p>
            <a:pPr algn="l" rtl="0"/>
            <a:r>
              <a:rPr lang="en-US" dirty="0" smtClean="0">
                <a:latin typeface="+mj-lt"/>
              </a:rPr>
              <a:t>Private lesson - </a:t>
            </a:r>
            <a:r>
              <a:rPr lang="en-US" dirty="0" err="1" smtClean="0">
                <a:latin typeface="+mj-lt"/>
              </a:rPr>
              <a:t>Berlitz</a:t>
            </a:r>
            <a:r>
              <a:rPr lang="en-US" dirty="0" smtClean="0">
                <a:latin typeface="+mj-lt"/>
              </a:rPr>
              <a:t> - in the residential area</a:t>
            </a:r>
          </a:p>
          <a:p>
            <a:pPr algn="l" rtl="0"/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Group lesson - INDC</a:t>
            </a:r>
            <a:endParaRPr lang="he-IL" altLang="he-IL" sz="2400" dirty="0">
              <a:latin typeface="+mj-lt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194859" y="1606986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Chatham House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Rule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Dress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Cell 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In the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plenum: Speaking through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	microphones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Respecting each other's time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Openness 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Academic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writing ethics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200" b="1" dirty="0"/>
          </a:p>
          <a:p>
            <a:pPr>
              <a:lnSpc>
                <a:spcPct val="150000"/>
              </a:lnSpc>
            </a:pPr>
            <a:endParaRPr lang="en-US" altLang="he-IL" sz="22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=""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81" y="1891272"/>
            <a:ext cx="3902219" cy="260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=""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660029"/>
              </p:ext>
            </p:extLst>
          </p:nvPr>
        </p:nvGraphicFramePr>
        <p:xfrm>
          <a:off x="1371601" y="1946692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388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70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Independent-Study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=""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government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469735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Opening Week Schedule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64070"/>
              </p:ext>
            </p:extLst>
          </p:nvPr>
        </p:nvGraphicFramePr>
        <p:xfrm>
          <a:off x="1311580" y="1237380"/>
          <a:ext cx="9763947" cy="43799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02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3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59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366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17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003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 5.9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 4.9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 3.9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2.9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 Coffee and Reading”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Coffee and Reading”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2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6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-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Guest Lecturer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– Head of </a:t>
                      </a:r>
                      <a:r>
                        <a:rPr lang="en-US" sz="1200" baseline="0" dirty="0" err="1" smtClean="0">
                          <a:latin typeface="+mj-lt"/>
                          <a:cs typeface="David" panose="020E0502060401010101" pitchFamily="34" charset="-79"/>
                        </a:rPr>
                        <a:t>Hamlal</a:t>
                      </a:r>
                      <a:endParaRPr lang="en-US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Opening Conversation with the Major General of the Colleges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09:00-10:30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-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(12:30-14:00)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conversation with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the Head Instructor of the INDC</a:t>
                      </a:r>
                      <a:endParaRPr lang="he-IL" sz="11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11:00-12:30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825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Creativity and International Management in a Changing Reality / Mr. Ron Prosor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Guide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to – “Morning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Guest</a:t>
                      </a:r>
                      <a:r>
                        <a:rPr lang="en-US" sz="1200" b="0" baseline="0" dirty="0" smtClean="0">
                          <a:latin typeface="+mj-lt"/>
                          <a:cs typeface="David" panose="020E0502060401010101" pitchFamily="34" charset="-79"/>
                        </a:rPr>
                        <a:t> Lecture – Mr. Ron Prosor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13:30-15:00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2281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Farewell 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56434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 which are suitable for senior officials’ dealing with challenges in the field of national security.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23645"/>
            <a:ext cx="10259283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rank and not to the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position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attendants 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Israel's National Defense Studies Course, which enables in depth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understanding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by exposure to content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methods tailored to the senior staff in small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team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experience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tours and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meetings with senior study members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=""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5711223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=""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066800" y="169041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National Security Fundamentals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in the Global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Aspect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Anat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Stern</a:t>
            </a: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Thought: From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Globalization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Doron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Navot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Thought – Prof. Dima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Adamski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6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tudy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Europe (November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10-14,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2019)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6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1 - Germany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2 - Greece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3 - UK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4 - Cyprus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b="1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sz="2400" b="1" dirty="0" smtClean="0">
                <a:latin typeface="+mj-lt"/>
                <a:cs typeface="Levenim MT" panose="02010502060101010101" pitchFamily="2" charset="-79"/>
              </a:rPr>
              <a:t>Rules </a:t>
            </a:r>
            <a:r>
              <a:rPr lang="en-US" sz="2400" dirty="0" smtClean="0">
                <a:latin typeface="+mj-lt"/>
                <a:cs typeface="Levenim MT" panose="02010502060101010101" pitchFamily="2" charset="-79"/>
              </a:rPr>
              <a:t>- </a:t>
            </a:r>
            <a:r>
              <a:rPr lang="en-US" sz="2400" dirty="0">
                <a:latin typeface="+mj-lt"/>
                <a:cs typeface="Levenim MT" panose="02010502060101010101" pitchFamily="2" charset="-79"/>
              </a:rPr>
              <a:t>Brussels (NATO, European Union)</a:t>
            </a:r>
            <a:endParaRPr lang="he-IL" sz="2400" dirty="0" smtClean="0">
              <a:latin typeface="+mj-lt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58240" y="1776355"/>
            <a:ext cx="1018764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1800" b="1" dirty="0" smtClean="0">
                <a:latin typeface="+mj-lt"/>
                <a:cs typeface="Levenim MT" pitchFamily="2" charset="-79"/>
              </a:rPr>
              <a:t>The Israeli Season:</a:t>
            </a:r>
            <a:endParaRPr lang="he-IL" sz="1800" dirty="0" smtClean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+mj-lt"/>
                <a:cs typeface="Levenim MT" pitchFamily="2" charset="-79"/>
              </a:rPr>
              <a:t>Founding Fathers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Basic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Topics in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Israeli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Strategic Thinking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Geography and National Security Tours (North, South,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Judea and Samaria) – Prof. Yossi Ben-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Artzi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Skills for senior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officials (Dr. Michal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Hershman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) / decision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making and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planning (Prof.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Shlomo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Mizrahi)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Statesmanship and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diplomacy / politics </a:t>
            </a:r>
            <a:r>
              <a:rPr lang="en-US" altLang="he-IL" sz="1800" dirty="0">
                <a:latin typeface="+mj-lt"/>
                <a:cs typeface="Levenim MT" pitchFamily="2" charset="-79"/>
              </a:rPr>
              <a:t>and 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Summarizing Political-Security Simulation</a:t>
            </a:r>
            <a:endParaRPr lang="he-IL" altLang="he-IL" sz="1800" b="1" dirty="0">
              <a:solidFill>
                <a:srgbClr val="0070C0"/>
              </a:solidFill>
              <a:latin typeface="+mj-lt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7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=""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98810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+mj-lt"/>
                <a:cs typeface="Levenim MT" pitchFamily="2" charset="-79"/>
              </a:rPr>
              <a:t>Specialization </a:t>
            </a:r>
            <a:r>
              <a:rPr lang="en-US" sz="2000" b="1" dirty="0">
                <a:latin typeface="+mj-lt"/>
                <a:cs typeface="Levenim MT" pitchFamily="2" charset="-79"/>
              </a:rPr>
              <a:t>Season:</a:t>
            </a:r>
            <a:endParaRPr lang="he-IL" sz="20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Electives seminar: </a:t>
            </a:r>
            <a:r>
              <a:rPr lang="en-US" altLang="he-IL" sz="2000" dirty="0">
                <a:latin typeface="+mj-lt"/>
                <a:cs typeface="Levenim MT" pitchFamily="2" charset="-79"/>
              </a:rPr>
              <a:t>Economics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Public </a:t>
            </a:r>
            <a:r>
              <a:rPr lang="en-US" altLang="he-IL" sz="2000" dirty="0">
                <a:latin typeface="+mj-lt"/>
                <a:cs typeface="Levenim MT" pitchFamily="2" charset="-79"/>
              </a:rPr>
              <a:t>Law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Israeli </a:t>
            </a:r>
            <a:r>
              <a:rPr lang="en-US" altLang="he-IL" sz="2000" dirty="0">
                <a:latin typeface="+mj-lt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‘The Digital World’ (Prof. Dan </a:t>
            </a:r>
            <a:r>
              <a:rPr lang="en-US" altLang="he-IL" sz="2000" dirty="0" err="1" smtClean="0">
                <a:latin typeface="+mj-lt"/>
                <a:cs typeface="Levenim MT" pitchFamily="2" charset="-79"/>
              </a:rPr>
              <a:t>Raz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) </a:t>
            </a:r>
            <a:r>
              <a:rPr lang="en-US" altLang="he-IL" sz="2000" dirty="0">
                <a:latin typeface="+mj-lt"/>
                <a:cs typeface="Levenim MT" pitchFamily="2" charset="-79"/>
              </a:rPr>
              <a:t>and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tours </a:t>
            </a:r>
            <a:r>
              <a:rPr lang="en-US" altLang="he-IL" sz="2000" dirty="0">
                <a:latin typeface="+mj-lt"/>
                <a:cs typeface="Levenim MT" pitchFamily="2" charset="-79"/>
              </a:rPr>
              <a:t>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+mj-lt"/>
                <a:cs typeface="Levenim MT" pitchFamily="2" charset="-79"/>
              </a:rPr>
              <a:t>Secondary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Electives Seminar: Communications/ Cyber/ Intelligence/ Middle </a:t>
            </a:r>
            <a:r>
              <a:rPr lang="en-US" altLang="he-IL" sz="2000" dirty="0">
                <a:latin typeface="+mj-lt"/>
                <a:cs typeface="Levenim MT" pitchFamily="2" charset="-79"/>
              </a:rPr>
              <a:t>East (in the making)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>
                <a:solidFill>
                  <a:srgbClr val="0070C0"/>
                </a:solidFill>
                <a:latin typeface="+mj-lt"/>
                <a:cs typeface="Levenim MT" pitchFamily="2" charset="-79"/>
              </a:rPr>
              <a:t>East seminar and </a:t>
            </a:r>
            <a:r>
              <a:rPr lang="en-US" altLang="he-IL" sz="20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study tour</a:t>
            </a:r>
            <a:endParaRPr lang="he-IL" sz="2000" dirty="0">
              <a:latin typeface="+mj-lt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41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10810</TotalTime>
  <Words>1015</Words>
  <Application>Microsoft Office PowerPoint</Application>
  <PresentationFormat>Widescreen</PresentationFormat>
  <Paragraphs>248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Study Seasons 1/4</vt:lpstr>
      <vt:lpstr>Seminar and Study Tour in Europe (November 10-14, 2019)</vt:lpstr>
      <vt:lpstr>Study Seasons 2/4</vt:lpstr>
      <vt:lpstr>Study Seasons 3/4</vt:lpstr>
      <vt:lpstr>Study Seasons 4/4</vt:lpstr>
      <vt:lpstr>Study Duties for INDC Graduates</vt:lpstr>
      <vt:lpstr>Participant’s Composition</vt:lpstr>
      <vt:lpstr>47th Class - 39 Participants</vt:lpstr>
      <vt:lpstr>Principles of Division into Teams</vt:lpstr>
      <vt:lpstr>Division of Teams</vt:lpstr>
      <vt:lpstr>Participants’ Roles</vt:lpstr>
      <vt:lpstr>English Lessons</vt:lpstr>
      <vt:lpstr>INDC Code</vt:lpstr>
      <vt:lpstr>(Basic) Weekly Structure in the INDC</vt:lpstr>
      <vt:lpstr>Opening Week Schedule</vt:lpstr>
      <vt:lpstr>Looking forward…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GOI</cp:lastModifiedBy>
  <cp:revision>273</cp:revision>
  <cp:lastPrinted>2017-08-27T15:18:28Z</cp:lastPrinted>
  <dcterms:created xsi:type="dcterms:W3CDTF">2017-08-17T05:53:13Z</dcterms:created>
  <dcterms:modified xsi:type="dcterms:W3CDTF">2019-09-15T11:59:09Z</dcterms:modified>
</cp:coreProperties>
</file>