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-7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Security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</a:t>
          </a: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46821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85113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85335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88276" y="463440"/>
          <a:ext cx="2794676" cy="2794676"/>
        </a:xfrm>
        <a:prstGeom prst="blockArc">
          <a:avLst>
            <a:gd name="adj1" fmla="val 21476276"/>
            <a:gd name="adj2" fmla="val 6325004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88167" y="368354"/>
          <a:ext cx="2794676" cy="2794676"/>
        </a:xfrm>
        <a:prstGeom prst="blockArc">
          <a:avLst>
            <a:gd name="adj1" fmla="val 15305217"/>
            <a:gd name="adj2" fmla="val 11581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98555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98555" y="1137164"/>
        <a:ext cx="1448430" cy="1349003"/>
      </dsp:txXfrm>
    </dsp:sp>
    <dsp:sp modelId="{880C6DB3-6422-4BC4-AEE3-21C02E07AA99}">
      <dsp:nvSpPr>
        <dsp:cNvPr id="0" name=""/>
        <dsp:cNvSpPr/>
      </dsp:nvSpPr>
      <dsp:spPr>
        <a:xfrm>
          <a:off x="2375809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75809" y="-121205"/>
        <a:ext cx="1516865" cy="1135928"/>
      </dsp:txXfrm>
    </dsp:sp>
    <dsp:sp modelId="{0EA8E124-B86C-407A-BDD3-4753475EA3C5}">
      <dsp:nvSpPr>
        <dsp:cNvPr id="0" name=""/>
        <dsp:cNvSpPr/>
      </dsp:nvSpPr>
      <dsp:spPr>
        <a:xfrm>
          <a:off x="3818324" y="1292018"/>
          <a:ext cx="2062629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</a:t>
          </a: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18324" y="1292018"/>
        <a:ext cx="2062629" cy="1039296"/>
      </dsp:txXfrm>
    </dsp:sp>
    <dsp:sp modelId="{C49C7E5C-81C3-4209-8F65-985E790DB895}">
      <dsp:nvSpPr>
        <dsp:cNvPr id="0" name=""/>
        <dsp:cNvSpPr/>
      </dsp:nvSpPr>
      <dsp:spPr>
        <a:xfrm>
          <a:off x="2422505" y="2597651"/>
          <a:ext cx="1400531" cy="1157846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422505" y="2597651"/>
        <a:ext cx="1400531" cy="1157846"/>
      </dsp:txXfrm>
    </dsp:sp>
    <dsp:sp modelId="{B2D1C69C-826A-42BC-9C8B-10C2CA18559B}">
      <dsp:nvSpPr>
        <dsp:cNvPr id="0" name=""/>
        <dsp:cNvSpPr/>
      </dsp:nvSpPr>
      <dsp:spPr>
        <a:xfrm>
          <a:off x="207985" y="1368220"/>
          <a:ext cx="2223455" cy="886892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Security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07985" y="1368220"/>
        <a:ext cx="2223455" cy="886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2019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664" y="47552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47110" y="1744091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cs typeface="David" panose="020E0502060401010101" pitchFamily="34" charset="-79"/>
              </a:rPr>
              <a:t>The Israeli Season:</a:t>
            </a:r>
            <a:endParaRPr lang="he-IL" sz="2000" dirty="0" smtClean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cs typeface="David" panose="020E0502060401010101" pitchFamily="34" charset="-79"/>
              </a:rPr>
              <a:t>Founding Fathers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Basic </a:t>
            </a:r>
            <a:r>
              <a:rPr lang="en-US" altLang="he-IL" sz="2000" dirty="0" smtClean="0">
                <a:cs typeface="David" panose="020E0502060401010101" pitchFamily="34" charset="-79"/>
              </a:rPr>
              <a:t>Topics in </a:t>
            </a:r>
            <a:r>
              <a:rPr lang="en-US" altLang="he-IL" sz="2000" dirty="0">
                <a:cs typeface="David" panose="020E0502060401010101" pitchFamily="34" charset="-79"/>
              </a:rPr>
              <a:t>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Strategic Thinking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Geography and National Security Tours (North, South, </a:t>
            </a:r>
            <a:r>
              <a:rPr lang="en-US" altLang="he-IL" sz="2000" dirty="0" smtClean="0">
                <a:cs typeface="David" panose="020E0502060401010101" pitchFamily="34" charset="-79"/>
              </a:rPr>
              <a:t>Judea and Samaria)</a:t>
            </a:r>
            <a:endParaRPr lang="en-US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Choice: Skills for senior </a:t>
            </a:r>
            <a:r>
              <a:rPr lang="en-US" altLang="he-IL" sz="2000" dirty="0" smtClean="0">
                <a:cs typeface="David" panose="020E0502060401010101" pitchFamily="34" charset="-79"/>
              </a:rPr>
              <a:t>officials / decision </a:t>
            </a:r>
            <a:r>
              <a:rPr lang="en-US" altLang="he-IL" sz="2000" dirty="0">
                <a:cs typeface="David" panose="020E0502060401010101" pitchFamily="34" charset="-79"/>
              </a:rPr>
              <a:t>making and planning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Choice: Statesmanship and </a:t>
            </a:r>
            <a:r>
              <a:rPr lang="en-US" altLang="he-IL" sz="2000" dirty="0" smtClean="0">
                <a:cs typeface="David" panose="020E0502060401010101" pitchFamily="34" charset="-79"/>
              </a:rPr>
              <a:t>diplomacy / politics </a:t>
            </a:r>
            <a:r>
              <a:rPr lang="en-US" altLang="he-IL" sz="2000" dirty="0">
                <a:cs typeface="David" panose="020E0502060401010101" pitchFamily="34" charset="-79"/>
              </a:rPr>
              <a:t>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 smtClean="0">
                <a:solidFill>
                  <a:srgbClr val="0070C0"/>
                </a:solidFill>
                <a:cs typeface="David" panose="020E0502060401010101" pitchFamily="34" charset="-79"/>
              </a:rPr>
              <a:t>Concluding Political-Security Simulation</a:t>
            </a:r>
            <a:endParaRPr lang="he-IL" altLang="he-IL" sz="2000" b="1" dirty="0">
              <a:solidFill>
                <a:srgbClr val="0070C0"/>
              </a:solidFill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169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=""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8810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400" b="1" dirty="0" smtClean="0">
                <a:cs typeface="David" panose="020E0502060401010101" pitchFamily="34" charset="-79"/>
              </a:rPr>
              <a:t>Specialization </a:t>
            </a:r>
            <a:r>
              <a:rPr lang="en-US" sz="2400" b="1" dirty="0">
                <a:cs typeface="David" panose="020E0502060401010101" pitchFamily="34" charset="-79"/>
              </a:rPr>
              <a:t>Season:</a:t>
            </a:r>
            <a:endParaRPr 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Main </a:t>
            </a:r>
            <a:r>
              <a:rPr lang="en-US" altLang="he-IL" sz="2400" dirty="0" smtClean="0">
                <a:cs typeface="David" panose="020E0502060401010101" pitchFamily="34" charset="-79"/>
              </a:rPr>
              <a:t>optional </a:t>
            </a:r>
            <a:r>
              <a:rPr lang="en-US" altLang="he-IL" sz="2400" dirty="0">
                <a:cs typeface="David" panose="020E0502060401010101" pitchFamily="34" charset="-79"/>
              </a:rPr>
              <a:t>s</a:t>
            </a:r>
            <a:r>
              <a:rPr lang="en-US" altLang="he-IL" sz="2400" dirty="0" smtClean="0">
                <a:cs typeface="David" panose="020E0502060401010101" pitchFamily="34" charset="-79"/>
              </a:rPr>
              <a:t>eminar</a:t>
            </a:r>
            <a:r>
              <a:rPr lang="en-US" altLang="he-IL" sz="2400" dirty="0">
                <a:cs typeface="David" panose="020E0502060401010101" pitchFamily="34" charset="-79"/>
              </a:rPr>
              <a:t>: Economics</a:t>
            </a:r>
            <a:r>
              <a:rPr lang="en-US" altLang="he-IL" sz="2400" dirty="0" smtClean="0">
                <a:cs typeface="David" panose="020E0502060401010101" pitchFamily="34" charset="-79"/>
              </a:rPr>
              <a:t>/ Public </a:t>
            </a:r>
            <a:r>
              <a:rPr lang="en-US" altLang="he-IL" sz="2400" dirty="0">
                <a:cs typeface="David" panose="020E0502060401010101" pitchFamily="34" charset="-79"/>
              </a:rPr>
              <a:t>Law</a:t>
            </a:r>
            <a:r>
              <a:rPr lang="en-US" altLang="he-IL" sz="2400" dirty="0" smtClean="0">
                <a:cs typeface="David" panose="020E0502060401010101" pitchFamily="34" charset="-79"/>
              </a:rPr>
              <a:t>/ Israeli </a:t>
            </a:r>
            <a:r>
              <a:rPr lang="en-US" altLang="he-IL" sz="2400" dirty="0">
                <a:cs typeface="David" panose="020E0502060401010101" pitchFamily="34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‘The </a:t>
            </a:r>
            <a:r>
              <a:rPr lang="en-US" altLang="he-IL" sz="2400" dirty="0">
                <a:cs typeface="David" panose="020E0502060401010101" pitchFamily="34" charset="-79"/>
              </a:rPr>
              <a:t>digital </a:t>
            </a:r>
            <a:r>
              <a:rPr lang="en-US" altLang="he-IL" sz="2400" dirty="0" smtClean="0">
                <a:cs typeface="David" panose="020E0502060401010101" pitchFamily="34" charset="-79"/>
              </a:rPr>
              <a:t>world’ </a:t>
            </a:r>
            <a:r>
              <a:rPr lang="en-US" altLang="he-IL" sz="2400" dirty="0">
                <a:cs typeface="David" panose="020E0502060401010101" pitchFamily="34" charset="-79"/>
              </a:rPr>
              <a:t>and </a:t>
            </a:r>
            <a:r>
              <a:rPr lang="en-US" altLang="he-IL" sz="2400" dirty="0" smtClean="0">
                <a:cs typeface="David" panose="020E0502060401010101" pitchFamily="34" charset="-79"/>
              </a:rPr>
              <a:t>academic </a:t>
            </a:r>
            <a:r>
              <a:rPr lang="en-US" altLang="he-IL" sz="2400" dirty="0">
                <a:cs typeface="David" panose="020E0502060401010101" pitchFamily="34" charset="-79"/>
              </a:rPr>
              <a:t>tours 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Secondary </a:t>
            </a:r>
            <a:r>
              <a:rPr lang="en-US" altLang="he-IL" sz="2400" dirty="0" smtClean="0">
                <a:cs typeface="David" panose="020E0502060401010101" pitchFamily="34" charset="-79"/>
              </a:rPr>
              <a:t>optional seminar</a:t>
            </a:r>
            <a:r>
              <a:rPr lang="en-US" altLang="he-IL" sz="2400" dirty="0">
                <a:cs typeface="David" panose="020E0502060401010101" pitchFamily="34" charset="-79"/>
              </a:rPr>
              <a:t>: </a:t>
            </a:r>
            <a:r>
              <a:rPr lang="en-US" altLang="he-IL" sz="2400" dirty="0" smtClean="0">
                <a:cs typeface="David" panose="020E0502060401010101" pitchFamily="34" charset="-79"/>
              </a:rPr>
              <a:t>Communications/ Cyber/ Intelligence/ Middle </a:t>
            </a:r>
            <a:r>
              <a:rPr lang="en-US" altLang="he-IL" sz="2400" dirty="0">
                <a:cs typeface="David" panose="020E0502060401010101" pitchFamily="34" charset="-79"/>
              </a:rPr>
              <a:t>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b="1" dirty="0">
                <a:solidFill>
                  <a:srgbClr val="0070C0"/>
                </a:solidFill>
                <a:cs typeface="David" panose="020E0502060401010101" pitchFamily="34" charset="-79"/>
              </a:rPr>
              <a:t>East seminar and tour</a:t>
            </a:r>
            <a:endParaRPr lang="he-IL" sz="2400" dirty="0"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37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946119" y="1943100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cs typeface="David" panose="020E0502060401010101" pitchFamily="34" charset="-79"/>
              </a:rPr>
              <a:t>Concluding Integrative </a:t>
            </a:r>
            <a:r>
              <a:rPr lang="en-US" b="1" dirty="0">
                <a:cs typeface="David" panose="020E0502060401010101" pitchFamily="34" charset="-79"/>
              </a:rPr>
              <a:t>Season:</a:t>
            </a:r>
            <a:endParaRPr lang="he-IL" b="1" dirty="0">
              <a:cs typeface="David" panose="020E0502060401010101" pitchFamily="34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cs typeface="David" panose="020E0502060401010101" pitchFamily="34" charset="-79"/>
              </a:rPr>
              <a:t>Expanded US seminar </a:t>
            </a:r>
            <a:r>
              <a:rPr lang="en-US" altLang="he-IL" sz="2800" dirty="0">
                <a:cs typeface="David" panose="020E0502060401010101" pitchFamily="34" charset="-79"/>
              </a:rPr>
              <a:t>and </a:t>
            </a:r>
            <a:r>
              <a:rPr lang="en-US" altLang="he-IL" sz="2800" dirty="0" smtClean="0">
                <a:cs typeface="David" panose="020E0502060401010101" pitchFamily="34" charset="-79"/>
              </a:rPr>
              <a:t>tour </a:t>
            </a:r>
            <a:endParaRPr lang="he-IL" altLang="he-IL" sz="2800" dirty="0">
              <a:cs typeface="David" panose="020E0502060401010101" pitchFamily="34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cs typeface="David" panose="020E0502060401010101" pitchFamily="34" charset="-79"/>
              </a:rPr>
              <a:t>Summarizing </a:t>
            </a:r>
            <a:r>
              <a:rPr lang="en-US" altLang="he-IL" sz="2800" dirty="0">
                <a:cs typeface="David" panose="020E0502060401010101" pitchFamily="34" charset="-79"/>
              </a:rPr>
              <a:t>the academic </a:t>
            </a:r>
            <a:r>
              <a:rPr lang="en-US" altLang="he-IL" sz="2800" dirty="0" smtClean="0">
                <a:cs typeface="David" panose="020E0502060401010101" pitchFamily="34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cs typeface="David" panose="020E0502060401010101" pitchFamily="34" charset="-79"/>
              </a:rPr>
              <a:t>Final project</a:t>
            </a:r>
            <a:r>
              <a:rPr lang="en-US" b="1" dirty="0" smtClean="0">
                <a:cs typeface="David" panose="020E0502060401010101" pitchFamily="34" charset="-79"/>
              </a:rPr>
              <a:t>: </a:t>
            </a:r>
            <a:r>
              <a:rPr lang="en-US" dirty="0" smtClean="0">
                <a:cs typeface="David" panose="020E0502060401010101" pitchFamily="34" charset="-79"/>
              </a:rPr>
              <a:t>More information to come</a:t>
            </a:r>
            <a:endParaRPr lang="he-IL" dirty="0"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65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1474440"/>
              </p:ext>
            </p:extLst>
          </p:nvPr>
        </p:nvGraphicFramePr>
        <p:xfrm>
          <a:off x="1657350" y="2044130"/>
          <a:ext cx="8991600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0975"/>
                <a:gridCol w="1450975"/>
                <a:gridCol w="1450975"/>
                <a:gridCol w="1450975"/>
                <a:gridCol w="1450975"/>
                <a:gridCol w="1736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Self-Study</a:t>
                      </a:r>
                      <a:endParaRPr lang="en-US" sz="20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448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Important Dates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="" xmlns:a16="http://schemas.microsoft.com/office/drawing/2014/main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594605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="" xmlns:a16="http://schemas.microsoft.com/office/drawing/2014/main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="" xmlns:a16="http://schemas.microsoft.com/office/drawing/2014/main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Vacations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Tours and exercises</a:t>
                      </a: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Opening Day of Academic Year- 2.9.19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Rosh Hashana (New Year's Holiday)- 29.9-1.10.19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Europe Tour- 10-14.11.19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Yom Kippur and Sukkot vacation- 8.10-22.10.19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North Tour- 26-28.11.19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Charismas vacation 25.12-01.01.20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South Tour- 17/19/12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study break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16-23.2.20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 Strategic Experience- 15-16.1.20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Purim vacation-  March 10, 20.3.20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Judea and Samaria Tour- 28-30.1.20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Second study break+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Passover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Holiday-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5-19.4.20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Security Political Simulation- 11-13.2.20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vacation- 28-30.4.20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Eastern Tour- 3-7.5.20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Shavuot vacation- 28.5.20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US Tour- 14-25.6.20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INDC 47th Class Graduation Ceremony - July 15, 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726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goals for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the year at the INDC</a:t>
            </a:r>
            <a:endParaRPr lang="en-US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INDC Yearly Schedule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Saying goodbye to your former organizations (you are now an INDC participant 100%)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67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916485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1" name="Shape 88">
            <a:extLst>
              <a:ext uri="{FF2B5EF4-FFF2-40B4-BE49-F238E27FC236}">
                <a16:creationId xmlns=""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1879483"/>
            <a:ext cx="10255758" cy="444511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sz="3200" dirty="0" smtClean="0"/>
              <a:t> </a:t>
            </a:r>
            <a:r>
              <a:rPr lang="en-US" altLang="he-IL" sz="3200" dirty="0" smtClean="0"/>
              <a:t> </a:t>
            </a:r>
            <a:r>
              <a:rPr lang="en-US" altLang="he-IL" sz="3200" dirty="0" smtClean="0"/>
              <a:t>The Israel National Defense College </a:t>
            </a:r>
            <a:r>
              <a:rPr lang="en-US" altLang="he-IL" sz="3200" dirty="0"/>
              <a:t>is the highest </a:t>
            </a:r>
            <a:r>
              <a:rPr lang="en-US" altLang="he-IL" sz="3200" dirty="0" smtClean="0"/>
              <a:t>institution in </a:t>
            </a:r>
            <a:r>
              <a:rPr lang="en-US" altLang="he-IL" sz="3200" dirty="0"/>
              <a:t>the country, which trains senior </a:t>
            </a:r>
            <a:r>
              <a:rPr lang="en-US" altLang="he-IL" sz="3200" dirty="0" smtClean="0"/>
              <a:t>personnel </a:t>
            </a:r>
            <a:r>
              <a:rPr lang="en-US" altLang="he-IL" sz="3200" dirty="0"/>
              <a:t>in </a:t>
            </a:r>
            <a:r>
              <a:rPr lang="en-US" altLang="he-IL" sz="3200" dirty="0" smtClean="0"/>
              <a:t>the IDF and other </a:t>
            </a:r>
            <a:r>
              <a:rPr lang="en-US" altLang="he-IL" sz="3200" dirty="0"/>
              <a:t>security and government </a:t>
            </a:r>
            <a:r>
              <a:rPr lang="en-US" altLang="he-IL" sz="3200" dirty="0" smtClean="0"/>
              <a:t>institutes, </a:t>
            </a:r>
            <a:r>
              <a:rPr lang="en-US" altLang="he-IL" sz="3200" dirty="0"/>
              <a:t>for senior command and management positions</a:t>
            </a:r>
            <a:r>
              <a:rPr lang="en-US" altLang="he-IL" sz="3200" dirty="0" smtClean="0"/>
              <a:t>.</a:t>
            </a:r>
            <a:endParaRPr lang="en-US" altLang="he-IL" sz="3200" dirty="0"/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					Israeli </a:t>
            </a:r>
            <a:r>
              <a:rPr lang="en-US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government’s decision, </a:t>
            </a:r>
            <a:r>
              <a:rPr lang="en-US" alt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May </a:t>
            </a:r>
            <a:r>
              <a:rPr lang="en-US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23, 1976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1" y="50482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214" y="2628899"/>
            <a:ext cx="974597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Gaining knowledge about Israeli national security and its different dimensions, through learning and researching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Analysis of the interrelationships between the various national security dimensions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.</a:t>
            </a:r>
            <a:endParaRPr lang="en-US" altLang="he-IL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Developing thinking tools and analytical capabilities of understanding </a:t>
            </a: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processes and leading them at the strategic level,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in a way that allows dealing with </a:t>
            </a: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complex challenges in the field of national security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.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6614" y="10595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Topics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=""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07734893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Mix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13" name="תרשים 21">
            <a:extLst>
              <a:ext uri="{FF2B5EF4-FFF2-40B4-BE49-F238E27FC236}">
                <a16:creationId xmlns="" xmlns:a16="http://schemas.microsoft.com/office/drawing/2014/main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88420364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p:oleObj spid="_x0000_s4105" name="תרשים" r:id="rId3" imgW="6200775" imgH="3648253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21520" y="5248424"/>
            <a:ext cx="691611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Milit-ary</a:t>
            </a:r>
            <a:endParaRPr lang="en-US" dirty="0"/>
          </a:p>
          <a:p>
            <a:pPr algn="l" rtl="0"/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339706" y="5192718"/>
            <a:ext cx="150004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58986" y="5289427"/>
            <a:ext cx="19610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Civil Organizations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8271078" y="5285051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Internationals</a:t>
            </a:r>
            <a:endParaRPr lang="he-IL" dirty="0"/>
          </a:p>
        </p:txBody>
      </p:sp>
      <p:pic>
        <p:nvPicPr>
          <p:cNvPr id="18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1657"/>
            <a:ext cx="9637776" cy="822291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- 36 Participants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=""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4418945"/>
              </p:ext>
            </p:extLst>
          </p:nvPr>
        </p:nvGraphicFramePr>
        <p:xfrm>
          <a:off x="2755292" y="1552812"/>
          <a:ext cx="3912692" cy="42968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14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6737471" y="1538818"/>
          <a:ext cx="2908179" cy="43285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/>
              </a:tblGrid>
              <a:tr h="6137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with Roles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361927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130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054462" y="167343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Dress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Cell phones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In the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plenum: Discussing will done 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by microphones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Respecting each other's time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Being open</a:t>
            </a: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Academic Writing Ethics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=""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755902"/>
            <a:ext cx="4084304" cy="272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138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=""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257300" y="2534249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400" b="1" dirty="0">
                <a:cs typeface="David" panose="020E0502060401010101" pitchFamily="34" charset="-79"/>
              </a:rPr>
              <a:t>The Global Season:</a:t>
            </a:r>
            <a:r>
              <a:rPr lang="he-IL" sz="2400" dirty="0">
                <a:cs typeface="David" panose="020E0502060401010101" pitchFamily="34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Basic Concepts in National Security in the Global Aspect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Approaches and Schools of Thought in Political Science: </a:t>
            </a:r>
            <a:r>
              <a:rPr lang="en-US" altLang="he-IL" sz="2400" dirty="0">
                <a:cs typeface="David" panose="020E0502060401010101" pitchFamily="34" charset="-79"/>
              </a:rPr>
              <a:t>From the </a:t>
            </a:r>
            <a:r>
              <a:rPr lang="en-US" altLang="he-IL" sz="2400" dirty="0" smtClean="0">
                <a:cs typeface="David" panose="020E0502060401010101" pitchFamily="34" charset="-79"/>
              </a:rPr>
              <a:t>Greek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	</a:t>
            </a:r>
            <a:r>
              <a:rPr lang="en-US" altLang="he-IL" sz="2400" dirty="0" smtClean="0">
                <a:cs typeface="David" panose="020E0502060401010101" pitchFamily="34" charset="-79"/>
              </a:rPr>
              <a:t>Polis </a:t>
            </a:r>
            <a:r>
              <a:rPr lang="en-US" altLang="he-IL" sz="2400" dirty="0">
                <a:cs typeface="David" panose="020E0502060401010101" pitchFamily="34" charset="-79"/>
              </a:rPr>
              <a:t>to Globalization</a:t>
            </a:r>
            <a:endParaRPr lang="he-IL" alt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3.    The Development </a:t>
            </a:r>
            <a:r>
              <a:rPr lang="en-US" altLang="he-IL" sz="2400" dirty="0">
                <a:cs typeface="David" panose="020E0502060401010101" pitchFamily="34" charset="-79"/>
              </a:rPr>
              <a:t>of </a:t>
            </a:r>
            <a:r>
              <a:rPr lang="en-US" altLang="he-IL" sz="2400" dirty="0" smtClean="0">
                <a:cs typeface="David" panose="020E0502060401010101" pitchFamily="34" charset="-79"/>
              </a:rPr>
              <a:t>Strategic </a:t>
            </a:r>
            <a:r>
              <a:rPr lang="en-US" altLang="he-IL" sz="2400" dirty="0">
                <a:cs typeface="David" panose="020E0502060401010101" pitchFamily="34" charset="-79"/>
              </a:rPr>
              <a:t>T</a:t>
            </a:r>
            <a:r>
              <a:rPr lang="en-US" altLang="he-IL" sz="2400" dirty="0" smtClean="0">
                <a:cs typeface="David" panose="020E0502060401010101" pitchFamily="34" charset="-79"/>
              </a:rPr>
              <a:t>hought</a:t>
            </a:r>
            <a:endParaRPr lang="he-IL" alt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400" b="1" dirty="0" smtClean="0">
                <a:solidFill>
                  <a:srgbClr val="0070C0"/>
                </a:solidFill>
                <a:cs typeface="David" panose="020E0502060401010101" pitchFamily="34" charset="-79"/>
              </a:rPr>
              <a:t>4.    Europe </a:t>
            </a:r>
            <a:r>
              <a:rPr lang="en-US" altLang="he-IL" sz="2400" b="1" dirty="0">
                <a:solidFill>
                  <a:srgbClr val="0070C0"/>
                </a:solidFill>
                <a:cs typeface="David" panose="020E0502060401010101" pitchFamily="34" charset="-79"/>
              </a:rPr>
              <a:t>seminar and study tour</a:t>
            </a:r>
            <a:endParaRPr lang="he-IL" altLang="he-IL" sz="2400" b="1" dirty="0">
              <a:solidFill>
                <a:srgbClr val="0070C0"/>
              </a:solidFill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77728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9750</TotalTime>
  <Words>600</Words>
  <Application>Microsoft Office PowerPoint</Application>
  <PresentationFormat>מותאם אישית</PresentationFormat>
  <Paragraphs>154</Paragraphs>
  <Slides>15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7" baseType="lpstr">
      <vt:lpstr>ערכת נושא Office</vt:lpstr>
      <vt:lpstr>תרשים</vt:lpstr>
      <vt:lpstr>Israel National Defense College</vt:lpstr>
      <vt:lpstr>The INDC</vt:lpstr>
      <vt:lpstr>Goals of the Academic Year</vt:lpstr>
      <vt:lpstr>Learning Topics in the INDC</vt:lpstr>
      <vt:lpstr>Participant’s Mix</vt:lpstr>
      <vt:lpstr>47th Class - 36 Participants</vt:lpstr>
      <vt:lpstr>Participants with Roles</vt:lpstr>
      <vt:lpstr>INDC Code</vt:lpstr>
      <vt:lpstr>Study Seasons 1/4</vt:lpstr>
      <vt:lpstr>Study Seasons 2/4</vt:lpstr>
      <vt:lpstr>Study Seasons 3/4</vt:lpstr>
      <vt:lpstr>Study Seasons 4/4</vt:lpstr>
      <vt:lpstr>(Basic) Weekly Structure in the INDC</vt:lpstr>
      <vt:lpstr>Important Dates</vt:lpstr>
      <vt:lpstr>Looking forward…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u45414</cp:lastModifiedBy>
  <cp:revision>215</cp:revision>
  <cp:lastPrinted>2017-08-27T15:18:28Z</cp:lastPrinted>
  <dcterms:created xsi:type="dcterms:W3CDTF">2017-08-17T05:53:13Z</dcterms:created>
  <dcterms:modified xsi:type="dcterms:W3CDTF">2019-08-04T14:56:19Z</dcterms:modified>
</cp:coreProperties>
</file>