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27" r:id="rId2"/>
    <p:sldId id="328" r:id="rId3"/>
    <p:sldId id="329" r:id="rId4"/>
    <p:sldId id="330" r:id="rId5"/>
    <p:sldId id="331" r:id="rId6"/>
    <p:sldId id="332" r:id="rId7"/>
    <p:sldId id="333" r:id="rId8"/>
    <p:sldId id="334" r:id="rId9"/>
    <p:sldId id="335" r:id="rId10"/>
    <p:sldId id="336" r:id="rId11"/>
    <p:sldId id="337" r:id="rId12"/>
    <p:sldId id="338" r:id="rId13"/>
    <p:sldId id="339" r:id="rId14"/>
    <p:sldId id="340" r:id="rId15"/>
    <p:sldId id="326" r:id="rId16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40" d="100"/>
          <a:sy n="40" d="100"/>
        </p:scale>
        <p:origin x="-72" y="-9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67F036-C9E5-4C61-A7F2-0306AAFFBEF2}" type="doc">
      <dgm:prSet loTypeId="urn:microsoft.com/office/officeart/2005/8/layout/radial6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pPr rtl="1"/>
          <a:endParaRPr lang="he-IL"/>
        </a:p>
      </dgm:t>
    </dgm:pt>
    <dgm:pt modelId="{77787D92-44D2-4EE4-BF68-D8DA648B869E}">
      <dgm:prSet phldrT="[טקסט]" custT="1"/>
      <dgm:spPr/>
      <dgm:t>
        <a:bodyPr/>
        <a:lstStyle/>
        <a:p>
          <a:pPr rtl="0"/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Strategy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57ACA179-F69D-4900-99A2-19A28CF29AC5}" type="par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AA3E66B8-AC8C-45EA-8EB2-B33847B9FFCE}" type="sib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53E16827-8354-486D-AF41-4AF32BB176B8}">
      <dgm:prSet phldrT="[טקסט]" custT="1"/>
      <dgm:spPr/>
      <dgm:t>
        <a:bodyPr/>
        <a:lstStyle/>
        <a:p>
          <a:pPr marL="0" marR="0" lvl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Society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A53FAD01-44CE-4CF7-9000-E119A43E61A1}" type="par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EE82BF3A-118F-481B-8FE3-01A774D2CF11}" type="sib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917E0A78-84A7-4F67-8350-F95E76365253}">
      <dgm:prSet phldrT="[טקסט]" custT="1"/>
      <dgm:spPr/>
      <dgm:t>
        <a:bodyPr/>
        <a:lstStyle/>
        <a:p>
          <a:pPr rtl="0"/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Economy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EDAB76A4-87F6-4EF1-AC47-2768E9A35E86}" type="par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F36A6075-99A4-4684-87F7-EF6703082E3C}" type="sib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900D833B-EDC6-41A4-8E61-3EBBE94FBF8A}">
      <dgm:prSet phldrT="[טקסט]" custT="1"/>
      <dgm:spPr/>
      <dgm:t>
        <a:bodyPr/>
        <a:lstStyle/>
        <a:p>
          <a:pPr rtl="0"/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National Security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BF54BB5A-476E-4CD5-8DE8-73B1CE5D5F6F}" type="par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A3B6C843-9BFD-444E-B161-B3E202CD89E1}" type="sib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41FB78FC-43E5-45AD-99DE-CC8F6F172F2F}">
      <dgm:prSet phldrT="[טקסט]" custT="1"/>
      <dgm:spPr/>
      <dgm:t>
        <a:bodyPr/>
        <a:lstStyle/>
        <a:p>
          <a:pPr rtl="0"/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Statesmanship </a:t>
          </a:r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and Diplomacy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73C873E8-85A2-43A6-A25E-E808EE760387}" type="par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0EB7096D-69DA-44A2-B34D-8C3DB9CBD57F}" type="sib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F47BBAC8-0509-483D-9C9C-6A261898BDE0}" type="pres">
      <dgm:prSet presAssocID="{6F67F036-C9E5-4C61-A7F2-0306AAFFBEF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22A7483-5797-4ACA-B244-48A02EA03F83}" type="pres">
      <dgm:prSet presAssocID="{77787D92-44D2-4EE4-BF68-D8DA648B869E}" presName="centerShape" presStyleLbl="node0" presStyleIdx="0" presStyleCnt="1" custScaleX="112551" custScaleY="104825"/>
      <dgm:spPr/>
      <dgm:t>
        <a:bodyPr/>
        <a:lstStyle/>
        <a:p>
          <a:pPr rtl="1"/>
          <a:endParaRPr lang="he-IL"/>
        </a:p>
      </dgm:t>
    </dgm:pt>
    <dgm:pt modelId="{880C6DB3-6422-4BC4-AEE3-21C02E07AA99}" type="pres">
      <dgm:prSet presAssocID="{53E16827-8354-486D-AF41-4AF32BB176B8}" presName="node" presStyleLbl="node1" presStyleIdx="0" presStyleCnt="4" custScaleX="168384" custScaleY="126097" custRadScaleRad="107657" custRadScaleInc="149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C0531F5-C3E4-4C13-8BC9-87D732AAFDB8}" type="pres">
      <dgm:prSet presAssocID="{53E16827-8354-486D-AF41-4AF32BB176B8}" presName="dummy" presStyleCnt="0"/>
      <dgm:spPr/>
    </dgm:pt>
    <dgm:pt modelId="{0137A0B0-71A9-4B0D-8831-4F52B5A01792}" type="pres">
      <dgm:prSet presAssocID="{EE82BF3A-118F-481B-8FE3-01A774D2CF11}" presName="sibTrans" presStyleLbl="sibTrans2D1" presStyleIdx="0" presStyleCnt="4"/>
      <dgm:spPr/>
      <dgm:t>
        <a:bodyPr/>
        <a:lstStyle/>
        <a:p>
          <a:pPr rtl="1"/>
          <a:endParaRPr lang="he-IL"/>
        </a:p>
      </dgm:t>
    </dgm:pt>
    <dgm:pt modelId="{0EA8E124-B86C-407A-BDD3-4753475EA3C5}" type="pres">
      <dgm:prSet presAssocID="{41FB78FC-43E5-45AD-99DE-CC8F6F172F2F}" presName="node" presStyleLbl="node1" presStyleIdx="1" presStyleCnt="4" custScaleX="228968" custScaleY="115370" custRadScaleRad="12651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FBEA499-9A77-4434-BF37-444A514B896A}" type="pres">
      <dgm:prSet presAssocID="{41FB78FC-43E5-45AD-99DE-CC8F6F172F2F}" presName="dummy" presStyleCnt="0"/>
      <dgm:spPr/>
    </dgm:pt>
    <dgm:pt modelId="{2077467D-DA34-44E1-92B5-63523ADF287E}" type="pres">
      <dgm:prSet presAssocID="{0EB7096D-69DA-44A2-B34D-8C3DB9CBD57F}" presName="sibTrans" presStyleLbl="sibTrans2D1" presStyleIdx="1" presStyleCnt="4"/>
      <dgm:spPr/>
      <dgm:t>
        <a:bodyPr/>
        <a:lstStyle/>
        <a:p>
          <a:pPr rtl="1"/>
          <a:endParaRPr lang="he-IL"/>
        </a:p>
      </dgm:t>
    </dgm:pt>
    <dgm:pt modelId="{C49C7E5C-81C3-4209-8F65-985E790DB895}" type="pres">
      <dgm:prSet presAssocID="{917E0A78-84A7-4F67-8350-F95E76365253}" presName="node" presStyleLbl="node1" presStyleIdx="2" presStyleCnt="4" custScaleX="155470" custScaleY="12853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A4937E0-FE5F-4BDB-951F-9055ABADB302}" type="pres">
      <dgm:prSet presAssocID="{917E0A78-84A7-4F67-8350-F95E76365253}" presName="dummy" presStyleCnt="0"/>
      <dgm:spPr/>
    </dgm:pt>
    <dgm:pt modelId="{9D9AF153-83C2-4CA5-B9B2-9F30CB583B73}" type="pres">
      <dgm:prSet presAssocID="{F36A6075-99A4-4684-87F7-EF6703082E3C}" presName="sibTrans" presStyleLbl="sibTrans2D1" presStyleIdx="2" presStyleCnt="4"/>
      <dgm:spPr/>
      <dgm:t>
        <a:bodyPr/>
        <a:lstStyle/>
        <a:p>
          <a:pPr rtl="1"/>
          <a:endParaRPr lang="he-IL"/>
        </a:p>
      </dgm:t>
    </dgm:pt>
    <dgm:pt modelId="{B2D1C69C-826A-42BC-9C8B-10C2CA18559B}" type="pres">
      <dgm:prSet presAssocID="{900D833B-EDC6-41A4-8E61-3EBBE94FBF8A}" presName="node" presStyleLbl="node1" presStyleIdx="3" presStyleCnt="4" custScaleX="246821" custScaleY="98452" custRadScaleRad="13210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BB1509D-711F-48EB-9EE7-F1C3996DE94A}" type="pres">
      <dgm:prSet presAssocID="{900D833B-EDC6-41A4-8E61-3EBBE94FBF8A}" presName="dummy" presStyleCnt="0"/>
      <dgm:spPr/>
    </dgm:pt>
    <dgm:pt modelId="{AA078262-C616-42E9-9FFC-62F2A0F62298}" type="pres">
      <dgm:prSet presAssocID="{A3B6C843-9BFD-444E-B161-B3E202CD89E1}" presName="sibTrans" presStyleLbl="sibTrans2D1" presStyleIdx="3" presStyleCnt="4"/>
      <dgm:spPr/>
      <dgm:t>
        <a:bodyPr/>
        <a:lstStyle/>
        <a:p>
          <a:pPr rtl="1"/>
          <a:endParaRPr lang="he-IL"/>
        </a:p>
      </dgm:t>
    </dgm:pt>
  </dgm:ptLst>
  <dgm:cxnLst>
    <dgm:cxn modelId="{E0ABE8CA-82DE-4C8C-BB7B-EE92EF26B954}" srcId="{77787D92-44D2-4EE4-BF68-D8DA648B869E}" destId="{900D833B-EDC6-41A4-8E61-3EBBE94FBF8A}" srcOrd="3" destOrd="0" parTransId="{BF54BB5A-476E-4CD5-8DE8-73B1CE5D5F6F}" sibTransId="{A3B6C843-9BFD-444E-B161-B3E202CD89E1}"/>
    <dgm:cxn modelId="{F5191BC6-5D97-494B-A023-20046B4BE48D}" type="presOf" srcId="{900D833B-EDC6-41A4-8E61-3EBBE94FBF8A}" destId="{B2D1C69C-826A-42BC-9C8B-10C2CA18559B}" srcOrd="0" destOrd="0" presId="urn:microsoft.com/office/officeart/2005/8/layout/radial6"/>
    <dgm:cxn modelId="{C9D0FADD-826B-4803-BE5F-3102C126852A}" srcId="{6F67F036-C9E5-4C61-A7F2-0306AAFFBEF2}" destId="{77787D92-44D2-4EE4-BF68-D8DA648B869E}" srcOrd="0" destOrd="0" parTransId="{57ACA179-F69D-4900-99A2-19A28CF29AC5}" sibTransId="{AA3E66B8-AC8C-45EA-8EB2-B33847B9FFCE}"/>
    <dgm:cxn modelId="{A0EE248C-12DA-43DE-BD36-7C523CD7D1B1}" type="presOf" srcId="{0EB7096D-69DA-44A2-B34D-8C3DB9CBD57F}" destId="{2077467D-DA34-44E1-92B5-63523ADF287E}" srcOrd="0" destOrd="0" presId="urn:microsoft.com/office/officeart/2005/8/layout/radial6"/>
    <dgm:cxn modelId="{356221DD-D40C-4E2B-A11A-86238F901466}" type="presOf" srcId="{EE82BF3A-118F-481B-8FE3-01A774D2CF11}" destId="{0137A0B0-71A9-4B0D-8831-4F52B5A01792}" srcOrd="0" destOrd="0" presId="urn:microsoft.com/office/officeart/2005/8/layout/radial6"/>
    <dgm:cxn modelId="{6E423DBD-0678-4DFE-9749-D1D4A5F72FC4}" type="presOf" srcId="{6F67F036-C9E5-4C61-A7F2-0306AAFFBEF2}" destId="{F47BBAC8-0509-483D-9C9C-6A261898BDE0}" srcOrd="0" destOrd="0" presId="urn:microsoft.com/office/officeart/2005/8/layout/radial6"/>
    <dgm:cxn modelId="{2C8E187C-30EB-4864-8A33-FC91AD1B8B23}" srcId="{77787D92-44D2-4EE4-BF68-D8DA648B869E}" destId="{917E0A78-84A7-4F67-8350-F95E76365253}" srcOrd="2" destOrd="0" parTransId="{EDAB76A4-87F6-4EF1-AC47-2768E9A35E86}" sibTransId="{F36A6075-99A4-4684-87F7-EF6703082E3C}"/>
    <dgm:cxn modelId="{64F280A2-2905-456B-9670-954C69D8318B}" type="presOf" srcId="{F36A6075-99A4-4684-87F7-EF6703082E3C}" destId="{9D9AF153-83C2-4CA5-B9B2-9F30CB583B73}" srcOrd="0" destOrd="0" presId="urn:microsoft.com/office/officeart/2005/8/layout/radial6"/>
    <dgm:cxn modelId="{D4F316C2-BBED-421F-A8F9-1439E236BFFF}" type="presOf" srcId="{41FB78FC-43E5-45AD-99DE-CC8F6F172F2F}" destId="{0EA8E124-B86C-407A-BDD3-4753475EA3C5}" srcOrd="0" destOrd="0" presId="urn:microsoft.com/office/officeart/2005/8/layout/radial6"/>
    <dgm:cxn modelId="{E70C0882-EB26-4272-8F36-9165B132AC3C}" srcId="{77787D92-44D2-4EE4-BF68-D8DA648B869E}" destId="{53E16827-8354-486D-AF41-4AF32BB176B8}" srcOrd="0" destOrd="0" parTransId="{A53FAD01-44CE-4CF7-9000-E119A43E61A1}" sibTransId="{EE82BF3A-118F-481B-8FE3-01A774D2CF11}"/>
    <dgm:cxn modelId="{14E5A884-EAEC-48F2-A931-591B1AB9E101}" type="presOf" srcId="{917E0A78-84A7-4F67-8350-F95E76365253}" destId="{C49C7E5C-81C3-4209-8F65-985E790DB895}" srcOrd="0" destOrd="0" presId="urn:microsoft.com/office/officeart/2005/8/layout/radial6"/>
    <dgm:cxn modelId="{FA7FE7C9-BD5B-4078-B80D-D0912F0306F9}" type="presOf" srcId="{53E16827-8354-486D-AF41-4AF32BB176B8}" destId="{880C6DB3-6422-4BC4-AEE3-21C02E07AA99}" srcOrd="0" destOrd="0" presId="urn:microsoft.com/office/officeart/2005/8/layout/radial6"/>
    <dgm:cxn modelId="{A29924E8-0342-4D44-918B-6B38CD80114C}" type="presOf" srcId="{A3B6C843-9BFD-444E-B161-B3E202CD89E1}" destId="{AA078262-C616-42E9-9FFC-62F2A0F62298}" srcOrd="0" destOrd="0" presId="urn:microsoft.com/office/officeart/2005/8/layout/radial6"/>
    <dgm:cxn modelId="{1EA6A97D-3C53-455B-9DDF-45A7A320D88B}" type="presOf" srcId="{77787D92-44D2-4EE4-BF68-D8DA648B869E}" destId="{522A7483-5797-4ACA-B244-48A02EA03F83}" srcOrd="0" destOrd="0" presId="urn:microsoft.com/office/officeart/2005/8/layout/radial6"/>
    <dgm:cxn modelId="{4CE1C4C2-7411-4277-8F55-63692087A3C2}" srcId="{77787D92-44D2-4EE4-BF68-D8DA648B869E}" destId="{41FB78FC-43E5-45AD-99DE-CC8F6F172F2F}" srcOrd="1" destOrd="0" parTransId="{73C873E8-85A2-43A6-A25E-E808EE760387}" sibTransId="{0EB7096D-69DA-44A2-B34D-8C3DB9CBD57F}"/>
    <dgm:cxn modelId="{886B3A8E-A489-43F4-BFD3-B55F43BC3213}" type="presParOf" srcId="{F47BBAC8-0509-483D-9C9C-6A261898BDE0}" destId="{522A7483-5797-4ACA-B244-48A02EA03F83}" srcOrd="0" destOrd="0" presId="urn:microsoft.com/office/officeart/2005/8/layout/radial6"/>
    <dgm:cxn modelId="{EE823CF0-9301-4827-BA95-886133378F8B}" type="presParOf" srcId="{F47BBAC8-0509-483D-9C9C-6A261898BDE0}" destId="{880C6DB3-6422-4BC4-AEE3-21C02E07AA99}" srcOrd="1" destOrd="0" presId="urn:microsoft.com/office/officeart/2005/8/layout/radial6"/>
    <dgm:cxn modelId="{4D3BD4AC-A10A-4069-A161-FC0801052C72}" type="presParOf" srcId="{F47BBAC8-0509-483D-9C9C-6A261898BDE0}" destId="{9C0531F5-C3E4-4C13-8BC9-87D732AAFDB8}" srcOrd="2" destOrd="0" presId="urn:microsoft.com/office/officeart/2005/8/layout/radial6"/>
    <dgm:cxn modelId="{8406B70A-E209-43A6-AA4F-6E2DC2240F26}" type="presParOf" srcId="{F47BBAC8-0509-483D-9C9C-6A261898BDE0}" destId="{0137A0B0-71A9-4B0D-8831-4F52B5A01792}" srcOrd="3" destOrd="0" presId="urn:microsoft.com/office/officeart/2005/8/layout/radial6"/>
    <dgm:cxn modelId="{26FD9E4E-94A3-4854-B04D-9AC08152E3DD}" type="presParOf" srcId="{F47BBAC8-0509-483D-9C9C-6A261898BDE0}" destId="{0EA8E124-B86C-407A-BDD3-4753475EA3C5}" srcOrd="4" destOrd="0" presId="urn:microsoft.com/office/officeart/2005/8/layout/radial6"/>
    <dgm:cxn modelId="{4118ECE3-3A5A-48A9-986F-F73A903D81FE}" type="presParOf" srcId="{F47BBAC8-0509-483D-9C9C-6A261898BDE0}" destId="{9FBEA499-9A77-4434-BF37-444A514B896A}" srcOrd="5" destOrd="0" presId="urn:microsoft.com/office/officeart/2005/8/layout/radial6"/>
    <dgm:cxn modelId="{D21A39DA-BC00-4774-B523-627371E7EBF7}" type="presParOf" srcId="{F47BBAC8-0509-483D-9C9C-6A261898BDE0}" destId="{2077467D-DA34-44E1-92B5-63523ADF287E}" srcOrd="6" destOrd="0" presId="urn:microsoft.com/office/officeart/2005/8/layout/radial6"/>
    <dgm:cxn modelId="{DC904672-38F1-4E28-95B0-46B07729AC3B}" type="presParOf" srcId="{F47BBAC8-0509-483D-9C9C-6A261898BDE0}" destId="{C49C7E5C-81C3-4209-8F65-985E790DB895}" srcOrd="7" destOrd="0" presId="urn:microsoft.com/office/officeart/2005/8/layout/radial6"/>
    <dgm:cxn modelId="{C09216E7-60C3-4503-9872-1EF0C9B168A1}" type="presParOf" srcId="{F47BBAC8-0509-483D-9C9C-6A261898BDE0}" destId="{AA4937E0-FE5F-4BDB-951F-9055ABADB302}" srcOrd="8" destOrd="0" presId="urn:microsoft.com/office/officeart/2005/8/layout/radial6"/>
    <dgm:cxn modelId="{3AA1C28A-4AEA-42EC-98DA-0194318DFD36}" type="presParOf" srcId="{F47BBAC8-0509-483D-9C9C-6A261898BDE0}" destId="{9D9AF153-83C2-4CA5-B9B2-9F30CB583B73}" srcOrd="9" destOrd="0" presId="urn:microsoft.com/office/officeart/2005/8/layout/radial6"/>
    <dgm:cxn modelId="{DB81ADA9-1F30-4CAC-B3A4-58730F10C2F9}" type="presParOf" srcId="{F47BBAC8-0509-483D-9C9C-6A261898BDE0}" destId="{B2D1C69C-826A-42BC-9C8B-10C2CA18559B}" srcOrd="10" destOrd="0" presId="urn:microsoft.com/office/officeart/2005/8/layout/radial6"/>
    <dgm:cxn modelId="{E2A9F568-9D38-4330-A1EA-3A19DE7AC031}" type="presParOf" srcId="{F47BBAC8-0509-483D-9C9C-6A261898BDE0}" destId="{5BB1509D-711F-48EB-9EE7-F1C3996DE94A}" srcOrd="11" destOrd="0" presId="urn:microsoft.com/office/officeart/2005/8/layout/radial6"/>
    <dgm:cxn modelId="{2A7D5AE3-D219-416C-BA30-4E930C0CE4C9}" type="presParOf" srcId="{F47BBAC8-0509-483D-9C9C-6A261898BDE0}" destId="{AA078262-C616-42E9-9FFC-62F2A0F62298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A078262-C616-42E9-9FFC-62F2A0F62298}">
      <dsp:nvSpPr>
        <dsp:cNvPr id="0" name=""/>
        <dsp:cNvSpPr/>
      </dsp:nvSpPr>
      <dsp:spPr>
        <a:xfrm>
          <a:off x="1285113" y="337387"/>
          <a:ext cx="2794676" cy="2794676"/>
        </a:xfrm>
        <a:prstGeom prst="blockArc">
          <a:avLst>
            <a:gd name="adj1" fmla="val 10606108"/>
            <a:gd name="adj2" fmla="val 17359786"/>
            <a:gd name="adj3" fmla="val 4642"/>
          </a:avLst>
        </a:prstGeom>
        <a:solidFill>
          <a:schemeClr val="accent4">
            <a:hueOff val="10395693"/>
            <a:satOff val="-47968"/>
            <a:lumOff val="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9AF153-83C2-4CA5-B9B2-9F30CB583B73}">
      <dsp:nvSpPr>
        <dsp:cNvPr id="0" name=""/>
        <dsp:cNvSpPr/>
      </dsp:nvSpPr>
      <dsp:spPr>
        <a:xfrm>
          <a:off x="1285335" y="487226"/>
          <a:ext cx="2794676" cy="2794676"/>
        </a:xfrm>
        <a:prstGeom prst="blockArc">
          <a:avLst>
            <a:gd name="adj1" fmla="val 4271377"/>
            <a:gd name="adj2" fmla="val 10983695"/>
            <a:gd name="adj3" fmla="val 4642"/>
          </a:avLst>
        </a:prstGeom>
        <a:solidFill>
          <a:schemeClr val="accent4">
            <a:hueOff val="6930462"/>
            <a:satOff val="-31979"/>
            <a:lumOff val="1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77467D-DA34-44E1-92B5-63523ADF287E}">
      <dsp:nvSpPr>
        <dsp:cNvPr id="0" name=""/>
        <dsp:cNvSpPr/>
      </dsp:nvSpPr>
      <dsp:spPr>
        <a:xfrm>
          <a:off x="2088276" y="463440"/>
          <a:ext cx="2794676" cy="2794676"/>
        </a:xfrm>
        <a:prstGeom prst="blockArc">
          <a:avLst>
            <a:gd name="adj1" fmla="val 21476276"/>
            <a:gd name="adj2" fmla="val 6325004"/>
            <a:gd name="adj3" fmla="val 4642"/>
          </a:avLst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37A0B0-71A9-4B0D-8831-4F52B5A01792}">
      <dsp:nvSpPr>
        <dsp:cNvPr id="0" name=""/>
        <dsp:cNvSpPr/>
      </dsp:nvSpPr>
      <dsp:spPr>
        <a:xfrm>
          <a:off x="2088167" y="368354"/>
          <a:ext cx="2794676" cy="2794676"/>
        </a:xfrm>
        <a:prstGeom prst="blockArc">
          <a:avLst>
            <a:gd name="adj1" fmla="val 15305217"/>
            <a:gd name="adj2" fmla="val 115814"/>
            <a:gd name="adj3" fmla="val 464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2A7483-5797-4ACA-B244-48A02EA03F83}">
      <dsp:nvSpPr>
        <dsp:cNvPr id="0" name=""/>
        <dsp:cNvSpPr/>
      </dsp:nvSpPr>
      <dsp:spPr>
        <a:xfrm>
          <a:off x="2398555" y="1137164"/>
          <a:ext cx="1448430" cy="134900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Strategy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2398555" y="1137164"/>
        <a:ext cx="1448430" cy="1349003"/>
      </dsp:txXfrm>
    </dsp:sp>
    <dsp:sp modelId="{880C6DB3-6422-4BC4-AEE3-21C02E07AA99}">
      <dsp:nvSpPr>
        <dsp:cNvPr id="0" name=""/>
        <dsp:cNvSpPr/>
      </dsp:nvSpPr>
      <dsp:spPr>
        <a:xfrm>
          <a:off x="2375809" y="-121205"/>
          <a:ext cx="1516865" cy="113592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Society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2375809" y="-121205"/>
        <a:ext cx="1516865" cy="1135928"/>
      </dsp:txXfrm>
    </dsp:sp>
    <dsp:sp modelId="{0EA8E124-B86C-407A-BDD3-4753475EA3C5}">
      <dsp:nvSpPr>
        <dsp:cNvPr id="0" name=""/>
        <dsp:cNvSpPr/>
      </dsp:nvSpPr>
      <dsp:spPr>
        <a:xfrm>
          <a:off x="3818324" y="1292018"/>
          <a:ext cx="2062629" cy="1039296"/>
        </a:xfrm>
        <a:prstGeom prst="ellipse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Statesmanship </a:t>
          </a: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and Diplomacy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3818324" y="1292018"/>
        <a:ext cx="2062629" cy="1039296"/>
      </dsp:txXfrm>
    </dsp:sp>
    <dsp:sp modelId="{C49C7E5C-81C3-4209-8F65-985E790DB895}">
      <dsp:nvSpPr>
        <dsp:cNvPr id="0" name=""/>
        <dsp:cNvSpPr/>
      </dsp:nvSpPr>
      <dsp:spPr>
        <a:xfrm>
          <a:off x="2422505" y="2597651"/>
          <a:ext cx="1400531" cy="1157846"/>
        </a:xfrm>
        <a:prstGeom prst="ellipse">
          <a:avLst/>
        </a:prstGeom>
        <a:solidFill>
          <a:schemeClr val="accent4">
            <a:hueOff val="6930462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Economy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2422505" y="2597651"/>
        <a:ext cx="1400531" cy="1157846"/>
      </dsp:txXfrm>
    </dsp:sp>
    <dsp:sp modelId="{B2D1C69C-826A-42BC-9C8B-10C2CA18559B}">
      <dsp:nvSpPr>
        <dsp:cNvPr id="0" name=""/>
        <dsp:cNvSpPr/>
      </dsp:nvSpPr>
      <dsp:spPr>
        <a:xfrm>
          <a:off x="207985" y="1368220"/>
          <a:ext cx="2223455" cy="886892"/>
        </a:xfrm>
        <a:prstGeom prst="ellipse">
          <a:avLst/>
        </a:prstGeom>
        <a:solidFill>
          <a:schemeClr val="accent4">
            <a:hueOff val="10395693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National Security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207985" y="1368220"/>
        <a:ext cx="2223455" cy="8868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ג'/אב/תשע"ט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ג'/אב/תשע"ט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04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04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04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04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04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04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04 אוגוסט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04 אוגוסט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04 אוגוסט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04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04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04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Israel National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Defense College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sp>
        <p:nvSpPr>
          <p:cNvPr id="15" name="כותרת 1">
            <a:extLst>
              <a:ext uri="{FF2B5EF4-FFF2-40B4-BE49-F238E27FC236}">
                <a16:creationId xmlns=""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88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Welcome!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=""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820410" y="5397196"/>
            <a:ext cx="24035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August 2019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35664" y="4755298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24707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Study Seasons 2/4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sp>
        <p:nvSpPr>
          <p:cNvPr id="11" name="מציין מיקום תוכן 2">
            <a:extLst>
              <a:ext uri="{FF2B5EF4-FFF2-40B4-BE49-F238E27FC236}">
                <a16:creationId xmlns="" xmlns:a16="http://schemas.microsoft.com/office/drawing/2014/main" id="{19ECE33D-C693-4028-B922-443921323AE0}"/>
              </a:ext>
            </a:extLst>
          </p:cNvPr>
          <p:cNvSpPr txBox="1">
            <a:spLocks/>
          </p:cNvSpPr>
          <p:nvPr/>
        </p:nvSpPr>
        <p:spPr>
          <a:xfrm>
            <a:off x="1147110" y="1744091"/>
            <a:ext cx="11366169" cy="399702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buNone/>
            </a:pPr>
            <a:r>
              <a:rPr lang="en-US" sz="2000" b="1" dirty="0" smtClean="0">
                <a:cs typeface="David" panose="020E0502060401010101" pitchFamily="34" charset="-79"/>
              </a:rPr>
              <a:t>The Israeli Season:</a:t>
            </a:r>
            <a:endParaRPr lang="he-IL" sz="2000" dirty="0" smtClean="0">
              <a:cs typeface="David" panose="020E0502060401010101" pitchFamily="34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 smtClean="0">
                <a:cs typeface="David" panose="020E0502060401010101" pitchFamily="34" charset="-79"/>
              </a:rPr>
              <a:t>Founding Fathers</a:t>
            </a:r>
            <a:endParaRPr lang="he-IL" altLang="he-IL" sz="2000" dirty="0">
              <a:cs typeface="David" panose="020E0502060401010101" pitchFamily="34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>
                <a:cs typeface="David" panose="020E0502060401010101" pitchFamily="34" charset="-79"/>
              </a:rPr>
              <a:t>Basic </a:t>
            </a:r>
            <a:r>
              <a:rPr lang="en-US" altLang="he-IL" sz="2000" dirty="0" smtClean="0">
                <a:cs typeface="David" panose="020E0502060401010101" pitchFamily="34" charset="-79"/>
              </a:rPr>
              <a:t>Topics in </a:t>
            </a:r>
            <a:r>
              <a:rPr lang="en-US" altLang="he-IL" sz="2000" dirty="0">
                <a:cs typeface="David" panose="020E0502060401010101" pitchFamily="34" charset="-79"/>
              </a:rPr>
              <a:t>Israeli National Security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>
                <a:cs typeface="David" panose="020E0502060401010101" pitchFamily="34" charset="-79"/>
              </a:rPr>
              <a:t>Strategic Thinking</a:t>
            </a:r>
            <a:endParaRPr lang="he-IL" altLang="he-IL" sz="2000" dirty="0">
              <a:cs typeface="David" panose="020E0502060401010101" pitchFamily="34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>
                <a:cs typeface="David" panose="020E0502060401010101" pitchFamily="34" charset="-79"/>
              </a:rPr>
              <a:t>Geography and National Security Tours (North, South, </a:t>
            </a:r>
            <a:r>
              <a:rPr lang="en-US" altLang="he-IL" sz="2000" dirty="0" smtClean="0">
                <a:cs typeface="David" panose="020E0502060401010101" pitchFamily="34" charset="-79"/>
              </a:rPr>
              <a:t>Judea and Samaria)</a:t>
            </a:r>
            <a:endParaRPr lang="en-US" altLang="he-IL" sz="2000" dirty="0">
              <a:cs typeface="David" panose="020E0502060401010101" pitchFamily="34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>
                <a:cs typeface="David" panose="020E0502060401010101" pitchFamily="34" charset="-79"/>
              </a:rPr>
              <a:t>Choice: Skills for senior </a:t>
            </a:r>
            <a:r>
              <a:rPr lang="en-US" altLang="he-IL" sz="2000" dirty="0" smtClean="0">
                <a:cs typeface="David" panose="020E0502060401010101" pitchFamily="34" charset="-79"/>
              </a:rPr>
              <a:t>officials / decision </a:t>
            </a:r>
            <a:r>
              <a:rPr lang="en-US" altLang="he-IL" sz="2000" dirty="0">
                <a:cs typeface="David" panose="020E0502060401010101" pitchFamily="34" charset="-79"/>
              </a:rPr>
              <a:t>making and planning</a:t>
            </a:r>
            <a:endParaRPr lang="he-IL" altLang="he-IL" sz="2000" dirty="0">
              <a:cs typeface="David" panose="020E0502060401010101" pitchFamily="34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>
                <a:cs typeface="David" panose="020E0502060401010101" pitchFamily="34" charset="-79"/>
              </a:rPr>
              <a:t>Choice: Statesmanship and </a:t>
            </a:r>
            <a:r>
              <a:rPr lang="en-US" altLang="he-IL" sz="2000" dirty="0" smtClean="0">
                <a:cs typeface="David" panose="020E0502060401010101" pitchFamily="34" charset="-79"/>
              </a:rPr>
              <a:t>diplomacy / politics </a:t>
            </a:r>
            <a:r>
              <a:rPr lang="en-US" altLang="he-IL" sz="2000" dirty="0">
                <a:cs typeface="David" panose="020E0502060401010101" pitchFamily="34" charset="-79"/>
              </a:rPr>
              <a:t>and Israeli society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b="1" dirty="0" smtClean="0">
                <a:solidFill>
                  <a:srgbClr val="0070C0"/>
                </a:solidFill>
                <a:cs typeface="David" panose="020E0502060401010101" pitchFamily="34" charset="-79"/>
              </a:rPr>
              <a:t>Concluding Political-Security Simulation</a:t>
            </a:r>
            <a:endParaRPr lang="he-IL" altLang="he-IL" sz="2000" b="1" dirty="0">
              <a:solidFill>
                <a:srgbClr val="0070C0"/>
              </a:solidFill>
              <a:cs typeface="David" panose="020E0502060401010101" pitchFamily="34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endParaRPr lang="he-IL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9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70164" y="4774348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416956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Study Seasons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3/4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11</a:t>
            </a:fld>
            <a:endParaRPr lang="he-IL"/>
          </a:p>
        </p:txBody>
      </p:sp>
      <p:sp>
        <p:nvSpPr>
          <p:cNvPr id="13" name="מציין מיקום תוכן 2">
            <a:extLst>
              <a:ext uri="{FF2B5EF4-FFF2-40B4-BE49-F238E27FC236}">
                <a16:creationId xmlns="" xmlns:a16="http://schemas.microsoft.com/office/drawing/2014/main" id="{D593C7DA-BB0B-4416-8577-09A3F51E0F9A}"/>
              </a:ext>
            </a:extLst>
          </p:cNvPr>
          <p:cNvSpPr txBox="1">
            <a:spLocks/>
          </p:cNvSpPr>
          <p:nvPr/>
        </p:nvSpPr>
        <p:spPr>
          <a:xfrm>
            <a:off x="990600" y="1988107"/>
            <a:ext cx="10363200" cy="441136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buNone/>
            </a:pPr>
            <a:r>
              <a:rPr lang="en-US" sz="2400" b="1" dirty="0" smtClean="0">
                <a:cs typeface="David" panose="020E0502060401010101" pitchFamily="34" charset="-79"/>
              </a:rPr>
              <a:t>Specialization </a:t>
            </a:r>
            <a:r>
              <a:rPr lang="en-US" sz="2400" b="1" dirty="0">
                <a:cs typeface="David" panose="020E0502060401010101" pitchFamily="34" charset="-79"/>
              </a:rPr>
              <a:t>Season:</a:t>
            </a:r>
            <a:endParaRPr lang="he-IL" sz="2400" dirty="0">
              <a:cs typeface="David" panose="020E0502060401010101" pitchFamily="34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400" dirty="0">
                <a:cs typeface="David" panose="020E0502060401010101" pitchFamily="34" charset="-79"/>
              </a:rPr>
              <a:t>Main </a:t>
            </a:r>
            <a:r>
              <a:rPr lang="en-US" altLang="he-IL" sz="2400" dirty="0" smtClean="0">
                <a:cs typeface="David" panose="020E0502060401010101" pitchFamily="34" charset="-79"/>
              </a:rPr>
              <a:t>optional </a:t>
            </a:r>
            <a:r>
              <a:rPr lang="en-US" altLang="he-IL" sz="2400" dirty="0">
                <a:cs typeface="David" panose="020E0502060401010101" pitchFamily="34" charset="-79"/>
              </a:rPr>
              <a:t>s</a:t>
            </a:r>
            <a:r>
              <a:rPr lang="en-US" altLang="he-IL" sz="2400" dirty="0" smtClean="0">
                <a:cs typeface="David" panose="020E0502060401010101" pitchFamily="34" charset="-79"/>
              </a:rPr>
              <a:t>eminar</a:t>
            </a:r>
            <a:r>
              <a:rPr lang="en-US" altLang="he-IL" sz="2400" dirty="0">
                <a:cs typeface="David" panose="020E0502060401010101" pitchFamily="34" charset="-79"/>
              </a:rPr>
              <a:t>: Economics</a:t>
            </a:r>
            <a:r>
              <a:rPr lang="en-US" altLang="he-IL" sz="2400" dirty="0" smtClean="0">
                <a:cs typeface="David" panose="020E0502060401010101" pitchFamily="34" charset="-79"/>
              </a:rPr>
              <a:t>/ Public </a:t>
            </a:r>
            <a:r>
              <a:rPr lang="en-US" altLang="he-IL" sz="2400" dirty="0">
                <a:cs typeface="David" panose="020E0502060401010101" pitchFamily="34" charset="-79"/>
              </a:rPr>
              <a:t>Law</a:t>
            </a:r>
            <a:r>
              <a:rPr lang="en-US" altLang="he-IL" sz="2400" dirty="0" smtClean="0">
                <a:cs typeface="David" panose="020E0502060401010101" pitchFamily="34" charset="-79"/>
              </a:rPr>
              <a:t>/ Israeli </a:t>
            </a:r>
            <a:r>
              <a:rPr lang="en-US" altLang="he-IL" sz="2400" dirty="0">
                <a:cs typeface="David" panose="020E0502060401010101" pitchFamily="34" charset="-79"/>
              </a:rPr>
              <a:t>Society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400" dirty="0" smtClean="0">
                <a:cs typeface="David" panose="020E0502060401010101" pitchFamily="34" charset="-79"/>
              </a:rPr>
              <a:t>‘The </a:t>
            </a:r>
            <a:r>
              <a:rPr lang="en-US" altLang="he-IL" sz="2400" dirty="0">
                <a:cs typeface="David" panose="020E0502060401010101" pitchFamily="34" charset="-79"/>
              </a:rPr>
              <a:t>digital </a:t>
            </a:r>
            <a:r>
              <a:rPr lang="en-US" altLang="he-IL" sz="2400" dirty="0" smtClean="0">
                <a:cs typeface="David" panose="020E0502060401010101" pitchFamily="34" charset="-79"/>
              </a:rPr>
              <a:t>world’ </a:t>
            </a:r>
            <a:r>
              <a:rPr lang="en-US" altLang="he-IL" sz="2400" dirty="0">
                <a:cs typeface="David" panose="020E0502060401010101" pitchFamily="34" charset="-79"/>
              </a:rPr>
              <a:t>and </a:t>
            </a:r>
            <a:r>
              <a:rPr lang="en-US" altLang="he-IL" sz="2400" dirty="0" smtClean="0">
                <a:cs typeface="David" panose="020E0502060401010101" pitchFamily="34" charset="-79"/>
              </a:rPr>
              <a:t>academic </a:t>
            </a:r>
            <a:r>
              <a:rPr lang="en-US" altLang="he-IL" sz="2400" dirty="0">
                <a:cs typeface="David" panose="020E0502060401010101" pitchFamily="34" charset="-79"/>
              </a:rPr>
              <a:t>tours in the security organizations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400" dirty="0">
                <a:cs typeface="David" panose="020E0502060401010101" pitchFamily="34" charset="-79"/>
              </a:rPr>
              <a:t>Secondary </a:t>
            </a:r>
            <a:r>
              <a:rPr lang="en-US" altLang="he-IL" sz="2400" dirty="0" smtClean="0">
                <a:cs typeface="David" panose="020E0502060401010101" pitchFamily="34" charset="-79"/>
              </a:rPr>
              <a:t>optional seminar</a:t>
            </a:r>
            <a:r>
              <a:rPr lang="en-US" altLang="he-IL" sz="2400" dirty="0">
                <a:cs typeface="David" panose="020E0502060401010101" pitchFamily="34" charset="-79"/>
              </a:rPr>
              <a:t>: </a:t>
            </a:r>
            <a:r>
              <a:rPr lang="en-US" altLang="he-IL" sz="2400" dirty="0" smtClean="0">
                <a:cs typeface="David" panose="020E0502060401010101" pitchFamily="34" charset="-79"/>
              </a:rPr>
              <a:t>Communications/ Cyber/ Intelligence/ Middle </a:t>
            </a:r>
            <a:r>
              <a:rPr lang="en-US" altLang="he-IL" sz="2400" dirty="0">
                <a:cs typeface="David" panose="020E0502060401010101" pitchFamily="34" charset="-79"/>
              </a:rPr>
              <a:t>East (in the making)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400" b="1" dirty="0">
                <a:solidFill>
                  <a:srgbClr val="0070C0"/>
                </a:solidFill>
                <a:cs typeface="David" panose="020E0502060401010101" pitchFamily="34" charset="-79"/>
              </a:rPr>
              <a:t>East seminar and tour</a:t>
            </a:r>
            <a:endParaRPr lang="he-IL" sz="2400" dirty="0">
              <a:cs typeface="David" panose="020E0502060401010101" pitchFamily="34" charset="-79"/>
            </a:endParaRPr>
          </a:p>
        </p:txBody>
      </p:sp>
      <p:pic>
        <p:nvPicPr>
          <p:cNvPr id="9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70164" y="4774348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33783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Study Seasons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4/4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12</a:t>
            </a:fld>
            <a:endParaRPr lang="he-IL"/>
          </a:p>
        </p:txBody>
      </p:sp>
      <p:sp>
        <p:nvSpPr>
          <p:cNvPr id="11" name="מציין מיקום תוכן 2">
            <a:extLst>
              <a:ext uri="{FF2B5EF4-FFF2-40B4-BE49-F238E27FC236}">
                <a16:creationId xmlns="" xmlns:a16="http://schemas.microsoft.com/office/drawing/2014/main" id="{2B5F1C19-1A3E-498C-89EB-64B19063C5F2}"/>
              </a:ext>
            </a:extLst>
          </p:cNvPr>
          <p:cNvSpPr txBox="1">
            <a:spLocks/>
          </p:cNvSpPr>
          <p:nvPr/>
        </p:nvSpPr>
        <p:spPr>
          <a:xfrm>
            <a:off x="946119" y="1943100"/>
            <a:ext cx="11245881" cy="395476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50000"/>
              </a:lnSpc>
              <a:buNone/>
            </a:pPr>
            <a:r>
              <a:rPr lang="en-US" b="1" dirty="0" smtClean="0">
                <a:cs typeface="David" panose="020E0502060401010101" pitchFamily="34" charset="-79"/>
              </a:rPr>
              <a:t>Concluding Integrative </a:t>
            </a:r>
            <a:r>
              <a:rPr lang="en-US" b="1" dirty="0">
                <a:cs typeface="David" panose="020E0502060401010101" pitchFamily="34" charset="-79"/>
              </a:rPr>
              <a:t>Season:</a:t>
            </a:r>
            <a:endParaRPr lang="he-IL" b="1" dirty="0">
              <a:cs typeface="David" panose="020E0502060401010101" pitchFamily="34" charset="-79"/>
            </a:endParaRPr>
          </a:p>
          <a:p>
            <a:pPr marL="971550" lvl="1" indent="-514350" algn="l" rtl="0">
              <a:lnSpc>
                <a:spcPct val="150000"/>
              </a:lnSpc>
              <a:buAutoNum type="arabicPeriod"/>
            </a:pPr>
            <a:r>
              <a:rPr lang="en-US" altLang="he-IL" sz="2800" dirty="0" smtClean="0">
                <a:cs typeface="David" panose="020E0502060401010101" pitchFamily="34" charset="-79"/>
              </a:rPr>
              <a:t>Expanded US seminar </a:t>
            </a:r>
            <a:r>
              <a:rPr lang="en-US" altLang="he-IL" sz="2800" dirty="0">
                <a:cs typeface="David" panose="020E0502060401010101" pitchFamily="34" charset="-79"/>
              </a:rPr>
              <a:t>and </a:t>
            </a:r>
            <a:r>
              <a:rPr lang="en-US" altLang="he-IL" sz="2800" dirty="0" smtClean="0">
                <a:cs typeface="David" panose="020E0502060401010101" pitchFamily="34" charset="-79"/>
              </a:rPr>
              <a:t>tour </a:t>
            </a:r>
            <a:endParaRPr lang="he-IL" altLang="he-IL" sz="2800" dirty="0">
              <a:cs typeface="David" panose="020E0502060401010101" pitchFamily="34" charset="-79"/>
            </a:endParaRPr>
          </a:p>
          <a:p>
            <a:pPr marL="971550" lvl="1" indent="-514350" algn="l" rtl="0">
              <a:lnSpc>
                <a:spcPct val="150000"/>
              </a:lnSpc>
              <a:buAutoNum type="arabicPeriod"/>
            </a:pPr>
            <a:r>
              <a:rPr lang="en-US" altLang="he-IL" sz="2800" dirty="0" smtClean="0">
                <a:cs typeface="David" panose="020E0502060401010101" pitchFamily="34" charset="-79"/>
              </a:rPr>
              <a:t>Summarizing </a:t>
            </a:r>
            <a:r>
              <a:rPr lang="en-US" altLang="he-IL" sz="2800" dirty="0">
                <a:cs typeface="David" panose="020E0502060401010101" pitchFamily="34" charset="-79"/>
              </a:rPr>
              <a:t>the academic </a:t>
            </a:r>
            <a:r>
              <a:rPr lang="en-US" altLang="he-IL" sz="2800" dirty="0" smtClean="0">
                <a:cs typeface="David" panose="020E0502060401010101" pitchFamily="34" charset="-79"/>
              </a:rPr>
              <a:t>year</a:t>
            </a:r>
          </a:p>
          <a:p>
            <a:pPr marL="971550" lvl="1" indent="-514350" algn="l" rtl="0">
              <a:lnSpc>
                <a:spcPct val="150000"/>
              </a:lnSpc>
              <a:buAutoNum type="arabicPeriod"/>
            </a:pPr>
            <a:endParaRPr lang="he-IL" altLang="he-IL" sz="2800" dirty="0">
              <a:cs typeface="David" panose="020E0502060401010101" pitchFamily="34" charset="-79"/>
            </a:endParaRPr>
          </a:p>
          <a:p>
            <a:pPr algn="l" rtl="0">
              <a:lnSpc>
                <a:spcPct val="150000"/>
              </a:lnSpc>
              <a:buNone/>
            </a:pPr>
            <a:r>
              <a:rPr lang="en-US" b="1" dirty="0">
                <a:cs typeface="David" panose="020E0502060401010101" pitchFamily="34" charset="-79"/>
              </a:rPr>
              <a:t>Final project</a:t>
            </a:r>
            <a:r>
              <a:rPr lang="en-US" b="1" dirty="0" smtClean="0">
                <a:cs typeface="David" panose="020E0502060401010101" pitchFamily="34" charset="-79"/>
              </a:rPr>
              <a:t>: </a:t>
            </a:r>
            <a:r>
              <a:rPr lang="en-US" dirty="0" smtClean="0">
                <a:cs typeface="David" panose="020E0502060401010101" pitchFamily="34" charset="-79"/>
              </a:rPr>
              <a:t>More information to come</a:t>
            </a:r>
            <a:endParaRPr lang="he-IL" dirty="0">
              <a:cs typeface="David" panose="020E0502060401010101" pitchFamily="34" charset="-79"/>
            </a:endParaRPr>
          </a:p>
          <a:p>
            <a:pPr algn="l" rtl="0">
              <a:lnSpc>
                <a:spcPct val="150000"/>
              </a:lnSpc>
            </a:pPr>
            <a:endParaRPr lang="he-IL" sz="3600" b="1" dirty="0">
              <a:cs typeface="David" panose="020E0502060401010101" pitchFamily="34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b="1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sz="36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8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70164" y="4774348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765151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 fontScale="90000"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(Basic) Weekly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Structure in the INDC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13</a:t>
            </a:fld>
            <a:endParaRPr lang="he-IL"/>
          </a:p>
        </p:txBody>
      </p:sp>
      <p:graphicFrame>
        <p:nvGraphicFramePr>
          <p:cNvPr id="13" name="טבלה 12">
            <a:extLst>
              <a:ext uri="{FF2B5EF4-FFF2-40B4-BE49-F238E27FC236}">
                <a16:creationId xmlns="" xmlns:a16="http://schemas.microsoft.com/office/drawing/2014/main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01474440"/>
              </p:ext>
            </p:extLst>
          </p:nvPr>
        </p:nvGraphicFramePr>
        <p:xfrm>
          <a:off x="1657350" y="2044130"/>
          <a:ext cx="8991600" cy="385535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50975"/>
                <a:gridCol w="1450975"/>
                <a:gridCol w="1450975"/>
                <a:gridCol w="1450975"/>
                <a:gridCol w="1450975"/>
                <a:gridCol w="173672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66293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Thursday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Wednesday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Tuesday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Monday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Sunday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Hour/Day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Self-Study</a:t>
                      </a:r>
                      <a:endParaRPr lang="en-US" sz="20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ct 2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2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2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2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Until 15:00</a:t>
                      </a:r>
                      <a:endParaRPr lang="he-IL" sz="20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4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Team Hour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4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14:45-16:15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544886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573759"/>
          </a:xfrm>
        </p:spPr>
        <p:txBody>
          <a:bodyPr>
            <a:normAutofit fontScale="90000"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Important Dates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14</a:t>
            </a:fld>
            <a:endParaRPr lang="he-IL"/>
          </a:p>
        </p:txBody>
      </p:sp>
      <p:graphicFrame>
        <p:nvGraphicFramePr>
          <p:cNvPr id="8" name="מציין מיקום תוכן 2">
            <a:extLst>
              <a:ext uri="{FF2B5EF4-FFF2-40B4-BE49-F238E27FC236}">
                <a16:creationId xmlns="" xmlns:a16="http://schemas.microsoft.com/office/drawing/2014/main" id="{6AEC9E78-5C2B-46F0-8349-182A54C071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07594605"/>
              </p:ext>
            </p:extLst>
          </p:nvPr>
        </p:nvGraphicFramePr>
        <p:xfrm>
          <a:off x="1090366" y="1599787"/>
          <a:ext cx="10011268" cy="429011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005634">
                  <a:extLst>
                    <a:ext uri="{9D8B030D-6E8A-4147-A177-3AD203B41FA5}">
                      <a16:colId xmlns="" xmlns:a16="http://schemas.microsoft.com/office/drawing/2014/main" val="2719444282"/>
                    </a:ext>
                  </a:extLst>
                </a:gridCol>
                <a:gridCol w="5005634">
                  <a:extLst>
                    <a:ext uri="{9D8B030D-6E8A-4147-A177-3AD203B41FA5}">
                      <a16:colId xmlns="" xmlns:a16="http://schemas.microsoft.com/office/drawing/2014/main" val="3005035414"/>
                    </a:ext>
                  </a:extLst>
                </a:gridCol>
              </a:tblGrid>
              <a:tr h="495269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2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Vacations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2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Tours and exercises</a:t>
                      </a:r>
                      <a:endParaRPr lang="he-IL" sz="2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89391442"/>
                  </a:ext>
                </a:extLst>
              </a:tr>
              <a:tr h="350590"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n-US" sz="18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Opening Day of Academic Year- 2.9.19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Rosh Hashana (New Year's Holiday)- 29.9-1.10.19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Europe Tour- 10-14.11.19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8509829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Yom Kippur and Sukkot vacation- 8.10-22.10.19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North Tour- 26-28.11.19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94332471"/>
                  </a:ext>
                </a:extLst>
              </a:tr>
              <a:tr h="342547"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Charismas vacation 25.12-01.01.20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South Tour- 17/19/12</a:t>
                      </a:r>
                      <a:endParaRPr lang="he-IL" sz="1800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87786827"/>
                  </a:ext>
                </a:extLst>
              </a:tr>
              <a:tr h="342547"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First</a:t>
                      </a:r>
                      <a:r>
                        <a:rPr lang="en-US" sz="18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study break </a:t>
                      </a: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16-23.2.20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First Strategic Experience- 15-16.1.20</a:t>
                      </a:r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87003452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Purim vacation-  March 10, 20.3.20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Judea and Samaria Tour- 28-30.1.20</a:t>
                      </a:r>
                      <a:endParaRPr lang="he-IL" sz="1800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59206266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Second study break+ </a:t>
                      </a: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Passover </a:t>
                      </a: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Holiday- </a:t>
                      </a: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5-19.4.20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Security Political Simulation- 11-13.2.20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86390103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Independence Day vacation- 28-30.4.20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Eastern Tour- 3-7.5.20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29230991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Shavuot vacation- 28.5.20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US Tour- 14-25.6.20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10441447"/>
                  </a:ext>
                </a:extLst>
              </a:tr>
              <a:tr h="503001"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INDC 47th Class Graduation Ceremony - July 15, 2020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he-IL" sz="18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40553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372640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8416" y="891846"/>
            <a:ext cx="9637776" cy="1430696"/>
          </a:xfrm>
        </p:spPr>
        <p:txBody>
          <a:bodyPr>
            <a:normAutofit/>
          </a:bodyPr>
          <a:lstStyle/>
          <a:p>
            <a:pPr algn="l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Looking forward…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15</a:t>
            </a:fld>
            <a:endParaRPr lang="he-IL"/>
          </a:p>
        </p:txBody>
      </p:sp>
      <p:sp>
        <p:nvSpPr>
          <p:cNvPr id="11" name="מציין מיקום תוכן 2">
            <a:extLst>
              <a:ext uri="{FF2B5EF4-FFF2-40B4-BE49-F238E27FC236}">
                <a16:creationId xmlns="" xmlns:a16="http://schemas.microsoft.com/office/drawing/2014/main" id="{08ADF8B7-67D3-4977-814A-8815790C0043}"/>
              </a:ext>
            </a:extLst>
          </p:cNvPr>
          <p:cNvSpPr txBox="1">
            <a:spLocks/>
          </p:cNvSpPr>
          <p:nvPr/>
        </p:nvSpPr>
        <p:spPr>
          <a:xfrm>
            <a:off x="910981" y="2012171"/>
            <a:ext cx="10472784" cy="3443920"/>
          </a:xfrm>
          <a:prstGeom prst="rect">
            <a:avLst/>
          </a:prstGeom>
        </p:spPr>
        <p:txBody>
          <a:bodyPr/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Setting personal </a:t>
            </a: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goals for </a:t>
            </a: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the year at the INDC</a:t>
            </a:r>
            <a:endParaRPr lang="en-US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Planning 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of vacations according to the INDC Yearly Schedule</a:t>
            </a: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Saying goodbye to your former organizations (you are now an INDC participant 100%)</a:t>
            </a:r>
            <a:endParaRPr lang="en-US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Preparing 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for effective time utilization during the year</a:t>
            </a:r>
          </a:p>
        </p:txBody>
      </p:sp>
      <p:pic>
        <p:nvPicPr>
          <p:cNvPr id="9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70164" y="4774348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56756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933" y="916485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INDC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sp>
        <p:nvSpPr>
          <p:cNvPr id="11" name="Shape 88">
            <a:extLst>
              <a:ext uri="{FF2B5EF4-FFF2-40B4-BE49-F238E27FC236}">
                <a16:creationId xmlns="" xmlns:a16="http://schemas.microsoft.com/office/drawing/2014/main" id="{0F0FF0DE-652A-4864-81DE-982F5233EC4B}"/>
              </a:ext>
            </a:extLst>
          </p:cNvPr>
          <p:cNvSpPr txBox="1">
            <a:spLocks/>
          </p:cNvSpPr>
          <p:nvPr/>
        </p:nvSpPr>
        <p:spPr>
          <a:xfrm>
            <a:off x="945642" y="1879483"/>
            <a:ext cx="10255758" cy="4445117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0">
              <a:lnSpc>
                <a:spcPct val="160000"/>
              </a:lnSpc>
              <a:buFont typeface="Wingdings" panose="05000000000000000000" pitchFamily="2" charset="2"/>
              <a:buNone/>
            </a:pPr>
            <a:r>
              <a:rPr lang="en-US" altLang="he-IL" sz="3200" dirty="0" smtClean="0"/>
              <a:t> </a:t>
            </a:r>
            <a:r>
              <a:rPr lang="en-US" altLang="he-IL" sz="3200" dirty="0" smtClean="0"/>
              <a:t> </a:t>
            </a:r>
            <a:r>
              <a:rPr lang="en-US" altLang="he-IL" sz="3200" dirty="0" smtClean="0"/>
              <a:t>The Israel National Defense College </a:t>
            </a:r>
            <a:r>
              <a:rPr lang="en-US" altLang="he-IL" sz="3200" dirty="0"/>
              <a:t>is the highest </a:t>
            </a:r>
            <a:r>
              <a:rPr lang="en-US" altLang="he-IL" sz="3200" dirty="0" smtClean="0"/>
              <a:t>institution in </a:t>
            </a:r>
            <a:r>
              <a:rPr lang="en-US" altLang="he-IL" sz="3200" dirty="0"/>
              <a:t>the country, which trains senior </a:t>
            </a:r>
            <a:r>
              <a:rPr lang="en-US" altLang="he-IL" sz="3200" dirty="0" smtClean="0"/>
              <a:t>personnel </a:t>
            </a:r>
            <a:r>
              <a:rPr lang="en-US" altLang="he-IL" sz="3200" dirty="0"/>
              <a:t>in </a:t>
            </a:r>
            <a:r>
              <a:rPr lang="en-US" altLang="he-IL" sz="3200" dirty="0" smtClean="0"/>
              <a:t>the IDF and other </a:t>
            </a:r>
            <a:r>
              <a:rPr lang="en-US" altLang="he-IL" sz="3200" dirty="0"/>
              <a:t>security and government </a:t>
            </a:r>
            <a:r>
              <a:rPr lang="en-US" altLang="he-IL" sz="3200" dirty="0" smtClean="0"/>
              <a:t>institutes, </a:t>
            </a:r>
            <a:r>
              <a:rPr lang="en-US" altLang="he-IL" sz="3200" dirty="0"/>
              <a:t>for senior command and management positions</a:t>
            </a:r>
            <a:r>
              <a:rPr lang="en-US" altLang="he-IL" sz="3200" dirty="0" smtClean="0"/>
              <a:t>.</a:t>
            </a:r>
            <a:endParaRPr lang="en-US" altLang="he-IL" sz="3200" dirty="0"/>
          </a:p>
          <a:p>
            <a:pPr algn="just" rtl="0">
              <a:lnSpc>
                <a:spcPct val="160000"/>
              </a:lnSpc>
              <a:spcBef>
                <a:spcPts val="375"/>
              </a:spcBef>
              <a:buNone/>
            </a:pPr>
            <a:r>
              <a:rPr lang="en-US" altLang="he-IL" sz="2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						Israeli </a:t>
            </a:r>
            <a:r>
              <a:rPr lang="en-US" altLang="he-IL" sz="2200" b="1" dirty="0">
                <a:latin typeface="David" panose="020E0502060401010101" pitchFamily="34" charset="-79"/>
                <a:cs typeface="David" panose="020E0502060401010101" pitchFamily="34" charset="-79"/>
              </a:rPr>
              <a:t>government’s decision, </a:t>
            </a:r>
            <a:r>
              <a:rPr lang="en-US" altLang="he-IL" sz="2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May </a:t>
            </a:r>
            <a:r>
              <a:rPr lang="en-US" altLang="he-IL" sz="2200" b="1" dirty="0">
                <a:latin typeface="David" panose="020E0502060401010101" pitchFamily="34" charset="-79"/>
                <a:cs typeface="David" panose="020E0502060401010101" pitchFamily="34" charset="-79"/>
              </a:rPr>
              <a:t>23, 1976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6801" y="5048250"/>
            <a:ext cx="552608" cy="839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09870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Goals of the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Academic Year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=""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5214" y="2628899"/>
            <a:ext cx="9745978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Gaining knowledge about Israeli national security and its different dimensions, through learning and researching the components of national security. </a:t>
            </a:r>
          </a:p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Analysis of the interrelationships between the various national security dimensions</a:t>
            </a:r>
            <a:r>
              <a:rPr lang="en-US" altLang="he-IL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.</a:t>
            </a:r>
            <a:endParaRPr lang="en-US" altLang="he-IL" dirty="0" smtClean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Developing thinking tools and analytical capabilities of understanding </a:t>
            </a:r>
            <a:r>
              <a:rPr lang="en-US" altLang="he-IL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processes and leading them at the strategic level, </a:t>
            </a:r>
            <a:r>
              <a:rPr lang="en-US" altLang="he-IL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in a way that allows dealing with </a:t>
            </a:r>
            <a:r>
              <a:rPr lang="en-US" altLang="he-IL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complex challenges in the field of national security</a:t>
            </a:r>
            <a:r>
              <a:rPr lang="en-US" altLang="he-IL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.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9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16614" y="1059598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31410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1188920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Learning Topics in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INDC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graphicFrame>
        <p:nvGraphicFramePr>
          <p:cNvPr id="11" name="דיאגרמה 10">
            <a:extLst>
              <a:ext uri="{FF2B5EF4-FFF2-40B4-BE49-F238E27FC236}">
                <a16:creationId xmlns="" xmlns:a16="http://schemas.microsoft.com/office/drawing/2014/main" id="{8515FD80-B52E-4D38-B696-4AA92C53EC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307734893"/>
              </p:ext>
            </p:extLst>
          </p:nvPr>
        </p:nvGraphicFramePr>
        <p:xfrm>
          <a:off x="2648196" y="2069238"/>
          <a:ext cx="6165129" cy="3634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Pictur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70164" y="4774348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82296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1188920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Participant’s Mix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graphicFrame>
        <p:nvGraphicFramePr>
          <p:cNvPr id="13" name="תרשים 21">
            <a:extLst>
              <a:ext uri="{FF2B5EF4-FFF2-40B4-BE49-F238E27FC236}">
                <a16:creationId xmlns="" xmlns:a16="http://schemas.microsoft.com/office/drawing/2014/main" id="{3E14BB67-BEC2-464C-A86E-4DAF1353FE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888420364"/>
              </p:ext>
            </p:extLst>
          </p:nvPr>
        </p:nvGraphicFramePr>
        <p:xfrm>
          <a:off x="2813879" y="2144463"/>
          <a:ext cx="6358761" cy="3638880"/>
        </p:xfrm>
        <a:graphic>
          <a:graphicData uri="http://schemas.openxmlformats.org/presentationml/2006/ole">
            <p:oleObj spid="_x0000_s4105" name="תרשים" r:id="rId3" imgW="6200775" imgH="3648253" progId="">
              <p:embed/>
            </p:oleObj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521520" y="5248424"/>
            <a:ext cx="691611" cy="923330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 err="1" smtClean="0"/>
              <a:t>Milit-ary</a:t>
            </a:r>
            <a:endParaRPr lang="en-US" dirty="0"/>
          </a:p>
          <a:p>
            <a:pPr algn="l" rtl="0"/>
            <a:endParaRPr lang="he-IL" dirty="0"/>
          </a:p>
        </p:txBody>
      </p:sp>
      <p:sp>
        <p:nvSpPr>
          <p:cNvPr id="5" name="TextBox 4"/>
          <p:cNvSpPr txBox="1"/>
          <p:nvPr/>
        </p:nvSpPr>
        <p:spPr>
          <a:xfrm>
            <a:off x="4339706" y="5192718"/>
            <a:ext cx="1500049" cy="646331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/>
              <a:t>Security </a:t>
            </a:r>
            <a:r>
              <a:rPr lang="en-US" dirty="0" smtClean="0"/>
              <a:t>Organizations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058986" y="5289427"/>
            <a:ext cx="1961071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/>
              <a:t>Civil Organizations</a:t>
            </a:r>
            <a:endParaRPr lang="he-IL" dirty="0"/>
          </a:p>
        </p:txBody>
      </p:sp>
      <p:sp>
        <p:nvSpPr>
          <p:cNvPr id="17" name="TextBox 16"/>
          <p:cNvSpPr txBox="1"/>
          <p:nvPr/>
        </p:nvSpPr>
        <p:spPr>
          <a:xfrm>
            <a:off x="8271078" y="5285051"/>
            <a:ext cx="150004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/>
              <a:t>Internationals</a:t>
            </a:r>
            <a:endParaRPr lang="he-IL" dirty="0"/>
          </a:p>
        </p:txBody>
      </p:sp>
      <p:pic>
        <p:nvPicPr>
          <p:cNvPr id="18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70164" y="4774348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2707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1" y="821657"/>
            <a:ext cx="9637776" cy="822291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47th Class - 36 Participants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graphicFrame>
        <p:nvGraphicFramePr>
          <p:cNvPr id="11" name="טבלה 10">
            <a:extLst>
              <a:ext uri="{FF2B5EF4-FFF2-40B4-BE49-F238E27FC236}">
                <a16:creationId xmlns="" xmlns:a16="http://schemas.microsoft.com/office/drawing/2014/main" id="{FB0D5F80-6CC0-4BCB-B628-810253B18D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54418945"/>
              </p:ext>
            </p:extLst>
          </p:nvPr>
        </p:nvGraphicFramePr>
        <p:xfrm>
          <a:off x="2755292" y="1552812"/>
          <a:ext cx="3912692" cy="429689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91269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Quantity and Organizational Affiliation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14 IDF officers</a:t>
                      </a:r>
                      <a:endParaRPr lang="he-IL" sz="160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3 Israeli</a:t>
                      </a:r>
                      <a:r>
                        <a:rPr lang="en-US" sz="1600" baseline="0" dirty="0" smtClean="0">
                          <a:latin typeface="+mj-lt"/>
                          <a:cs typeface="David" panose="020E0502060401010101" pitchFamily="34" charset="-79"/>
                        </a:rPr>
                        <a:t> Police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3 Prime Minister’s office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 Ministry of Foreign Affairs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</a:t>
                      </a:r>
                      <a:r>
                        <a:rPr lang="en-US" sz="1600" baseline="0" dirty="0" smtClean="0">
                          <a:latin typeface="+mj-lt"/>
                          <a:cs typeface="David" panose="020E0502060401010101" pitchFamily="34" charset="-79"/>
                        </a:rPr>
                        <a:t> Electrical Company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Finance Ministry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Bank of Israel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</a:t>
                      </a:r>
                      <a:r>
                        <a:rPr lang="en-US" sz="1600" baseline="0" dirty="0" smtClean="0">
                          <a:latin typeface="+mj-lt"/>
                          <a:cs typeface="David" panose="020E0502060401010101" pitchFamily="34" charset="-79"/>
                        </a:rPr>
                        <a:t> Israel Lands Administration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65565"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Atomic Energy Commission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2 Ministry of Defense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006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Ministry</a:t>
                      </a:r>
                      <a:r>
                        <a:rPr lang="en-US" sz="1600" baseline="0" dirty="0" smtClean="0">
                          <a:latin typeface="+mj-lt"/>
                          <a:cs typeface="David" panose="020E0502060401010101" pitchFamily="34" charset="-79"/>
                        </a:rPr>
                        <a:t> of Diaspora Affairs</a:t>
                      </a:r>
                      <a:endParaRPr lang="he-IL" sz="160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8" name="טבלה 7"/>
          <p:cNvGraphicFramePr>
            <a:graphicFrameLocks noGrp="1"/>
          </p:cNvGraphicFramePr>
          <p:nvPr/>
        </p:nvGraphicFramePr>
        <p:xfrm>
          <a:off x="6737471" y="1538818"/>
          <a:ext cx="2908179" cy="432858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908179"/>
              </a:tblGrid>
              <a:tr h="613786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International Officers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</a:tr>
              <a:tr h="38763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2</a:t>
                      </a:r>
                      <a:r>
                        <a:rPr lang="en-US" sz="1600" baseline="0" dirty="0" smtClean="0">
                          <a:latin typeface="+mj-lt"/>
                          <a:cs typeface="David" panose="020E0502060401010101" pitchFamily="34" charset="-79"/>
                        </a:rPr>
                        <a:t> US</a:t>
                      </a:r>
                      <a:endParaRPr lang="he-IL" sz="160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</a:tr>
              <a:tr h="387633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Italy</a:t>
                      </a:r>
                      <a:endParaRPr lang="he-IL" sz="160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</a:tr>
              <a:tr h="387633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Singapore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</a:tr>
              <a:tr h="387633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India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</a:tr>
              <a:tr h="387633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Germany</a:t>
                      </a:r>
                      <a:endParaRPr lang="he-IL" sz="160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</a:tr>
              <a:tr h="355326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</a:tr>
              <a:tr h="355326">
                <a:tc>
                  <a:txBody>
                    <a:bodyPr/>
                    <a:lstStyle/>
                    <a:p>
                      <a:pPr algn="ctr" rtl="1"/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</a:tr>
              <a:tr h="355326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</a:tr>
              <a:tr h="355326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</a:tr>
              <a:tr h="355326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0996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Participants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with Roles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sp>
        <p:nvSpPr>
          <p:cNvPr id="11" name="Rectangle 3">
            <a:extLst>
              <a:ext uri="{FF2B5EF4-FFF2-40B4-BE49-F238E27FC236}">
                <a16:creationId xmlns=""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2039551" y="2361927"/>
            <a:ext cx="11569699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Class </a:t>
            </a:r>
            <a:r>
              <a:rPr lang="en-US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presidency</a:t>
            </a: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Note taker</a:t>
            </a:r>
            <a:endParaRPr lang="en-US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Photographer</a:t>
            </a:r>
            <a:endParaRPr lang="en-US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Treasurer</a:t>
            </a: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15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70164" y="4774348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31302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46375"/>
            <a:ext cx="9637776" cy="921869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INDC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Code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=""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1054462" y="1673439"/>
            <a:ext cx="9133048" cy="41582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Chatham House Rules</a:t>
            </a: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Dress </a:t>
            </a: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code and appearance</a:t>
            </a: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Cell phones</a:t>
            </a:r>
            <a:endParaRPr lang="en-US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In the </a:t>
            </a: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plenum: Discussing will done </a:t>
            </a:r>
          </a:p>
          <a:p>
            <a:pPr algn="l" rtl="0">
              <a:lnSpc>
                <a:spcPct val="100000"/>
              </a:lnSpc>
              <a:buNone/>
            </a:pP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 </a:t>
            </a: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by microphones</a:t>
            </a:r>
            <a:endParaRPr lang="en-US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Respecting each other's time</a:t>
            </a:r>
            <a:endParaRPr lang="en-US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Being open</a:t>
            </a:r>
            <a:endParaRPr lang="en-US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Absences</a:t>
            </a: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Academic Writing Ethics</a:t>
            </a: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b="1" dirty="0"/>
          </a:p>
          <a:p>
            <a:pPr>
              <a:lnSpc>
                <a:spcPct val="150000"/>
              </a:lnSpc>
            </a:pPr>
            <a:endParaRPr lang="en-US" altLang="he-IL" b="1" dirty="0"/>
          </a:p>
        </p:txBody>
      </p:sp>
      <p:pic>
        <p:nvPicPr>
          <p:cNvPr id="15" name="Picture 2" descr="Image result for chatham house rules">
            <a:extLst>
              <a:ext uri="{FF2B5EF4-FFF2-40B4-BE49-F238E27FC236}">
                <a16:creationId xmlns="" xmlns:a16="http://schemas.microsoft.com/office/drawing/2014/main" id="{CE12F60D-9BA3-493A-B8E8-069CF619D5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72301" y="2755902"/>
            <a:ext cx="4084304" cy="2722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39037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151381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Study Seasons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1/4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sp>
        <p:nvSpPr>
          <p:cNvPr id="15" name="מציין מיקום תוכן 2">
            <a:extLst>
              <a:ext uri="{FF2B5EF4-FFF2-40B4-BE49-F238E27FC236}">
                <a16:creationId xmlns="" xmlns:a16="http://schemas.microsoft.com/office/drawing/2014/main" id="{DB12F009-1F6A-42CF-BA15-8F85F8596D58}"/>
              </a:ext>
            </a:extLst>
          </p:cNvPr>
          <p:cNvSpPr txBox="1">
            <a:spLocks/>
          </p:cNvSpPr>
          <p:nvPr/>
        </p:nvSpPr>
        <p:spPr>
          <a:xfrm>
            <a:off x="1257300" y="2534249"/>
            <a:ext cx="10287000" cy="40037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buNone/>
            </a:pPr>
            <a:r>
              <a:rPr lang="en-US" sz="2400" b="1" dirty="0">
                <a:cs typeface="David" panose="020E0502060401010101" pitchFamily="34" charset="-79"/>
              </a:rPr>
              <a:t>The Global Season:</a:t>
            </a:r>
            <a:r>
              <a:rPr lang="he-IL" sz="2400" dirty="0">
                <a:cs typeface="David" panose="020E0502060401010101" pitchFamily="34" charset="-79"/>
              </a:rPr>
              <a:t> 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400" dirty="0">
                <a:cs typeface="David" panose="020E0502060401010101" pitchFamily="34" charset="-79"/>
              </a:rPr>
              <a:t>Basic Concepts in National Security in the Global Aspect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400" dirty="0" smtClean="0">
                <a:cs typeface="David" panose="020E0502060401010101" pitchFamily="34" charset="-79"/>
              </a:rPr>
              <a:t>Approaches and Schools of Thought in Political Science: </a:t>
            </a:r>
            <a:r>
              <a:rPr lang="en-US" altLang="he-IL" sz="2400" dirty="0">
                <a:cs typeface="David" panose="020E0502060401010101" pitchFamily="34" charset="-79"/>
              </a:rPr>
              <a:t>From the </a:t>
            </a:r>
            <a:r>
              <a:rPr lang="en-US" altLang="he-IL" sz="2400" dirty="0" smtClean="0">
                <a:cs typeface="David" panose="020E0502060401010101" pitchFamily="34" charset="-79"/>
              </a:rPr>
              <a:t>Greek 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None/>
              <a:defRPr/>
            </a:pPr>
            <a:r>
              <a:rPr lang="en-US" altLang="he-IL" sz="2400" dirty="0" smtClean="0">
                <a:cs typeface="David" panose="020E0502060401010101" pitchFamily="34" charset="-79"/>
              </a:rPr>
              <a:t>	</a:t>
            </a:r>
            <a:r>
              <a:rPr lang="en-US" altLang="he-IL" sz="2400" dirty="0" smtClean="0">
                <a:cs typeface="David" panose="020E0502060401010101" pitchFamily="34" charset="-79"/>
              </a:rPr>
              <a:t>Polis </a:t>
            </a:r>
            <a:r>
              <a:rPr lang="en-US" altLang="he-IL" sz="2400" dirty="0">
                <a:cs typeface="David" panose="020E0502060401010101" pitchFamily="34" charset="-79"/>
              </a:rPr>
              <a:t>to Globalization</a:t>
            </a:r>
            <a:endParaRPr lang="he-IL" altLang="he-IL" sz="2400" dirty="0">
              <a:cs typeface="David" panose="020E0502060401010101" pitchFamily="34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None/>
              <a:defRPr/>
            </a:pPr>
            <a:r>
              <a:rPr lang="en-US" altLang="he-IL" sz="2400" dirty="0" smtClean="0">
                <a:cs typeface="David" panose="020E0502060401010101" pitchFamily="34" charset="-79"/>
              </a:rPr>
              <a:t>3.    The Development </a:t>
            </a:r>
            <a:r>
              <a:rPr lang="en-US" altLang="he-IL" sz="2400" dirty="0">
                <a:cs typeface="David" panose="020E0502060401010101" pitchFamily="34" charset="-79"/>
              </a:rPr>
              <a:t>of </a:t>
            </a:r>
            <a:r>
              <a:rPr lang="en-US" altLang="he-IL" sz="2400" dirty="0" smtClean="0">
                <a:cs typeface="David" panose="020E0502060401010101" pitchFamily="34" charset="-79"/>
              </a:rPr>
              <a:t>Strategic </a:t>
            </a:r>
            <a:r>
              <a:rPr lang="en-US" altLang="he-IL" sz="2400" dirty="0">
                <a:cs typeface="David" panose="020E0502060401010101" pitchFamily="34" charset="-79"/>
              </a:rPr>
              <a:t>T</a:t>
            </a:r>
            <a:r>
              <a:rPr lang="en-US" altLang="he-IL" sz="2400" dirty="0" smtClean="0">
                <a:cs typeface="David" panose="020E0502060401010101" pitchFamily="34" charset="-79"/>
              </a:rPr>
              <a:t>hought</a:t>
            </a:r>
            <a:endParaRPr lang="he-IL" altLang="he-IL" sz="2400" dirty="0">
              <a:cs typeface="David" panose="020E0502060401010101" pitchFamily="34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None/>
              <a:defRPr/>
            </a:pPr>
            <a:r>
              <a:rPr lang="en-US" altLang="he-IL" sz="2400" b="1" dirty="0" smtClean="0">
                <a:solidFill>
                  <a:srgbClr val="0070C0"/>
                </a:solidFill>
                <a:cs typeface="David" panose="020E0502060401010101" pitchFamily="34" charset="-79"/>
              </a:rPr>
              <a:t>4.    Europe </a:t>
            </a:r>
            <a:r>
              <a:rPr lang="en-US" altLang="he-IL" sz="2400" b="1" dirty="0">
                <a:solidFill>
                  <a:srgbClr val="0070C0"/>
                </a:solidFill>
                <a:cs typeface="David" panose="020E0502060401010101" pitchFamily="34" charset="-79"/>
              </a:rPr>
              <a:t>seminar and study tour</a:t>
            </a:r>
            <a:endParaRPr lang="he-IL" altLang="he-IL" sz="2400" b="1" dirty="0">
              <a:solidFill>
                <a:srgbClr val="0070C0"/>
              </a:solidFill>
              <a:cs typeface="David" panose="020E0502060401010101" pitchFamily="34" charset="-79"/>
            </a:endParaRPr>
          </a:p>
        </p:txBody>
      </p:sp>
      <p:pic>
        <p:nvPicPr>
          <p:cNvPr id="9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70164" y="4774348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47772813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9750</TotalTime>
  <Words>600</Words>
  <Application>Microsoft Office PowerPoint</Application>
  <PresentationFormat>מותאם אישית</PresentationFormat>
  <Paragraphs>154</Paragraphs>
  <Slides>15</Slides>
  <Notes>0</Notes>
  <HiddenSlides>0</HiddenSlides>
  <MMClips>0</MMClips>
  <ScaleCrop>false</ScaleCrop>
  <HeadingPairs>
    <vt:vector size="6" baseType="variant"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1</vt:i4>
      </vt:variant>
      <vt:variant>
        <vt:lpstr>כותרות שקופיות</vt:lpstr>
      </vt:variant>
      <vt:variant>
        <vt:i4>15</vt:i4>
      </vt:variant>
    </vt:vector>
  </HeadingPairs>
  <TitlesOfParts>
    <vt:vector size="17" baseType="lpstr">
      <vt:lpstr>ערכת נושא Office</vt:lpstr>
      <vt:lpstr>תרשים</vt:lpstr>
      <vt:lpstr>Israel National Defense College</vt:lpstr>
      <vt:lpstr>The INDC</vt:lpstr>
      <vt:lpstr>Goals of the Academic Year</vt:lpstr>
      <vt:lpstr>Learning Topics in the INDC</vt:lpstr>
      <vt:lpstr>Participant’s Mix</vt:lpstr>
      <vt:lpstr>47th Class - 36 Participants</vt:lpstr>
      <vt:lpstr>Participants with Roles</vt:lpstr>
      <vt:lpstr>INDC Code</vt:lpstr>
      <vt:lpstr>Study Seasons 1/4</vt:lpstr>
      <vt:lpstr>Study Seasons 2/4</vt:lpstr>
      <vt:lpstr>Study Seasons 3/4</vt:lpstr>
      <vt:lpstr>Study Seasons 4/4</vt:lpstr>
      <vt:lpstr>(Basic) Weekly Structure in the INDC</vt:lpstr>
      <vt:lpstr>Important Dates</vt:lpstr>
      <vt:lpstr>Looking forward…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u45414</cp:lastModifiedBy>
  <cp:revision>215</cp:revision>
  <cp:lastPrinted>2017-08-27T15:18:28Z</cp:lastPrinted>
  <dcterms:created xsi:type="dcterms:W3CDTF">2017-08-17T05:53:13Z</dcterms:created>
  <dcterms:modified xsi:type="dcterms:W3CDTF">2019-08-04T14:56:19Z</dcterms:modified>
</cp:coreProperties>
</file>