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27" r:id="rId5"/>
    <p:sldId id="328" r:id="rId6"/>
    <p:sldId id="329" r:id="rId7"/>
    <p:sldId id="330" r:id="rId8"/>
    <p:sldId id="331" r:id="rId9"/>
    <p:sldId id="332" r:id="rId10"/>
    <p:sldId id="335" r:id="rId11"/>
    <p:sldId id="345" r:id="rId12"/>
    <p:sldId id="337" r:id="rId13"/>
    <p:sldId id="338" r:id="rId14"/>
    <p:sldId id="333" r:id="rId15"/>
    <p:sldId id="342" r:id="rId16"/>
    <p:sldId id="334" r:id="rId17"/>
    <p:sldId id="341" r:id="rId18"/>
    <p:sldId id="339" r:id="rId19"/>
    <p:sldId id="340" r:id="rId20"/>
    <p:sldId id="326" r:id="rId21"/>
    <p:sldId id="344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D7D31"/>
    <a:srgbClr val="A5A5A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752ED22-B192-47D4-834B-7F67FF09506B}">
      <dgm:prSet phldrT="[טקסט]" custT="1"/>
      <dgm:spPr/>
      <dgm:t>
        <a:bodyPr/>
        <a:lstStyle/>
        <a:p>
          <a:pPr rtl="1"/>
          <a:r>
            <a:rPr lang="en-US" sz="1800" b="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Technology</a:t>
          </a:r>
          <a:endParaRPr lang="he-IL" sz="1800" b="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8C3E6F2-5C63-4CD7-B452-0204BC82D8B7}" type="parTrans" cxnId="{87E3D6CF-FC49-4C71-8EFE-23F7D1BEF873}">
      <dgm:prSet/>
      <dgm:spPr/>
      <dgm:t>
        <a:bodyPr/>
        <a:lstStyle/>
        <a:p>
          <a:endParaRPr lang="en-US"/>
        </a:p>
      </dgm:t>
    </dgm:pt>
    <dgm:pt modelId="{B54977DC-3077-499E-804C-04F1E9AFE87F}" type="sibTrans" cxnId="{87E3D6CF-FC49-4C71-8EFE-23F7D1BEF873}">
      <dgm:prSet/>
      <dgm:spPr/>
      <dgm:t>
        <a:bodyPr/>
        <a:lstStyle/>
        <a:p>
          <a:endParaRPr lang="en-US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endParaRPr lang="en-US"/>
        </a:p>
      </dgm:t>
    </dgm:pt>
    <dgm:pt modelId="{880C6DB3-6422-4BC4-AEE3-21C02E07AA99}" type="pres">
      <dgm:prSet presAssocID="{53E16827-8354-486D-AF41-4AF32BB176B8}" presName="node" presStyleLbl="node1" presStyleIdx="0" presStyleCnt="5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EA8E124-B86C-407A-BDD3-4753475EA3C5}" type="pres">
      <dgm:prSet presAssocID="{41FB78FC-43E5-45AD-99DE-CC8F6F172F2F}" presName="node" presStyleLbl="node1" presStyleIdx="1" presStyleCnt="5" custScaleX="228968" custScaleY="115370" custRadScaleRad="126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5"/>
      <dgm:spPr/>
      <dgm:t>
        <a:bodyPr/>
        <a:lstStyle/>
        <a:p>
          <a:endParaRPr lang="en-US"/>
        </a:p>
      </dgm:t>
    </dgm:pt>
    <dgm:pt modelId="{131CEB1F-20AB-4853-B6C7-E7E4DC68654D}" type="pres">
      <dgm:prSet presAssocID="{0752ED22-B192-47D4-834B-7F67FF09506B}" presName="node" presStyleLbl="node1" presStyleIdx="2" presStyleCnt="5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035BA-D343-4EDD-A4D0-BBEF80CEF465}" type="pres">
      <dgm:prSet presAssocID="{0752ED22-B192-47D4-834B-7F67FF09506B}" presName="dummy" presStyleCnt="0"/>
      <dgm:spPr/>
    </dgm:pt>
    <dgm:pt modelId="{64787E1F-6B20-4D9F-88A1-B9315744BB94}" type="pres">
      <dgm:prSet presAssocID="{B54977DC-3077-499E-804C-04F1E9AFE87F}" presName="sibTrans" presStyleLbl="sibTrans2D1" presStyleIdx="2" presStyleCnt="5"/>
      <dgm:spPr/>
      <dgm:t>
        <a:bodyPr/>
        <a:lstStyle/>
        <a:p>
          <a:endParaRPr lang="en-US"/>
        </a:p>
      </dgm:t>
    </dgm:pt>
    <dgm:pt modelId="{C49C7E5C-81C3-4209-8F65-985E790DB895}" type="pres">
      <dgm:prSet presAssocID="{917E0A78-84A7-4F67-8350-F95E76365253}" presName="node" presStyleLbl="node1" presStyleIdx="3" presStyleCnt="5" custScaleX="155470" custScaleY="128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3" presStyleCnt="5"/>
      <dgm:spPr/>
      <dgm:t>
        <a:bodyPr/>
        <a:lstStyle/>
        <a:p>
          <a:endParaRPr lang="en-US"/>
        </a:p>
      </dgm:t>
    </dgm:pt>
    <dgm:pt modelId="{B2D1C69C-826A-42BC-9C8B-10C2CA18559B}" type="pres">
      <dgm:prSet presAssocID="{900D833B-EDC6-41A4-8E61-3EBBE94FBF8A}" presName="node" presStyleLbl="node1" presStyleIdx="4" presStyleCnt="5" custScaleX="246821" custScaleY="98452" custRadScaleRad="1321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894C0467-D823-41EC-B641-1CF92CF2A34C}" type="presOf" srcId="{B54977DC-3077-499E-804C-04F1E9AFE87F}" destId="{64787E1F-6B20-4D9F-88A1-B9315744BB94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2C8E187C-30EB-4864-8A33-FC91AD1B8B23}" srcId="{77787D92-44D2-4EE4-BF68-D8DA648B869E}" destId="{917E0A78-84A7-4F67-8350-F95E76365253}" srcOrd="3" destOrd="0" parTransId="{EDAB76A4-87F6-4EF1-AC47-2768E9A35E86}" sibTransId="{F36A6075-99A4-4684-87F7-EF6703082E3C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C56F32F7-EB32-43E1-99C3-20230CAB9D52}" type="presOf" srcId="{0752ED22-B192-47D4-834B-7F67FF09506B}" destId="{131CEB1F-20AB-4853-B6C7-E7E4DC68654D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7E3D6CF-FC49-4C71-8EFE-23F7D1BEF873}" srcId="{77787D92-44D2-4EE4-BF68-D8DA648B869E}" destId="{0752ED22-B192-47D4-834B-7F67FF09506B}" srcOrd="2" destOrd="0" parTransId="{48C3E6F2-5C63-4CD7-B452-0204BC82D8B7}" sibTransId="{B54977DC-3077-499E-804C-04F1E9AFE87F}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0ABE8CA-82DE-4C8C-BB7B-EE92EF26B954}" srcId="{77787D92-44D2-4EE4-BF68-D8DA648B869E}" destId="{900D833B-EDC6-41A4-8E61-3EBBE94FBF8A}" srcOrd="4" destOrd="0" parTransId="{BF54BB5A-476E-4CD5-8DE8-73B1CE5D5F6F}" sibTransId="{A3B6C843-9BFD-444E-B161-B3E202CD89E1}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18C26B05-1FD4-41AA-B288-B1C625BCB329}" type="presParOf" srcId="{F47BBAC8-0509-483D-9C9C-6A261898BDE0}" destId="{131CEB1F-20AB-4853-B6C7-E7E4DC68654D}" srcOrd="7" destOrd="0" presId="urn:microsoft.com/office/officeart/2005/8/layout/radial6"/>
    <dgm:cxn modelId="{D07A4FDA-E22A-47CD-886D-F3172ACEFD32}" type="presParOf" srcId="{F47BBAC8-0509-483D-9C9C-6A261898BDE0}" destId="{3F1035BA-D343-4EDD-A4D0-BBEF80CEF465}" srcOrd="8" destOrd="0" presId="urn:microsoft.com/office/officeart/2005/8/layout/radial6"/>
    <dgm:cxn modelId="{BCCB5771-ED65-4E3C-81BA-560B7AA6031E}" type="presParOf" srcId="{F47BBAC8-0509-483D-9C9C-6A261898BDE0}" destId="{64787E1F-6B20-4D9F-88A1-B9315744BB94}" srcOrd="9" destOrd="0" presId="urn:microsoft.com/office/officeart/2005/8/layout/radial6"/>
    <dgm:cxn modelId="{DC904672-38F1-4E28-95B0-46B07729AC3B}" type="presParOf" srcId="{F47BBAC8-0509-483D-9C9C-6A261898BDE0}" destId="{C49C7E5C-81C3-4209-8F65-985E790DB895}" srcOrd="10" destOrd="0" presId="urn:microsoft.com/office/officeart/2005/8/layout/radial6"/>
    <dgm:cxn modelId="{C09216E7-60C3-4503-9872-1EF0C9B168A1}" type="presParOf" srcId="{F47BBAC8-0509-483D-9C9C-6A261898BDE0}" destId="{AA4937E0-FE5F-4BDB-951F-9055ABADB302}" srcOrd="11" destOrd="0" presId="urn:microsoft.com/office/officeart/2005/8/layout/radial6"/>
    <dgm:cxn modelId="{3AA1C28A-4AEA-42EC-98DA-0194318DFD36}" type="presParOf" srcId="{F47BBAC8-0509-483D-9C9C-6A261898BDE0}" destId="{9D9AF153-83C2-4CA5-B9B2-9F30CB583B73}" srcOrd="12" destOrd="0" presId="urn:microsoft.com/office/officeart/2005/8/layout/radial6"/>
    <dgm:cxn modelId="{DB81ADA9-1F30-4CAC-B3A4-58730F10C2F9}" type="presParOf" srcId="{F47BBAC8-0509-483D-9C9C-6A261898BDE0}" destId="{B2D1C69C-826A-42BC-9C8B-10C2CA18559B}" srcOrd="13" destOrd="0" presId="urn:microsoft.com/office/officeart/2005/8/layout/radial6"/>
    <dgm:cxn modelId="{E2A9F568-9D38-4330-A1EA-3A19DE7AC031}" type="presParOf" srcId="{F47BBAC8-0509-483D-9C9C-6A261898BDE0}" destId="{5BB1509D-711F-48EB-9EE7-F1C3996DE94A}" srcOrd="14" destOrd="0" presId="urn:microsoft.com/office/officeart/2005/8/layout/radial6"/>
    <dgm:cxn modelId="{2A7D5AE3-D219-416C-BA30-4E930C0CE4C9}" type="presParOf" srcId="{F47BBAC8-0509-483D-9C9C-6A261898BDE0}" destId="{AA078262-C616-42E9-9FFC-62F2A0F62298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160941" y="342621"/>
          <a:ext cx="2991800" cy="2991800"/>
        </a:xfrm>
        <a:prstGeom prst="blockArc">
          <a:avLst>
            <a:gd name="adj1" fmla="val 12040519"/>
            <a:gd name="adj2" fmla="val 17346963"/>
            <a:gd name="adj3" fmla="val 4635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03934" y="209810"/>
          <a:ext cx="2991800" cy="2991800"/>
        </a:xfrm>
        <a:prstGeom prst="blockArc">
          <a:avLst>
            <a:gd name="adj1" fmla="val 6434664"/>
            <a:gd name="adj2" fmla="val 11711977"/>
            <a:gd name="adj3" fmla="val 4635"/>
          </a:avLst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87E1F-6B20-4D9F-88A1-B9315744BB94}">
      <dsp:nvSpPr>
        <dsp:cNvPr id="0" name=""/>
        <dsp:cNvSpPr/>
      </dsp:nvSpPr>
      <dsp:spPr>
        <a:xfrm>
          <a:off x="1785447" y="553884"/>
          <a:ext cx="2991800" cy="2991800"/>
        </a:xfrm>
        <a:prstGeom prst="blockArc">
          <a:avLst>
            <a:gd name="adj1" fmla="val 2761191"/>
            <a:gd name="adj2" fmla="val 8038809"/>
            <a:gd name="adj3" fmla="val 4635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021231" y="369033"/>
          <a:ext cx="2991800" cy="2991800"/>
        </a:xfrm>
        <a:prstGeom prst="blockArc">
          <a:avLst>
            <a:gd name="adj1" fmla="val 20356444"/>
            <a:gd name="adj2" fmla="val 3467296"/>
            <a:gd name="adj3" fmla="val 4635"/>
          </a:avLst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022405" y="372128"/>
          <a:ext cx="2991800" cy="2991800"/>
        </a:xfrm>
        <a:prstGeom prst="blockArc">
          <a:avLst>
            <a:gd name="adj1" fmla="val 15288447"/>
            <a:gd name="adj2" fmla="val 20348657"/>
            <a:gd name="adj3" fmla="val 463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355" y="1198051"/>
          <a:ext cx="1548380" cy="14420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78110" y="1409241"/>
        <a:ext cx="1094870" cy="1019713"/>
      </dsp:txXfrm>
    </dsp:sp>
    <dsp:sp modelId="{880C6DB3-6422-4BC4-AEE3-21C02E07AA99}">
      <dsp:nvSpPr>
        <dsp:cNvPr id="0" name=""/>
        <dsp:cNvSpPr/>
      </dsp:nvSpPr>
      <dsp:spPr>
        <a:xfrm>
          <a:off x="2324601" y="-149291"/>
          <a:ext cx="1621538" cy="121431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2070" y="28541"/>
        <a:ext cx="1146600" cy="858650"/>
      </dsp:txXfrm>
    </dsp:sp>
    <dsp:sp modelId="{0EA8E124-B86C-407A-BDD3-4753475EA3C5}">
      <dsp:nvSpPr>
        <dsp:cNvPr id="0" name=""/>
        <dsp:cNvSpPr/>
      </dsp:nvSpPr>
      <dsp:spPr>
        <a:xfrm>
          <a:off x="3781317" y="792300"/>
          <a:ext cx="2204962" cy="1111013"/>
        </a:xfrm>
        <a:prstGeom prst="ellipse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04226" y="955004"/>
        <a:ext cx="1559144" cy="785605"/>
      </dsp:txXfrm>
    </dsp:sp>
    <dsp:sp modelId="{131CEB1F-20AB-4853-B6C7-E7E4DC68654D}">
      <dsp:nvSpPr>
        <dsp:cNvPr id="0" name=""/>
        <dsp:cNvSpPr/>
      </dsp:nvSpPr>
      <dsp:spPr>
        <a:xfrm>
          <a:off x="3479637" y="2418935"/>
          <a:ext cx="1632805" cy="1364648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Technology</a:t>
          </a:r>
          <a:endParaRPr lang="he-IL" sz="1800" b="0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718756" y="2618783"/>
        <a:ext cx="1154567" cy="964952"/>
      </dsp:txXfrm>
    </dsp:sp>
    <dsp:sp modelId="{C49C7E5C-81C3-4209-8F65-985E790DB895}">
      <dsp:nvSpPr>
        <dsp:cNvPr id="0" name=""/>
        <dsp:cNvSpPr/>
      </dsp:nvSpPr>
      <dsp:spPr>
        <a:xfrm>
          <a:off x="1518066" y="2482387"/>
          <a:ext cx="1497176" cy="1237744"/>
        </a:xfrm>
        <a:prstGeom prst="ellipse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737322" y="2663650"/>
        <a:ext cx="1058664" cy="875218"/>
      </dsp:txXfrm>
    </dsp:sp>
    <dsp:sp modelId="{B2D1C69C-826A-42BC-9C8B-10C2CA18559B}">
      <dsp:nvSpPr>
        <dsp:cNvPr id="0" name=""/>
        <dsp:cNvSpPr/>
      </dsp:nvSpPr>
      <dsp:spPr>
        <a:xfrm>
          <a:off x="101275" y="848554"/>
          <a:ext cx="2376887" cy="948093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9362" y="987399"/>
        <a:ext cx="1680713" cy="670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ח'/אב/תש"ף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24F79-A0AE-4951-AA6F-8CA61FEC6D32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2C810-BC6D-49B9-8089-AADA97EEF3FA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5AD8-9F2B-465F-967F-7B47BB14ADED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8C67-0D8D-4E96-8684-04873138D75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FE60F-113F-43D7-86E8-74CAF77A9E7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17B-7A1F-4345-BB89-68C70C73D0CB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5D8FC-95A4-4DF5-B8C1-B10723D3515D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77450-15D7-4999-84D5-5A3A5361F5E4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02B2-C6FB-4E43-B5AF-AFE38C412E25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7C0C-B33C-45CC-83FD-2A60130E54C6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2C72D-7056-4A3D-9122-3C244121A1EC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8F6C-BD0E-4A0E-AED3-D5E2ADA064B0}" type="datetime8">
              <a:rPr lang="he-IL" smtClean="0"/>
              <a:pPr/>
              <a:t>29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968024" y="5311659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August 2020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392" y="4821615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828" y="1001855"/>
            <a:ext cx="6701245" cy="936143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en-US" sz="49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Integrative</a:t>
            </a:r>
            <a:r>
              <a:rPr lang="en-US" b="1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sz="49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he-IL" sz="49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697922" y="2076450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dirty="0">
                <a:latin typeface="Levenim MT" pitchFamily="2" charset="-79"/>
                <a:cs typeface="Levenim MT" pitchFamily="2" charset="-79"/>
              </a:rPr>
              <a:t>National security tours: </a:t>
            </a:r>
            <a:r>
              <a:rPr lang="en-US" dirty="0" err="1">
                <a:latin typeface="Levenim MT" pitchFamily="2" charset="-79"/>
                <a:cs typeface="Levenim MT" pitchFamily="2" charset="-79"/>
              </a:rPr>
              <a:t>Eilat</a:t>
            </a:r>
            <a:r>
              <a:rPr lang="en-US" dirty="0">
                <a:latin typeface="Levenim MT" pitchFamily="2" charset="-79"/>
                <a:cs typeface="Levenim MT" pitchFamily="2" charset="-79"/>
              </a:rPr>
              <a:t> and </a:t>
            </a:r>
            <a:r>
              <a:rPr lang="en-US" dirty="0" err="1">
                <a:latin typeface="Levenim MT" pitchFamily="2" charset="-79"/>
                <a:cs typeface="Levenim MT" pitchFamily="2" charset="-79"/>
              </a:rPr>
              <a:t>Arava</a:t>
            </a:r>
            <a:r>
              <a:rPr lang="en-US" dirty="0">
                <a:latin typeface="Levenim MT" pitchFamily="2" charset="-79"/>
                <a:cs typeface="Levenim MT" pitchFamily="2" charset="-79"/>
              </a:rPr>
              <a:t>, </a:t>
            </a:r>
            <a:r>
              <a:rPr lang="en-US" dirty="0" smtClean="0">
                <a:latin typeface="Levenim MT" pitchFamily="2" charset="-79"/>
                <a:cs typeface="Levenim MT" pitchFamily="2" charset="-79"/>
              </a:rPr>
              <a:t>National infrastructures </a:t>
            </a:r>
            <a:endParaRPr lang="en-US" dirty="0">
              <a:latin typeface="Levenim MT" pitchFamily="2" charset="-79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dirty="0" smtClean="0">
                <a:latin typeface="Levenim MT" pitchFamily="2" charset="-79"/>
                <a:cs typeface="Levenim MT" pitchFamily="2" charset="-79"/>
              </a:rPr>
              <a:t>U.S. seminar </a:t>
            </a:r>
            <a:r>
              <a:rPr lang="en-US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dirty="0" smtClean="0">
                <a:latin typeface="Levenim MT" pitchFamily="2" charset="-79"/>
                <a:cs typeface="Levenim MT" pitchFamily="2" charset="-79"/>
              </a:rPr>
              <a:t>learning tour</a:t>
            </a:r>
            <a:endParaRPr lang="en-US" dirty="0">
              <a:latin typeface="Levenim MT" pitchFamily="2" charset="-79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dirty="0">
                <a:latin typeface="Levenim MT" pitchFamily="2" charset="-79"/>
                <a:cs typeface="Levenim MT" pitchFamily="2" charset="-79"/>
              </a:rPr>
              <a:t>Final research project</a:t>
            </a:r>
            <a:endParaRPr lang="he-IL" sz="1800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20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Learning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Methods 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92122" y="1877339"/>
            <a:ext cx="9467021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Theory-practice</a:t>
            </a:r>
          </a:p>
          <a:p>
            <a:pPr algn="l" rtl="0">
              <a:lnSpc>
                <a:spcPct val="150000"/>
              </a:lnSpc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Plenum-Organic team-Mixed team</a:t>
            </a: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Exercises, experiences, simulation, seminars, conferences, workshops,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meetings with senior officials,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Commandant hour</a:t>
            </a:r>
          </a:p>
          <a:p>
            <a:pPr algn="l" rtl="0">
              <a:lnSpc>
                <a:spcPct val="150000"/>
              </a:lnSpc>
            </a:pP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Leading tours</a:t>
            </a:r>
          </a:p>
          <a:p>
            <a:pPr algn="l" rtl="0">
              <a:lnSpc>
                <a:spcPct val="150000"/>
              </a:lnSpc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Morning coffee</a:t>
            </a:r>
            <a:endParaRPr lang="en-US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Code (1\2)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092562" y="1825839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</a:pPr>
            <a:r>
              <a:rPr lang="en-US" altLang="he-IL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</a:t>
            </a:r>
            <a:r>
              <a:rPr lang="en-US" altLang="he-IL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epresentation </a:t>
            </a:r>
            <a:r>
              <a:rPr lang="en-US" altLang="he-IL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- dress </a:t>
            </a:r>
            <a:r>
              <a:rPr lang="en-US" altLang="he-IL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code and </a:t>
            </a:r>
            <a:r>
              <a:rPr lang="en-US" altLang="he-IL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appearance</a:t>
            </a:r>
          </a:p>
          <a:p>
            <a:pPr algn="l" rtl="0">
              <a:lnSpc>
                <a:spcPct val="100000"/>
              </a:lnSpc>
            </a:pPr>
            <a:r>
              <a:rPr lang="en-US" altLang="he-IL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Conduct in the plenum:</a:t>
            </a:r>
          </a:p>
          <a:p>
            <a:pPr lvl="1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he-IL" sz="23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Seating </a:t>
            </a:r>
            <a:r>
              <a:rPr lang="en-US" altLang="he-IL" sz="23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assignments</a:t>
            </a:r>
          </a:p>
          <a:p>
            <a:pPr lvl="1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he-IL" sz="23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Cell phones and laptops</a:t>
            </a:r>
          </a:p>
          <a:p>
            <a:pPr lvl="1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he-IL" sz="23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Use of </a:t>
            </a:r>
            <a:r>
              <a:rPr lang="en-US" altLang="he-IL" sz="23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microphones</a:t>
            </a:r>
          </a:p>
          <a:p>
            <a:pPr lvl="1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he-IL" sz="23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Food and drink</a:t>
            </a:r>
          </a:p>
          <a:p>
            <a:pPr lvl="1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he-IL" sz="23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Guests’ </a:t>
            </a:r>
            <a:r>
              <a:rPr lang="en-US" altLang="he-IL" sz="23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introductions</a:t>
            </a:r>
          </a:p>
          <a:p>
            <a:pPr lvl="1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he-IL" sz="23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Meeting with senior </a:t>
            </a:r>
            <a:r>
              <a:rPr lang="en-US" altLang="he-IL" sz="23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officials</a:t>
            </a:r>
            <a:endParaRPr lang="en-US" altLang="he-IL" sz="2300" dirty="0">
              <a:solidFill>
                <a:prstClr val="black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</a:pPr>
            <a:r>
              <a:rPr lang="en-US" altLang="he-IL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Mutual respect for time</a:t>
            </a:r>
            <a:endParaRPr kumimoji="0" lang="en-US" altLang="he-IL" sz="2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Arial" panose="020B0604020202020204" pitchFamily="34" charset="0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he-IL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0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Code (2\2)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092562" y="1969532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</a:pPr>
            <a:r>
              <a:rPr lang="en-US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Being discreet </a:t>
            </a: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(Chatham House Rule)</a:t>
            </a:r>
          </a:p>
          <a:p>
            <a:pPr algn="l" rtl="0">
              <a:lnSpc>
                <a:spcPct val="100000"/>
              </a:lnSpc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Openness and attention</a:t>
            </a:r>
          </a:p>
          <a:p>
            <a:pPr algn="l" rtl="0">
              <a:lnSpc>
                <a:spcPct val="100000"/>
              </a:lnSpc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Absence policy</a:t>
            </a:r>
          </a:p>
          <a:p>
            <a:pPr algn="l" rtl="0">
              <a:lnSpc>
                <a:spcPct val="100000"/>
              </a:lnSpc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Logistics and procurement</a:t>
            </a:r>
          </a:p>
          <a:p>
            <a:pPr algn="l" rtl="0">
              <a:lnSpc>
                <a:spcPct val="100000"/>
              </a:lnSpc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Ethics of academic writing</a:t>
            </a:r>
          </a:p>
          <a:p>
            <a:pPr algn="l" rtl="0">
              <a:lnSpc>
                <a:spcPct val="100000"/>
              </a:lnSpc>
            </a:pPr>
            <a:r>
              <a:rPr lang="en-US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Information Security</a:t>
            </a:r>
            <a:endParaRPr lang="en-US" altLang="he-IL" sz="2300" b="1" dirty="0"/>
          </a:p>
          <a:p>
            <a:pPr>
              <a:lnSpc>
                <a:spcPct val="150000"/>
              </a:lnSpc>
            </a:pPr>
            <a:endParaRPr lang="en-US" altLang="he-IL" sz="22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1" y="2755902"/>
            <a:ext cx="4084304" cy="272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28829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69634" y="1917534"/>
            <a:ext cx="969415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defRPr/>
            </a:pPr>
            <a:r>
              <a:rPr kumimoji="0" lang="en-US" altLang="he-I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Class presidency</a:t>
            </a:r>
          </a:p>
          <a:p>
            <a:pPr algn="l" rtl="0">
              <a:lnSpc>
                <a:spcPct val="150000"/>
              </a:lnSpc>
              <a:defRPr/>
            </a:pPr>
            <a:r>
              <a:rPr kumimoji="0" lang="en-US" altLang="he-I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Note </a:t>
            </a:r>
            <a:r>
              <a:rPr kumimoji="0" lang="en-US" altLang="he-IL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takers (Hebrew/English)</a:t>
            </a:r>
            <a:endParaRPr kumimoji="0" lang="en-US" altLang="he-IL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evenim MT" panose="02010502060101010101" pitchFamily="2" charset="-79"/>
              <a:ea typeface="+mn-ea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defRPr/>
            </a:pPr>
            <a:r>
              <a:rPr kumimoji="0" lang="en-US" altLang="he-I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Photographer</a:t>
            </a:r>
          </a:p>
          <a:p>
            <a:pPr algn="l" rtl="0">
              <a:lnSpc>
                <a:spcPct val="150000"/>
              </a:lnSpc>
              <a:defRPr/>
            </a:pPr>
            <a:r>
              <a:rPr kumimoji="0" lang="en-US" altLang="he-I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evenim MT" panose="02010502060101010101" pitchFamily="2" charset="-79"/>
                <a:ea typeface="+mn-ea"/>
                <a:cs typeface="Levenim MT" panose="02010502060101010101" pitchFamily="2" charset="-79"/>
              </a:rPr>
              <a:t>Treasurer</a:t>
            </a: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he-IL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228600" marR="0" lvl="0" indent="-228600" algn="r" defTabSz="914400" rtl="1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he-IL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15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 fontScale="90000"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72974"/>
              </p:ext>
            </p:extLst>
          </p:nvPr>
        </p:nvGraphicFramePr>
        <p:xfrm>
          <a:off x="1371601" y="2042515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2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 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Independent</a:t>
                      </a:r>
                      <a:r>
                        <a:rPr lang="en-US" sz="1600" b="1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319" y="609162"/>
            <a:ext cx="9637776" cy="573759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Important Dates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262327"/>
              </p:ext>
            </p:extLst>
          </p:nvPr>
        </p:nvGraphicFramePr>
        <p:xfrm>
          <a:off x="1288064" y="1052301"/>
          <a:ext cx="9637776" cy="51015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18888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4818888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44178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Vacations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Tours and Exercises</a:t>
                      </a: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60731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en-US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Opening Day of Academic Year- September 2</a:t>
                      </a:r>
                      <a:r>
                        <a:rPr lang="en-US" sz="1800" b="1" baseline="300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nd</a:t>
                      </a:r>
                      <a:r>
                        <a:rPr lang="en-US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, </a:t>
                      </a:r>
                      <a:r>
                        <a:rPr lang="en-US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2020</a:t>
                      </a:r>
                      <a:endParaRPr lang="en-US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Rosh </a:t>
                      </a:r>
                      <a:r>
                        <a:rPr lang="en-US" sz="18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Hashana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(Jewish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new year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)- 18-20.9.20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Europe Tour-1-5.11.20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Yom </a:t>
                      </a:r>
                      <a:r>
                        <a:rPr lang="en-US" sz="18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Kippur </a:t>
                      </a:r>
                      <a:r>
                        <a:rPr lang="en-US" sz="180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Jewish 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day </a:t>
                      </a:r>
                      <a:r>
                        <a:rPr lang="en-US" sz="18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 </a:t>
                      </a:r>
                      <a:r>
                        <a:rPr lang="en-US" sz="1800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atonement) 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25-28.9.20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North Tour- 1-3.12.20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Succot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2-10.10.20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 Strategic Experience- 23-24.12.20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63128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First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annual 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break (for final paper work)- 25.12.20-3.1.21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South Tour- 13-14.1.21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Second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annual 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break- 26.2.21-7.3.21 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Judea and Samaria Tour- 27-28.1.21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631280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Passover- 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25.3.21-3.4.21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Jerusalem,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Seam Line and the Jordan Valley tour- 10-11.2.21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</a:t>
                      </a: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Day- 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13-17.5.21</a:t>
                      </a: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Political-Security Simulation- 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23-25.2.21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Shavuot- </a:t>
                      </a: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Eastern Tour- 4-8.4.21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360731"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Graduation vacation-</a:t>
                      </a:r>
                      <a:r>
                        <a:rPr lang="en-US" sz="18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25.6.21-3.7.21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US Tour- 13-24.6.21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210202"/>
                  </a:ext>
                </a:extLst>
              </a:tr>
              <a:tr h="451112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INDC 48th Class Graduation Ceremony - July 14</a:t>
                      </a:r>
                      <a:r>
                        <a:rPr lang="en-US" sz="1800" b="1" baseline="300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th</a:t>
                      </a:r>
                      <a:r>
                        <a:rPr lang="en-US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, 2021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77427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Forward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171172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Farewell to your “home organizations” (you are now 100% an  INDC participant)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Planning of vacations according to the planned yearly schedule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Preparing for effective time utilization during the year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Setting personal goals for the year at the INDC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From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Ego-system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to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Eco-system 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1009413"/>
            <a:ext cx="9637776" cy="981873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Studies in the Shadow of Covid-19 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he-I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76296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Personal responsibility</a:t>
            </a:r>
          </a:p>
          <a:p>
            <a:pPr algn="l" rtl="0">
              <a:lnSpc>
                <a:spcPct val="150000"/>
              </a:lnSpc>
            </a:pP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Guidelines </a:t>
            </a: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for </a:t>
            </a: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online learning (tardiness</a:t>
            </a: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cameras</a:t>
            </a: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US" sz="2600" dirty="0" smtClean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recording</a:t>
            </a: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algn="l" rtl="0">
              <a:lnSpc>
                <a:spcPct val="150000"/>
              </a:lnSpc>
            </a:pP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Parallel plan</a:t>
            </a:r>
          </a:p>
          <a:p>
            <a:pPr algn="l" rtl="0">
              <a:lnSpc>
                <a:spcPct val="150000"/>
              </a:lnSpc>
            </a:pPr>
            <a:r>
              <a:rPr lang="en-US" sz="2600" dirty="0">
                <a:solidFill>
                  <a:prstClr val="black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Overseas tours</a:t>
            </a: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57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869441" y="1785255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>
                <a:latin typeface="Levenim MT" pitchFamily="2" charset="-79"/>
                <a:cs typeface="Levenim MT" pitchFamily="2" charset="-79"/>
              </a:rPr>
              <a:t>  The Israel National Defense College is the highest institution in the country, which trains senior personnel in the </a:t>
            </a:r>
            <a:r>
              <a:rPr lang="en-US" altLang="he-IL" dirty="0" smtClean="0">
                <a:latin typeface="Levenim MT" pitchFamily="2" charset="-79"/>
                <a:cs typeface="Levenim MT" pitchFamily="2" charset="-79"/>
              </a:rPr>
              <a:t>IDF, </a:t>
            </a:r>
            <a:r>
              <a:rPr lang="en-US" altLang="he-IL" dirty="0">
                <a:latin typeface="Levenim MT" pitchFamily="2" charset="-79"/>
                <a:cs typeface="Levenim MT" pitchFamily="2" charset="-79"/>
              </a:rPr>
              <a:t>and other security and government institutes, for senior command and management positions.</a:t>
            </a:r>
          </a:p>
          <a:p>
            <a:pPr algn="just" rtl="0">
              <a:lnSpc>
                <a:spcPct val="160000"/>
              </a:lnSpc>
              <a:spcBef>
                <a:spcPts val="375"/>
              </a:spcBef>
              <a:buNone/>
            </a:pP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					Israeli Government Decision, 23 May, 1976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1" y="50482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0404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Academic Year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764" y="1976844"/>
            <a:ext cx="974597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Learning and researching the components of national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security</a:t>
            </a: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Analyzing </a:t>
            </a: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the interrelationships between the various national security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dimensions</a:t>
            </a: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Developing </a:t>
            </a: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thinking tools on the strategic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level, </a:t>
            </a:r>
            <a:r>
              <a:rPr lang="en-US" altLang="he-IL" sz="2400" dirty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which are suitable for senior officials’ dealing with challenges in the field of national </a:t>
            </a:r>
            <a:r>
              <a:rPr lang="en-US" altLang="he-IL" sz="2400" dirty="0" smtClean="0">
                <a:latin typeface="Levenim MT" pitchFamily="2" charset="-79"/>
                <a:ea typeface="Tahoma" panose="020B0604030504040204" pitchFamily="34" charset="0"/>
                <a:cs typeface="Levenim MT" pitchFamily="2" charset="-79"/>
              </a:rPr>
              <a:t>security</a:t>
            </a:r>
            <a:endParaRPr lang="he-IL" altLang="he-IL" sz="24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1" y="5010150"/>
            <a:ext cx="552608" cy="83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4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8917765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42836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תרשים" r:id="rId3" imgW="6200775" imgH="3648253" progId="">
                  <p:embed/>
                </p:oleObj>
              </mc:Choice>
              <mc:Fallback>
                <p:oleObj name="תרשים" r:id="rId3" imgW="6200775" imgH="3648253" progId="">
                  <p:embed/>
                  <p:pic>
                    <p:nvPicPr>
                      <p:cNvPr id="0" name="Picture 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879" y="2144463"/>
                        <a:ext cx="6358761" cy="36388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19497" y="528021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Military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9706" y="5192718"/>
            <a:ext cx="15000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Security Organizations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8986" y="5289427"/>
            <a:ext cx="19610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Civil Organizations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8271078" y="5285051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/>
              <a:t>Internationals</a:t>
            </a:r>
            <a:endParaRPr lang="he-IL" dirty="0"/>
          </a:p>
        </p:txBody>
      </p:sp>
      <p:pic>
        <p:nvPicPr>
          <p:cNvPr id="18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21362" y="5362855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292908" y="2722315"/>
            <a:ext cx="53264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6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 rot="21304251">
            <a:off x="4773122" y="3568567"/>
            <a:ext cx="439103" cy="369332"/>
          </a:xfrm>
          <a:prstGeom prst="rect">
            <a:avLst/>
          </a:prstGeom>
          <a:solidFill>
            <a:srgbClr val="A5A5A5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8  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5701553" y="4528383"/>
            <a:ext cx="357433" cy="369332"/>
          </a:xfrm>
          <a:prstGeom prst="rect">
            <a:avLst/>
          </a:prstGeom>
          <a:solidFill>
            <a:srgbClr val="ED7D31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7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6391753" y="3160346"/>
            <a:ext cx="632065" cy="369332"/>
          </a:xfrm>
          <a:prstGeom prst="rect">
            <a:avLst/>
          </a:prstGeom>
          <a:solidFill>
            <a:srgbClr val="5B9BD5"/>
          </a:solidFill>
        </p:spPr>
        <p:txBody>
          <a:bodyPr wrap="square" rtlCol="1">
            <a:spAutoFit/>
          </a:bodyPr>
          <a:lstStyle/>
          <a:p>
            <a:r>
              <a:rPr lang="en-US" dirty="0"/>
              <a:t>22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821657"/>
            <a:ext cx="9637776" cy="822291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48</a:t>
            </a:r>
            <a:r>
              <a:rPr lang="en-US" altLang="he-IL" sz="3600" b="1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Class - Participants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06182"/>
              </p:ext>
            </p:extLst>
          </p:nvPr>
        </p:nvGraphicFramePr>
        <p:xfrm>
          <a:off x="2755292" y="1552812"/>
          <a:ext cx="3912692" cy="42968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22 IDF officers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</a:t>
                      </a: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>
                          <a:latin typeface="+mj-lt"/>
                          <a:cs typeface="David" panose="020E0502060401010101" pitchFamily="34" charset="-79"/>
                        </a:rPr>
                        <a:t> Ministry of Justice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Ministry of </a:t>
                      </a: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Housing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Israel Prison Service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674991"/>
              </p:ext>
            </p:extLst>
          </p:nvPr>
        </p:nvGraphicFramePr>
        <p:xfrm>
          <a:off x="6737471" y="1538818"/>
          <a:ext cx="2908179" cy="43285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3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Greece 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6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326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326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52501"/>
            <a:ext cx="9637776" cy="1104899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Global </a:t>
            </a:r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119520" y="1768607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Basic concepts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in national security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“Network meetings” – personal introduction</a:t>
            </a:r>
            <a:endParaRPr lang="en-US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Geo-strategy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Foreign Ministry Day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National security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team learning tour</a:t>
            </a:r>
            <a:endParaRPr lang="en-US" altLang="he-IL" sz="20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Iran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learning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day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English lessons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Europe seminar </a:t>
            </a:r>
            <a:r>
              <a:rPr lang="en-US" altLang="he-IL" sz="2000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altLang="he-IL" sz="2000" dirty="0" smtClean="0">
                <a:latin typeface="Levenim MT" pitchFamily="2" charset="-79"/>
                <a:cs typeface="Levenim MT" pitchFamily="2" charset="-79"/>
              </a:rPr>
              <a:t>learning tour</a:t>
            </a:r>
            <a:endParaRPr lang="he-IL" altLang="he-IL" sz="20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52501"/>
            <a:ext cx="9637776" cy="1104899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Season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119520" y="179473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Zionism Seminar: Founding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fathers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of the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nation </a:t>
            </a:r>
            <a:endParaRPr lang="en-US" altLang="he-IL" sz="16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Strategy studies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Geography and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national security tours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(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North,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South, </a:t>
            </a:r>
            <a:r>
              <a:rPr lang="en-US" sz="1600" dirty="0">
                <a:latin typeface="Levenim MT" pitchFamily="2" charset="-79"/>
                <a:cs typeface="Levenim MT" pitchFamily="2" charset="-79"/>
              </a:rPr>
              <a:t>Judea and Samaria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, Jerusalem, Seam Line and the Jordan Valley)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Diplomacy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foreign policy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Approaches and schools in political science 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Extended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elective seminar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: Public Law /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The Israeli society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national security 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(Haifa)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Elective seminar</a:t>
            </a: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: Israeli Society /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Energy security</a:t>
            </a:r>
            <a:endParaRPr lang="en-US" altLang="he-IL" sz="16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Negotiation / Persuasion skills and standing in front of a camera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600" dirty="0">
                <a:latin typeface="Levenim MT" pitchFamily="2" charset="-79"/>
                <a:cs typeface="Levenim MT" pitchFamily="2" charset="-79"/>
              </a:rPr>
              <a:t>A concluding </a:t>
            </a:r>
            <a:r>
              <a:rPr lang="en-US" altLang="he-IL" sz="1600" dirty="0" smtClean="0">
                <a:latin typeface="Levenim MT" pitchFamily="2" charset="-79"/>
                <a:cs typeface="Levenim MT" pitchFamily="2" charset="-79"/>
              </a:rPr>
              <a:t>political-security simulation</a:t>
            </a:r>
            <a:endParaRPr lang="he-IL" altLang="he-IL" sz="18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40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/>
            <a:r>
              <a:rPr lang="en-US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Specialization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25512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The digital world for decision makers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Tours of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Elective Seminar: Israel </a:t>
            </a:r>
            <a:r>
              <a:rPr lang="en-US" altLang="he-IL" sz="2200" dirty="0" smtClean="0">
                <a:latin typeface="Levenim MT" pitchFamily="2" charset="-79"/>
                <a:cs typeface="Levenim MT" pitchFamily="2" charset="-79"/>
              </a:rPr>
              <a:t>economics </a:t>
            </a: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/ Communications / Cyber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Government corruption </a:t>
            </a:r>
            <a:r>
              <a:rPr lang="en-US" altLang="he-IL" sz="2200" dirty="0" smtClean="0">
                <a:latin typeface="Levenim MT" pitchFamily="2" charset="-79"/>
                <a:cs typeface="Levenim MT" pitchFamily="2" charset="-79"/>
              </a:rPr>
              <a:t>Symposium</a:t>
            </a:r>
            <a:endParaRPr lang="en-US" altLang="he-IL" sz="22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International Law </a:t>
            </a:r>
            <a:r>
              <a:rPr lang="en-US" altLang="he-IL" sz="2200" dirty="0" smtClean="0">
                <a:latin typeface="Levenim MT" pitchFamily="2" charset="-79"/>
                <a:cs typeface="Levenim MT" pitchFamily="2" charset="-79"/>
              </a:rPr>
              <a:t>Symposium</a:t>
            </a:r>
            <a:endParaRPr lang="en-US" altLang="he-IL" sz="22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Cyber </a:t>
            </a:r>
            <a:r>
              <a:rPr lang="en-US" altLang="he-IL" sz="2200" dirty="0" smtClean="0">
                <a:latin typeface="Levenim MT" pitchFamily="2" charset="-79"/>
                <a:cs typeface="Levenim MT" pitchFamily="2" charset="-79"/>
              </a:rPr>
              <a:t>learning </a:t>
            </a: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day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200" dirty="0" smtClean="0">
                <a:latin typeface="Levenim MT" pitchFamily="2" charset="-79"/>
                <a:cs typeface="Levenim MT" pitchFamily="2" charset="-79"/>
              </a:rPr>
              <a:t>East seminar </a:t>
            </a:r>
            <a:r>
              <a:rPr lang="en-US" altLang="he-IL" sz="2200" dirty="0">
                <a:latin typeface="Levenim MT" pitchFamily="2" charset="-79"/>
                <a:cs typeface="Levenim MT" pitchFamily="2" charset="-79"/>
              </a:rPr>
              <a:t>and </a:t>
            </a:r>
            <a:r>
              <a:rPr lang="en-US" altLang="he-IL" sz="2200" dirty="0" smtClean="0">
                <a:latin typeface="Levenim MT" pitchFamily="2" charset="-79"/>
                <a:cs typeface="Levenim MT" pitchFamily="2" charset="-79"/>
              </a:rPr>
              <a:t>learning tour</a:t>
            </a:r>
            <a:endParaRPr lang="he-IL" sz="2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164" y="4774348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AAAB59B80104CB16B26DA3248C953" ma:contentTypeVersion="12" ma:contentTypeDescription="Create a new document." ma:contentTypeScope="" ma:versionID="c86d64e660d868b7bd2885cdcbf88e30">
  <xsd:schema xmlns:xsd="http://www.w3.org/2001/XMLSchema" xmlns:xs="http://www.w3.org/2001/XMLSchema" xmlns:p="http://schemas.microsoft.com/office/2006/metadata/properties" xmlns:ns2="05187063-7f7a-474c-a948-eeb636a205b7" xmlns:ns3="e117b202-2014-45e8-bce2-ab03415b2dff" targetNamespace="http://schemas.microsoft.com/office/2006/metadata/properties" ma:root="true" ma:fieldsID="48cf91e1b8c47030ca59b12b43d462c1" ns2:_="" ns3:_="">
    <xsd:import namespace="05187063-7f7a-474c-a948-eeb636a205b7"/>
    <xsd:import namespace="e117b202-2014-45e8-bce2-ab03415b2d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87063-7f7a-474c-a948-eeb636a20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7b202-2014-45e8-bce2-ab03415b2d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BC765C-481E-4B0D-A68B-EF800ACB38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87063-7f7a-474c-a948-eeb636a205b7"/>
    <ds:schemaRef ds:uri="e117b202-2014-45e8-bce2-ab03415b2d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5491AB-71C7-4653-AF5F-C1902E341564}">
  <ds:schemaRefs>
    <ds:schemaRef ds:uri="http://purl.org/dc/terms/"/>
    <ds:schemaRef ds:uri="05187063-7f7a-474c-a948-eeb636a205b7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117b202-2014-45e8-bce2-ab03415b2df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E10CCB-789A-4355-ACB2-0B18123580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10181</TotalTime>
  <Words>734</Words>
  <Application>Microsoft Office PowerPoint</Application>
  <PresentationFormat>Widescreen</PresentationFormat>
  <Paragraphs>186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תרשים</vt:lpstr>
      <vt:lpstr>Israel National Defense College</vt:lpstr>
      <vt:lpstr>The INDC</vt:lpstr>
      <vt:lpstr>Goals of the Academic Year</vt:lpstr>
      <vt:lpstr>Learning Fields in the INDC</vt:lpstr>
      <vt:lpstr>Class Composition</vt:lpstr>
      <vt:lpstr>48th Class - Participants</vt:lpstr>
      <vt:lpstr>The Global Season</vt:lpstr>
      <vt:lpstr>The Israeli Season</vt:lpstr>
      <vt:lpstr>The Specialization Season</vt:lpstr>
      <vt:lpstr>The Integrative Season</vt:lpstr>
      <vt:lpstr>INDC Learning Methods </vt:lpstr>
      <vt:lpstr>INDC Code (1\2)</vt:lpstr>
      <vt:lpstr>INDC Code (2\2)</vt:lpstr>
      <vt:lpstr>Participants’ Roles</vt:lpstr>
      <vt:lpstr>(Basic) Weekly Structure in the INDC</vt:lpstr>
      <vt:lpstr>Important Dates</vt:lpstr>
      <vt:lpstr>Looking Forward</vt:lpstr>
      <vt:lpstr>Studies in the Shadow of Covid-19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295</cp:revision>
  <cp:lastPrinted>2017-08-27T15:18:28Z</cp:lastPrinted>
  <dcterms:created xsi:type="dcterms:W3CDTF">2017-08-17T05:53:13Z</dcterms:created>
  <dcterms:modified xsi:type="dcterms:W3CDTF">2020-07-29T13:48:57Z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0x0101004F4AAAB59B80104CB16B26DA3248C953</vt:lpwstr>
  </property>
</Properties>
</file>