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handoutMasterIdLst>
    <p:handoutMasterId r:id="rId23"/>
  </p:handoutMasterIdLst>
  <p:sldIdLst>
    <p:sldId id="291" r:id="rId2"/>
    <p:sldId id="290" r:id="rId3"/>
    <p:sldId id="289" r:id="rId4"/>
    <p:sldId id="288" r:id="rId5"/>
    <p:sldId id="287" r:id="rId6"/>
    <p:sldId id="285" r:id="rId7"/>
    <p:sldId id="284" r:id="rId8"/>
    <p:sldId id="283" r:id="rId9"/>
    <p:sldId id="279" r:id="rId10"/>
    <p:sldId id="263" r:id="rId11"/>
    <p:sldId id="282" r:id="rId12"/>
    <p:sldId id="264" r:id="rId13"/>
    <p:sldId id="278" r:id="rId14"/>
    <p:sldId id="281" r:id="rId15"/>
    <p:sldId id="265" r:id="rId16"/>
    <p:sldId id="280" r:id="rId17"/>
    <p:sldId id="292" r:id="rId18"/>
    <p:sldId id="293" r:id="rId19"/>
    <p:sldId id="268" r:id="rId20"/>
    <p:sldId id="270" r:id="rId21"/>
    <p:sldId id="269" r:id="rId22"/>
  </p:sldIdLst>
  <p:sldSz cx="12192000" cy="6858000"/>
  <p:notesSz cx="6858000"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A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78" d="100"/>
          <a:sy n="78" d="100"/>
        </p:scale>
        <p:origin x="120"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sz="2400" b="1" i="0" u="none" strike="noStrike" kern="1200" spc="0" baseline="0">
                <a:solidFill>
                  <a:schemeClr val="accent6"/>
                </a:solidFill>
                <a:latin typeface="+mn-lt"/>
                <a:ea typeface="+mn-ea"/>
                <a:cs typeface="+mn-cs"/>
              </a:defRPr>
            </a:pPr>
            <a:r>
              <a:rPr lang="en-US" sz="2000" b="1" dirty="0" smtClean="0">
                <a:solidFill>
                  <a:schemeClr val="accent6"/>
                </a:solidFill>
              </a:rPr>
              <a:t>The Jewish people numbered at the end of the 19th century</a:t>
            </a:r>
          </a:p>
          <a:p>
            <a:pPr algn="l" rtl="0">
              <a:defRPr sz="2400" b="1">
                <a:solidFill>
                  <a:schemeClr val="accent6"/>
                </a:solidFill>
              </a:defRPr>
            </a:pPr>
            <a:r>
              <a:rPr lang="en-US" sz="2000" b="1" dirty="0" smtClean="0">
                <a:solidFill>
                  <a:schemeClr val="accent6"/>
                </a:solidFill>
              </a:rPr>
              <a:t>About 10 and a half million people</a:t>
            </a:r>
            <a:endParaRPr lang="he-IL" sz="2000" b="1" dirty="0" smtClean="0">
              <a:solidFill>
                <a:schemeClr val="accent6"/>
              </a:solidFill>
            </a:endParaRPr>
          </a:p>
        </c:rich>
      </c:tx>
      <c:layout>
        <c:manualLayout>
          <c:xMode val="edge"/>
          <c:yMode val="edge"/>
          <c:x val="0.46252342182149647"/>
          <c:y val="0.87758332186613341"/>
        </c:manualLayout>
      </c:layout>
      <c:overlay val="0"/>
      <c:spPr>
        <a:noFill/>
        <a:ln>
          <a:solidFill>
            <a:schemeClr val="accent6"/>
          </a:solidFill>
        </a:ln>
        <a:effectLst/>
      </c:spPr>
      <c:txPr>
        <a:bodyPr rot="0" spcFirstLastPara="1" vertOverflow="ellipsis" vert="horz" wrap="square" anchor="ctr" anchorCtr="1"/>
        <a:lstStyle/>
        <a:p>
          <a:pPr algn="l" rtl="0">
            <a:defRPr sz="2400" b="1" i="0" u="none" strike="noStrike" kern="1200" spc="0" baseline="0">
              <a:solidFill>
                <a:schemeClr val="accent6"/>
              </a:solidFill>
              <a:latin typeface="+mn-lt"/>
              <a:ea typeface="+mn-ea"/>
              <a:cs typeface="+mn-cs"/>
            </a:defRPr>
          </a:pPr>
          <a:endParaRPr lang="en-US"/>
        </a:p>
      </c:txPr>
    </c:title>
    <c:autoTitleDeleted val="0"/>
    <c:plotArea>
      <c:layout>
        <c:manualLayout>
          <c:layoutTarget val="inner"/>
          <c:xMode val="edge"/>
          <c:yMode val="edge"/>
          <c:x val="0.26681280373700555"/>
          <c:y val="0.13849056502617202"/>
          <c:w val="0.3962844369863624"/>
          <c:h val="0.7271609119193948"/>
        </c:manualLayout>
      </c:layout>
      <c:pieChart>
        <c:varyColors val="1"/>
        <c:ser>
          <c:idx val="0"/>
          <c:order val="0"/>
          <c:tx>
            <c:strRef>
              <c:f>גיליון1!$B$1</c:f>
              <c:strCache>
                <c:ptCount val="1"/>
                <c:pt idx="0">
                  <c:v>מכירות</c:v>
                </c:pt>
              </c:strCache>
            </c:strRef>
          </c:tx>
          <c:dPt>
            <c:idx val="0"/>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389F-42BE-8812-C7DED40AAFC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A-389F-42BE-8812-C7DED40AAFC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9-389F-42BE-8812-C7DED40AAFC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389F-42BE-8812-C7DED40AAFCD}"/>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8-389F-42BE-8812-C7DED40AAFCD}"/>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6-389F-42BE-8812-C7DED40AAFCD}"/>
              </c:ext>
            </c:extLst>
          </c:dPt>
          <c:dPt>
            <c:idx val="6"/>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4-389F-42BE-8812-C7DED40AAFCD}"/>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389F-42BE-8812-C7DED40AAFCD}"/>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389F-42BE-8812-C7DED40AAFCD}"/>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389F-42BE-8812-C7DED40AAFCD}"/>
              </c:ext>
            </c:extLst>
          </c:dPt>
          <c:dLbls>
            <c:dLbl>
              <c:idx val="0"/>
              <c:layout>
                <c:manualLayout>
                  <c:x val="1.0307346402886252E-3"/>
                  <c:y val="3.9718210687906833E-2"/>
                </c:manualLayout>
              </c:layout>
              <c:tx>
                <c:rich>
                  <a:bodyPr/>
                  <a:lstStyle/>
                  <a:p>
                    <a:r>
                      <a:rPr lang="en-US" dirty="0" smtClean="0"/>
                      <a:t>Russian Countries</a:t>
                    </a:r>
                    <a:r>
                      <a:rPr lang="en-US" baseline="0" dirty="0" smtClean="0"/>
                      <a:t>, </a:t>
                    </a:r>
                    <a:fld id="{B145C35B-E543-4DBF-B5E5-B84E3E33E030}" type="VALUE">
                      <a:rPr lang="en-US" baseline="0">
                        <a:solidFill>
                          <a:schemeClr val="tx1"/>
                        </a:solidFill>
                      </a:rPr>
                      <a:pPr/>
                      <a:t>[VALUE]</a:t>
                    </a:fld>
                    <a:endParaRPr lang="en-US" baseline="0" dirty="0" smtClean="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389F-42BE-8812-C7DED40AAFCD}"/>
                </c:ext>
                <c:ext xmlns:c15="http://schemas.microsoft.com/office/drawing/2012/chart" uri="{CE6537A1-D6FC-4f65-9D91-7224C49458BB}">
                  <c15:layout/>
                  <c15:dlblFieldTable/>
                  <c15:showDataLabelsRange val="0"/>
                </c:ext>
              </c:extLst>
            </c:dLbl>
            <c:dLbl>
              <c:idx val="1"/>
              <c:layout>
                <c:manualLayout>
                  <c:x val="-0.1226574221943464"/>
                  <c:y val="-0.16454687284990002"/>
                </c:manualLayout>
              </c:layout>
              <c:tx>
                <c:rich>
                  <a:bodyPr/>
                  <a:lstStyle/>
                  <a:p>
                    <a:r>
                      <a:rPr lang="en-US" dirty="0" smtClean="0"/>
                      <a:t>Austria-Hungary</a:t>
                    </a:r>
                    <a:r>
                      <a:rPr lang="en-US" baseline="0" dirty="0" smtClean="0"/>
                      <a:t>, </a:t>
                    </a:r>
                    <a:fld id="{2DE701C3-7FD8-49D6-A69E-4D077342301A}" type="VALUE">
                      <a:rPr lang="en-US" baseline="0">
                        <a:solidFill>
                          <a:schemeClr val="tx1"/>
                        </a:solidFill>
                      </a:rPr>
                      <a:pPr/>
                      <a:t>[VALUE]</a:t>
                    </a:fld>
                    <a:endParaRPr lang="en-US" baseline="0" dirty="0" smtClean="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A-389F-42BE-8812-C7DED40AAFCD}"/>
                </c:ext>
                <c:ext xmlns:c15="http://schemas.microsoft.com/office/drawing/2012/chart" uri="{CE6537A1-D6FC-4f65-9D91-7224C49458BB}">
                  <c15:layout/>
                  <c15:dlblFieldTable/>
                  <c15:showDataLabelsRange val="0"/>
                </c:ext>
              </c:extLst>
            </c:dLbl>
            <c:dLbl>
              <c:idx val="2"/>
              <c:layout>
                <c:manualLayout>
                  <c:x val="-2.8860569928081507E-2"/>
                  <c:y val="2.0804777026998782E-2"/>
                </c:manualLayout>
              </c:layout>
              <c:tx>
                <c:rich>
                  <a:bodyPr/>
                  <a:lstStyle/>
                  <a:p>
                    <a:r>
                      <a:rPr lang="en-US" dirty="0" smtClean="0"/>
                      <a:t>Germany</a:t>
                    </a:r>
                    <a:r>
                      <a:rPr lang="en-US" baseline="0" dirty="0" smtClean="0"/>
                      <a:t>, </a:t>
                    </a:r>
                    <a:fld id="{EF3F3AA6-E3E8-4AC9-9A09-8AF7399E6BCA}" type="VALUE">
                      <a:rPr lang="en-US" baseline="0">
                        <a:solidFill>
                          <a:schemeClr val="tx1"/>
                        </a:solidFill>
                      </a:rPr>
                      <a:pPr/>
                      <a:t>[VALUE]</a:t>
                    </a:fld>
                    <a:endParaRPr lang="en-US" baseline="0" dirty="0" smtClean="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389F-42BE-8812-C7DED40AAFCD}"/>
                </c:ext>
                <c:ext xmlns:c15="http://schemas.microsoft.com/office/drawing/2012/chart" uri="{CE6537A1-D6FC-4f65-9D91-7224C49458BB}">
                  <c15:layout/>
                  <c15:dlblFieldTable/>
                  <c15:showDataLabelsRange val="0"/>
                </c:ext>
              </c:extLst>
            </c:dLbl>
            <c:dLbl>
              <c:idx val="3"/>
              <c:layout>
                <c:manualLayout>
                  <c:x val="-7.2151424820203758E-2"/>
                  <c:y val="1.134806019654476E-2"/>
                </c:manualLayout>
              </c:layout>
              <c:tx>
                <c:rich>
                  <a:bodyPr/>
                  <a:lstStyle/>
                  <a:p>
                    <a:r>
                      <a:rPr lang="en-US" dirty="0" smtClean="0"/>
                      <a:t>Britain</a:t>
                    </a:r>
                    <a:r>
                      <a:rPr lang="en-US" baseline="0" dirty="0" smtClean="0"/>
                      <a:t>, </a:t>
                    </a:r>
                    <a:fld id="{43F328F4-2D71-46ED-A474-38A131B6C4CD}" type="VALUE">
                      <a:rPr lang="en-US" baseline="0">
                        <a:solidFill>
                          <a:schemeClr val="tx1"/>
                        </a:solidFill>
                      </a:rPr>
                      <a:pPr/>
                      <a:t>[VALUE]</a:t>
                    </a:fld>
                    <a:endParaRPr lang="en-US" baseline="0" dirty="0" smtClean="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389F-42BE-8812-C7DED40AAFCD}"/>
                </c:ext>
                <c:ext xmlns:c15="http://schemas.microsoft.com/office/drawing/2012/chart" uri="{CE6537A1-D6FC-4f65-9D91-7224C49458BB}">
                  <c15:layout/>
                  <c15:dlblFieldTable/>
                  <c15:showDataLabelsRange val="0"/>
                </c:ext>
              </c:extLst>
            </c:dLbl>
            <c:dLbl>
              <c:idx val="4"/>
              <c:layout>
                <c:manualLayout>
                  <c:x val="-8.2458771223090019E-3"/>
                  <c:y val="0"/>
                </c:manualLayout>
              </c:layout>
              <c:tx>
                <c:rich>
                  <a:bodyPr/>
                  <a:lstStyle/>
                  <a:p>
                    <a:r>
                      <a:rPr lang="en-US" dirty="0" smtClean="0"/>
                      <a:t>France</a:t>
                    </a:r>
                    <a:r>
                      <a:rPr lang="en-US" baseline="0" dirty="0" smtClean="0"/>
                      <a:t>, </a:t>
                    </a:r>
                    <a:fld id="{0FDAFAD2-6765-47CB-95BA-AB2D27BF1021}" type="VALUE">
                      <a:rPr lang="en-US" baseline="0">
                        <a:solidFill>
                          <a:schemeClr val="tx1"/>
                        </a:solidFill>
                      </a:rPr>
                      <a:pPr/>
                      <a:t>[VALUE]</a:t>
                    </a:fld>
                    <a:endParaRPr lang="en-US" baseline="0" dirty="0" smtClean="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389F-42BE-8812-C7DED40AAFCD}"/>
                </c:ext>
                <c:ext xmlns:c15="http://schemas.microsoft.com/office/drawing/2012/chart" uri="{CE6537A1-D6FC-4f65-9D91-7224C49458BB}">
                  <c15:layout/>
                  <c15:dlblFieldTable/>
                  <c15:showDataLabelsRange val="0"/>
                </c:ext>
              </c:extLst>
            </c:dLbl>
            <c:dLbl>
              <c:idx val="5"/>
              <c:layout>
                <c:manualLayout>
                  <c:x val="-3.0922445009698152E-3"/>
                  <c:y val="-4.1609554053997667E-2"/>
                </c:manualLayout>
              </c:layout>
              <c:tx>
                <c:rich>
                  <a:bodyPr rot="0" spcFirstLastPara="1" vertOverflow="ellipsis" vert="horz" wrap="square" lIns="38100" tIns="19050" rIns="38100" bIns="19050" anchor="ctr" anchorCtr="1">
                    <a:noAutofit/>
                  </a:bodyPr>
                  <a:lstStyle/>
                  <a:p>
                    <a:pPr rtl="0">
                      <a:defRPr sz="1800" b="1" i="0" u="none" strike="noStrike" kern="1200" baseline="0">
                        <a:ln>
                          <a:noFill/>
                        </a:ln>
                        <a:solidFill>
                          <a:srgbClr val="00B0F0"/>
                        </a:solidFill>
                        <a:latin typeface="+mn-lt"/>
                        <a:ea typeface="+mn-ea"/>
                        <a:cs typeface="+mn-cs"/>
                      </a:defRPr>
                    </a:pPr>
                    <a:r>
                      <a:rPr lang="en-US" dirty="0" smtClean="0"/>
                      <a:t>South East Europe</a:t>
                    </a:r>
                    <a:r>
                      <a:rPr lang="en-US" baseline="0" dirty="0" smtClean="0"/>
                      <a:t>, </a:t>
                    </a:r>
                    <a:fld id="{7540C8E9-CF1D-4621-A2A6-482D7CF1AEBD}" type="VALUE">
                      <a:rPr lang="en-US" baseline="0">
                        <a:solidFill>
                          <a:schemeClr val="tx1"/>
                        </a:solidFill>
                      </a:rPr>
                      <a:pPr rtl="0">
                        <a:defRPr sz="1800" b="1">
                          <a:ln>
                            <a:noFill/>
                          </a:ln>
                          <a:solidFill>
                            <a:srgbClr val="00B0F0"/>
                          </a:solidFill>
                        </a:defRPr>
                      </a:pPr>
                      <a:t>[VALUE]</a:t>
                    </a:fld>
                    <a:endParaRPr lang="en-US" baseline="0" dirty="0" smtClean="0"/>
                  </a:p>
                </c:rich>
              </c:tx>
              <c:numFmt formatCode="#,##0" sourceLinked="0"/>
              <c:spPr>
                <a:noFill/>
                <a:ln>
                  <a:noFill/>
                </a:ln>
                <a:effectLst/>
              </c:spPr>
              <c:txPr>
                <a:bodyPr rot="0" spcFirstLastPara="1" vertOverflow="ellipsis" vert="horz" wrap="square" lIns="38100" tIns="19050" rIns="38100" bIns="19050" anchor="ctr" anchorCtr="1">
                  <a:noAutofit/>
                </a:bodyPr>
                <a:lstStyle/>
                <a:p>
                  <a:pPr rtl="0">
                    <a:defRPr sz="1800" b="1" i="0" u="none" strike="noStrike" kern="1200" baseline="0">
                      <a:ln>
                        <a:noFill/>
                      </a:ln>
                      <a:solidFill>
                        <a:srgbClr val="00B0F0"/>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389F-42BE-8812-C7DED40AAFCD}"/>
                </c:ext>
                <c:ext xmlns:c15="http://schemas.microsoft.com/office/drawing/2012/chart" uri="{CE6537A1-D6FC-4f65-9D91-7224C49458BB}">
                  <c15:layout>
                    <c:manualLayout>
                      <c:w val="0.2028022347300924"/>
                      <c:h val="9.5323705650976559E-2"/>
                    </c:manualLayout>
                  </c15:layout>
                  <c15:dlblFieldTable/>
                  <c15:showDataLabelsRange val="0"/>
                </c:ext>
              </c:extLst>
            </c:dLbl>
            <c:dLbl>
              <c:idx val="6"/>
              <c:layout>
                <c:manualLayout>
                  <c:x val="-1.1338081043174877E-2"/>
                  <c:y val="1.8913433660908048E-3"/>
                </c:manualLayout>
              </c:layout>
              <c:tx>
                <c:rich>
                  <a:bodyPr/>
                  <a:lstStyle/>
                  <a:p>
                    <a:r>
                      <a:rPr lang="en-US" dirty="0" smtClean="0"/>
                      <a:t>USA</a:t>
                    </a:r>
                    <a:r>
                      <a:rPr lang="en-US" baseline="0" dirty="0" smtClean="0"/>
                      <a:t>, </a:t>
                    </a:r>
                    <a:fld id="{B4E132F7-B45E-4EAF-9766-1D983AA7F20A}" type="VALUE">
                      <a:rPr lang="en-US" baseline="0">
                        <a:solidFill>
                          <a:schemeClr val="tx1"/>
                        </a:solidFill>
                      </a:rPr>
                      <a:pPr/>
                      <a:t>[VALUE]</a:t>
                    </a:fld>
                    <a:endParaRPr lang="en-US" baseline="0" dirty="0" smtClean="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389F-42BE-8812-C7DED40AAFCD}"/>
                </c:ext>
                <c:ext xmlns:c15="http://schemas.microsoft.com/office/drawing/2012/chart" uri="{CE6537A1-D6FC-4f65-9D91-7224C49458BB}">
                  <c15:layout/>
                  <c15:dlblFieldTable/>
                  <c15:showDataLabelsRange val="0"/>
                </c:ext>
              </c:extLst>
            </c:dLbl>
            <c:dLbl>
              <c:idx val="7"/>
              <c:layout>
                <c:manualLayout>
                  <c:x val="-5.2567466654719924E-2"/>
                  <c:y val="-1.8913433660908048E-3"/>
                </c:manualLayout>
              </c:layout>
              <c:tx>
                <c:rich>
                  <a:bodyPr/>
                  <a:lstStyle/>
                  <a:p>
                    <a:r>
                      <a:rPr lang="en-US" dirty="0" smtClean="0"/>
                      <a:t>Asia</a:t>
                    </a:r>
                    <a:r>
                      <a:rPr lang="en-US" baseline="0" dirty="0" smtClean="0"/>
                      <a:t>, </a:t>
                    </a:r>
                    <a:fld id="{980C7283-FD52-4DD9-8526-A620B2747668}" type="VALUE">
                      <a:rPr lang="en-US" baseline="0">
                        <a:solidFill>
                          <a:schemeClr val="tx1"/>
                        </a:solidFill>
                      </a:rPr>
                      <a:pPr/>
                      <a:t>[VALUE]</a:t>
                    </a:fld>
                    <a:endParaRPr lang="en-US" baseline="0" dirty="0" smtClean="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389F-42BE-8812-C7DED40AAFCD}"/>
                </c:ext>
                <c:ext xmlns:c15="http://schemas.microsoft.com/office/drawing/2012/chart" uri="{CE6537A1-D6FC-4f65-9D91-7224C49458BB}">
                  <c15:layout/>
                  <c15:dlblFieldTable/>
                  <c15:showDataLabelsRange val="0"/>
                </c:ext>
              </c:extLst>
            </c:dLbl>
            <c:dLbl>
              <c:idx val="8"/>
              <c:layout>
                <c:manualLayout>
                  <c:x val="-9.2766117625977026E-3"/>
                  <c:y val="-6.6197017813178188E-2"/>
                </c:manualLayout>
              </c:layout>
              <c:tx>
                <c:rich>
                  <a:bodyPr/>
                  <a:lstStyle/>
                  <a:p>
                    <a:r>
                      <a:rPr lang="en-US" dirty="0" smtClean="0"/>
                      <a:t>Africa</a:t>
                    </a:r>
                    <a:r>
                      <a:rPr lang="en-US" baseline="0" dirty="0" smtClean="0"/>
                      <a:t>, </a:t>
                    </a:r>
                    <a:fld id="{48AE8170-4319-4028-B694-C34B1E9FCD95}" type="VALUE">
                      <a:rPr lang="en-US" baseline="0">
                        <a:solidFill>
                          <a:schemeClr val="tx1"/>
                        </a:solidFill>
                      </a:rPr>
                      <a:pPr/>
                      <a:t>[VALUE]</a:t>
                    </a:fld>
                    <a:endParaRPr lang="en-US" baseline="0" dirty="0" smtClean="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389F-42BE-8812-C7DED40AAFCD}"/>
                </c:ext>
                <c:ext xmlns:c15="http://schemas.microsoft.com/office/drawing/2012/chart" uri="{CE6537A1-D6FC-4f65-9D91-7224C49458BB}">
                  <c15:layout/>
                  <c15:dlblFieldTable/>
                  <c15:showDataLabelsRange val="0"/>
                </c:ext>
              </c:extLst>
            </c:dLbl>
            <c:dLbl>
              <c:idx val="9"/>
              <c:layout>
                <c:manualLayout>
                  <c:x val="9.6875000000000058E-2"/>
                  <c:y val="-1.0742062745960844E-17"/>
                </c:manualLayout>
              </c:layout>
              <c:tx>
                <c:rich>
                  <a:bodyPr/>
                  <a:lstStyle/>
                  <a:p>
                    <a:r>
                      <a:rPr lang="en-US" dirty="0" smtClean="0"/>
                      <a:t>Israel</a:t>
                    </a:r>
                    <a:r>
                      <a:rPr lang="en-US" baseline="0" dirty="0" smtClean="0"/>
                      <a:t>, </a:t>
                    </a:r>
                    <a:fld id="{BBFCBC4A-016D-4BFB-B360-CB3DABA1ECBE}" type="VALUE">
                      <a:rPr lang="en-US" baseline="0">
                        <a:solidFill>
                          <a:schemeClr val="tx1"/>
                        </a:solidFill>
                      </a:rPr>
                      <a:pPr/>
                      <a:t>[VALUE]</a:t>
                    </a:fld>
                    <a:endParaRPr lang="en-US" baseline="0" dirty="0" smtClean="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389F-42BE-8812-C7DED40AAFCD}"/>
                </c:ext>
                <c:ext xmlns:c15="http://schemas.microsoft.com/office/drawing/2012/chart" uri="{CE6537A1-D6FC-4f65-9D91-7224C49458BB}">
                  <c15:layout/>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rtl="0">
                  <a:defRPr sz="1800" b="1" i="0" u="none" strike="noStrike" kern="1200" baseline="0">
                    <a:ln>
                      <a:noFill/>
                    </a:ln>
                    <a:solidFill>
                      <a:srgbClr val="00B0F0"/>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57150"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גיליון1!$A$2:$A$11</c:f>
              <c:strCache>
                <c:ptCount val="10"/>
                <c:pt idx="0">
                  <c:v>רוסיה הצארית</c:v>
                </c:pt>
                <c:pt idx="1">
                  <c:v>אוסטרו-הונגריה</c:v>
                </c:pt>
                <c:pt idx="2">
                  <c:v>גרמניה</c:v>
                </c:pt>
                <c:pt idx="3">
                  <c:v>בריטניה</c:v>
                </c:pt>
                <c:pt idx="4">
                  <c:v>צרפת</c:v>
                </c:pt>
                <c:pt idx="5">
                  <c:v>דרום מזרח אירופה</c:v>
                </c:pt>
                <c:pt idx="6">
                  <c:v>ארה"ב</c:v>
                </c:pt>
                <c:pt idx="7">
                  <c:v>אסיה</c:v>
                </c:pt>
                <c:pt idx="8">
                  <c:v>אפריקה</c:v>
                </c:pt>
                <c:pt idx="9">
                  <c:v>ארץ ישראל</c:v>
                </c:pt>
              </c:strCache>
            </c:strRef>
          </c:cat>
          <c:val>
            <c:numRef>
              <c:f>גיליון1!$B$2:$B$11</c:f>
              <c:numCache>
                <c:formatCode>#,##0</c:formatCode>
                <c:ptCount val="10"/>
                <c:pt idx="0" formatCode="#,##0.00">
                  <c:v>5000000</c:v>
                </c:pt>
                <c:pt idx="1">
                  <c:v>2000000</c:v>
                </c:pt>
                <c:pt idx="2">
                  <c:v>587000</c:v>
                </c:pt>
                <c:pt idx="3">
                  <c:v>200000</c:v>
                </c:pt>
                <c:pt idx="4">
                  <c:v>100000</c:v>
                </c:pt>
                <c:pt idx="5">
                  <c:v>370000</c:v>
                </c:pt>
                <c:pt idx="6">
                  <c:v>1000000</c:v>
                </c:pt>
                <c:pt idx="7">
                  <c:v>430000</c:v>
                </c:pt>
                <c:pt idx="8">
                  <c:v>340000</c:v>
                </c:pt>
                <c:pt idx="9">
                  <c:v>50000</c:v>
                </c:pt>
              </c:numCache>
            </c:numRef>
          </c:val>
          <c:extLst xmlns:c16r2="http://schemas.microsoft.com/office/drawing/2015/06/chart">
            <c:ext xmlns:c16="http://schemas.microsoft.com/office/drawing/2014/chart" uri="{C3380CC4-5D6E-409C-BE32-E72D297353CC}">
              <c16:uniqueId val="{00000000-389F-42BE-8812-C7DED40AAFC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4A9A3381-B9FB-48E7-8B6B-28A5984F2A66}" type="datetimeFigureOut">
              <a:rPr lang="en-US" smtClean="0"/>
              <a:t>9/12/2018</a:t>
            </a:fld>
            <a:endParaRPr lang="en-US"/>
          </a:p>
        </p:txBody>
      </p:sp>
      <p:sp>
        <p:nvSpPr>
          <p:cNvPr id="4" name="Footer Placeholder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875D3F47-B53E-4872-9551-5F62D2FB758E}" type="slidenum">
              <a:rPr lang="en-US" smtClean="0"/>
              <a:t>‹#›</a:t>
            </a:fld>
            <a:endParaRPr lang="en-US"/>
          </a:p>
        </p:txBody>
      </p:sp>
    </p:spTree>
    <p:extLst>
      <p:ext uri="{BB962C8B-B14F-4D97-AF65-F5344CB8AC3E}">
        <p14:creationId xmlns:p14="http://schemas.microsoft.com/office/powerpoint/2010/main" val="11128560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149132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343227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235722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392957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212450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681125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223028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239871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421210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92826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385729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9B8C523-D371-4133-A26C-02F4EFEB2154}" type="datetimeFigureOut">
              <a:rPr lang="he-IL" smtClean="0"/>
              <a:t>ג'/תשרי/תשע"ט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263A604-EF46-4E9E-B5CF-431F388AB6FA}" type="slidenum">
              <a:rPr lang="he-IL" smtClean="0"/>
              <a:t>‹#›</a:t>
            </a:fld>
            <a:endParaRPr lang="he-IL"/>
          </a:p>
        </p:txBody>
      </p:sp>
    </p:spTree>
    <p:extLst>
      <p:ext uri="{BB962C8B-B14F-4D97-AF65-F5344CB8AC3E}">
        <p14:creationId xmlns:p14="http://schemas.microsoft.com/office/powerpoint/2010/main" val="310932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0"/>
            <a:ext cx="12192000" cy="6858000"/>
          </a:xfrm>
          <a:prstGeom prst="rect">
            <a:avLst/>
          </a:prstGeom>
          <a:solidFill>
            <a:srgbClr val="7CAFD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אם </a:t>
            </a:r>
            <a:endParaRPr lang="he-IL" dirty="0"/>
          </a:p>
        </p:txBody>
      </p:sp>
      <p:sp>
        <p:nvSpPr>
          <p:cNvPr id="4" name="TextBox 3"/>
          <p:cNvSpPr txBox="1"/>
          <p:nvPr/>
        </p:nvSpPr>
        <p:spPr>
          <a:xfrm>
            <a:off x="387952" y="455070"/>
            <a:ext cx="11416095" cy="1785104"/>
          </a:xfrm>
          <a:prstGeom prst="rect">
            <a:avLst/>
          </a:prstGeom>
          <a:noFill/>
        </p:spPr>
        <p:txBody>
          <a:bodyPr wrap="square" rtlCol="1">
            <a:spAutoFit/>
          </a:bodyPr>
          <a:lstStyle/>
          <a:p>
            <a:pPr algn="l" rtl="0"/>
            <a:r>
              <a:rPr lang="he-IL" sz="6600" dirty="0" smtClean="0">
                <a:latin typeface="David" panose="020E0502060401010101" pitchFamily="34" charset="-79"/>
                <a:cs typeface="David" panose="020E0502060401010101" pitchFamily="34" charset="-79"/>
              </a:rPr>
              <a:t>					</a:t>
            </a:r>
            <a:r>
              <a:rPr lang="en-US" sz="6600" dirty="0" smtClean="0">
                <a:latin typeface="David" panose="020E0502060401010101" pitchFamily="34" charset="-79"/>
                <a:cs typeface="David" panose="020E0502060401010101" pitchFamily="34" charset="-79"/>
              </a:rPr>
              <a:t>Herzl </a:t>
            </a:r>
            <a:endParaRPr lang="he-IL" sz="6600" dirty="0" smtClean="0">
              <a:latin typeface="David" panose="020E0502060401010101" pitchFamily="34" charset="-79"/>
              <a:cs typeface="David" panose="020E0502060401010101" pitchFamily="34" charset="-79"/>
            </a:endParaRPr>
          </a:p>
          <a:p>
            <a:pPr algn="ctr" rtl="0"/>
            <a:r>
              <a:rPr lang="en-US" sz="4400" b="1" dirty="0">
                <a:latin typeface="David" panose="020E0502060401010101" pitchFamily="34" charset="-79"/>
                <a:cs typeface="David" panose="020E0502060401010101" pitchFamily="34" charset="-79"/>
              </a:rPr>
              <a:t>Political </a:t>
            </a:r>
            <a:r>
              <a:rPr lang="en-US" sz="4400" b="1" dirty="0" smtClean="0">
                <a:latin typeface="David" panose="020E0502060401010101" pitchFamily="34" charset="-79"/>
                <a:cs typeface="David" panose="020E0502060401010101" pitchFamily="34" charset="-79"/>
              </a:rPr>
              <a:t>Leadership </a:t>
            </a:r>
            <a:r>
              <a:rPr lang="en-US" sz="4400" b="1" dirty="0">
                <a:latin typeface="David" panose="020E0502060401010101" pitchFamily="34" charset="-79"/>
                <a:cs typeface="David" panose="020E0502060401010101" pitchFamily="34" charset="-79"/>
              </a:rPr>
              <a:t>and the </a:t>
            </a:r>
            <a:r>
              <a:rPr lang="en-US" sz="4400" b="1" dirty="0" smtClean="0">
                <a:latin typeface="David" panose="020E0502060401010101" pitchFamily="34" charset="-79"/>
                <a:cs typeface="David" panose="020E0502060401010101" pitchFamily="34" charset="-79"/>
              </a:rPr>
              <a:t>Rule </a:t>
            </a:r>
            <a:r>
              <a:rPr lang="en-US" sz="4400" b="1" dirty="0">
                <a:latin typeface="David" panose="020E0502060401010101" pitchFamily="34" charset="-79"/>
                <a:cs typeface="David" panose="020E0502060401010101" pitchFamily="34" charset="-79"/>
              </a:rPr>
              <a:t>of the </a:t>
            </a:r>
            <a:r>
              <a:rPr lang="en-US" sz="4400" b="1" dirty="0" smtClean="0">
                <a:latin typeface="David" panose="020E0502060401010101" pitchFamily="34" charset="-79"/>
                <a:cs typeface="David" panose="020E0502060401010101" pitchFamily="34" charset="-79"/>
              </a:rPr>
              <a:t>Nation</a:t>
            </a:r>
            <a:endParaRPr lang="he-IL" sz="4400" b="1" dirty="0">
              <a:latin typeface="David" panose="020E0502060401010101" pitchFamily="34" charset="-79"/>
              <a:cs typeface="David" panose="020E0502060401010101" pitchFamily="34" charset="-79"/>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087" y="2776588"/>
            <a:ext cx="3343826" cy="3412067"/>
          </a:xfrm>
          <a:prstGeom prst="rect">
            <a:avLst/>
          </a:prstGeom>
        </p:spPr>
      </p:pic>
      <p:sp>
        <p:nvSpPr>
          <p:cNvPr id="3" name="TextBox 2"/>
          <p:cNvSpPr txBox="1"/>
          <p:nvPr/>
        </p:nvSpPr>
        <p:spPr>
          <a:xfrm>
            <a:off x="11159345" y="37376"/>
            <a:ext cx="1032655" cy="369332"/>
          </a:xfrm>
          <a:prstGeom prst="rect">
            <a:avLst/>
          </a:prstGeom>
          <a:noFill/>
        </p:spPr>
        <p:txBody>
          <a:bodyPr wrap="none" rtlCol="1">
            <a:spAutoFit/>
          </a:bodyPr>
          <a:lstStyle/>
          <a:p>
            <a:r>
              <a:rPr lang="he-IL" dirty="0" smtClean="0">
                <a:solidFill>
                  <a:srgbClr val="7030A0"/>
                </a:solidFill>
              </a:rPr>
              <a:t>"אם תרצו</a:t>
            </a:r>
            <a:endParaRPr lang="he-IL" dirty="0">
              <a:solidFill>
                <a:srgbClr val="7030A0"/>
              </a:solidFill>
            </a:endParaRPr>
          </a:p>
        </p:txBody>
      </p:sp>
      <p:sp>
        <p:nvSpPr>
          <p:cNvPr id="6" name="TextBox 5"/>
          <p:cNvSpPr txBox="1"/>
          <p:nvPr/>
        </p:nvSpPr>
        <p:spPr>
          <a:xfrm>
            <a:off x="0" y="0"/>
            <a:ext cx="1263487" cy="369332"/>
          </a:xfrm>
          <a:prstGeom prst="rect">
            <a:avLst/>
          </a:prstGeom>
          <a:noFill/>
        </p:spPr>
        <p:txBody>
          <a:bodyPr wrap="none" rtlCol="1">
            <a:spAutoFit/>
          </a:bodyPr>
          <a:lstStyle/>
          <a:p>
            <a:r>
              <a:rPr lang="he-IL" dirty="0" smtClean="0">
                <a:solidFill>
                  <a:srgbClr val="7030A0"/>
                </a:solidFill>
              </a:rPr>
              <a:t>אין זו אגדה"</a:t>
            </a:r>
            <a:endParaRPr lang="he-IL" dirty="0">
              <a:solidFill>
                <a:srgbClr val="7030A0"/>
              </a:solidFill>
            </a:endParaRPr>
          </a:p>
        </p:txBody>
      </p:sp>
    </p:spTree>
    <p:extLst>
      <p:ext uri="{BB962C8B-B14F-4D97-AF65-F5344CB8AC3E}">
        <p14:creationId xmlns:p14="http://schemas.microsoft.com/office/powerpoint/2010/main" val="3175113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43447" y="1000945"/>
            <a:ext cx="9505947" cy="4962897"/>
          </a:xfrm>
          <a:prstGeom prst="rect">
            <a:avLst/>
          </a:prstGeom>
        </p:spPr>
        <p:txBody>
          <a:bodyPr wrap="square">
            <a:spAutoFit/>
          </a:bodyPr>
          <a:lstStyle/>
          <a:p>
            <a:pPr algn="l" rtl="0">
              <a:lnSpc>
                <a:spcPct val="150000"/>
              </a:lnSpc>
            </a:pPr>
            <a:r>
              <a:rPr lang="en-US" sz="2400" dirty="0" smtClean="0">
                <a:latin typeface="David" panose="020E0502060401010101" pitchFamily="34" charset="-79"/>
                <a:ea typeface="Calibri" panose="020F0502020204030204" pitchFamily="34" charset="0"/>
                <a:cs typeface="David" panose="020E0502060401010101" pitchFamily="34" charset="-79"/>
              </a:rPr>
              <a:t>   "</a:t>
            </a:r>
            <a:r>
              <a:rPr lang="en-US" sz="2400" dirty="0">
                <a:latin typeface="David" panose="020E0502060401010101" pitchFamily="34" charset="-79"/>
                <a:ea typeface="Calibri" panose="020F0502020204030204" pitchFamily="34" charset="0"/>
                <a:cs typeface="David" panose="020E0502060401010101" pitchFamily="34" charset="-79"/>
              </a:rPr>
              <a:t>Do you prefer Palestine or Argentina?" The association will take what will be given to it and what will be accepted by the public of the Jewish people</a:t>
            </a:r>
            <a:r>
              <a:rPr lang="en-US" sz="2400" dirty="0" smtClean="0">
                <a:latin typeface="David" panose="020E0502060401010101" pitchFamily="34" charset="-79"/>
                <a:ea typeface="Calibri" panose="020F0502020204030204" pitchFamily="34" charset="0"/>
                <a:cs typeface="David" panose="020E0502060401010101" pitchFamily="34" charset="-79"/>
              </a:rPr>
              <a:t>.</a:t>
            </a:r>
          </a:p>
          <a:p>
            <a:pPr algn="l" rtl="0">
              <a:lnSpc>
                <a:spcPct val="150000"/>
              </a:lnSpc>
            </a:pPr>
            <a:r>
              <a:rPr lang="en-US" sz="2400" dirty="0">
                <a:latin typeface="David" panose="020E0502060401010101" pitchFamily="34" charset="-79"/>
                <a:ea typeface="Calibri" panose="020F0502020204030204" pitchFamily="34" charset="0"/>
                <a:cs typeface="David" panose="020E0502060401010101" pitchFamily="34" charset="-79"/>
              </a:rPr>
              <a:t> </a:t>
            </a:r>
            <a:r>
              <a:rPr lang="en-US" sz="2400" dirty="0" smtClean="0">
                <a:latin typeface="David" panose="020E0502060401010101" pitchFamily="34" charset="-79"/>
                <a:ea typeface="Calibri" panose="020F0502020204030204" pitchFamily="34" charset="0"/>
                <a:cs typeface="David" panose="020E0502060401010101" pitchFamily="34" charset="-79"/>
              </a:rPr>
              <a:t>   Argentina </a:t>
            </a:r>
            <a:r>
              <a:rPr lang="en-US" sz="2400" dirty="0">
                <a:latin typeface="David" panose="020E0502060401010101" pitchFamily="34" charset="-79"/>
                <a:ea typeface="Calibri" panose="020F0502020204030204" pitchFamily="34" charset="0"/>
                <a:cs typeface="David" panose="020E0502060401010101" pitchFamily="34" charset="-79"/>
              </a:rPr>
              <a:t>is by nature one of the richest countries in the world, with a vast area, a sparse population and a temperate climate. The Argentine Republic is likely to find the greatest interest in the allocation of part of its territory to us. True, the current infiltration of the Jews aroused resentment; Argentina should be made aware of the essential difference in the immigration of the new Jews.</a:t>
            </a:r>
          </a:p>
          <a:p>
            <a:pPr algn="l" rtl="0">
              <a:lnSpc>
                <a:spcPct val="150000"/>
              </a:lnSpc>
            </a:pPr>
            <a:r>
              <a:rPr lang="he-IL" sz="1900" dirty="0">
                <a:latin typeface="David" panose="020E0502060401010101" pitchFamily="34" charset="-79"/>
                <a:ea typeface="Calibri" panose="020F0502020204030204" pitchFamily="34" charset="0"/>
                <a:cs typeface="David" panose="020E0502060401010101" pitchFamily="34" charset="-79"/>
              </a:rPr>
              <a:t>	</a:t>
            </a:r>
            <a:endParaRPr lang="he-IL" sz="1900" dirty="0">
              <a:latin typeface="David" panose="020E0502060401010101" pitchFamily="34" charset="-79"/>
              <a:cs typeface="David" panose="020E0502060401010101" pitchFamily="34" charset="-79"/>
            </a:endParaRPr>
          </a:p>
        </p:txBody>
      </p:sp>
      <p:sp>
        <p:nvSpPr>
          <p:cNvPr id="3" name="מלבן 2"/>
          <p:cNvSpPr/>
          <p:nvPr/>
        </p:nvSpPr>
        <p:spPr>
          <a:xfrm>
            <a:off x="3527766" y="110635"/>
            <a:ext cx="4467891" cy="600164"/>
          </a:xfrm>
          <a:prstGeom prst="rect">
            <a:avLst/>
          </a:prstGeom>
        </p:spPr>
        <p:txBody>
          <a:bodyPr wrap="none">
            <a:spAutoFit/>
          </a:bodyPr>
          <a:lstStyle/>
          <a:p>
            <a:pPr algn="just">
              <a:lnSpc>
                <a:spcPct val="150000"/>
              </a:lnSpc>
              <a:spcAft>
                <a:spcPts val="800"/>
              </a:spcAft>
            </a:pPr>
            <a:r>
              <a:rPr lang="en-US" sz="2400" b="1" dirty="0">
                <a:solidFill>
                  <a:srgbClr val="0070C0"/>
                </a:solidFill>
                <a:latin typeface="David" panose="020E0502060401010101" pitchFamily="34" charset="-79"/>
                <a:ea typeface="Calibri" panose="020F0502020204030204" pitchFamily="34" charset="0"/>
                <a:cs typeface="David" panose="020E0502060401010101" pitchFamily="34" charset="-79"/>
              </a:rPr>
              <a:t>The </a:t>
            </a:r>
            <a:r>
              <a:rPr lang="en-US" sz="2400" b="1" dirty="0" smtClean="0">
                <a:solidFill>
                  <a:srgbClr val="0070C0"/>
                </a:solidFill>
                <a:latin typeface="David" panose="020E0502060401010101" pitchFamily="34" charset="-79"/>
                <a:ea typeface="Calibri" panose="020F0502020204030204" pitchFamily="34" charset="0"/>
                <a:cs typeface="David" panose="020E0502060401010101" pitchFamily="34" charset="-79"/>
              </a:rPr>
              <a:t>Dilemma </a:t>
            </a:r>
            <a:r>
              <a:rPr lang="en-US" sz="2400" b="1" dirty="0">
                <a:solidFill>
                  <a:srgbClr val="0070C0"/>
                </a:solidFill>
                <a:latin typeface="David" panose="020E0502060401010101" pitchFamily="34" charset="-79"/>
                <a:ea typeface="Calibri" panose="020F0502020204030204" pitchFamily="34" charset="0"/>
                <a:cs typeface="David" panose="020E0502060401010101" pitchFamily="34" charset="-79"/>
              </a:rPr>
              <a:t>- </a:t>
            </a:r>
            <a:r>
              <a:rPr lang="en-US" sz="2400" b="1" dirty="0" err="1">
                <a:solidFill>
                  <a:srgbClr val="0070C0"/>
                </a:solidFill>
                <a:latin typeface="David" panose="020E0502060401010101" pitchFamily="34" charset="-79"/>
                <a:ea typeface="Calibri" panose="020F0502020204030204" pitchFamily="34" charset="0"/>
                <a:cs typeface="David" panose="020E0502060401010101" pitchFamily="34" charset="-79"/>
              </a:rPr>
              <a:t>Zahavi</a:t>
            </a:r>
            <a:r>
              <a:rPr lang="en-US" sz="2400" b="1" dirty="0">
                <a:solidFill>
                  <a:srgbClr val="0070C0"/>
                </a:solidFill>
                <a:latin typeface="David" panose="020E0502060401010101" pitchFamily="34" charset="-79"/>
                <a:ea typeface="Calibri" panose="020F0502020204030204" pitchFamily="34" charset="0"/>
                <a:cs typeface="David" panose="020E0502060401010101" pitchFamily="34" charset="-79"/>
              </a:rPr>
              <a:t> or Messi?</a:t>
            </a:r>
            <a:endParaRPr lang="en-US" sz="1400" b="1" dirty="0" smtClean="0">
              <a:solidFill>
                <a:srgbClr val="0070C0"/>
              </a:solidFill>
              <a:effectLst/>
              <a:latin typeface="David" panose="020E0502060401010101" pitchFamily="34" charset="-79"/>
              <a:ea typeface="Calibri" panose="020F0502020204030204" pitchFamily="34" charset="0"/>
              <a:cs typeface="David" panose="020E0502060401010101" pitchFamily="34" charset="-79"/>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9811" y="710799"/>
            <a:ext cx="1303496" cy="1734614"/>
          </a:xfrm>
          <a:prstGeom prst="rect">
            <a:avLst/>
          </a:prstGeom>
        </p:spPr>
      </p:pic>
      <p:pic>
        <p:nvPicPr>
          <p:cNvPr id="8" name="תמונה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9394" y="2907484"/>
            <a:ext cx="2128353" cy="3346504"/>
          </a:xfrm>
          <a:prstGeom prst="rect">
            <a:avLst/>
          </a:prstGeom>
        </p:spPr>
      </p:pic>
    </p:spTree>
    <p:extLst>
      <p:ext uri="{BB962C8B-B14F-4D97-AF65-F5344CB8AC3E}">
        <p14:creationId xmlns:p14="http://schemas.microsoft.com/office/powerpoint/2010/main" val="603147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89" y="444137"/>
            <a:ext cx="11170920" cy="5915706"/>
          </a:xfrm>
        </p:spPr>
        <p:txBody>
          <a:bodyPr>
            <a:normAutofit fontScale="92500" lnSpcReduction="20000"/>
          </a:bodyPr>
          <a:lstStyle/>
          <a:p>
            <a:pPr algn="l" rtl="0">
              <a:lnSpc>
                <a:spcPct val="150000"/>
              </a:lnSpc>
            </a:pPr>
            <a:r>
              <a:rPr lang="en-US" dirty="0" smtClean="0">
                <a:latin typeface="David" panose="020E0502060401010101" pitchFamily="34" charset="-79"/>
                <a:ea typeface="Calibri" panose="020F0502020204030204" pitchFamily="34" charset="0"/>
                <a:cs typeface="David" panose="020E0502060401010101" pitchFamily="34" charset="-79"/>
              </a:rPr>
              <a:t>Palestine </a:t>
            </a:r>
            <a:r>
              <a:rPr lang="en-US" dirty="0">
                <a:latin typeface="David" panose="020E0502060401010101" pitchFamily="34" charset="-79"/>
                <a:ea typeface="Calibri" panose="020F0502020204030204" pitchFamily="34" charset="0"/>
                <a:cs typeface="David" panose="020E0502060401010101" pitchFamily="34" charset="-79"/>
              </a:rPr>
              <a:t>is our unforgettable historical homeland. That name in itself might be a cry for our hearts to gather together for our people. If His Majesty the Sultan will give us Palestine, we can commit ourselves in exchange for arranging the state of Turkey's finances. For Europe we may be part of the wall of protection against Asia, we may provide the vanguard of civilization against barbarism. As a neutral country we will continue to maintain contact with all of Europe, which will need to guarantee our existence. The Holy Places of Christianity can be found to find an extraterritorial origin under international law. We will be an honor guard around the holy places, and in our existence we will be in favor of fulfilling this duty. This honor vigil will be the great symbol of the solution of the Jewish question after the eighteen hundred years of our torment. "</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59768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3192" y="144514"/>
            <a:ext cx="7078419" cy="6563335"/>
          </a:xfrm>
          <a:prstGeom prst="rect">
            <a:avLst/>
          </a:prstGeom>
        </p:spPr>
        <p:txBody>
          <a:bodyPr wrap="square">
            <a:spAutoFit/>
          </a:bodyPr>
          <a:lstStyle/>
          <a:p>
            <a:pPr algn="l" rtl="0">
              <a:lnSpc>
                <a:spcPct val="150000"/>
              </a:lnSpc>
            </a:pPr>
            <a:r>
              <a:rPr lang="en-US" sz="2200" u="sng" dirty="0">
                <a:solidFill>
                  <a:srgbClr val="FF0000"/>
                </a:solidFill>
                <a:latin typeface="David" panose="020E0502060401010101" pitchFamily="34" charset="-79"/>
                <a:ea typeface="Calibri" panose="020F0502020204030204" pitchFamily="34" charset="0"/>
                <a:cs typeface="David" panose="020E0502060401010101" pitchFamily="34" charset="-79"/>
              </a:rPr>
              <a:t>Resolutions of the First Zionist Congress, August 31-29, 1897</a:t>
            </a:r>
            <a:r>
              <a:rPr lang="en-US" sz="2200" u="sng" dirty="0" smtClean="0">
                <a:solidFill>
                  <a:srgbClr val="FF0000"/>
                </a:solidFill>
                <a:latin typeface="David" panose="020E0502060401010101" pitchFamily="34" charset="-79"/>
                <a:ea typeface="Calibri" panose="020F0502020204030204" pitchFamily="34" charset="0"/>
                <a:cs typeface="David" panose="020E0502060401010101" pitchFamily="34" charset="-79"/>
              </a:rPr>
              <a:t>:</a:t>
            </a:r>
          </a:p>
          <a:p>
            <a:pPr algn="l" rtl="0">
              <a:lnSpc>
                <a:spcPct val="150000"/>
              </a:lnSpc>
            </a:pPr>
            <a:r>
              <a:rPr lang="en-US" sz="2000" dirty="0">
                <a:latin typeface="David" panose="020E0502060401010101" pitchFamily="34" charset="-79"/>
                <a:ea typeface="Calibri" panose="020F0502020204030204" pitchFamily="34" charset="0"/>
                <a:cs typeface="David" panose="020E0502060401010101" pitchFamily="34" charset="-79"/>
              </a:rPr>
              <a:t>"Zionism aspires to establish a homeland for the Jewish people in the Land of Israel, guaranteed by public law." In order to achieve this goal, Congress intends to take the following measures:</a:t>
            </a:r>
            <a:endParaRPr lang="en-US" sz="2000" dirty="0" smtClean="0">
              <a:effectLst/>
              <a:latin typeface="David" panose="020E0502060401010101" pitchFamily="34" charset="-79"/>
              <a:ea typeface="Calibri" panose="020F0502020204030204" pitchFamily="34" charset="0"/>
              <a:cs typeface="David" panose="020E0502060401010101" pitchFamily="34" charset="-79"/>
            </a:endParaRPr>
          </a:p>
          <a:p>
            <a:pPr marL="342900" lvl="0" indent="-342900" algn="l" rtl="0">
              <a:lnSpc>
                <a:spcPct val="150000"/>
              </a:lnSpc>
              <a:buFont typeface="+mj-lt"/>
              <a:buAutoNum type="arabicPeriod"/>
            </a:pPr>
            <a:r>
              <a:rPr lang="en-US" sz="2000" dirty="0">
                <a:latin typeface="David" panose="020E0502060401010101" pitchFamily="34" charset="-79"/>
                <a:ea typeface="Calibri" panose="020F0502020204030204" pitchFamily="34" charset="0"/>
                <a:cs typeface="David" panose="020E0502060401010101" pitchFamily="34" charset="-79"/>
              </a:rPr>
              <a:t>The purposeful settlement of the Land of Israel by land workers, artisans and merchants.</a:t>
            </a:r>
          </a:p>
          <a:p>
            <a:pPr marL="342900" lvl="0" indent="-342900" algn="l" rtl="0">
              <a:lnSpc>
                <a:spcPct val="150000"/>
              </a:lnSpc>
              <a:buFont typeface="+mj-lt"/>
              <a:buAutoNum type="arabicPeriod"/>
            </a:pPr>
            <a:r>
              <a:rPr lang="en-US" sz="2000" dirty="0">
                <a:latin typeface="David" panose="020E0502060401010101" pitchFamily="34" charset="-79"/>
                <a:ea typeface="Calibri" panose="020F0502020204030204" pitchFamily="34" charset="0"/>
                <a:cs typeface="David" panose="020E0502060401010101" pitchFamily="34" charset="-79"/>
              </a:rPr>
              <a:t>The organization of all Jewry and its capture by efficient enterprises, local and general, in accordance with the laws of every country.</a:t>
            </a:r>
          </a:p>
          <a:p>
            <a:pPr marL="342900" lvl="0" indent="-342900" algn="l" rtl="0">
              <a:lnSpc>
                <a:spcPct val="150000"/>
              </a:lnSpc>
              <a:buFont typeface="+mj-lt"/>
              <a:buAutoNum type="arabicPeriod"/>
            </a:pPr>
            <a:r>
              <a:rPr lang="en-US" sz="2000" dirty="0">
                <a:latin typeface="David" panose="020E0502060401010101" pitchFamily="34" charset="-79"/>
                <a:ea typeface="Calibri" panose="020F0502020204030204" pitchFamily="34" charset="0"/>
                <a:cs typeface="David" panose="020E0502060401010101" pitchFamily="34" charset="-79"/>
              </a:rPr>
              <a:t>Increasing Jewish national sentiment and Jewish national consciousness.</a:t>
            </a:r>
          </a:p>
          <a:p>
            <a:pPr marL="342900" lvl="0" indent="-342900" algn="l" rtl="0">
              <a:lnSpc>
                <a:spcPct val="150000"/>
              </a:lnSpc>
              <a:buFont typeface="+mj-lt"/>
              <a:buAutoNum type="arabicPeriod"/>
            </a:pPr>
            <a:r>
              <a:rPr lang="en-US" sz="2000" dirty="0">
                <a:latin typeface="David" panose="020E0502060401010101" pitchFamily="34" charset="-79"/>
                <a:ea typeface="Calibri" panose="020F0502020204030204" pitchFamily="34" charset="0"/>
                <a:cs typeface="David" panose="020E0502060401010101" pitchFamily="34" charset="-79"/>
              </a:rPr>
              <a:t>Preparatory actions in order to obtain the agreements of the governments, which are necessary to reach the goal of Zionism. "</a:t>
            </a:r>
            <a:endParaRPr lang="en-US" sz="2000" dirty="0">
              <a:effectLst/>
              <a:latin typeface="David" panose="020E0502060401010101" pitchFamily="34" charset="-79"/>
              <a:ea typeface="Calibri" panose="020F0502020204030204" pitchFamily="34" charset="0"/>
              <a:cs typeface="David" panose="020E0502060401010101" pitchFamily="34"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803" y="0"/>
            <a:ext cx="5027197" cy="5558744"/>
          </a:xfrm>
          <a:prstGeom prst="rect">
            <a:avLst/>
          </a:prstGeom>
        </p:spPr>
      </p:pic>
      <p:sp>
        <p:nvSpPr>
          <p:cNvPr id="4" name="TextBox 3"/>
          <p:cNvSpPr txBox="1"/>
          <p:nvPr/>
        </p:nvSpPr>
        <p:spPr>
          <a:xfrm>
            <a:off x="7078419" y="5507520"/>
            <a:ext cx="4766607" cy="1200329"/>
          </a:xfrm>
          <a:prstGeom prst="rect">
            <a:avLst/>
          </a:prstGeom>
          <a:noFill/>
        </p:spPr>
        <p:txBody>
          <a:bodyPr wrap="square" rtlCol="1">
            <a:spAutoFit/>
          </a:bodyPr>
          <a:lstStyle/>
          <a:p>
            <a:endParaRPr lang="en-US" dirty="0" smtClean="0">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Participants in the First Zionist Congress</a:t>
            </a:r>
            <a:endParaRPr lang="he-IL" dirty="0" smtClean="0">
              <a:latin typeface="David" panose="020E0502060401010101" pitchFamily="34" charset="-79"/>
              <a:cs typeface="David" panose="020E0502060401010101" pitchFamily="34" charset="-79"/>
            </a:endParaRPr>
          </a:p>
          <a:p>
            <a:pPr algn="l" rtl="0"/>
            <a:r>
              <a:rPr lang="en-US" b="1" dirty="0">
                <a:solidFill>
                  <a:srgbClr val="FF0000"/>
                </a:solidFill>
                <a:latin typeface="David" panose="020E0502060401010101" pitchFamily="34" charset="-79"/>
                <a:cs typeface="David" panose="020E0502060401010101" pitchFamily="34" charset="-79"/>
              </a:rPr>
              <a:t>(At the bottom of the poster are 13 women, with no voting rights)</a:t>
            </a:r>
            <a:endParaRPr lang="he-IL" b="1"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66393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433" y="542552"/>
            <a:ext cx="2866797" cy="5551424"/>
          </a:xfrm>
          <a:prstGeom prst="rect">
            <a:avLst/>
          </a:prstGeom>
        </p:spPr>
      </p:pic>
      <p:sp>
        <p:nvSpPr>
          <p:cNvPr id="5" name="מלבן 4"/>
          <p:cNvSpPr/>
          <p:nvPr/>
        </p:nvSpPr>
        <p:spPr>
          <a:xfrm>
            <a:off x="148047" y="0"/>
            <a:ext cx="8964386" cy="6093976"/>
          </a:xfrm>
          <a:prstGeom prst="rect">
            <a:avLst/>
          </a:prstGeom>
        </p:spPr>
        <p:txBody>
          <a:bodyPr wrap="square">
            <a:spAutoFit/>
          </a:bodyPr>
          <a:lstStyle/>
          <a:p>
            <a:pPr algn="l" rtl="0">
              <a:lnSpc>
                <a:spcPct val="150000"/>
              </a:lnSpc>
            </a:pPr>
            <a:r>
              <a:rPr lang="en-US" sz="3200" u="sng" dirty="0">
                <a:latin typeface="David" panose="020E0502060401010101" pitchFamily="34" charset="-79"/>
                <a:ea typeface="Calibri" panose="020F0502020204030204" pitchFamily="34" charset="0"/>
                <a:cs typeface="David" panose="020E0502060401010101" pitchFamily="34" charset="-79"/>
              </a:rPr>
              <a:t>The principles of the moderate, cautious and vague formulation of the decisions of the Congress</a:t>
            </a:r>
            <a:r>
              <a:rPr lang="en-US" sz="3200" u="sng" dirty="0" smtClean="0">
                <a:latin typeface="David" panose="020E0502060401010101" pitchFamily="34" charset="-79"/>
                <a:ea typeface="Calibri" panose="020F0502020204030204" pitchFamily="34" charset="0"/>
                <a:cs typeface="David" panose="020E0502060401010101" pitchFamily="34" charset="-79"/>
              </a:rPr>
              <a:t>:</a:t>
            </a:r>
          </a:p>
          <a:p>
            <a:pPr algn="l" rtl="0">
              <a:lnSpc>
                <a:spcPct val="150000"/>
              </a:lnSpc>
            </a:pPr>
            <a:r>
              <a:rPr lang="en-US" sz="2800" dirty="0" smtClean="0">
                <a:solidFill>
                  <a:srgbClr val="0070C0"/>
                </a:solidFill>
                <a:latin typeface="David" panose="020E0502060401010101" pitchFamily="34" charset="-79"/>
                <a:ea typeface="Calibri" panose="020F0502020204030204" pitchFamily="34" charset="0"/>
                <a:cs typeface="David" panose="020E0502060401010101" pitchFamily="34" charset="-79"/>
              </a:rPr>
              <a:t>1. </a:t>
            </a:r>
            <a:r>
              <a:rPr lang="en-US" sz="2800" u="sng" dirty="0" smtClean="0">
                <a:solidFill>
                  <a:srgbClr val="0070C0"/>
                </a:solidFill>
                <a:latin typeface="David" panose="020E0502060401010101" pitchFamily="34" charset="-79"/>
                <a:ea typeface="Calibri" panose="020F0502020204030204" pitchFamily="34" charset="0"/>
                <a:cs typeface="David" panose="020E0502060401010101" pitchFamily="34" charset="-79"/>
              </a:rPr>
              <a:t>No </a:t>
            </a:r>
            <a:r>
              <a:rPr lang="en-US" sz="2800" u="sng" dirty="0">
                <a:solidFill>
                  <a:srgbClr val="0070C0"/>
                </a:solidFill>
                <a:latin typeface="David" panose="020E0502060401010101" pitchFamily="34" charset="-79"/>
                <a:ea typeface="Calibri" panose="020F0502020204030204" pitchFamily="34" charset="0"/>
                <a:cs typeface="David" panose="020E0502060401010101" pitchFamily="34" charset="-79"/>
              </a:rPr>
              <a:t>one else but the Jews themselves have to solve their common problems </a:t>
            </a:r>
            <a:r>
              <a:rPr lang="en-US" sz="2800" dirty="0">
                <a:solidFill>
                  <a:srgbClr val="0070C0"/>
                </a:solidFill>
                <a:latin typeface="David" panose="020E0502060401010101" pitchFamily="34" charset="-79"/>
                <a:ea typeface="Calibri" panose="020F0502020204030204" pitchFamily="34" charset="0"/>
                <a:cs typeface="David" panose="020E0502060401010101" pitchFamily="34" charset="-79"/>
              </a:rPr>
              <a:t>as a group: to begin to be a working force and not to act in historical life</a:t>
            </a:r>
            <a:r>
              <a:rPr lang="en-US" sz="2800" dirty="0" smtClean="0">
                <a:solidFill>
                  <a:srgbClr val="0070C0"/>
                </a:solidFill>
                <a:latin typeface="David" panose="020E0502060401010101" pitchFamily="34" charset="-79"/>
                <a:ea typeface="Calibri" panose="020F0502020204030204" pitchFamily="34" charset="0"/>
                <a:cs typeface="David" panose="020E0502060401010101" pitchFamily="34" charset="-79"/>
              </a:rPr>
              <a:t>.</a:t>
            </a:r>
          </a:p>
          <a:p>
            <a:pPr algn="l" rtl="0">
              <a:lnSpc>
                <a:spcPct val="150000"/>
              </a:lnSpc>
            </a:pPr>
            <a:r>
              <a:rPr lang="en-US" sz="2800" dirty="0" smtClean="0">
                <a:solidFill>
                  <a:srgbClr val="FF0000"/>
                </a:solidFill>
                <a:latin typeface="David" panose="020E0502060401010101" pitchFamily="34" charset="-79"/>
                <a:ea typeface="Calibri" panose="020F0502020204030204" pitchFamily="34" charset="0"/>
                <a:cs typeface="David" panose="020E0502060401010101" pitchFamily="34" charset="-79"/>
              </a:rPr>
              <a:t>2</a:t>
            </a:r>
            <a:r>
              <a:rPr lang="en-US" sz="2800" u="sng" dirty="0" smtClean="0">
                <a:solidFill>
                  <a:srgbClr val="FF0000"/>
                </a:solidFill>
                <a:latin typeface="David" panose="020E0502060401010101" pitchFamily="34" charset="-79"/>
                <a:ea typeface="Calibri" panose="020F0502020204030204" pitchFamily="34" charset="0"/>
                <a:cs typeface="David" panose="020E0502060401010101" pitchFamily="34" charset="-79"/>
              </a:rPr>
              <a:t>.Integration </a:t>
            </a:r>
            <a:r>
              <a:rPr lang="en-US" sz="2800" u="sng" dirty="0">
                <a:solidFill>
                  <a:srgbClr val="FF0000"/>
                </a:solidFill>
                <a:latin typeface="David" panose="020E0502060401010101" pitchFamily="34" charset="-79"/>
                <a:ea typeface="Calibri" panose="020F0502020204030204" pitchFamily="34" charset="0"/>
                <a:cs typeface="David" panose="020E0502060401010101" pitchFamily="34" charset="-79"/>
              </a:rPr>
              <a:t>into Europe is hopeless because of the </a:t>
            </a:r>
            <a:r>
              <a:rPr lang="en-US" sz="2800" dirty="0">
                <a:solidFill>
                  <a:srgbClr val="FF0000"/>
                </a:solidFill>
                <a:latin typeface="David" panose="020E0502060401010101" pitchFamily="34" charset="-79"/>
                <a:ea typeface="Calibri" panose="020F0502020204030204" pitchFamily="34" charset="0"/>
                <a:cs typeface="David" panose="020E0502060401010101" pitchFamily="34" charset="-79"/>
              </a:rPr>
              <a:t>phenomenon of anti-Semitism. At the same time, immigration to America does not address </a:t>
            </a:r>
            <a:r>
              <a:rPr lang="en-US" sz="2800" dirty="0" smtClean="0">
                <a:solidFill>
                  <a:srgbClr val="FF0000"/>
                </a:solidFill>
                <a:latin typeface="David" panose="020E0502060401010101" pitchFamily="34" charset="-79"/>
                <a:ea typeface="Calibri" panose="020F0502020204030204" pitchFamily="34" charset="0"/>
                <a:cs typeface="David" panose="020E0502060401010101" pitchFamily="34" charset="-79"/>
              </a:rPr>
              <a:t>t because the </a:t>
            </a:r>
            <a:r>
              <a:rPr lang="en-US" sz="2800" dirty="0">
                <a:solidFill>
                  <a:srgbClr val="FF0000"/>
                </a:solidFill>
                <a:latin typeface="David" panose="020E0502060401010101" pitchFamily="34" charset="-79"/>
                <a:ea typeface="Calibri" panose="020F0502020204030204" pitchFamily="34" charset="0"/>
                <a:cs typeface="David" panose="020E0502060401010101" pitchFamily="34" charset="-79"/>
              </a:rPr>
              <a:t>problem of </a:t>
            </a:r>
            <a:r>
              <a:rPr lang="en-US" sz="2800" dirty="0" smtClean="0">
                <a:solidFill>
                  <a:srgbClr val="FF0000"/>
                </a:solidFill>
                <a:latin typeface="David" panose="020E0502060401010101" pitchFamily="34" charset="-79"/>
                <a:ea typeface="Calibri" panose="020F0502020204030204" pitchFamily="34" charset="0"/>
                <a:cs typeface="David" panose="020E0502060401010101" pitchFamily="34" charset="-79"/>
              </a:rPr>
              <a:t>Jewish for America didn't </a:t>
            </a:r>
            <a:r>
              <a:rPr lang="en-US" sz="2800" dirty="0">
                <a:solidFill>
                  <a:srgbClr val="FF0000"/>
                </a:solidFill>
                <a:latin typeface="David" panose="020E0502060401010101" pitchFamily="34" charset="-79"/>
                <a:ea typeface="Calibri" panose="020F0502020204030204" pitchFamily="34" charset="0"/>
                <a:cs typeface="David" panose="020E0502060401010101" pitchFamily="34" charset="-79"/>
              </a:rPr>
              <a:t>existence in the modern era</a:t>
            </a:r>
            <a:r>
              <a:rPr lang="he-IL" sz="2800" dirty="0" smtClean="0">
                <a:latin typeface="David" panose="020E0502060401010101" pitchFamily="34" charset="-79"/>
                <a:ea typeface="Calibri" panose="020F0502020204030204" pitchFamily="34" charset="0"/>
                <a:cs typeface="David" panose="020E0502060401010101" pitchFamily="34" charset="-79"/>
              </a:rPr>
              <a:t>.</a:t>
            </a:r>
            <a:endParaRPr lang="en-US" sz="2800" dirty="0">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126292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4019"/>
            <a:ext cx="12192000" cy="2524941"/>
          </a:xfrm>
        </p:spPr>
        <p:txBody>
          <a:bodyPr>
            <a:normAutofit/>
          </a:bodyPr>
          <a:lstStyle/>
          <a:p>
            <a:pPr algn="l" rtl="0"/>
            <a:r>
              <a:rPr lang="en-US" sz="3100" dirty="0" smtClean="0">
                <a:latin typeface="David" panose="020E0502060401010101" pitchFamily="34" charset="-79"/>
                <a:ea typeface="Calibri" panose="020F0502020204030204" pitchFamily="34" charset="0"/>
                <a:cs typeface="David" panose="020E0502060401010101" pitchFamily="34" charset="-79"/>
              </a:rPr>
              <a:t>3. The </a:t>
            </a:r>
            <a:r>
              <a:rPr lang="en-US" sz="3100" dirty="0">
                <a:latin typeface="David" panose="020E0502060401010101" pitchFamily="34" charset="-79"/>
                <a:ea typeface="Calibri" panose="020F0502020204030204" pitchFamily="34" charset="0"/>
                <a:cs typeface="David" panose="020E0502060401010101" pitchFamily="34" charset="-79"/>
              </a:rPr>
              <a:t>processes of disintegration of traditional Jewish civilization require the construction of a modern identity, and this can only occur in the natural environment in which Jewish civilization was created and maintained in the past independently.</a:t>
            </a:r>
            <a:r>
              <a:rPr lang="en-US" dirty="0">
                <a:latin typeface="David" panose="020E0502060401010101" pitchFamily="34" charset="-79"/>
                <a:ea typeface="Calibri" panose="020F0502020204030204" pitchFamily="34" charset="0"/>
                <a:cs typeface="David" panose="020E0502060401010101" pitchFamily="34" charset="-79"/>
              </a:rPr>
              <a:t/>
            </a:r>
            <a:br>
              <a:rPr lang="en-US" dirty="0">
                <a:latin typeface="David" panose="020E0502060401010101" pitchFamily="34" charset="-79"/>
                <a:ea typeface="Calibri" panose="020F0502020204030204" pitchFamily="34" charset="0"/>
                <a:cs typeface="David" panose="020E0502060401010101" pitchFamily="34" charset="-79"/>
              </a:rPr>
            </a:br>
            <a:endParaRPr lang="he-IL" dirty="0"/>
          </a:p>
        </p:txBody>
      </p:sp>
      <p:sp>
        <p:nvSpPr>
          <p:cNvPr id="3" name="Content Placeholder 2"/>
          <p:cNvSpPr>
            <a:spLocks noGrp="1"/>
          </p:cNvSpPr>
          <p:nvPr>
            <p:ph idx="1"/>
          </p:nvPr>
        </p:nvSpPr>
        <p:spPr>
          <a:xfrm>
            <a:off x="0" y="3301727"/>
            <a:ext cx="12192000" cy="3556273"/>
          </a:xfrm>
        </p:spPr>
        <p:txBody>
          <a:bodyPr/>
          <a:lstStyle/>
          <a:p>
            <a:pPr algn="l" rtl="0">
              <a:lnSpc>
                <a:spcPct val="150000"/>
              </a:lnSpc>
            </a:pPr>
            <a:r>
              <a:rPr lang="en-US" u="sng" dirty="0">
                <a:solidFill>
                  <a:srgbClr val="7030A0"/>
                </a:solidFill>
                <a:latin typeface="David" panose="020E0502060401010101" pitchFamily="34" charset="-79"/>
                <a:ea typeface="Calibri" panose="020F0502020204030204" pitchFamily="34" charset="0"/>
                <a:cs typeface="David" panose="020E0502060401010101" pitchFamily="34" charset="-79"/>
              </a:rPr>
              <a:t>Prof. </a:t>
            </a:r>
            <a:r>
              <a:rPr lang="en-US" u="sng" dirty="0" err="1">
                <a:solidFill>
                  <a:srgbClr val="7030A0"/>
                </a:solidFill>
                <a:latin typeface="David" panose="020E0502060401010101" pitchFamily="34" charset="-79"/>
                <a:ea typeface="Calibri" panose="020F0502020204030204" pitchFamily="34" charset="0"/>
                <a:cs typeface="David" panose="020E0502060401010101" pitchFamily="34" charset="-79"/>
              </a:rPr>
              <a:t>Shlomo</a:t>
            </a:r>
            <a:r>
              <a:rPr lang="en-US" u="sng" dirty="0">
                <a:solidFill>
                  <a:srgbClr val="7030A0"/>
                </a:solidFill>
                <a:latin typeface="David" panose="020E0502060401010101" pitchFamily="34" charset="-79"/>
                <a:ea typeface="Calibri" panose="020F0502020204030204" pitchFamily="34" charset="0"/>
                <a:cs typeface="David" panose="020E0502060401010101" pitchFamily="34" charset="-79"/>
              </a:rPr>
              <a:t> </a:t>
            </a:r>
            <a:r>
              <a:rPr lang="en-US" u="sng" dirty="0" err="1">
                <a:solidFill>
                  <a:srgbClr val="7030A0"/>
                </a:solidFill>
                <a:latin typeface="David" panose="020E0502060401010101" pitchFamily="34" charset="-79"/>
                <a:ea typeface="Calibri" panose="020F0502020204030204" pitchFamily="34" charset="0"/>
                <a:cs typeface="David" panose="020E0502060401010101" pitchFamily="34" charset="-79"/>
              </a:rPr>
              <a:t>Avineri</a:t>
            </a:r>
            <a:r>
              <a:rPr lang="en-US" dirty="0">
                <a:solidFill>
                  <a:srgbClr val="7030A0"/>
                </a:solidFill>
                <a:latin typeface="David" panose="020E0502060401010101" pitchFamily="34" charset="-79"/>
                <a:ea typeface="Calibri" panose="020F0502020204030204" pitchFamily="34" charset="0"/>
                <a:cs typeface="David" panose="020E0502060401010101" pitchFamily="34" charset="-79"/>
              </a:rPr>
              <a:t>: The great innovation and historical perspective  and the most significant political achievement  of </a:t>
            </a:r>
            <a:r>
              <a:rPr lang="en-US" dirty="0" err="1">
                <a:solidFill>
                  <a:srgbClr val="7030A0"/>
                </a:solidFill>
                <a:latin typeface="David" panose="020E0502060401010101" pitchFamily="34" charset="-79"/>
                <a:ea typeface="Calibri" panose="020F0502020204030204" pitchFamily="34" charset="0"/>
                <a:cs typeface="David" panose="020E0502060401010101" pitchFamily="34" charset="-79"/>
              </a:rPr>
              <a:t>Herzel</a:t>
            </a:r>
            <a:r>
              <a:rPr lang="en-US" dirty="0">
                <a:solidFill>
                  <a:srgbClr val="7030A0"/>
                </a:solidFill>
                <a:latin typeface="David" panose="020E0502060401010101" pitchFamily="34" charset="-79"/>
                <a:ea typeface="Calibri" panose="020F0502020204030204" pitchFamily="34" charset="0"/>
                <a:cs typeface="David" panose="020E0502060401010101" pitchFamily="34" charset="-79"/>
              </a:rPr>
              <a:t>  achieved was the establishment of the </a:t>
            </a:r>
            <a:r>
              <a:rPr lang="en-US" u="sng" dirty="0">
                <a:solidFill>
                  <a:srgbClr val="7030A0"/>
                </a:solidFill>
                <a:latin typeface="David" panose="020E0502060401010101" pitchFamily="34" charset="-79"/>
                <a:ea typeface="Calibri" panose="020F0502020204030204" pitchFamily="34" charset="0"/>
                <a:cs typeface="David" panose="020E0502060401010101" pitchFamily="34" charset="-79"/>
              </a:rPr>
              <a:t>Zionist Congress </a:t>
            </a:r>
            <a:r>
              <a:rPr lang="en-US" dirty="0">
                <a:solidFill>
                  <a:srgbClr val="7030A0"/>
                </a:solidFill>
                <a:latin typeface="David" panose="020E0502060401010101" pitchFamily="34" charset="-79"/>
                <a:ea typeface="Calibri" panose="020F0502020204030204" pitchFamily="34" charset="0"/>
                <a:cs typeface="David" panose="020E0502060401010101" pitchFamily="34" charset="-79"/>
              </a:rPr>
              <a:t>- the parliament, and the </a:t>
            </a:r>
            <a:r>
              <a:rPr lang="en-US" u="sng" dirty="0">
                <a:solidFill>
                  <a:srgbClr val="7030A0"/>
                </a:solidFill>
                <a:latin typeface="David" panose="020E0502060401010101" pitchFamily="34" charset="-79"/>
                <a:ea typeface="Calibri" panose="020F0502020204030204" pitchFamily="34" charset="0"/>
                <a:cs typeface="David" panose="020E0502060401010101" pitchFamily="34" charset="-79"/>
              </a:rPr>
              <a:t>Zionist Organization </a:t>
            </a:r>
            <a:r>
              <a:rPr lang="en-US" dirty="0">
                <a:solidFill>
                  <a:srgbClr val="7030A0"/>
                </a:solidFill>
                <a:latin typeface="David" panose="020E0502060401010101" pitchFamily="34" charset="-79"/>
                <a:ea typeface="Calibri" panose="020F0502020204030204" pitchFamily="34" charset="0"/>
                <a:cs typeface="David" panose="020E0502060401010101" pitchFamily="34" charset="-79"/>
              </a:rPr>
              <a:t>- the organization, as political tools for managing and making effective decisions about Jewish affairs.</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0729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0" y="366899"/>
            <a:ext cx="8229600" cy="6278642"/>
          </a:xfrm>
          <a:prstGeom prst="rect">
            <a:avLst/>
          </a:prstGeom>
        </p:spPr>
        <p:txBody>
          <a:bodyPr wrap="square">
            <a:spAutoFit/>
          </a:bodyPr>
          <a:lstStyle/>
          <a:p>
            <a:pPr algn="ctr" rtl="0">
              <a:lnSpc>
                <a:spcPct val="150000"/>
              </a:lnSpc>
            </a:pPr>
            <a:r>
              <a:rPr lang="en-US" sz="2800" u="sng" dirty="0">
                <a:solidFill>
                  <a:srgbClr val="0070C0"/>
                </a:solidFill>
                <a:latin typeface="David" panose="020E0502060401010101" pitchFamily="34" charset="-79"/>
                <a:ea typeface="Calibri" panose="020F0502020204030204" pitchFamily="34" charset="0"/>
                <a:cs typeface="David" panose="020E0502060401010101" pitchFamily="34" charset="-79"/>
              </a:rPr>
              <a:t>Herzl's diary, September 3, 1897</a:t>
            </a:r>
            <a:endParaRPr lang="he-IL" sz="2800" u="sng" dirty="0" smtClean="0">
              <a:solidFill>
                <a:srgbClr val="0070C0"/>
              </a:solidFill>
              <a:latin typeface="David" panose="020E0502060401010101" pitchFamily="34" charset="-79"/>
              <a:ea typeface="Calibri" panose="020F0502020204030204" pitchFamily="34" charset="0"/>
              <a:cs typeface="David" panose="020E0502060401010101" pitchFamily="34" charset="-79"/>
            </a:endParaRPr>
          </a:p>
          <a:p>
            <a:pPr algn="l" rtl="0">
              <a:lnSpc>
                <a:spcPct val="150000"/>
              </a:lnSpc>
            </a:pPr>
            <a:r>
              <a:rPr lang="en-US" sz="2000" dirty="0">
                <a:latin typeface="David" panose="020E0502060401010101" pitchFamily="34" charset="-79"/>
                <a:ea typeface="Calibri" panose="020F0502020204030204" pitchFamily="34" charset="0"/>
                <a:cs typeface="David" panose="020E0502060401010101" pitchFamily="34" charset="-79"/>
              </a:rPr>
              <a:t>"Here are the last days, the most important days since I had the idea of those times in Paris, and in the way back I was too exhausted to write diary notes, which are more important now than ever, since others already notice that our movement has entered history.</a:t>
            </a:r>
          </a:p>
          <a:p>
            <a:pPr algn="l" rtl="0">
              <a:lnSpc>
                <a:spcPct val="150000"/>
              </a:lnSpc>
            </a:pPr>
            <a:r>
              <a:rPr lang="en-US" sz="2000" dirty="0">
                <a:latin typeface="David" panose="020E0502060401010101" pitchFamily="34" charset="-79"/>
                <a:ea typeface="Calibri" panose="020F0502020204030204" pitchFamily="34" charset="0"/>
                <a:cs typeface="David" panose="020E0502060401010101" pitchFamily="34" charset="-79"/>
              </a:rPr>
              <a:t>If I adopt the Basel Congress in one word - which I shall caution against public pronouncement - it is this: In Basel I founded the Jewish state. If I said it aloud today, he would give me a general laugh. Perhaps in five years, certainly in fifty years, everyone would admit it.</a:t>
            </a:r>
            <a:endParaRPr lang="en-US" dirty="0" smtClean="0">
              <a:latin typeface="David" panose="020E0502060401010101" pitchFamily="34" charset="-79"/>
              <a:ea typeface="Calibri" panose="020F0502020204030204" pitchFamily="34" charset="0"/>
              <a:cs typeface="David" panose="020E0502060401010101" pitchFamily="34" charset="-79"/>
            </a:endParaRPr>
          </a:p>
          <a:p>
            <a:pPr indent="457200" algn="l" rtl="0">
              <a:lnSpc>
                <a:spcPct val="150000"/>
              </a:lnSpc>
            </a:pPr>
            <a:r>
              <a:rPr lang="en-US" sz="2000" dirty="0">
                <a:latin typeface="David" panose="020E0502060401010101" pitchFamily="34" charset="-79"/>
                <a:ea typeface="Calibri" panose="020F0502020204030204" pitchFamily="34" charset="0"/>
                <a:cs typeface="David" panose="020E0502060401010101" pitchFamily="34" charset="-79"/>
              </a:rPr>
              <a:t>If I adopt the Basel Congress in one word - which I shall caution against public pronouncement - it is this: In Basel I founded the Jewish state. If I said it aloud today, he would give me a general laugh. Perhaps in five years, certainly in fifty years, everyone would admit it.</a:t>
            </a:r>
            <a:endParaRPr lang="he-IL" sz="2000" dirty="0" smtClean="0">
              <a:latin typeface="David" panose="020E0502060401010101" pitchFamily="34" charset="-79"/>
              <a:ea typeface="Calibri" panose="020F0502020204030204" pitchFamily="34" charset="0"/>
              <a:cs typeface="David" panose="020E0502060401010101" pitchFamily="34" charset="-79"/>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297972" y="1567607"/>
            <a:ext cx="5589764" cy="3726508"/>
          </a:xfrm>
          <a:prstGeom prst="rect">
            <a:avLst/>
          </a:prstGeom>
        </p:spPr>
      </p:pic>
    </p:spTree>
    <p:extLst>
      <p:ext uri="{BB962C8B-B14F-4D97-AF65-F5344CB8AC3E}">
        <p14:creationId xmlns:p14="http://schemas.microsoft.com/office/powerpoint/2010/main" val="308566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36" y="313509"/>
            <a:ext cx="11469189" cy="6165668"/>
          </a:xfrm>
        </p:spPr>
        <p:txBody>
          <a:bodyPr>
            <a:normAutofit fontScale="92500" lnSpcReduction="20000"/>
          </a:bodyPr>
          <a:lstStyle/>
          <a:p>
            <a:pPr indent="457200" algn="l" rtl="0">
              <a:lnSpc>
                <a:spcPct val="150000"/>
              </a:lnSpc>
            </a:pPr>
            <a:r>
              <a:rPr lang="en-US" dirty="0">
                <a:latin typeface="David" panose="020E0502060401010101" pitchFamily="34" charset="-79"/>
                <a:ea typeface="Calibri" panose="020F0502020204030204" pitchFamily="34" charset="0"/>
                <a:cs typeface="David" panose="020E0502060401010101" pitchFamily="34" charset="-79"/>
              </a:rPr>
              <a:t>The foundation of the state, in essence, lies in the aspirations of the people to the state and even in the wishes of an individual of sufficient strength. So I created in Basel this abstract thing, which, for that reason, is lost to most people. I did it with minimal means. Slowly I pushed the people into the state mindset and gave them the feeling that they were the National Assembly.</a:t>
            </a:r>
          </a:p>
          <a:p>
            <a:pPr indent="457200" algn="l" rtl="0">
              <a:lnSpc>
                <a:spcPct val="150000"/>
              </a:lnSpc>
            </a:pPr>
            <a:r>
              <a:rPr lang="en-US" dirty="0">
                <a:latin typeface="David" panose="020E0502060401010101" pitchFamily="34" charset="-79"/>
                <a:ea typeface="Calibri" panose="020F0502020204030204" pitchFamily="34" charset="0"/>
                <a:cs typeface="David" panose="020E0502060401010101" pitchFamily="34" charset="-79"/>
              </a:rPr>
              <a:t>Months ago, it was one of my first ideas about what to do when you came to the opening seat dressed in a tuxedo and a white bow tie. This proved to be amazing. The holiday clothes equate most people with a rigid expression, and from this rigidity a measured tone was created that might not have been achieved in a light summer attire, and I did not refrain from raising this tone and raising it to a festive scale. "</a:t>
            </a:r>
            <a:endParaRPr lang="en-US" sz="2400" dirty="0">
              <a:latin typeface="David" panose="020E0502060401010101" pitchFamily="34" charset="-79"/>
              <a:ea typeface="Calibri" panose="020F0502020204030204" pitchFamily="34" charset="0"/>
              <a:cs typeface="David" panose="020E0502060401010101" pitchFamily="34" charset="-79"/>
            </a:endParaRPr>
          </a:p>
          <a:p>
            <a:endParaRPr lang="he-IL" dirty="0"/>
          </a:p>
        </p:txBody>
      </p:sp>
    </p:spTree>
    <p:extLst>
      <p:ext uri="{BB962C8B-B14F-4D97-AF65-F5344CB8AC3E}">
        <p14:creationId xmlns:p14="http://schemas.microsoft.com/office/powerpoint/2010/main" val="172363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942941" y="17263"/>
            <a:ext cx="7699544" cy="369332"/>
          </a:xfrm>
          <a:prstGeom prst="rect">
            <a:avLst/>
          </a:prstGeom>
        </p:spPr>
        <p:txBody>
          <a:bodyPr wrap="none">
            <a:spAutoFit/>
          </a:bodyPr>
          <a:lstStyle/>
          <a:p>
            <a:pPr algn="l" rtl="0"/>
            <a:r>
              <a:rPr lang="en-US" u="sng" dirty="0">
                <a:solidFill>
                  <a:srgbClr val="0070C0"/>
                </a:solidFill>
                <a:latin typeface="David" panose="020E0502060401010101" pitchFamily="34" charset="-79"/>
                <a:ea typeface="Calibri" panose="020F0502020204030204" pitchFamily="34" charset="0"/>
                <a:cs typeface="David" panose="020E0502060401010101" pitchFamily="34" charset="-79"/>
              </a:rPr>
              <a:t>On November 3, 1898, Herzl met with the German Kaiser Wilhelm II in Jerusalem</a:t>
            </a:r>
            <a:endParaRPr lang="he-IL" u="sng" dirty="0">
              <a:solidFill>
                <a:srgbClr val="0070C0"/>
              </a:solidFill>
              <a:latin typeface="David" panose="020E0502060401010101" pitchFamily="34" charset="-79"/>
              <a:cs typeface="David" panose="020E0502060401010101" pitchFamily="34" charset="-79"/>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87" y="3381799"/>
            <a:ext cx="1822734" cy="3002375"/>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565" y="1843695"/>
            <a:ext cx="1481081" cy="1955222"/>
          </a:xfrm>
          <a:prstGeom prst="rect">
            <a:avLst/>
          </a:prstGeom>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611" y="749184"/>
            <a:ext cx="1462035" cy="1146118"/>
          </a:xfrm>
          <a:prstGeom prst="rect">
            <a:avLst/>
          </a:prstGeom>
        </p:spPr>
      </p:pic>
      <p:sp>
        <p:nvSpPr>
          <p:cNvPr id="6" name="מלבן 5"/>
          <p:cNvSpPr/>
          <p:nvPr/>
        </p:nvSpPr>
        <p:spPr>
          <a:xfrm>
            <a:off x="4258925" y="507916"/>
            <a:ext cx="6096000" cy="5043688"/>
          </a:xfrm>
          <a:prstGeom prst="rect">
            <a:avLst/>
          </a:prstGeom>
        </p:spPr>
        <p:txBody>
          <a:bodyPr>
            <a:spAutoFit/>
          </a:bodyPr>
          <a:lstStyle/>
          <a:p>
            <a:pPr algn="l" rtl="0">
              <a:lnSpc>
                <a:spcPct val="150000"/>
              </a:lnSpc>
            </a:pPr>
            <a:r>
              <a:rPr lang="en-US" dirty="0" smtClean="0">
                <a:latin typeface="David" panose="020E0502060401010101" pitchFamily="34" charset="-79"/>
                <a:ea typeface="Calibri" panose="020F0502020204030204" pitchFamily="34" charset="0"/>
                <a:cs typeface="David" panose="020E0502060401010101" pitchFamily="34" charset="-79"/>
              </a:rPr>
              <a:t>In the </a:t>
            </a:r>
            <a:r>
              <a:rPr lang="en-US" dirty="0">
                <a:latin typeface="David" panose="020E0502060401010101" pitchFamily="34" charset="-79"/>
                <a:ea typeface="Calibri" panose="020F0502020204030204" pitchFamily="34" charset="0"/>
                <a:cs typeface="David" panose="020E0502060401010101" pitchFamily="34" charset="-79"/>
              </a:rPr>
              <a:t>New </a:t>
            </a:r>
            <a:r>
              <a:rPr lang="en-US" dirty="0" smtClean="0">
                <a:latin typeface="David" panose="020E0502060401010101" pitchFamily="34" charset="-79"/>
                <a:ea typeface="Calibri" panose="020F0502020204030204" pitchFamily="34" charset="0"/>
                <a:cs typeface="David" panose="020E0502060401010101" pitchFamily="34" charset="-79"/>
              </a:rPr>
              <a:t>Testament a </a:t>
            </a:r>
            <a:r>
              <a:rPr lang="en-US" dirty="0">
                <a:latin typeface="David" panose="020E0502060401010101" pitchFamily="34" charset="-79"/>
                <a:ea typeface="Calibri" panose="020F0502020204030204" pitchFamily="34" charset="0"/>
                <a:cs typeface="David" panose="020E0502060401010101" pitchFamily="34" charset="-79"/>
              </a:rPr>
              <a:t>powerful emperor</a:t>
            </a:r>
            <a:r>
              <a:rPr lang="en-US" dirty="0" smtClean="0">
                <a:latin typeface="David" panose="020E0502060401010101" pitchFamily="34" charset="-79"/>
                <a:ea typeface="Calibri" panose="020F0502020204030204" pitchFamily="34" charset="0"/>
                <a:cs typeface="David" panose="020E0502060401010101" pitchFamily="34" charset="-79"/>
              </a:rPr>
              <a:t> </a:t>
            </a:r>
            <a:r>
              <a:rPr lang="en-US" dirty="0">
                <a:latin typeface="David" panose="020E0502060401010101" pitchFamily="34" charset="-79"/>
                <a:ea typeface="Calibri" panose="020F0502020204030204" pitchFamily="34" charset="0"/>
                <a:cs typeface="David" panose="020E0502060401010101" pitchFamily="34" charset="-79"/>
              </a:rPr>
              <a:t>never met a Jewish leader with a </a:t>
            </a:r>
            <a:r>
              <a:rPr lang="en-US" dirty="0" smtClean="0">
                <a:latin typeface="David" panose="020E0502060401010101" pitchFamily="34" charset="-79"/>
                <a:ea typeface="Calibri" panose="020F0502020204030204" pitchFamily="34" charset="0"/>
                <a:cs typeface="David" panose="020E0502060401010101" pitchFamily="34" charset="-79"/>
              </a:rPr>
              <a:t>in </a:t>
            </a:r>
            <a:r>
              <a:rPr lang="en-US" dirty="0">
                <a:latin typeface="David" panose="020E0502060401010101" pitchFamily="34" charset="-79"/>
                <a:ea typeface="Calibri" panose="020F0502020204030204" pitchFamily="34" charset="0"/>
                <a:cs typeface="David" panose="020E0502060401010101" pitchFamily="34" charset="-79"/>
              </a:rPr>
              <a:t>such circumstances.</a:t>
            </a:r>
          </a:p>
          <a:p>
            <a:pPr algn="l" rtl="0">
              <a:lnSpc>
                <a:spcPct val="150000"/>
              </a:lnSpc>
            </a:pPr>
            <a:r>
              <a:rPr lang="en-US" dirty="0">
                <a:latin typeface="David" panose="020E0502060401010101" pitchFamily="34" charset="-79"/>
                <a:ea typeface="Calibri" panose="020F0502020204030204" pitchFamily="34" charset="0"/>
                <a:cs typeface="David" panose="020E0502060401010101" pitchFamily="34" charset="-79"/>
              </a:rPr>
              <a:t>Looking Back Some Achievements After all</a:t>
            </a:r>
            <a:r>
              <a:rPr lang="en-US" dirty="0" smtClean="0">
                <a:latin typeface="David" panose="020E0502060401010101" pitchFamily="34" charset="-79"/>
                <a:ea typeface="Calibri" panose="020F0502020204030204" pitchFamily="34" charset="0"/>
                <a:cs typeface="David" panose="020E0502060401010101" pitchFamily="34" charset="-79"/>
              </a:rPr>
              <a:t>:</a:t>
            </a:r>
          </a:p>
          <a:p>
            <a:pPr marL="342900" indent="-342900" algn="l" rtl="0">
              <a:lnSpc>
                <a:spcPct val="150000"/>
              </a:lnSpc>
              <a:buFont typeface="+mj-lt"/>
              <a:buAutoNum type="arabicPeriod"/>
            </a:pPr>
            <a:r>
              <a:rPr lang="en-US" dirty="0">
                <a:latin typeface="David" panose="020E0502060401010101" pitchFamily="34" charset="-79"/>
                <a:ea typeface="Calibri" panose="020F0502020204030204" pitchFamily="34" charset="0"/>
                <a:cs typeface="David" panose="020E0502060401010101" pitchFamily="34" charset="-79"/>
              </a:rPr>
              <a:t>In the 19th </a:t>
            </a:r>
            <a:r>
              <a:rPr lang="en-US" dirty="0" smtClean="0">
                <a:latin typeface="David" panose="020E0502060401010101" pitchFamily="34" charset="-79"/>
                <a:ea typeface="Calibri" panose="020F0502020204030204" pitchFamily="34" charset="0"/>
                <a:cs typeface="David" panose="020E0502060401010101" pitchFamily="34" charset="-79"/>
              </a:rPr>
              <a:t>century , no </a:t>
            </a:r>
            <a:r>
              <a:rPr lang="en-US" dirty="0">
                <a:latin typeface="David" panose="020E0502060401010101" pitchFamily="34" charset="-79"/>
                <a:ea typeface="Calibri" panose="020F0502020204030204" pitchFamily="34" charset="0"/>
                <a:cs typeface="David" panose="020E0502060401010101" pitchFamily="34" charset="-79"/>
              </a:rPr>
              <a:t>one of the leaders of the world did not hear a national Jewish plan in such a direct and clear manner</a:t>
            </a:r>
            <a:r>
              <a:rPr lang="en-US" dirty="0" smtClean="0">
                <a:latin typeface="David" panose="020E0502060401010101" pitchFamily="34" charset="-79"/>
                <a:ea typeface="Calibri" panose="020F0502020204030204" pitchFamily="34" charset="0"/>
                <a:cs typeface="David" panose="020E0502060401010101" pitchFamily="34" charset="-79"/>
              </a:rPr>
              <a:t>.</a:t>
            </a:r>
            <a:endParaRPr lang="en-US" sz="1600" dirty="0" smtClean="0">
              <a:latin typeface="David" panose="020E0502060401010101" pitchFamily="34" charset="-79"/>
              <a:ea typeface="Calibri" panose="020F0502020204030204" pitchFamily="34" charset="0"/>
              <a:cs typeface="David" panose="020E0502060401010101" pitchFamily="34" charset="-79"/>
            </a:endParaRPr>
          </a:p>
          <a:p>
            <a:pPr marL="342900" lvl="0" indent="-342900" algn="l" rtl="0">
              <a:lnSpc>
                <a:spcPct val="150000"/>
              </a:lnSpc>
              <a:buFont typeface="+mj-lt"/>
              <a:buAutoNum type="arabicPeriod"/>
            </a:pPr>
            <a:r>
              <a:rPr lang="en-US" dirty="0">
                <a:latin typeface="David" panose="020E0502060401010101" pitchFamily="34" charset="-79"/>
                <a:ea typeface="Calibri" panose="020F0502020204030204" pitchFamily="34" charset="0"/>
                <a:cs typeface="David" panose="020E0502060401010101" pitchFamily="34" charset="-79"/>
              </a:rPr>
              <a:t>The idea of establishing a nation-state for the Jewish people in the Land of Israel was raised </a:t>
            </a:r>
            <a:r>
              <a:rPr lang="en-US" dirty="0" smtClean="0">
                <a:latin typeface="David" panose="020E0502060401010101" pitchFamily="34" charset="-79"/>
                <a:ea typeface="Calibri" panose="020F0502020204030204" pitchFamily="34" charset="0"/>
                <a:cs typeface="David" panose="020E0502060401010101" pitchFamily="34" charset="-79"/>
              </a:rPr>
              <a:t>as </a:t>
            </a:r>
            <a:r>
              <a:rPr lang="en-US" dirty="0">
                <a:latin typeface="David" panose="020E0502060401010101" pitchFamily="34" charset="-79"/>
                <a:ea typeface="Calibri" panose="020F0502020204030204" pitchFamily="34" charset="0"/>
                <a:cs typeface="David" panose="020E0502060401010101" pitchFamily="34" charset="-79"/>
              </a:rPr>
              <a:t>the issue </a:t>
            </a:r>
            <a:r>
              <a:rPr lang="en-US" dirty="0" smtClean="0">
                <a:latin typeface="David" panose="020E0502060401010101" pitchFamily="34" charset="-79"/>
                <a:ea typeface="Calibri" panose="020F0502020204030204" pitchFamily="34" charset="0"/>
                <a:cs typeface="David" panose="020E0502060401010101" pitchFamily="34" charset="-79"/>
              </a:rPr>
              <a:t>that discussed </a:t>
            </a:r>
            <a:r>
              <a:rPr lang="en-US" dirty="0">
                <a:latin typeface="David" panose="020E0502060401010101" pitchFamily="34" charset="-79"/>
                <a:ea typeface="Calibri" panose="020F0502020204030204" pitchFamily="34" charset="0"/>
                <a:cs typeface="David" panose="020E0502060401010101" pitchFamily="34" charset="-79"/>
              </a:rPr>
              <a:t>in the international </a:t>
            </a:r>
            <a:r>
              <a:rPr lang="en-US" dirty="0" smtClean="0">
                <a:latin typeface="David" panose="020E0502060401010101" pitchFamily="34" charset="-79"/>
                <a:ea typeface="Calibri" panose="020F0502020204030204" pitchFamily="34" charset="0"/>
                <a:cs typeface="David" panose="020E0502060401010101" pitchFamily="34" charset="-79"/>
              </a:rPr>
              <a:t>agenda.</a:t>
            </a:r>
          </a:p>
          <a:p>
            <a:pPr marL="342900" lvl="0" indent="-342900" algn="l" rtl="0">
              <a:lnSpc>
                <a:spcPct val="150000"/>
              </a:lnSpc>
              <a:buFont typeface="+mj-lt"/>
              <a:buAutoNum type="arabicPeriod"/>
            </a:pPr>
            <a:r>
              <a:rPr lang="en-US" dirty="0">
                <a:latin typeface="David" panose="020E0502060401010101" pitchFamily="34" charset="-79"/>
                <a:ea typeface="Calibri" panose="020F0502020204030204" pitchFamily="34" charset="0"/>
                <a:cs typeface="David" panose="020E0502060401010101" pitchFamily="34" charset="-79"/>
              </a:rPr>
              <a:t>Although the idea was rejected, but received some attention, a position was taken, and since then the issue of the fate and future of the Jews will </a:t>
            </a:r>
            <a:r>
              <a:rPr lang="en-US" dirty="0" smtClean="0">
                <a:latin typeface="David" panose="020E0502060401010101" pitchFamily="34" charset="-79"/>
                <a:ea typeface="Calibri" panose="020F0502020204030204" pitchFamily="34" charset="0"/>
                <a:cs typeface="David" panose="020E0502060401010101" pitchFamily="34" charset="-79"/>
              </a:rPr>
              <a:t>be </a:t>
            </a:r>
            <a:r>
              <a:rPr lang="en-US" dirty="0">
                <a:latin typeface="David" panose="020E0502060401010101" pitchFamily="34" charset="-79"/>
                <a:ea typeface="Calibri" panose="020F0502020204030204" pitchFamily="34" charset="0"/>
                <a:cs typeface="David" panose="020E0502060401010101" pitchFamily="34" charset="-79"/>
              </a:rPr>
              <a:t>a subject that is an integral part of world politics.</a:t>
            </a:r>
            <a:endParaRPr lang="en-US" sz="16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7" name="TextBox 6"/>
          <p:cNvSpPr txBox="1"/>
          <p:nvPr/>
        </p:nvSpPr>
        <p:spPr>
          <a:xfrm>
            <a:off x="1850821" y="4748285"/>
            <a:ext cx="1351424" cy="830997"/>
          </a:xfrm>
          <a:prstGeom prst="rect">
            <a:avLst/>
          </a:prstGeom>
          <a:noFill/>
        </p:spPr>
        <p:txBody>
          <a:bodyPr wrap="square" rtlCol="1">
            <a:spAutoFit/>
          </a:bodyPr>
          <a:lstStyle/>
          <a:p>
            <a:pPr algn="l"/>
            <a:r>
              <a:rPr lang="en-US" sz="1600" dirty="0">
                <a:solidFill>
                  <a:srgbClr val="00B050"/>
                </a:solidFill>
                <a:latin typeface="David" panose="020E0502060401010101" pitchFamily="34" charset="-79"/>
                <a:cs typeface="David" panose="020E0502060401010101" pitchFamily="34" charset="-79"/>
              </a:rPr>
              <a:t>Wilhelm II,</a:t>
            </a:r>
          </a:p>
          <a:p>
            <a:pPr algn="l"/>
            <a:r>
              <a:rPr lang="en-US" sz="1600" dirty="0">
                <a:solidFill>
                  <a:srgbClr val="00B050"/>
                </a:solidFill>
                <a:latin typeface="David" panose="020E0502060401010101" pitchFamily="34" charset="-79"/>
                <a:cs typeface="David" panose="020E0502060401010101" pitchFamily="34" charset="-79"/>
              </a:rPr>
              <a:t>Emperor of Germany</a:t>
            </a:r>
            <a:endParaRPr lang="he-IL" sz="1600" dirty="0">
              <a:solidFill>
                <a:srgbClr val="00B050"/>
              </a:solidFill>
              <a:latin typeface="David" panose="020E0502060401010101" pitchFamily="34" charset="-79"/>
              <a:cs typeface="David" panose="020E0502060401010101" pitchFamily="34" charset="-79"/>
            </a:endParaRPr>
          </a:p>
        </p:txBody>
      </p:sp>
      <p:sp>
        <p:nvSpPr>
          <p:cNvPr id="8" name="TextBox 7"/>
          <p:cNvSpPr txBox="1"/>
          <p:nvPr/>
        </p:nvSpPr>
        <p:spPr>
          <a:xfrm>
            <a:off x="10358980" y="3798917"/>
            <a:ext cx="1667508" cy="584775"/>
          </a:xfrm>
          <a:prstGeom prst="rect">
            <a:avLst/>
          </a:prstGeom>
          <a:noFill/>
        </p:spPr>
        <p:txBody>
          <a:bodyPr wrap="none" rtlCol="1">
            <a:spAutoFit/>
          </a:bodyPr>
          <a:lstStyle/>
          <a:p>
            <a:r>
              <a:rPr lang="en-US" sz="1600" dirty="0">
                <a:solidFill>
                  <a:srgbClr val="00B050"/>
                </a:solidFill>
                <a:latin typeface="David" panose="020E0502060401010101" pitchFamily="34" charset="-79"/>
                <a:cs typeface="David" panose="020E0502060401010101" pitchFamily="34" charset="-79"/>
              </a:rPr>
              <a:t>Fake </a:t>
            </a:r>
            <a:r>
              <a:rPr lang="en-US" sz="1600" dirty="0" smtClean="0">
                <a:solidFill>
                  <a:srgbClr val="00B050"/>
                </a:solidFill>
                <a:latin typeface="David" panose="020E0502060401010101" pitchFamily="34" charset="-79"/>
                <a:cs typeface="David" panose="020E0502060401010101" pitchFamily="34" charset="-79"/>
              </a:rPr>
              <a:t>photography</a:t>
            </a:r>
            <a:endParaRPr lang="en-US" sz="1600" dirty="0">
              <a:solidFill>
                <a:srgbClr val="00B050"/>
              </a:solidFill>
              <a:latin typeface="David" panose="020E0502060401010101" pitchFamily="34" charset="-79"/>
              <a:cs typeface="David" panose="020E0502060401010101" pitchFamily="34" charset="-79"/>
            </a:endParaRPr>
          </a:p>
          <a:p>
            <a:endParaRPr lang="he-IL" sz="1600" dirty="0">
              <a:solidFill>
                <a:srgbClr val="00B050"/>
              </a:solidFill>
              <a:latin typeface="David" panose="020E0502060401010101" pitchFamily="34" charset="-79"/>
              <a:cs typeface="David" panose="020E0502060401010101" pitchFamily="34" charset="-79"/>
            </a:endParaRPr>
          </a:p>
        </p:txBody>
      </p:sp>
      <p:pic>
        <p:nvPicPr>
          <p:cNvPr id="10" name="תמונה 9"/>
          <p:cNvPicPr>
            <a:picLocks noChangeAspect="1"/>
          </p:cNvPicPr>
          <p:nvPr/>
        </p:nvPicPr>
        <p:blipFill>
          <a:blip r:embed="rId5"/>
          <a:stretch>
            <a:fillRect/>
          </a:stretch>
        </p:blipFill>
        <p:spPr>
          <a:xfrm>
            <a:off x="93448" y="17263"/>
            <a:ext cx="3936812" cy="2862061"/>
          </a:xfrm>
          <a:prstGeom prst="rect">
            <a:avLst/>
          </a:prstGeom>
        </p:spPr>
      </p:pic>
      <p:sp>
        <p:nvSpPr>
          <p:cNvPr id="11" name="TextBox 10"/>
          <p:cNvSpPr txBox="1"/>
          <p:nvPr/>
        </p:nvSpPr>
        <p:spPr>
          <a:xfrm>
            <a:off x="340311" y="2961284"/>
            <a:ext cx="3403496" cy="338554"/>
          </a:xfrm>
          <a:prstGeom prst="rect">
            <a:avLst/>
          </a:prstGeom>
          <a:noFill/>
        </p:spPr>
        <p:txBody>
          <a:bodyPr wrap="none" rtlCol="1">
            <a:spAutoFit/>
          </a:bodyPr>
          <a:lstStyle/>
          <a:p>
            <a:r>
              <a:rPr lang="en-US" sz="1600" dirty="0">
                <a:solidFill>
                  <a:srgbClr val="00B050"/>
                </a:solidFill>
                <a:latin typeface="David" panose="020E0502060401010101" pitchFamily="34" charset="-79"/>
                <a:cs typeface="David" panose="020E0502060401010101" pitchFamily="34" charset="-79"/>
              </a:rPr>
              <a:t>Jerusalem at the end of the 19th century</a:t>
            </a:r>
            <a:endParaRPr lang="he-IL" sz="1600" dirty="0">
              <a:solidFill>
                <a:srgbClr val="00B050"/>
              </a:solidFill>
              <a:latin typeface="David" panose="020E0502060401010101" pitchFamily="34" charset="-79"/>
              <a:cs typeface="David" panose="020E0502060401010101" pitchFamily="34" charset="-79"/>
            </a:endParaRPr>
          </a:p>
        </p:txBody>
      </p:sp>
      <p:pic>
        <p:nvPicPr>
          <p:cNvPr id="12" name="תמונה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64006" y="4748285"/>
            <a:ext cx="1827994" cy="1194847"/>
          </a:xfrm>
          <a:prstGeom prst="rect">
            <a:avLst/>
          </a:prstGeom>
        </p:spPr>
      </p:pic>
      <p:sp>
        <p:nvSpPr>
          <p:cNvPr id="13" name="TextBox 12"/>
          <p:cNvSpPr txBox="1"/>
          <p:nvPr/>
        </p:nvSpPr>
        <p:spPr>
          <a:xfrm>
            <a:off x="10494611" y="6027003"/>
            <a:ext cx="1549149" cy="830997"/>
          </a:xfrm>
          <a:prstGeom prst="rect">
            <a:avLst/>
          </a:prstGeom>
          <a:noFill/>
        </p:spPr>
        <p:txBody>
          <a:bodyPr wrap="square" rtlCol="1">
            <a:spAutoFit/>
          </a:bodyPr>
          <a:lstStyle/>
          <a:p>
            <a:r>
              <a:rPr lang="en-US" sz="1600" dirty="0">
                <a:solidFill>
                  <a:srgbClr val="00B050"/>
                </a:solidFill>
                <a:latin typeface="David" panose="020E0502060401010101" pitchFamily="34" charset="-79"/>
                <a:cs typeface="David" panose="020E0502060401010101" pitchFamily="34" charset="-79"/>
              </a:rPr>
              <a:t>Herzl in Izmir,</a:t>
            </a:r>
          </a:p>
          <a:p>
            <a:r>
              <a:rPr lang="en-US" sz="1600" dirty="0">
                <a:solidFill>
                  <a:srgbClr val="00B050"/>
                </a:solidFill>
                <a:latin typeface="David" panose="020E0502060401010101" pitchFamily="34" charset="-79"/>
                <a:cs typeface="David" panose="020E0502060401010101" pitchFamily="34" charset="-79"/>
              </a:rPr>
              <a:t>On the way to </a:t>
            </a:r>
            <a:r>
              <a:rPr lang="en-US" sz="1600" dirty="0" err="1">
                <a:solidFill>
                  <a:srgbClr val="00B050"/>
                </a:solidFill>
                <a:latin typeface="David" panose="020E0502060401010101" pitchFamily="34" charset="-79"/>
                <a:cs typeface="David" panose="020E0502060401010101" pitchFamily="34" charset="-79"/>
              </a:rPr>
              <a:t>Eretz</a:t>
            </a:r>
            <a:r>
              <a:rPr lang="en-US" sz="1600" dirty="0">
                <a:solidFill>
                  <a:srgbClr val="00B050"/>
                </a:solidFill>
                <a:latin typeface="David" panose="020E0502060401010101" pitchFamily="34" charset="-79"/>
                <a:cs typeface="David" panose="020E0502060401010101" pitchFamily="34" charset="-79"/>
              </a:rPr>
              <a:t> Israel</a:t>
            </a:r>
            <a:endParaRPr lang="he-IL" sz="1600" dirty="0">
              <a:solidFill>
                <a:srgbClr val="00B05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6325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 y="0"/>
            <a:ext cx="9144000" cy="6971139"/>
          </a:xfrm>
          <a:prstGeom prst="rect">
            <a:avLst/>
          </a:prstGeom>
        </p:spPr>
        <p:txBody>
          <a:bodyPr wrap="square">
            <a:spAutoFit/>
          </a:bodyPr>
          <a:lstStyle/>
          <a:p>
            <a:pPr algn="l" rtl="0">
              <a:lnSpc>
                <a:spcPct val="150000"/>
              </a:lnSpc>
            </a:pPr>
            <a:r>
              <a:rPr lang="en-US" u="sng" dirty="0">
                <a:solidFill>
                  <a:srgbClr val="0070C0"/>
                </a:solidFill>
                <a:latin typeface="David" panose="020E0502060401010101" pitchFamily="34" charset="-79"/>
                <a:ea typeface="Calibri" panose="020F0502020204030204" pitchFamily="34" charset="0"/>
                <a:cs typeface="David" panose="020E0502060401010101" pitchFamily="34" charset="-79"/>
              </a:rPr>
              <a:t>Herzl's diary, June 4, 1902</a:t>
            </a:r>
            <a:endParaRPr lang="en-US" sz="1600" u="sng" dirty="0" smtClean="0">
              <a:solidFill>
                <a:srgbClr val="0070C0"/>
              </a:solidFill>
              <a:latin typeface="David" panose="020E0502060401010101" pitchFamily="34" charset="-79"/>
              <a:ea typeface="Calibri" panose="020F0502020204030204" pitchFamily="34" charset="0"/>
              <a:cs typeface="David" panose="020E0502060401010101" pitchFamily="34" charset="-79"/>
            </a:endParaRPr>
          </a:p>
          <a:p>
            <a:pPr algn="l" rtl="0">
              <a:lnSpc>
                <a:spcPct val="150000"/>
              </a:lnSpc>
            </a:pPr>
            <a:r>
              <a:rPr lang="en-US" sz="2000" dirty="0">
                <a:latin typeface="David" panose="020E0502060401010101" pitchFamily="34" charset="-79"/>
                <a:ea typeface="Calibri" panose="020F0502020204030204" pitchFamily="34" charset="0"/>
                <a:cs typeface="David" panose="020E0502060401010101" pitchFamily="34" charset="-79"/>
              </a:rPr>
              <a:t>Now I'm an old man and famous. A priority in the eyes of youth, despite the depressions that accompanied them. The success of the lesser of them has made the purple man happy, as long as he himself passes through the crowd without being recognized. But once he has been recognized, the success of the lesser of him makes him sad. Happily, this happens very seldom, or in a very old age.</a:t>
            </a:r>
            <a:r>
              <a:rPr lang="he-IL" sz="2000" dirty="0" smtClean="0">
                <a:latin typeface="David" panose="020E0502060401010101" pitchFamily="34" charset="-79"/>
                <a:ea typeface="Calibri" panose="020F0502020204030204" pitchFamily="34" charset="0"/>
                <a:cs typeface="David" panose="020E0502060401010101" pitchFamily="34" charset="-79"/>
              </a:rPr>
              <a:t> </a:t>
            </a:r>
            <a:endParaRPr lang="en-US" sz="2000" dirty="0" smtClean="0">
              <a:latin typeface="David" panose="020E0502060401010101" pitchFamily="34" charset="-79"/>
              <a:ea typeface="Calibri" panose="020F0502020204030204" pitchFamily="34" charset="0"/>
              <a:cs typeface="David" panose="020E0502060401010101" pitchFamily="34" charset="-79"/>
            </a:endParaRPr>
          </a:p>
          <a:p>
            <a:pPr indent="457200" algn="l">
              <a:lnSpc>
                <a:spcPct val="150000"/>
              </a:lnSpc>
            </a:pPr>
            <a:r>
              <a:rPr lang="en-US" sz="2000" dirty="0">
                <a:latin typeface="David" panose="020E0502060401010101" pitchFamily="34" charset="-79"/>
                <a:ea typeface="Calibri" panose="020F0502020204030204" pitchFamily="34" charset="0"/>
                <a:cs typeface="David" panose="020E0502060401010101" pitchFamily="34" charset="-79"/>
              </a:rPr>
              <a:t>A virtuous person works in different fields. And then recognize him in a field that is not the center of gravity of his personality. I, for example, have gained world fame as an propagandist in a matter that only fools do not understand enough - the Jews; A field that spiritually I did not give him anything. I just acquired a political skill that any horse dealer could buy.</a:t>
            </a:r>
            <a:endParaRPr lang="en-US" sz="2000" dirty="0" smtClean="0">
              <a:latin typeface="David" panose="020E0502060401010101" pitchFamily="34" charset="-79"/>
              <a:ea typeface="Calibri" panose="020F0502020204030204" pitchFamily="34" charset="0"/>
              <a:cs typeface="David" panose="020E0502060401010101" pitchFamily="34" charset="-79"/>
            </a:endParaRPr>
          </a:p>
          <a:p>
            <a:pPr indent="457200" algn="l" rtl="0">
              <a:lnSpc>
                <a:spcPct val="150000"/>
              </a:lnSpc>
            </a:pPr>
            <a:r>
              <a:rPr lang="en-US" sz="2000" dirty="0">
                <a:latin typeface="David" panose="020E0502060401010101" pitchFamily="34" charset="-79"/>
                <a:ea typeface="Calibri" panose="020F0502020204030204" pitchFamily="34" charset="0"/>
                <a:cs typeface="David" panose="020E0502060401010101" pitchFamily="34" charset="-79"/>
              </a:rPr>
              <a:t>As a writer, especially as a playwright, I am not considered even less so. They say only that I'm a good journalist. And yet I feel, I know, that I was a capable writer who had not exhausted his full potential because he had been sickened by everything and had his hands folded.</a:t>
            </a:r>
            <a:endParaRPr lang="en-US" sz="20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4" name="TextBox 3"/>
          <p:cNvSpPr txBox="1"/>
          <p:nvPr/>
        </p:nvSpPr>
        <p:spPr>
          <a:xfrm>
            <a:off x="10015405" y="4442769"/>
            <a:ext cx="1479892" cy="369332"/>
          </a:xfrm>
          <a:prstGeom prst="rect">
            <a:avLst/>
          </a:prstGeom>
          <a:noFill/>
        </p:spPr>
        <p:txBody>
          <a:bodyPr wrap="none" rtlCol="1">
            <a:spAutoFit/>
          </a:bodyPr>
          <a:lstStyle/>
          <a:p>
            <a:r>
              <a:rPr lang="en-US" b="1" smtClean="0">
                <a:solidFill>
                  <a:srgbClr val="FF0000"/>
                </a:solidFill>
                <a:latin typeface="David" panose="020E0502060401010101" pitchFamily="34" charset="-79"/>
                <a:cs typeface="David" panose="020E0502060401010101" pitchFamily="34" charset="-79"/>
              </a:rPr>
              <a:t>Last picture  </a:t>
            </a:r>
            <a:endParaRPr lang="he-IL" b="1" dirty="0">
              <a:solidFill>
                <a:srgbClr val="FF0000"/>
              </a:solidFill>
              <a:latin typeface="David" panose="020E0502060401010101" pitchFamily="34" charset="-79"/>
              <a:cs typeface="David" panose="020E0502060401010101" pitchFamily="34" charset="-79"/>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6763" y="569362"/>
            <a:ext cx="3115237" cy="3397158"/>
          </a:xfrm>
          <a:prstGeom prst="rect">
            <a:avLst/>
          </a:prstGeom>
        </p:spPr>
      </p:pic>
    </p:spTree>
    <p:extLst>
      <p:ext uri="{BB962C8B-B14F-4D97-AF65-F5344CB8AC3E}">
        <p14:creationId xmlns:p14="http://schemas.microsoft.com/office/powerpoint/2010/main" val="3244221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214552" y="259719"/>
            <a:ext cx="6096000" cy="2862322"/>
          </a:xfrm>
          <a:prstGeom prst="rect">
            <a:avLst/>
          </a:prstGeom>
        </p:spPr>
        <p:txBody>
          <a:bodyPr>
            <a:spAutoFit/>
          </a:bodyPr>
          <a:lstStyle/>
          <a:p>
            <a:pPr algn="l" rtl="0">
              <a:lnSpc>
                <a:spcPct val="150000"/>
              </a:lnSpc>
            </a:pPr>
            <a:r>
              <a:rPr lang="en-US" sz="2000" dirty="0">
                <a:solidFill>
                  <a:schemeClr val="accent5"/>
                </a:solidFill>
                <a:latin typeface="David" panose="020E0502060401010101" pitchFamily="34" charset="-79"/>
                <a:ea typeface="Calibri" panose="020F0502020204030204" pitchFamily="34" charset="0"/>
                <a:cs typeface="David" panose="020E0502060401010101" pitchFamily="34" charset="-79"/>
              </a:rPr>
              <a:t>Nordau said in 1914, on the tenth anniversary of Herzl's death</a:t>
            </a:r>
            <a:r>
              <a:rPr lang="en-US" sz="2000" dirty="0" smtClean="0">
                <a:solidFill>
                  <a:schemeClr val="accent5"/>
                </a:solidFill>
                <a:latin typeface="David" panose="020E0502060401010101" pitchFamily="34" charset="-79"/>
                <a:ea typeface="Calibri" panose="020F0502020204030204" pitchFamily="34" charset="0"/>
                <a:cs typeface="David" panose="020E0502060401010101" pitchFamily="34" charset="-79"/>
              </a:rPr>
              <a:t>: </a:t>
            </a:r>
            <a:r>
              <a:rPr lang="en-US" sz="2000" dirty="0" smtClean="0">
                <a:latin typeface="David" panose="020E0502060401010101" pitchFamily="34" charset="-79"/>
                <a:ea typeface="Calibri" panose="020F0502020204030204" pitchFamily="34" charset="0"/>
                <a:cs typeface="David" panose="020E0502060401010101" pitchFamily="34" charset="-79"/>
              </a:rPr>
              <a:t>"</a:t>
            </a:r>
            <a:r>
              <a:rPr lang="en-US" sz="2000" dirty="0">
                <a:latin typeface="David" panose="020E0502060401010101" pitchFamily="34" charset="-79"/>
                <a:ea typeface="Calibri" panose="020F0502020204030204" pitchFamily="34" charset="0"/>
                <a:cs typeface="David" panose="020E0502060401010101" pitchFamily="34" charset="-79"/>
              </a:rPr>
              <a:t>Herzl was loved and active, but he did not achieve anything, and he was not willing to admit it in public, he was an artist in creating illusions and, to put it bluntly, Especially when the people are so nervous and reluctant to be impressed by anything like the Jewish people. "</a:t>
            </a:r>
            <a:endParaRPr lang="he-IL" sz="2000" dirty="0">
              <a:latin typeface="David" panose="020E0502060401010101" pitchFamily="34" charset="-79"/>
              <a:cs typeface="David" panose="020E0502060401010101" pitchFamily="34"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294" y="53706"/>
            <a:ext cx="1888706" cy="2674236"/>
          </a:xfrm>
          <a:prstGeom prst="rect">
            <a:avLst/>
          </a:prstGeom>
        </p:spPr>
      </p:pic>
      <p:sp>
        <p:nvSpPr>
          <p:cNvPr id="4" name="TextBox 3"/>
          <p:cNvSpPr txBox="1"/>
          <p:nvPr/>
        </p:nvSpPr>
        <p:spPr>
          <a:xfrm>
            <a:off x="10572462" y="2834202"/>
            <a:ext cx="1479892" cy="400110"/>
          </a:xfrm>
          <a:prstGeom prst="rect">
            <a:avLst/>
          </a:prstGeom>
          <a:noFill/>
        </p:spPr>
        <p:txBody>
          <a:bodyPr wrap="none" rtlCol="1">
            <a:spAutoFit/>
          </a:bodyPr>
          <a:lstStyle/>
          <a:p>
            <a:pPr algn="l" rtl="0"/>
            <a:r>
              <a:rPr lang="en-US" sz="2000" dirty="0">
                <a:solidFill>
                  <a:schemeClr val="accent5"/>
                </a:solidFill>
                <a:latin typeface="David" panose="020E0502060401010101" pitchFamily="34" charset="-79"/>
                <a:ea typeface="Calibri" panose="020F0502020204030204" pitchFamily="34" charset="0"/>
                <a:cs typeface="David" panose="020E0502060401010101" pitchFamily="34" charset="-79"/>
              </a:rPr>
              <a:t>Max Nordau</a:t>
            </a:r>
            <a:endParaRPr lang="he-IL" sz="2000" dirty="0">
              <a:solidFill>
                <a:schemeClr val="accent5"/>
              </a:solidFill>
              <a:latin typeface="David" panose="020E0502060401010101" pitchFamily="34" charset="-79"/>
              <a:ea typeface="Calibri" panose="020F0502020204030204" pitchFamily="34" charset="0"/>
              <a:cs typeface="David" panose="020E0502060401010101" pitchFamily="34" charset="-79"/>
            </a:endParaRPr>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879" y="3736865"/>
            <a:ext cx="2371686" cy="2774026"/>
          </a:xfrm>
          <a:prstGeom prst="rect">
            <a:avLst/>
          </a:prstGeom>
        </p:spPr>
      </p:pic>
      <p:sp>
        <p:nvSpPr>
          <p:cNvPr id="6" name="TextBox 5"/>
          <p:cNvSpPr txBox="1"/>
          <p:nvPr/>
        </p:nvSpPr>
        <p:spPr>
          <a:xfrm>
            <a:off x="8692139" y="4939212"/>
            <a:ext cx="1880323" cy="369332"/>
          </a:xfrm>
          <a:prstGeom prst="rect">
            <a:avLst/>
          </a:prstGeom>
          <a:noFill/>
        </p:spPr>
        <p:txBody>
          <a:bodyPr wrap="square" rtlCol="1">
            <a:spAutoFit/>
          </a:bodyPr>
          <a:lstStyle/>
          <a:p>
            <a:pPr algn="l" rtl="0"/>
            <a:r>
              <a:rPr lang="en-US" dirty="0">
                <a:solidFill>
                  <a:srgbClr val="000000"/>
                </a:solidFill>
                <a:latin typeface="David" panose="020E0502060401010101" pitchFamily="34" charset="-79"/>
                <a:ea typeface="Calibri" panose="020F0502020204030204" pitchFamily="34" charset="0"/>
                <a:cs typeface="David" panose="020E0502060401010101" pitchFamily="34" charset="-79"/>
              </a:rPr>
              <a:t>Ahad </a:t>
            </a:r>
            <a:r>
              <a:rPr lang="en-US" dirty="0" smtClean="0">
                <a:solidFill>
                  <a:srgbClr val="000000"/>
                </a:solidFill>
                <a:latin typeface="David" panose="020E0502060401010101" pitchFamily="34" charset="-79"/>
                <a:ea typeface="Calibri" panose="020F0502020204030204" pitchFamily="34" charset="0"/>
                <a:cs typeface="David" panose="020E0502060401010101" pitchFamily="34" charset="-79"/>
              </a:rPr>
              <a:t>Ha'am</a:t>
            </a:r>
            <a:endParaRPr lang="he-IL" b="1" dirty="0">
              <a:latin typeface="David" panose="020E0502060401010101" pitchFamily="34" charset="-79"/>
              <a:cs typeface="David" panose="020E0502060401010101" pitchFamily="34" charset="-79"/>
            </a:endParaRPr>
          </a:p>
        </p:txBody>
      </p:sp>
      <p:sp>
        <p:nvSpPr>
          <p:cNvPr id="7" name="מלבן 6"/>
          <p:cNvSpPr/>
          <p:nvPr/>
        </p:nvSpPr>
        <p:spPr>
          <a:xfrm>
            <a:off x="0" y="3583706"/>
            <a:ext cx="6096000" cy="3274294"/>
          </a:xfrm>
          <a:prstGeom prst="rect">
            <a:avLst/>
          </a:prstGeom>
        </p:spPr>
        <p:txBody>
          <a:bodyPr>
            <a:spAutoFit/>
          </a:bodyPr>
          <a:lstStyle/>
          <a:p>
            <a:pPr algn="l" rtl="0">
              <a:lnSpc>
                <a:spcPct val="150000"/>
              </a:lnSpc>
            </a:pPr>
            <a:r>
              <a:rPr lang="en-US" sz="2000" dirty="0">
                <a:solidFill>
                  <a:srgbClr val="000000"/>
                </a:solidFill>
                <a:latin typeface="David" panose="020E0502060401010101" pitchFamily="34" charset="-79"/>
                <a:ea typeface="Calibri" panose="020F0502020204030204" pitchFamily="34" charset="0"/>
                <a:cs typeface="David" panose="020E0502060401010101" pitchFamily="34" charset="-79"/>
              </a:rPr>
              <a:t>Ahad Ha'am: "Herzl was the living man - it was possible and </a:t>
            </a:r>
            <a:r>
              <a:rPr lang="en-US" sz="2000" dirty="0" smtClean="0">
                <a:solidFill>
                  <a:srgbClr val="000000"/>
                </a:solidFill>
                <a:latin typeface="David" panose="020E0502060401010101" pitchFamily="34" charset="-79"/>
                <a:ea typeface="Calibri" panose="020F0502020204030204" pitchFamily="34" charset="0"/>
                <a:cs typeface="David" panose="020E0502060401010101" pitchFamily="34" charset="-79"/>
              </a:rPr>
              <a:t>is possible </a:t>
            </a:r>
            <a:r>
              <a:rPr lang="en-US" sz="2000" dirty="0">
                <a:solidFill>
                  <a:srgbClr val="000000"/>
                </a:solidFill>
                <a:latin typeface="David" panose="020E0502060401010101" pitchFamily="34" charset="-79"/>
                <a:ea typeface="Calibri" panose="020F0502020204030204" pitchFamily="34" charset="0"/>
                <a:cs typeface="David" panose="020E0502060401010101" pitchFamily="34" charset="-79"/>
              </a:rPr>
              <a:t>to doubt much </a:t>
            </a:r>
            <a:r>
              <a:rPr lang="en-US" sz="2000" dirty="0" smtClean="0">
                <a:solidFill>
                  <a:srgbClr val="000000"/>
                </a:solidFill>
                <a:latin typeface="David" panose="020E0502060401010101" pitchFamily="34" charset="-79"/>
                <a:ea typeface="Calibri" panose="020F0502020204030204" pitchFamily="34" charset="0"/>
                <a:cs typeface="David" panose="020E0502060401010101" pitchFamily="34" charset="-79"/>
              </a:rPr>
              <a:t>of  </a:t>
            </a:r>
            <a:r>
              <a:rPr lang="en-US" sz="2000" dirty="0">
                <a:solidFill>
                  <a:srgbClr val="000000"/>
                </a:solidFill>
                <a:latin typeface="David" panose="020E0502060401010101" pitchFamily="34" charset="-79"/>
                <a:ea typeface="Calibri" panose="020F0502020204030204" pitchFamily="34" charset="0"/>
                <a:cs typeface="David" panose="020E0502060401010101" pitchFamily="34" charset="-79"/>
              </a:rPr>
              <a:t>what he said and what he did, and anyone who did not want to close his eyes was clearly opposed to it, but Herzl was the ideal painting as it was being created before our eyes in the spirit of the people. Will have the power to influence the shaping of the people's spirit. "</a:t>
            </a:r>
            <a:endParaRPr lang="he-IL" sz="2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126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50643" y="439065"/>
            <a:ext cx="7140633" cy="1977464"/>
          </a:xfrm>
          <a:prstGeom prst="rect">
            <a:avLst/>
          </a:prstGeom>
        </p:spPr>
        <p:txBody>
          <a:bodyPr wrap="square">
            <a:spAutoFit/>
          </a:bodyPr>
          <a:lstStyle/>
          <a:p>
            <a:pPr algn="l" rtl="0">
              <a:lnSpc>
                <a:spcPct val="150000"/>
              </a:lnSpc>
            </a:pPr>
            <a:r>
              <a:rPr lang="en-US" sz="2800" dirty="0">
                <a:latin typeface="David" panose="020E0502060401010101" pitchFamily="34" charset="-79"/>
                <a:ea typeface="Calibri" panose="020F0502020204030204" pitchFamily="34" charset="0"/>
                <a:cs typeface="David" panose="020E0502060401010101" pitchFamily="34" charset="-79"/>
              </a:rPr>
              <a:t>Lenin </a:t>
            </a:r>
            <a:r>
              <a:rPr lang="en-US" sz="2800" dirty="0" smtClean="0">
                <a:latin typeface="David" panose="020E0502060401010101" pitchFamily="34" charset="-79"/>
                <a:ea typeface="Calibri" panose="020F0502020204030204" pitchFamily="34" charset="0"/>
                <a:cs typeface="David" panose="020E0502060401010101" pitchFamily="34" charset="-79"/>
              </a:rPr>
              <a:t>stated: “There </a:t>
            </a:r>
            <a:r>
              <a:rPr lang="en-US" sz="2800" dirty="0">
                <a:latin typeface="David" panose="020E0502060401010101" pitchFamily="34" charset="-79"/>
                <a:ea typeface="Calibri" panose="020F0502020204030204" pitchFamily="34" charset="0"/>
                <a:cs typeface="David" panose="020E0502060401010101" pitchFamily="34" charset="-79"/>
              </a:rPr>
              <a:t>are hundreds of years that pass as if they were days, and there are days that pass as if they were hundreds of years."</a:t>
            </a:r>
            <a:endParaRPr lang="en-US" sz="1600" dirty="0">
              <a:effectLst/>
              <a:latin typeface="David" panose="020E0502060401010101" pitchFamily="34" charset="-79"/>
              <a:ea typeface="Calibri" panose="020F0502020204030204" pitchFamily="34" charset="0"/>
              <a:cs typeface="David" panose="020E0502060401010101" pitchFamily="34" charset="-79"/>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7784" y="1111879"/>
            <a:ext cx="3009900" cy="4286250"/>
          </a:xfrm>
          <a:prstGeom prst="rect">
            <a:avLst/>
          </a:prstGeom>
        </p:spPr>
      </p:pic>
      <p:sp>
        <p:nvSpPr>
          <p:cNvPr id="7" name="TextBox 6"/>
          <p:cNvSpPr txBox="1"/>
          <p:nvPr/>
        </p:nvSpPr>
        <p:spPr>
          <a:xfrm>
            <a:off x="9469136" y="5486971"/>
            <a:ext cx="1287533" cy="369332"/>
          </a:xfrm>
          <a:prstGeom prst="rect">
            <a:avLst/>
          </a:prstGeom>
          <a:noFill/>
        </p:spPr>
        <p:txBody>
          <a:bodyPr wrap="none" rtlCol="1">
            <a:spAutoFit/>
          </a:bodyPr>
          <a:lstStyle/>
          <a:p>
            <a:pPr algn="l" rtl="0"/>
            <a:r>
              <a:rPr lang="en-US" b="1" dirty="0" smtClean="0">
                <a:solidFill>
                  <a:srgbClr val="FF0000"/>
                </a:solidFill>
                <a:latin typeface="David" panose="020E0502060401010101" pitchFamily="34" charset="-79"/>
                <a:cs typeface="David" panose="020E0502060401010101" pitchFamily="34" charset="-79"/>
              </a:rPr>
              <a:t>Lenin, </a:t>
            </a:r>
            <a:r>
              <a:rPr lang="he-IL" b="1" dirty="0" smtClean="0">
                <a:solidFill>
                  <a:srgbClr val="FF0000"/>
                </a:solidFill>
                <a:latin typeface="David" panose="020E0502060401010101" pitchFamily="34" charset="-79"/>
                <a:cs typeface="David" panose="020E0502060401010101" pitchFamily="34" charset="-79"/>
              </a:rPr>
              <a:t>1897</a:t>
            </a:r>
            <a:endParaRPr lang="he-IL" b="1" dirty="0">
              <a:solidFill>
                <a:srgbClr val="FF0000"/>
              </a:solidFill>
              <a:latin typeface="David" panose="020E0502060401010101" pitchFamily="34" charset="-79"/>
              <a:cs typeface="David" panose="020E0502060401010101" pitchFamily="34" charset="-79"/>
            </a:endParaRPr>
          </a:p>
        </p:txBody>
      </p:sp>
      <p:sp>
        <p:nvSpPr>
          <p:cNvPr id="8" name="TextBox 7"/>
          <p:cNvSpPr txBox="1"/>
          <p:nvPr/>
        </p:nvSpPr>
        <p:spPr>
          <a:xfrm>
            <a:off x="7393854" y="520890"/>
            <a:ext cx="5085046" cy="461665"/>
          </a:xfrm>
          <a:prstGeom prst="rect">
            <a:avLst/>
          </a:prstGeom>
          <a:noFill/>
        </p:spPr>
        <p:txBody>
          <a:bodyPr wrap="none" rtlCol="1">
            <a:spAutoFit/>
          </a:bodyPr>
          <a:lstStyle/>
          <a:p>
            <a:pPr algn="l" rtl="0"/>
            <a:r>
              <a:rPr lang="en-US" sz="2400" b="1" dirty="0" smtClean="0">
                <a:solidFill>
                  <a:srgbClr val="FF0000"/>
                </a:solidFill>
                <a:latin typeface="David" panose="020E0502060401010101" pitchFamily="34" charset="-79"/>
                <a:cs typeface="David" panose="020E0502060401010101" pitchFamily="34" charset="-79"/>
              </a:rPr>
              <a:t>100 Years of the Bolshevik Revolution</a:t>
            </a:r>
            <a:endParaRPr lang="he-IL" sz="2400" b="1" dirty="0">
              <a:solidFill>
                <a:srgbClr val="FF0000"/>
              </a:solidFill>
              <a:latin typeface="David" panose="020E0502060401010101" pitchFamily="34" charset="-79"/>
              <a:cs typeface="David" panose="020E0502060401010101" pitchFamily="34" charset="-79"/>
            </a:endParaRPr>
          </a:p>
        </p:txBody>
      </p:sp>
      <p:sp>
        <p:nvSpPr>
          <p:cNvPr id="9" name="מלבן 8"/>
          <p:cNvSpPr/>
          <p:nvPr/>
        </p:nvSpPr>
        <p:spPr>
          <a:xfrm>
            <a:off x="91154" y="2583790"/>
            <a:ext cx="6098771" cy="2262158"/>
          </a:xfrm>
          <a:prstGeom prst="rect">
            <a:avLst/>
          </a:prstGeom>
        </p:spPr>
        <p:txBody>
          <a:bodyPr wrap="square">
            <a:spAutoFit/>
          </a:bodyPr>
          <a:lstStyle/>
          <a:p>
            <a:pPr algn="l" rtl="0">
              <a:lnSpc>
                <a:spcPct val="150000"/>
              </a:lnSpc>
            </a:pPr>
            <a:r>
              <a:rPr lang="en-US" sz="2400" dirty="0">
                <a:latin typeface="David" panose="020E0502060401010101" pitchFamily="34" charset="-79"/>
                <a:cs typeface="David" panose="020E0502060401010101" pitchFamily="34" charset="-79"/>
              </a:rPr>
              <a:t>The historical moment in which Jewish, political, and tangential life began to move at an accelerated pace occurred with the appearance of Herzl on the Jewish public stage.</a:t>
            </a:r>
            <a:endParaRPr lang="he-IL" sz="2400" dirty="0" smtClean="0">
              <a:latin typeface="David" panose="020E0502060401010101" pitchFamily="34" charset="-79"/>
              <a:cs typeface="David" panose="020E0502060401010101" pitchFamily="34" charset="-79"/>
            </a:endParaRPr>
          </a:p>
        </p:txBody>
      </p:sp>
      <p:pic>
        <p:nvPicPr>
          <p:cNvPr id="10" name="תמונה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925" y="2526488"/>
            <a:ext cx="1727295" cy="2603962"/>
          </a:xfrm>
          <a:prstGeom prst="rect">
            <a:avLst/>
          </a:prstGeom>
        </p:spPr>
      </p:pic>
      <p:sp>
        <p:nvSpPr>
          <p:cNvPr id="2" name="מלבן 1"/>
          <p:cNvSpPr/>
          <p:nvPr/>
        </p:nvSpPr>
        <p:spPr>
          <a:xfrm>
            <a:off x="93925" y="5117639"/>
            <a:ext cx="8503859" cy="1477328"/>
          </a:xfrm>
          <a:prstGeom prst="rect">
            <a:avLst/>
          </a:prstGeom>
        </p:spPr>
        <p:txBody>
          <a:bodyPr wrap="square">
            <a:spAutoFit/>
          </a:bodyPr>
          <a:lstStyle/>
          <a:p>
            <a:pPr algn="l" rtl="0">
              <a:lnSpc>
                <a:spcPct val="150000"/>
              </a:lnSpc>
            </a:pPr>
            <a:r>
              <a:rPr lang="en-US" sz="2000" dirty="0">
                <a:solidFill>
                  <a:srgbClr val="0070C0"/>
                </a:solidFill>
                <a:latin typeface="David" panose="020E0502060401010101" pitchFamily="34" charset="-79"/>
                <a:ea typeface="Calibri" panose="020F0502020204030204" pitchFamily="34" charset="0"/>
                <a:cs typeface="David" panose="020E0502060401010101" pitchFamily="34" charset="-79"/>
              </a:rPr>
              <a:t>The revolutionary political period in Zionism extends from two events: the first Zionist Congress in 1897, and the elections to the Constituent Assembly on 25 January 1949.</a:t>
            </a:r>
            <a:endParaRPr lang="he-IL" sz="2000" dirty="0">
              <a:solidFill>
                <a:srgbClr val="0070C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1427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0794" y="240227"/>
            <a:ext cx="8332915" cy="2862322"/>
          </a:xfrm>
          <a:prstGeom prst="rect">
            <a:avLst/>
          </a:prstGeom>
        </p:spPr>
        <p:txBody>
          <a:bodyPr wrap="square">
            <a:spAutoFit/>
          </a:bodyPr>
          <a:lstStyle/>
          <a:p>
            <a:pPr indent="457200" algn="l" rtl="0">
              <a:lnSpc>
                <a:spcPct val="150000"/>
              </a:lnSpc>
            </a:pPr>
            <a:r>
              <a:rPr lang="en-US" sz="2000" dirty="0">
                <a:solidFill>
                  <a:srgbClr val="000000"/>
                </a:solidFill>
                <a:latin typeface="David" panose="020E0502060401010101" pitchFamily="34" charset="-79"/>
                <a:ea typeface="Calibri" panose="020F0502020204030204" pitchFamily="34" charset="0"/>
                <a:cs typeface="David" panose="020E0502060401010101" pitchFamily="34" charset="-79"/>
              </a:rPr>
              <a:t>With the death of Herzl, an 18-year-old wrote: "Our hopes have been fulfilled, our dreams!" No one will ever stand up again, uniting the heroism of the Maccabees with David's machinations, the courage of Rabbi </a:t>
            </a:r>
            <a:r>
              <a:rPr lang="en-US" sz="2000" dirty="0" err="1">
                <a:solidFill>
                  <a:srgbClr val="000000"/>
                </a:solidFill>
                <a:latin typeface="David" panose="020E0502060401010101" pitchFamily="34" charset="-79"/>
                <a:ea typeface="Calibri" panose="020F0502020204030204" pitchFamily="34" charset="0"/>
                <a:cs typeface="David" panose="020E0502060401010101" pitchFamily="34" charset="-79"/>
              </a:rPr>
              <a:t>Akiva</a:t>
            </a:r>
            <a:r>
              <a:rPr lang="en-US" sz="2000" dirty="0">
                <a:solidFill>
                  <a:srgbClr val="000000"/>
                </a:solidFill>
                <a:latin typeface="David" panose="020E0502060401010101" pitchFamily="34" charset="-79"/>
                <a:ea typeface="Calibri" panose="020F0502020204030204" pitchFamily="34" charset="0"/>
                <a:cs typeface="David" panose="020E0502060401010101" pitchFamily="34" charset="-79"/>
              </a:rPr>
              <a:t> who died in "One" And the love of fire of Rabbi Judah Halevy, and only once in thousands of years will such a prodigy be born, the size of the sea is the size of our loss ... Yet today I am more confident than ever.</a:t>
            </a:r>
            <a:endParaRPr lang="he-IL" sz="2000" dirty="0" smtClean="0">
              <a:solidFill>
                <a:srgbClr val="000000"/>
              </a:solidFill>
              <a:latin typeface="David" panose="020E0502060401010101" pitchFamily="34" charset="-79"/>
              <a:ea typeface="Calibri" panose="020F0502020204030204" pitchFamily="34" charset="0"/>
              <a:cs typeface="David" panose="020E0502060401010101" pitchFamily="34" charset="-79"/>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8364" y="163137"/>
            <a:ext cx="3272757" cy="2163088"/>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9982" y="2536291"/>
            <a:ext cx="2881139" cy="4321709"/>
          </a:xfrm>
          <a:prstGeom prst="rect">
            <a:avLst/>
          </a:prstGeom>
        </p:spPr>
      </p:pic>
      <p:sp>
        <p:nvSpPr>
          <p:cNvPr id="5" name="מלבן 4"/>
          <p:cNvSpPr/>
          <p:nvPr/>
        </p:nvSpPr>
        <p:spPr>
          <a:xfrm>
            <a:off x="30794" y="3293758"/>
            <a:ext cx="9089188" cy="3323987"/>
          </a:xfrm>
          <a:prstGeom prst="rect">
            <a:avLst/>
          </a:prstGeom>
        </p:spPr>
        <p:txBody>
          <a:bodyPr wrap="square">
            <a:spAutoFit/>
          </a:bodyPr>
          <a:lstStyle/>
          <a:p>
            <a:pPr indent="457200" algn="l" rtl="0">
              <a:lnSpc>
                <a:spcPct val="150000"/>
              </a:lnSpc>
            </a:pPr>
            <a:r>
              <a:rPr lang="en-US" sz="2000" dirty="0">
                <a:solidFill>
                  <a:srgbClr val="000000"/>
                </a:solidFill>
                <a:latin typeface="David" panose="020E0502060401010101" pitchFamily="34" charset="-79"/>
                <a:ea typeface="Calibri" panose="020F0502020204030204" pitchFamily="34" charset="0"/>
                <a:cs typeface="David" panose="020E0502060401010101" pitchFamily="34" charset="-79"/>
              </a:rPr>
              <a:t>Later, at the height of the Second World War, it would be marked </a:t>
            </a:r>
            <a:r>
              <a:rPr lang="en-US" sz="2000" u="sng" dirty="0">
                <a:solidFill>
                  <a:srgbClr val="0070C0"/>
                </a:solidFill>
                <a:latin typeface="David" panose="020E0502060401010101" pitchFamily="34" charset="-79"/>
                <a:ea typeface="Calibri" panose="020F0502020204030204" pitchFamily="34" charset="0"/>
                <a:cs typeface="David" panose="020E0502060401010101" pitchFamily="34" charset="-79"/>
              </a:rPr>
              <a:t>40 years since the death of Herzl, </a:t>
            </a:r>
            <a:r>
              <a:rPr lang="en-US" sz="2000" dirty="0">
                <a:solidFill>
                  <a:srgbClr val="000000"/>
                </a:solidFill>
                <a:latin typeface="David" panose="020E0502060401010101" pitchFamily="34" charset="-79"/>
                <a:ea typeface="Calibri" panose="020F0502020204030204" pitchFamily="34" charset="0"/>
                <a:cs typeface="David" panose="020E0502060401010101" pitchFamily="34" charset="-79"/>
              </a:rPr>
              <a:t>and that same youth since then, the Chairman of the Jewish Agency Executive and the leader of </a:t>
            </a:r>
            <a:r>
              <a:rPr lang="en-US" sz="2000" dirty="0" err="1">
                <a:solidFill>
                  <a:srgbClr val="000000"/>
                </a:solidFill>
                <a:latin typeface="David" panose="020E0502060401010101" pitchFamily="34" charset="-79"/>
                <a:ea typeface="Calibri" panose="020F0502020204030204" pitchFamily="34" charset="0"/>
                <a:cs typeface="David" panose="020E0502060401010101" pitchFamily="34" charset="-79"/>
              </a:rPr>
              <a:t>Mapai</a:t>
            </a:r>
            <a:r>
              <a:rPr lang="en-US" sz="2000" dirty="0">
                <a:solidFill>
                  <a:srgbClr val="000000"/>
                </a:solidFill>
                <a:latin typeface="David" panose="020E0502060401010101" pitchFamily="34" charset="-79"/>
                <a:ea typeface="Calibri" panose="020F0502020204030204" pitchFamily="34" charset="0"/>
                <a:cs typeface="David" panose="020E0502060401010101" pitchFamily="34" charset="-79"/>
              </a:rPr>
              <a:t>, David Ben-Gurion, declared: "Not with the dead Herzl but with the living Herzl, His passionate belief in the national and political value of the Jewish people to stand on the stage of history as a people with equal rights and obligations is rooted in its independent homeland and stands on its own, and with the historic claim of the people of Israel.</a:t>
            </a:r>
            <a:endParaRPr lang="en-US" sz="2000" dirty="0">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188155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04336" y="167821"/>
            <a:ext cx="8671026" cy="2262158"/>
          </a:xfrm>
          <a:prstGeom prst="rect">
            <a:avLst/>
          </a:prstGeom>
        </p:spPr>
        <p:txBody>
          <a:bodyPr wrap="square">
            <a:spAutoFit/>
          </a:bodyPr>
          <a:lstStyle/>
          <a:p>
            <a:pPr algn="l" rtl="0">
              <a:lnSpc>
                <a:spcPct val="150000"/>
              </a:lnSpc>
            </a:pPr>
            <a:r>
              <a:rPr lang="en-US" sz="2400" dirty="0">
                <a:latin typeface="David" panose="020E0502060401010101" pitchFamily="34" charset="-79"/>
                <a:ea typeface="Calibri" panose="020F0502020204030204" pitchFamily="34" charset="0"/>
                <a:cs typeface="David" panose="020E0502060401010101" pitchFamily="34" charset="-79"/>
              </a:rPr>
              <a:t>At the end of his speech at the first Zionist Congress in Basel in 1897, Herzl said:</a:t>
            </a:r>
          </a:p>
          <a:p>
            <a:pPr algn="l" rtl="0">
              <a:lnSpc>
                <a:spcPct val="150000"/>
              </a:lnSpc>
            </a:pPr>
            <a:r>
              <a:rPr lang="en-US" sz="2400" dirty="0">
                <a:solidFill>
                  <a:srgbClr val="FF0000"/>
                </a:solidFill>
                <a:latin typeface="David" panose="020E0502060401010101" pitchFamily="34" charset="-79"/>
                <a:ea typeface="Calibri" panose="020F0502020204030204" pitchFamily="34" charset="0"/>
                <a:cs typeface="David" panose="020E0502060401010101" pitchFamily="34" charset="-79"/>
              </a:rPr>
              <a:t>"On the day the plow returns to the growing hand of the Jewish farmer, the question of the Jews will be solved."</a:t>
            </a:r>
            <a:endParaRPr lang="he-IL" sz="2400" dirty="0">
              <a:solidFill>
                <a:srgbClr val="FF0000"/>
              </a:solidFill>
              <a:latin typeface="David" panose="020E0502060401010101" pitchFamily="34" charset="-79"/>
              <a:cs typeface="David" panose="020E0502060401010101" pitchFamily="34"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492" y="167821"/>
            <a:ext cx="2906684" cy="3851064"/>
          </a:xfrm>
          <a:prstGeom prst="rect">
            <a:avLst/>
          </a:prstGeom>
        </p:spPr>
      </p:pic>
      <p:sp>
        <p:nvSpPr>
          <p:cNvPr id="6" name="מלבן 5"/>
          <p:cNvSpPr/>
          <p:nvPr/>
        </p:nvSpPr>
        <p:spPr>
          <a:xfrm>
            <a:off x="313041" y="2628836"/>
            <a:ext cx="8412480" cy="1754326"/>
          </a:xfrm>
          <a:prstGeom prst="rect">
            <a:avLst/>
          </a:prstGeom>
        </p:spPr>
        <p:txBody>
          <a:bodyPr wrap="square">
            <a:spAutoFit/>
          </a:bodyPr>
          <a:lstStyle/>
          <a:p>
            <a:pPr algn="l" rtl="0">
              <a:lnSpc>
                <a:spcPct val="150000"/>
              </a:lnSpc>
            </a:pPr>
            <a:r>
              <a:rPr lang="en-US" sz="2400" b="1" u="sng" dirty="0">
                <a:solidFill>
                  <a:schemeClr val="accent5"/>
                </a:solidFill>
                <a:latin typeface="David" panose="020E0502060401010101" pitchFamily="34" charset="-79"/>
                <a:ea typeface="Calibri" panose="020F0502020204030204" pitchFamily="34" charset="0"/>
                <a:cs typeface="David" panose="020E0502060401010101" pitchFamily="34" charset="-79"/>
              </a:rPr>
              <a:t>On the 30th anniversary of Herzl's death:</a:t>
            </a:r>
          </a:p>
          <a:p>
            <a:pPr algn="l" rtl="0">
              <a:lnSpc>
                <a:spcPct val="150000"/>
              </a:lnSpc>
            </a:pPr>
            <a:r>
              <a:rPr lang="en-US" sz="2400" dirty="0">
                <a:latin typeface="David" panose="020E0502060401010101" pitchFamily="34" charset="-79"/>
                <a:ea typeface="Calibri" panose="020F0502020204030204" pitchFamily="34" charset="0"/>
                <a:cs typeface="David" panose="020E0502060401010101" pitchFamily="34" charset="-79"/>
              </a:rPr>
              <a:t>"The next generation will not know Herzl, just as a slogan, as a flag, at best as a fine legend."</a:t>
            </a:r>
            <a:endParaRPr lang="he-IL" sz="2800" dirty="0">
              <a:latin typeface="David" panose="020E0502060401010101" pitchFamily="34" charset="-79"/>
              <a:cs typeface="David" panose="020E0502060401010101" pitchFamily="34" charset="-79"/>
            </a:endParaRPr>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2572" y="4167123"/>
            <a:ext cx="2286000" cy="2000250"/>
          </a:xfrm>
          <a:prstGeom prst="rect">
            <a:avLst/>
          </a:prstGeom>
        </p:spPr>
      </p:pic>
      <p:sp>
        <p:nvSpPr>
          <p:cNvPr id="8" name="TextBox 7"/>
          <p:cNvSpPr txBox="1"/>
          <p:nvPr/>
        </p:nvSpPr>
        <p:spPr>
          <a:xfrm>
            <a:off x="9916694" y="6305788"/>
            <a:ext cx="1981482" cy="369332"/>
          </a:xfrm>
          <a:prstGeom prst="rect">
            <a:avLst/>
          </a:prstGeom>
          <a:noFill/>
        </p:spPr>
        <p:txBody>
          <a:bodyPr wrap="square" rtlCol="1">
            <a:spAutoFit/>
          </a:bodyPr>
          <a:lstStyle/>
          <a:p>
            <a:pPr algn="l" rtl="0"/>
            <a:r>
              <a:rPr lang="en-US" b="1" dirty="0" err="1">
                <a:solidFill>
                  <a:srgbClr val="FF0000"/>
                </a:solidFill>
                <a:latin typeface="David" panose="020E0502060401010101" pitchFamily="34" charset="-79"/>
                <a:cs typeface="David" panose="020E0502060401010101" pitchFamily="34" charset="-79"/>
              </a:rPr>
              <a:t>Berl</a:t>
            </a:r>
            <a:r>
              <a:rPr lang="en-US" b="1" dirty="0">
                <a:solidFill>
                  <a:srgbClr val="FF0000"/>
                </a:solidFill>
                <a:latin typeface="David" panose="020E0502060401010101" pitchFamily="34" charset="-79"/>
                <a:cs typeface="David" panose="020E0502060401010101" pitchFamily="34" charset="-79"/>
              </a:rPr>
              <a:t> </a:t>
            </a:r>
            <a:r>
              <a:rPr lang="en-US" b="1" dirty="0" err="1">
                <a:solidFill>
                  <a:srgbClr val="FF0000"/>
                </a:solidFill>
                <a:latin typeface="David" panose="020E0502060401010101" pitchFamily="34" charset="-79"/>
                <a:cs typeface="David" panose="020E0502060401010101" pitchFamily="34" charset="-79"/>
              </a:rPr>
              <a:t>Katznelson</a:t>
            </a:r>
            <a:endParaRPr lang="he-IL" b="1" dirty="0">
              <a:solidFill>
                <a:srgbClr val="FF0000"/>
              </a:solidFill>
              <a:latin typeface="David" panose="020E0502060401010101" pitchFamily="34" charset="-79"/>
              <a:cs typeface="David" panose="020E0502060401010101" pitchFamily="34" charset="-79"/>
            </a:endParaRPr>
          </a:p>
        </p:txBody>
      </p:sp>
      <p:sp>
        <p:nvSpPr>
          <p:cNvPr id="9" name="מלבן 8"/>
          <p:cNvSpPr/>
          <p:nvPr/>
        </p:nvSpPr>
        <p:spPr>
          <a:xfrm>
            <a:off x="313041" y="4484046"/>
            <a:ext cx="9002009" cy="1910138"/>
          </a:xfrm>
          <a:prstGeom prst="rect">
            <a:avLst/>
          </a:prstGeom>
        </p:spPr>
        <p:txBody>
          <a:bodyPr wrap="square">
            <a:spAutoFit/>
          </a:bodyPr>
          <a:lstStyle/>
          <a:p>
            <a:pPr algn="l" rtl="0">
              <a:lnSpc>
                <a:spcPct val="150000"/>
              </a:lnSpc>
            </a:pPr>
            <a:r>
              <a:rPr lang="en-US" sz="2700" dirty="0">
                <a:solidFill>
                  <a:srgbClr val="FF0000"/>
                </a:solidFill>
                <a:latin typeface="David" panose="020E0502060401010101" pitchFamily="34" charset="-79"/>
                <a:ea typeface="Calibri" panose="020F0502020204030204" pitchFamily="34" charset="0"/>
                <a:cs typeface="David" panose="020E0502060401010101" pitchFamily="34" charset="-79"/>
              </a:rPr>
              <a:t>"Herzl was not short </a:t>
            </a:r>
            <a:r>
              <a:rPr lang="en-US" sz="2700" dirty="0" smtClean="0">
                <a:solidFill>
                  <a:srgbClr val="FF0000"/>
                </a:solidFill>
                <a:latin typeface="David" panose="020E0502060401010101" pitchFamily="34" charset="-79"/>
                <a:ea typeface="Calibri" panose="020F0502020204030204" pitchFamily="34" charset="0"/>
                <a:cs typeface="David" panose="020E0502060401010101" pitchFamily="34" charset="-79"/>
              </a:rPr>
              <a:t>with </a:t>
            </a:r>
            <a:r>
              <a:rPr lang="en-US" sz="2700" dirty="0" err="1">
                <a:solidFill>
                  <a:srgbClr val="FF0000"/>
                </a:solidFill>
                <a:latin typeface="David" panose="020E0502060401010101" pitchFamily="34" charset="-79"/>
                <a:ea typeface="Calibri" panose="020F0502020204030204" pitchFamily="34" charset="0"/>
                <a:cs typeface="David" panose="020E0502060401010101" pitchFamily="34" charset="-79"/>
              </a:rPr>
              <a:t>Brina</a:t>
            </a:r>
            <a:r>
              <a:rPr lang="en-US" sz="2700" dirty="0">
                <a:solidFill>
                  <a:srgbClr val="FF0000"/>
                </a:solidFill>
                <a:latin typeface="David" panose="020E0502060401010101" pitchFamily="34" charset="-79"/>
                <a:ea typeface="Calibri" panose="020F0502020204030204" pitchFamily="34" charset="0"/>
                <a:cs typeface="David" panose="020E0502060401010101" pitchFamily="34" charset="-79"/>
              </a:rPr>
              <a:t>, but he grew sperm, political success was beyond him, but he created a precondition for every achievement: an Israeli political existence.</a:t>
            </a:r>
            <a:endParaRPr lang="he-IL" sz="2700"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786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תרשים 5"/>
          <p:cNvGraphicFramePr/>
          <p:nvPr>
            <p:extLst/>
          </p:nvPr>
        </p:nvGraphicFramePr>
        <p:xfrm>
          <a:off x="-234779" y="0"/>
          <a:ext cx="12321309" cy="67148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2276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0" y="0"/>
            <a:ext cx="8144320" cy="1762722"/>
          </a:xfrm>
          <a:prstGeom prst="rect">
            <a:avLst/>
          </a:prstGeom>
        </p:spPr>
        <p:txBody>
          <a:bodyPr wrap="square">
            <a:spAutoFit/>
          </a:bodyPr>
          <a:lstStyle/>
          <a:p>
            <a:pPr algn="l" rtl="0">
              <a:lnSpc>
                <a:spcPct val="150000"/>
              </a:lnSpc>
            </a:pPr>
            <a:r>
              <a:rPr lang="en-US" sz="2400" b="1" dirty="0">
                <a:ea typeface="Calibri" panose="020F0502020204030204" pitchFamily="34" charset="0"/>
                <a:cs typeface="David" panose="020E0502060401010101" pitchFamily="34" charset="-79"/>
              </a:rPr>
              <a:t>Herzl's premise was that the formation of a national movement was the result of an act of political will, and not merely the result of objective historical circumstances.</a:t>
            </a:r>
            <a:endParaRPr lang="he-IL" sz="2400" b="1" dirty="0">
              <a:ea typeface="Calibri" panose="020F0502020204030204" pitchFamily="34" charset="0"/>
              <a:cs typeface="David" panose="020E0502060401010101" pitchFamily="34"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0263" y="0"/>
            <a:ext cx="3790950" cy="5715000"/>
          </a:xfrm>
          <a:prstGeom prst="rect">
            <a:avLst/>
          </a:prstGeom>
        </p:spPr>
      </p:pic>
      <p:sp>
        <p:nvSpPr>
          <p:cNvPr id="4" name="מלבן 3"/>
          <p:cNvSpPr/>
          <p:nvPr/>
        </p:nvSpPr>
        <p:spPr>
          <a:xfrm>
            <a:off x="0" y="1595021"/>
            <a:ext cx="8144320" cy="5262979"/>
          </a:xfrm>
          <a:prstGeom prst="rect">
            <a:avLst/>
          </a:prstGeom>
        </p:spPr>
        <p:txBody>
          <a:bodyPr wrap="square">
            <a:spAutoFit/>
          </a:bodyPr>
          <a:lstStyle/>
          <a:p>
            <a:pPr algn="l" rtl="0">
              <a:lnSpc>
                <a:spcPct val="150000"/>
              </a:lnSpc>
            </a:pPr>
            <a:r>
              <a:rPr lang="en-US" sz="2800" b="1" dirty="0">
                <a:solidFill>
                  <a:schemeClr val="accent5"/>
                </a:solidFill>
                <a:ea typeface="Calibri" panose="020F0502020204030204" pitchFamily="34" charset="0"/>
                <a:cs typeface="David" panose="020E0502060401010101" pitchFamily="34" charset="-79"/>
              </a:rPr>
              <a:t>His </a:t>
            </a:r>
            <a:r>
              <a:rPr lang="en-US" sz="2800" b="1" dirty="0" smtClean="0">
                <a:solidFill>
                  <a:schemeClr val="accent5"/>
                </a:solidFill>
                <a:ea typeface="Calibri" panose="020F0502020204030204" pitchFamily="34" charset="0"/>
                <a:cs typeface="David" panose="020E0502060401010101" pitchFamily="34" charset="-79"/>
              </a:rPr>
              <a:t>first and primary goal </a:t>
            </a:r>
            <a:r>
              <a:rPr lang="en-US" sz="2800" b="1" dirty="0">
                <a:solidFill>
                  <a:schemeClr val="accent5"/>
                </a:solidFill>
                <a:ea typeface="Calibri" panose="020F0502020204030204" pitchFamily="34" charset="0"/>
                <a:cs typeface="David" panose="020E0502060401010101" pitchFamily="34" charset="-79"/>
              </a:rPr>
              <a:t>was to revolutionize the Jewish consciousness - the modes of existence of the Jewish people</a:t>
            </a:r>
            <a:r>
              <a:rPr lang="en-US" sz="2800" b="1" dirty="0" smtClean="0">
                <a:solidFill>
                  <a:schemeClr val="accent5"/>
                </a:solidFill>
                <a:ea typeface="Calibri" panose="020F0502020204030204" pitchFamily="34" charset="0"/>
                <a:cs typeface="David" panose="020E0502060401010101" pitchFamily="34" charset="-79"/>
              </a:rPr>
              <a:t>.</a:t>
            </a:r>
          </a:p>
          <a:p>
            <a:pPr algn="l" rtl="0">
              <a:lnSpc>
                <a:spcPct val="150000"/>
              </a:lnSpc>
            </a:pPr>
            <a:r>
              <a:rPr lang="en-US" sz="2800" b="1" dirty="0">
                <a:solidFill>
                  <a:srgbClr val="FF0000"/>
                </a:solidFill>
                <a:latin typeface="David" panose="020E0502060401010101" pitchFamily="34" charset="-79"/>
                <a:cs typeface="David" panose="020E0502060401010101" pitchFamily="34" charset="-79"/>
              </a:rPr>
              <a:t>His intention was to create an internal motive force that would serve as a catalyst for self-change in the way Jewish society existed, in order to adapt it to the reality of the increasingly living reality of modern civilization.</a:t>
            </a:r>
            <a:endParaRPr lang="he-IL" sz="2800" b="1"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25489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384579" y="0"/>
            <a:ext cx="7121928" cy="3416320"/>
          </a:xfrm>
          <a:prstGeom prst="rect">
            <a:avLst/>
          </a:prstGeom>
        </p:spPr>
        <p:txBody>
          <a:bodyPr wrap="square">
            <a:spAutoFit/>
          </a:bodyPr>
          <a:lstStyle/>
          <a:p>
            <a:pPr algn="l" rtl="0"/>
            <a:r>
              <a:rPr lang="en-US" sz="2400" dirty="0">
                <a:ea typeface="Calibri" panose="020F0502020204030204" pitchFamily="34" charset="0"/>
                <a:cs typeface="David" panose="020E0502060401010101" pitchFamily="34" charset="-79"/>
              </a:rPr>
              <a:t>Herzl's political career lasted nine years,</a:t>
            </a:r>
          </a:p>
          <a:p>
            <a:pPr algn="l" rtl="0"/>
            <a:r>
              <a:rPr lang="en-US" sz="2400" dirty="0">
                <a:ea typeface="Calibri" panose="020F0502020204030204" pitchFamily="34" charset="0"/>
                <a:cs typeface="David" panose="020E0502060401010101" pitchFamily="34" charset="-79"/>
              </a:rPr>
              <a:t>From 1895 to 1904.</a:t>
            </a:r>
          </a:p>
          <a:p>
            <a:pPr algn="l" rtl="0"/>
            <a:endParaRPr lang="en-US" sz="2400" dirty="0">
              <a:ea typeface="Calibri" panose="020F0502020204030204" pitchFamily="34" charset="0"/>
              <a:cs typeface="David" panose="020E0502060401010101" pitchFamily="34" charset="-79"/>
            </a:endParaRPr>
          </a:p>
          <a:p>
            <a:pPr algn="l" rtl="0"/>
            <a:r>
              <a:rPr lang="en-US" sz="2400" dirty="0">
                <a:ea typeface="Calibri" panose="020F0502020204030204" pitchFamily="34" charset="0"/>
                <a:cs typeface="David" panose="020E0502060401010101" pitchFamily="34" charset="-79"/>
              </a:rPr>
              <a:t>He was born in Pest (now Budapest) in Hungary in 1860. He began studying law at the University of Vienna in 1878, and in 1884 received a doctorate.</a:t>
            </a:r>
          </a:p>
          <a:p>
            <a:pPr algn="l" rtl="0"/>
            <a:endParaRPr lang="en-US" sz="2400" dirty="0">
              <a:ea typeface="Calibri" panose="020F0502020204030204" pitchFamily="34" charset="0"/>
              <a:cs typeface="David" panose="020E0502060401010101" pitchFamily="34" charset="-79"/>
            </a:endParaRPr>
          </a:p>
          <a:p>
            <a:pPr algn="l" rtl="0"/>
            <a:r>
              <a:rPr lang="en-US" sz="2400" dirty="0">
                <a:ea typeface="Calibri" panose="020F0502020204030204" pitchFamily="34" charset="0"/>
                <a:cs typeface="David" panose="020E0502060401010101" pitchFamily="34" charset="-79"/>
              </a:rPr>
              <a:t>From 1891, Herzl worked as a journalist in Paris of the important Viennese newspaper "</a:t>
            </a:r>
            <a:r>
              <a:rPr lang="en-US" sz="2400" dirty="0" err="1">
                <a:ea typeface="Calibri" panose="020F0502020204030204" pitchFamily="34" charset="0"/>
                <a:cs typeface="David" panose="020E0502060401010101" pitchFamily="34" charset="-79"/>
              </a:rPr>
              <a:t>Neue</a:t>
            </a:r>
            <a:r>
              <a:rPr lang="en-US" sz="2400" dirty="0">
                <a:ea typeface="Calibri" panose="020F0502020204030204" pitchFamily="34" charset="0"/>
                <a:cs typeface="David" panose="020E0502060401010101" pitchFamily="34" charset="-79"/>
              </a:rPr>
              <a:t> </a:t>
            </a:r>
            <a:r>
              <a:rPr lang="en-US" sz="2400" dirty="0" err="1">
                <a:ea typeface="Calibri" panose="020F0502020204030204" pitchFamily="34" charset="0"/>
                <a:cs typeface="David" panose="020E0502060401010101" pitchFamily="34" charset="-79"/>
              </a:rPr>
              <a:t>Freie</a:t>
            </a:r>
            <a:r>
              <a:rPr lang="en-US" sz="2400" dirty="0">
                <a:ea typeface="Calibri" panose="020F0502020204030204" pitchFamily="34" charset="0"/>
                <a:cs typeface="David" panose="020E0502060401010101" pitchFamily="34" charset="-79"/>
              </a:rPr>
              <a:t> </a:t>
            </a:r>
            <a:r>
              <a:rPr lang="en-US" sz="2400" dirty="0" err="1">
                <a:ea typeface="Calibri" panose="020F0502020204030204" pitchFamily="34" charset="0"/>
                <a:cs typeface="David" panose="020E0502060401010101" pitchFamily="34" charset="-79"/>
              </a:rPr>
              <a:t>Presse</a:t>
            </a:r>
            <a:r>
              <a:rPr lang="en-US" sz="2400" dirty="0">
                <a:ea typeface="Calibri" panose="020F0502020204030204" pitchFamily="34" charset="0"/>
                <a:cs typeface="David" panose="020E0502060401010101" pitchFamily="34" charset="-79"/>
              </a:rPr>
              <a:t>".</a:t>
            </a:r>
            <a:endParaRPr lang="he-IL" sz="2400"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606" y="3848024"/>
            <a:ext cx="1521229" cy="2851509"/>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4920" y="75161"/>
            <a:ext cx="2344875" cy="3534987"/>
          </a:xfrm>
          <a:prstGeom prst="rect">
            <a:avLst/>
          </a:prstGeom>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9492" y="3511602"/>
            <a:ext cx="2114661" cy="3187931"/>
          </a:xfrm>
          <a:prstGeom prst="rect">
            <a:avLst/>
          </a:prstGeom>
        </p:spPr>
      </p:pic>
      <p:pic>
        <p:nvPicPr>
          <p:cNvPr id="6" name="תמונה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024" y="62692"/>
            <a:ext cx="1875143" cy="3125239"/>
          </a:xfrm>
          <a:prstGeom prst="rect">
            <a:avLst/>
          </a:prstGeom>
        </p:spPr>
      </p:pic>
      <p:sp>
        <p:nvSpPr>
          <p:cNvPr id="8" name="TextBox 7"/>
          <p:cNvSpPr txBox="1"/>
          <p:nvPr/>
        </p:nvSpPr>
        <p:spPr>
          <a:xfrm>
            <a:off x="2978835" y="5089112"/>
            <a:ext cx="889988" cy="369332"/>
          </a:xfrm>
          <a:prstGeom prst="rect">
            <a:avLst/>
          </a:prstGeom>
          <a:noFill/>
        </p:spPr>
        <p:txBody>
          <a:bodyPr wrap="none" rtlCol="1">
            <a:spAutoFit/>
          </a:bodyPr>
          <a:lstStyle/>
          <a:p>
            <a:pPr algn="l" rtl="0"/>
            <a:r>
              <a:rPr lang="en-US" dirty="0" smtClean="0">
                <a:solidFill>
                  <a:srgbClr val="FF0000"/>
                </a:solidFill>
                <a:latin typeface="David" panose="020E0502060401010101" pitchFamily="34" charset="-79"/>
                <a:cs typeface="David" panose="020E0502060401010101" pitchFamily="34" charset="-79"/>
              </a:rPr>
              <a:t>Student</a:t>
            </a:r>
            <a:endParaRPr lang="he-IL" dirty="0">
              <a:solidFill>
                <a:srgbClr val="FF0000"/>
              </a:solidFill>
              <a:latin typeface="David" panose="020E0502060401010101" pitchFamily="34" charset="-79"/>
              <a:cs typeface="David" panose="020E0502060401010101" pitchFamily="34" charset="-79"/>
            </a:endParaRPr>
          </a:p>
        </p:txBody>
      </p:sp>
      <p:sp>
        <p:nvSpPr>
          <p:cNvPr id="9" name="TextBox 8"/>
          <p:cNvSpPr txBox="1"/>
          <p:nvPr/>
        </p:nvSpPr>
        <p:spPr>
          <a:xfrm>
            <a:off x="341727" y="3212614"/>
            <a:ext cx="2326278" cy="369332"/>
          </a:xfrm>
          <a:prstGeom prst="rect">
            <a:avLst/>
          </a:prstGeom>
          <a:noFill/>
        </p:spPr>
        <p:txBody>
          <a:bodyPr wrap="none" rtlCol="1">
            <a:spAutoFit/>
          </a:bodyPr>
          <a:lstStyle/>
          <a:p>
            <a:pPr algn="l" rtl="0"/>
            <a:r>
              <a:rPr lang="en-US" dirty="0" smtClean="0">
                <a:solidFill>
                  <a:srgbClr val="FF0000"/>
                </a:solidFill>
                <a:latin typeface="David" panose="020E0502060401010101" pitchFamily="34" charset="-79"/>
                <a:cs typeface="David" panose="020E0502060401010101" pitchFamily="34" charset="-79"/>
              </a:rPr>
              <a:t>Approximately in </a:t>
            </a:r>
            <a:r>
              <a:rPr lang="he-IL" dirty="0" smtClean="0">
                <a:solidFill>
                  <a:srgbClr val="FF0000"/>
                </a:solidFill>
                <a:latin typeface="David" panose="020E0502060401010101" pitchFamily="34" charset="-79"/>
                <a:cs typeface="David" panose="020E0502060401010101" pitchFamily="34" charset="-79"/>
              </a:rPr>
              <a:t>1875</a:t>
            </a:r>
            <a:r>
              <a:rPr lang="en-US" dirty="0" smtClean="0">
                <a:solidFill>
                  <a:srgbClr val="FF0000"/>
                </a:solidFill>
                <a:latin typeface="David" panose="020E0502060401010101" pitchFamily="34" charset="-79"/>
                <a:cs typeface="David" panose="020E0502060401010101" pitchFamily="34" charset="-79"/>
              </a:rPr>
              <a:t> </a:t>
            </a:r>
            <a:endParaRPr lang="he-IL" dirty="0">
              <a:solidFill>
                <a:srgbClr val="FF0000"/>
              </a:solidFill>
              <a:latin typeface="David" panose="020E0502060401010101" pitchFamily="34" charset="-79"/>
              <a:cs typeface="David" panose="020E0502060401010101" pitchFamily="34" charset="-79"/>
            </a:endParaRPr>
          </a:p>
        </p:txBody>
      </p:sp>
      <p:sp>
        <p:nvSpPr>
          <p:cNvPr id="10" name="TextBox 9"/>
          <p:cNvSpPr txBox="1"/>
          <p:nvPr/>
        </p:nvSpPr>
        <p:spPr>
          <a:xfrm>
            <a:off x="10356788" y="3610148"/>
            <a:ext cx="921137" cy="369332"/>
          </a:xfrm>
          <a:prstGeom prst="rect">
            <a:avLst/>
          </a:prstGeom>
          <a:noFill/>
        </p:spPr>
        <p:txBody>
          <a:bodyPr wrap="square" rtlCol="1">
            <a:spAutoFit/>
          </a:bodyPr>
          <a:lstStyle/>
          <a:p>
            <a:pPr algn="l" rtl="0"/>
            <a:r>
              <a:rPr lang="en-US" dirty="0" smtClean="0">
                <a:solidFill>
                  <a:srgbClr val="FF0000"/>
                </a:solidFill>
                <a:latin typeface="David" panose="020E0502060401010101" pitchFamily="34" charset="-79"/>
                <a:cs typeface="David" panose="020E0502060401010101" pitchFamily="34" charset="-79"/>
              </a:rPr>
              <a:t>Age </a:t>
            </a:r>
            <a:r>
              <a:rPr lang="he-IL" dirty="0" smtClean="0">
                <a:solidFill>
                  <a:srgbClr val="FF0000"/>
                </a:solidFill>
                <a:latin typeface="David" panose="020E0502060401010101" pitchFamily="34" charset="-79"/>
                <a:cs typeface="David" panose="020E0502060401010101" pitchFamily="34" charset="-79"/>
              </a:rPr>
              <a:t> 4</a:t>
            </a:r>
            <a:endParaRPr lang="he-IL" dirty="0">
              <a:solidFill>
                <a:srgbClr val="FF0000"/>
              </a:solidFill>
              <a:latin typeface="David" panose="020E0502060401010101" pitchFamily="34" charset="-79"/>
              <a:cs typeface="David" panose="020E0502060401010101" pitchFamily="34" charset="-79"/>
            </a:endParaRPr>
          </a:p>
        </p:txBody>
      </p:sp>
      <p:sp>
        <p:nvSpPr>
          <p:cNvPr id="11" name="TextBox 10"/>
          <p:cNvSpPr txBox="1"/>
          <p:nvPr/>
        </p:nvSpPr>
        <p:spPr>
          <a:xfrm>
            <a:off x="6088355" y="4417368"/>
            <a:ext cx="921137" cy="369332"/>
          </a:xfrm>
          <a:prstGeom prst="rect">
            <a:avLst/>
          </a:prstGeom>
          <a:noFill/>
        </p:spPr>
        <p:txBody>
          <a:bodyPr wrap="square" rtlCol="1">
            <a:spAutoFit/>
          </a:bodyPr>
          <a:lstStyle/>
          <a:p>
            <a:pPr algn="l" rtl="0"/>
            <a:r>
              <a:rPr lang="en-US" dirty="0" smtClean="0">
                <a:solidFill>
                  <a:srgbClr val="FF0000"/>
                </a:solidFill>
                <a:latin typeface="David" panose="020E0502060401010101" pitchFamily="34" charset="-79"/>
                <a:cs typeface="David" panose="020E0502060401010101" pitchFamily="34" charset="-79"/>
              </a:rPr>
              <a:t>Age</a:t>
            </a:r>
            <a:r>
              <a:rPr lang="he-IL" dirty="0" smtClean="0">
                <a:solidFill>
                  <a:srgbClr val="FF0000"/>
                </a:solidFill>
                <a:latin typeface="David" panose="020E0502060401010101" pitchFamily="34" charset="-79"/>
                <a:cs typeface="David" panose="020E0502060401010101" pitchFamily="34" charset="-79"/>
              </a:rPr>
              <a:t> 13</a:t>
            </a:r>
            <a:endParaRPr lang="he-IL"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80178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692737" y="160020"/>
            <a:ext cx="4499263" cy="1631216"/>
          </a:xfrm>
          <a:prstGeom prst="rect">
            <a:avLst/>
          </a:prstGeom>
        </p:spPr>
        <p:txBody>
          <a:bodyPr wrap="square">
            <a:spAutoFit/>
          </a:bodyPr>
          <a:lstStyle/>
          <a:p>
            <a:pPr algn="l" rtl="0"/>
            <a:r>
              <a:rPr lang="en-US" sz="2000" dirty="0">
                <a:ea typeface="Calibri" panose="020F0502020204030204" pitchFamily="34" charset="0"/>
                <a:cs typeface="David" panose="020E0502060401010101" pitchFamily="34" charset="-79"/>
              </a:rPr>
              <a:t>On February 14, 1896, Herzl's book was published,</a:t>
            </a:r>
          </a:p>
          <a:p>
            <a:pPr algn="l" rtl="0"/>
            <a:r>
              <a:rPr lang="en-US" sz="2000" dirty="0">
                <a:ea typeface="Calibri" panose="020F0502020204030204" pitchFamily="34" charset="0"/>
                <a:cs typeface="David" panose="020E0502060401010101" pitchFamily="34" charset="-79"/>
              </a:rPr>
              <a:t>"The Jewish State". The book was written </a:t>
            </a:r>
            <a:endParaRPr lang="en-US" sz="2000" dirty="0" smtClean="0">
              <a:ea typeface="Calibri" panose="020F0502020204030204" pitchFamily="34" charset="0"/>
              <a:cs typeface="David" panose="020E0502060401010101" pitchFamily="34" charset="-79"/>
            </a:endParaRPr>
          </a:p>
          <a:p>
            <a:pPr algn="l" rtl="0"/>
            <a:r>
              <a:rPr lang="en-US" sz="2000" dirty="0" smtClean="0">
                <a:ea typeface="Calibri" panose="020F0502020204030204" pitchFamily="34" charset="0"/>
                <a:cs typeface="David" panose="020E0502060401010101" pitchFamily="34" charset="-79"/>
              </a:rPr>
              <a:t>in </a:t>
            </a:r>
            <a:r>
              <a:rPr lang="en-US" sz="2000" dirty="0">
                <a:ea typeface="Calibri" panose="020F0502020204030204" pitchFamily="34" charset="0"/>
                <a:cs typeface="David" panose="020E0502060401010101" pitchFamily="34" charset="-79"/>
              </a:rPr>
              <a:t>German</a:t>
            </a:r>
          </a:p>
          <a:p>
            <a:pPr algn="l" rtl="0"/>
            <a:r>
              <a:rPr lang="en-US" sz="2000" dirty="0">
                <a:ea typeface="Calibri" panose="020F0502020204030204" pitchFamily="34" charset="0"/>
                <a:cs typeface="David" panose="020E0502060401010101" pitchFamily="34" charset="-79"/>
              </a:rPr>
              <a:t>And was published in 3,000 copies.</a:t>
            </a:r>
            <a:endParaRPr lang="he-IL" sz="2000" dirty="0"/>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2082790"/>
            <a:ext cx="3703320" cy="4443984"/>
          </a:xfrm>
          <a:prstGeom prst="rect">
            <a:avLst/>
          </a:prstGeom>
          <a:ln>
            <a:solidFill>
              <a:schemeClr val="tx1"/>
            </a:solidFill>
          </a:ln>
        </p:spPr>
      </p:pic>
      <p:sp>
        <p:nvSpPr>
          <p:cNvPr id="4" name="מלבן 3"/>
          <p:cNvSpPr/>
          <p:nvPr/>
        </p:nvSpPr>
        <p:spPr>
          <a:xfrm>
            <a:off x="0" y="382784"/>
            <a:ext cx="7692737" cy="6143990"/>
          </a:xfrm>
          <a:prstGeom prst="rect">
            <a:avLst/>
          </a:prstGeom>
        </p:spPr>
        <p:txBody>
          <a:bodyPr wrap="square">
            <a:spAutoFit/>
          </a:bodyPr>
          <a:lstStyle/>
          <a:p>
            <a:pPr algn="l" rtl="0">
              <a:lnSpc>
                <a:spcPct val="150000"/>
              </a:lnSpc>
            </a:pPr>
            <a:r>
              <a:rPr lang="en-US" sz="2200" u="sng" dirty="0">
                <a:solidFill>
                  <a:srgbClr val="FF0000"/>
                </a:solidFill>
                <a:latin typeface="David" panose="020E0502060401010101" pitchFamily="34" charset="-79"/>
                <a:ea typeface="Calibri" panose="020F0502020204030204" pitchFamily="34" charset="0"/>
                <a:cs typeface="David" panose="020E0502060401010101" pitchFamily="34" charset="-79"/>
              </a:rPr>
              <a:t>The </a:t>
            </a:r>
            <a:r>
              <a:rPr lang="en-US" sz="2200" u="sng" dirty="0" smtClean="0">
                <a:solidFill>
                  <a:srgbClr val="FF0000"/>
                </a:solidFill>
                <a:latin typeface="David" panose="020E0502060401010101" pitchFamily="34" charset="-79"/>
                <a:ea typeface="Calibri" panose="020F0502020204030204" pitchFamily="34" charset="0"/>
                <a:cs typeface="David" panose="020E0502060401010101" pitchFamily="34" charset="-79"/>
              </a:rPr>
              <a:t>Book “The </a:t>
            </a:r>
            <a:r>
              <a:rPr lang="en-US" sz="2200" u="sng" dirty="0">
                <a:solidFill>
                  <a:srgbClr val="FF0000"/>
                </a:solidFill>
                <a:latin typeface="David" panose="020E0502060401010101" pitchFamily="34" charset="-79"/>
                <a:ea typeface="Calibri" panose="020F0502020204030204" pitchFamily="34" charset="0"/>
                <a:cs typeface="David" panose="020E0502060401010101" pitchFamily="34" charset="-79"/>
              </a:rPr>
              <a:t>Jewish </a:t>
            </a:r>
            <a:r>
              <a:rPr lang="en-US" sz="2200" u="sng" dirty="0" smtClean="0">
                <a:solidFill>
                  <a:srgbClr val="FF0000"/>
                </a:solidFill>
                <a:latin typeface="David" panose="020E0502060401010101" pitchFamily="34" charset="-79"/>
                <a:ea typeface="Calibri" panose="020F0502020204030204" pitchFamily="34" charset="0"/>
                <a:cs typeface="David" panose="020E0502060401010101" pitchFamily="34" charset="-79"/>
              </a:rPr>
              <a:t>State” </a:t>
            </a:r>
            <a:r>
              <a:rPr lang="en-US" sz="2200" u="sng" dirty="0">
                <a:solidFill>
                  <a:srgbClr val="FF0000"/>
                </a:solidFill>
                <a:latin typeface="David" panose="020E0502060401010101" pitchFamily="34" charset="-79"/>
                <a:ea typeface="Calibri" panose="020F0502020204030204" pitchFamily="34" charset="0"/>
                <a:cs typeface="David" panose="020E0502060401010101" pitchFamily="34" charset="-79"/>
              </a:rPr>
              <a:t>begins with the following </a:t>
            </a:r>
            <a:r>
              <a:rPr lang="en-US" sz="2200" u="sng" dirty="0" smtClean="0">
                <a:solidFill>
                  <a:srgbClr val="FF0000"/>
                </a:solidFill>
                <a:latin typeface="David" panose="020E0502060401010101" pitchFamily="34" charset="-79"/>
                <a:ea typeface="Calibri" panose="020F0502020204030204" pitchFamily="34" charset="0"/>
                <a:cs typeface="David" panose="020E0502060401010101" pitchFamily="34" charset="-79"/>
              </a:rPr>
              <a:t>words: </a:t>
            </a:r>
            <a:r>
              <a:rPr lang="en-US" sz="2200" dirty="0">
                <a:latin typeface="David" panose="020E0502060401010101" pitchFamily="34" charset="-79"/>
                <a:ea typeface="Calibri" panose="020F0502020204030204" pitchFamily="34" charset="0"/>
                <a:cs typeface="David" panose="020E0502060401010101" pitchFamily="34" charset="-79"/>
              </a:rPr>
              <a:t>"The</a:t>
            </a:r>
            <a:r>
              <a:rPr lang="en-US" sz="2200" dirty="0" smtClean="0">
                <a:latin typeface="David" panose="020E0502060401010101" pitchFamily="34" charset="-79"/>
                <a:ea typeface="Calibri" panose="020F0502020204030204" pitchFamily="34" charset="0"/>
                <a:cs typeface="David" panose="020E0502060401010101" pitchFamily="34" charset="-79"/>
              </a:rPr>
              <a:t> </a:t>
            </a:r>
            <a:r>
              <a:rPr lang="en-US" sz="2200" dirty="0">
                <a:latin typeface="David" panose="020E0502060401010101" pitchFamily="34" charset="-79"/>
                <a:ea typeface="Calibri" panose="020F0502020204030204" pitchFamily="34" charset="0"/>
                <a:cs typeface="David" panose="020E0502060401010101" pitchFamily="34" charset="-79"/>
              </a:rPr>
              <a:t>idea that I come to lecture in this essay is ancient, the establishment of the Jewish state.</a:t>
            </a:r>
          </a:p>
          <a:p>
            <a:pPr algn="l" rtl="0">
              <a:lnSpc>
                <a:spcPct val="150000"/>
              </a:lnSpc>
            </a:pPr>
            <a:r>
              <a:rPr lang="en-US" sz="2200" dirty="0">
                <a:latin typeface="David" panose="020E0502060401010101" pitchFamily="34" charset="-79"/>
                <a:ea typeface="Calibri" panose="020F0502020204030204" pitchFamily="34" charset="0"/>
                <a:cs typeface="David" panose="020E0502060401010101" pitchFamily="34" charset="-79"/>
              </a:rPr>
              <a:t>The world reverberates in the cry against the Jews, and this awakens the dormant idea. I am not inventing anything; This should be made clear to us from the start at every point of my words. I am not inventing the situation of the Jews in its historical development, nor even the means to rectify it. The material elements of the structure, which I will draw, exist in reality, can be grasped by the hands; Anyone can see it. If one wishes to mention in one word this attempt to solve the Jewish question, it should not be called 'fantasy', but rather a </a:t>
            </a:r>
            <a:r>
              <a:rPr lang="en-US" sz="2200" dirty="0" smtClean="0">
                <a:latin typeface="David" panose="020E0502060401010101" pitchFamily="34" charset="-79"/>
                <a:ea typeface="Calibri" panose="020F0502020204030204" pitchFamily="34" charset="0"/>
                <a:cs typeface="David" panose="020E0502060401010101" pitchFamily="34" charset="-79"/>
              </a:rPr>
              <a:t>'combination”.</a:t>
            </a:r>
            <a:endParaRPr lang="en-US" sz="2200" dirty="0">
              <a:effectLst/>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413535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270164" y="0"/>
            <a:ext cx="11921836" cy="5734903"/>
          </a:xfrm>
          <a:prstGeom prst="rect">
            <a:avLst/>
          </a:prstGeom>
        </p:spPr>
        <p:txBody>
          <a:bodyPr wrap="square">
            <a:spAutoFit/>
          </a:bodyPr>
          <a:lstStyle/>
          <a:p>
            <a:pPr indent="457200" algn="l" rtl="0">
              <a:lnSpc>
                <a:spcPct val="150000"/>
              </a:lnSpc>
              <a:spcAft>
                <a:spcPts val="800"/>
              </a:spcAft>
            </a:pPr>
            <a:r>
              <a:rPr lang="en-US" sz="2000" u="sng" dirty="0" smtClean="0">
                <a:solidFill>
                  <a:srgbClr val="0070C0"/>
                </a:solidFill>
                <a:latin typeface="Calibri" panose="020F0502020204030204" pitchFamily="34" charset="0"/>
                <a:ea typeface="Calibri" panose="020F0502020204030204" pitchFamily="34" charset="0"/>
                <a:cs typeface="David" panose="020E0502060401010101" pitchFamily="34" charset="-79"/>
              </a:rPr>
              <a:t>From Herzl’s diary</a:t>
            </a:r>
            <a:r>
              <a:rPr lang="en-US" sz="2000" u="sng" dirty="0">
                <a:solidFill>
                  <a:srgbClr val="0070C0"/>
                </a:solidFill>
                <a:latin typeface="Calibri" panose="020F0502020204030204" pitchFamily="34" charset="0"/>
                <a:ea typeface="Calibri" panose="020F0502020204030204" pitchFamily="34" charset="0"/>
                <a:cs typeface="David" panose="020E0502060401010101" pitchFamily="34" charset="-79"/>
              </a:rPr>
              <a:t>, June 1895</a:t>
            </a:r>
            <a:r>
              <a:rPr lang="en-US" sz="2000" u="sng" dirty="0" smtClean="0">
                <a:solidFill>
                  <a:srgbClr val="0070C0"/>
                </a:solidFill>
                <a:latin typeface="Calibri" panose="020F0502020204030204" pitchFamily="34" charset="0"/>
                <a:ea typeface="Calibri" panose="020F0502020204030204" pitchFamily="34" charset="0"/>
                <a:cs typeface="David" panose="020E0502060401010101" pitchFamily="34" charset="-79"/>
              </a:rPr>
              <a:t>:</a:t>
            </a:r>
          </a:p>
          <a:p>
            <a:pPr indent="457200" algn="l" rtl="0">
              <a:lnSpc>
                <a:spcPct val="150000"/>
              </a:lnSpc>
              <a:spcAft>
                <a:spcPts val="800"/>
              </a:spcAft>
            </a:pPr>
            <a:r>
              <a:rPr lang="en-US" sz="2000" dirty="0">
                <a:latin typeface="Calibri" panose="020F0502020204030204" pitchFamily="34" charset="0"/>
                <a:ea typeface="Calibri" panose="020F0502020204030204" pitchFamily="34" charset="0"/>
                <a:cs typeface="David" panose="020E0502060401010101" pitchFamily="34" charset="-79"/>
              </a:rPr>
              <a:t>If anyone asks me how I know it, I tell him that I even know where the rolling stone will come on a sloping plain: down below, only mindless and </a:t>
            </a:r>
            <a:r>
              <a:rPr lang="en-US" sz="2000" dirty="0" smtClean="0">
                <a:latin typeface="Calibri" panose="020F0502020204030204" pitchFamily="34" charset="0"/>
                <a:ea typeface="Calibri" panose="020F0502020204030204" pitchFamily="34" charset="0"/>
                <a:cs typeface="David" panose="020E0502060401010101" pitchFamily="34" charset="-79"/>
              </a:rPr>
              <a:t>insane people </a:t>
            </a:r>
            <a:r>
              <a:rPr lang="en-US" sz="2000" dirty="0">
                <a:latin typeface="Calibri" panose="020F0502020204030204" pitchFamily="34" charset="0"/>
                <a:ea typeface="Calibri" panose="020F0502020204030204" pitchFamily="34" charset="0"/>
                <a:cs typeface="David" panose="020E0502060401010101" pitchFamily="34" charset="-79"/>
              </a:rPr>
              <a:t>do not take into account the laws of </a:t>
            </a:r>
            <a:r>
              <a:rPr lang="en-US" sz="2000" dirty="0" smtClean="0">
                <a:latin typeface="Calibri" panose="020F0502020204030204" pitchFamily="34" charset="0"/>
                <a:ea typeface="Calibri" panose="020F0502020204030204" pitchFamily="34" charset="0"/>
                <a:cs typeface="David" panose="020E0502060401010101" pitchFamily="34" charset="-79"/>
              </a:rPr>
              <a:t>nature. It </a:t>
            </a:r>
            <a:r>
              <a:rPr lang="en-US" sz="2000" dirty="0">
                <a:latin typeface="Calibri" panose="020F0502020204030204" pitchFamily="34" charset="0"/>
                <a:ea typeface="Calibri" panose="020F0502020204030204" pitchFamily="34" charset="0"/>
                <a:cs typeface="David" panose="020E0502060401010101" pitchFamily="34" charset="-79"/>
              </a:rPr>
              <a:t>is imperative that eventually we reach the </a:t>
            </a:r>
            <a:r>
              <a:rPr lang="en-US" sz="2000" dirty="0" smtClean="0">
                <a:latin typeface="Calibri" panose="020F0502020204030204" pitchFamily="34" charset="0"/>
                <a:ea typeface="Calibri" panose="020F0502020204030204" pitchFamily="34" charset="0"/>
                <a:cs typeface="David" panose="020E0502060401010101" pitchFamily="34" charset="-79"/>
              </a:rPr>
              <a:t>bottom. </a:t>
            </a:r>
            <a:r>
              <a:rPr lang="en-US" sz="2000" dirty="0">
                <a:latin typeface="Calibri" panose="020F0502020204030204" pitchFamily="34" charset="0"/>
                <a:ea typeface="Calibri" panose="020F0502020204030204" pitchFamily="34" charset="0"/>
                <a:cs typeface="David" panose="020E0502060401010101" pitchFamily="34" charset="-79"/>
              </a:rPr>
              <a:t>What it would look like, what form it would wear, I could not imagine. Will it be expropriation of property due to a revolution from below, or its boycott in the wake of a reaction from above? They expelled us? Did they kill us</a:t>
            </a:r>
            <a:r>
              <a:rPr lang="en-US" sz="2000" dirty="0" smtClean="0">
                <a:latin typeface="Calibri" panose="020F0502020204030204" pitchFamily="34" charset="0"/>
                <a:ea typeface="Calibri" panose="020F0502020204030204" pitchFamily="34" charset="0"/>
                <a:cs typeface="David" panose="020E0502060401010101" pitchFamily="34" charset="-79"/>
              </a:rPr>
              <a:t>?</a:t>
            </a:r>
            <a:r>
              <a:rPr lang="he-IL" sz="2000" dirty="0">
                <a:latin typeface="Calibri" panose="020F0502020204030204" pitchFamily="34" charset="0"/>
                <a:ea typeface="Calibri" panose="020F0502020204030204" pitchFamily="34" charset="0"/>
                <a:cs typeface="David" panose="020E0502060401010101" pitchFamily="34" charset="-79"/>
              </a:rPr>
              <a:t> </a:t>
            </a:r>
            <a:r>
              <a:rPr lang="en-US" sz="2000" dirty="0">
                <a:latin typeface="Calibri" panose="020F0502020204030204" pitchFamily="34" charset="0"/>
                <a:ea typeface="Calibri" panose="020F0502020204030204" pitchFamily="34" charset="0"/>
                <a:cs typeface="David" panose="020E0502060401010101" pitchFamily="34" charset="-79"/>
              </a:rPr>
              <a:t>I suppose that more or less things will wear all the shapes I have listed, and </a:t>
            </a:r>
            <a:r>
              <a:rPr lang="en-US" sz="2000" dirty="0" smtClean="0">
                <a:latin typeface="Calibri" panose="020F0502020204030204" pitchFamily="34" charset="0"/>
                <a:ea typeface="Calibri" panose="020F0502020204030204" pitchFamily="34" charset="0"/>
                <a:cs typeface="David" panose="020E0502060401010101" pitchFamily="34" charset="-79"/>
              </a:rPr>
              <a:t>others. In </a:t>
            </a:r>
            <a:r>
              <a:rPr lang="en-US" sz="2000" dirty="0">
                <a:latin typeface="Calibri" panose="020F0502020204030204" pitchFamily="34" charset="0"/>
                <a:ea typeface="Calibri" panose="020F0502020204030204" pitchFamily="34" charset="0"/>
                <a:cs typeface="David" panose="020E0502060401010101" pitchFamily="34" charset="-79"/>
              </a:rPr>
              <a:t>one country, probably in France, the social revolution will come, and its first victims will surely be the big banks and the Jews. Those who have lived in this country for a few years like me, as a single impartial observer, no longer have any doubt about it. Russia will simply boycott from above. In Germany, laws of discrimination will be enacted as soon as the emperor can no longer rule with the Reichstag. In Austria they would not face the terror of the Viennese mob and betrayed the Jews. After all, in Austria, the street can achieve anything if it wants to. But the </a:t>
            </a:r>
            <a:r>
              <a:rPr lang="en-US" sz="2000" dirty="0" smtClean="0">
                <a:latin typeface="Calibri" panose="020F0502020204030204" pitchFamily="34" charset="0"/>
                <a:ea typeface="Calibri" panose="020F0502020204030204" pitchFamily="34" charset="0"/>
                <a:cs typeface="David" panose="020E0502060401010101" pitchFamily="34" charset="-79"/>
              </a:rPr>
              <a:t>streets are still not </a:t>
            </a:r>
            <a:r>
              <a:rPr lang="en-US" sz="2000" dirty="0">
                <a:latin typeface="Calibri" panose="020F0502020204030204" pitchFamily="34" charset="0"/>
                <a:ea typeface="Calibri" panose="020F0502020204030204" pitchFamily="34" charset="0"/>
                <a:cs typeface="David" panose="020E0502060401010101" pitchFamily="34" charset="-79"/>
              </a:rPr>
              <a:t>aware of it. The leaders will make sure </a:t>
            </a:r>
            <a:r>
              <a:rPr lang="en-US" sz="2000" dirty="0" smtClean="0">
                <a:latin typeface="Calibri" panose="020F0502020204030204" pitchFamily="34" charset="0"/>
                <a:ea typeface="Calibri" panose="020F0502020204030204" pitchFamily="34" charset="0"/>
                <a:cs typeface="David" panose="020E0502060401010101" pitchFamily="34" charset="-79"/>
              </a:rPr>
              <a:t>they know.</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666305" y="6047771"/>
            <a:ext cx="11129554" cy="506292"/>
          </a:xfrm>
          <a:prstGeom prst="rect">
            <a:avLst/>
          </a:prstGeom>
        </p:spPr>
        <p:txBody>
          <a:bodyPr wrap="square">
            <a:spAutoFit/>
          </a:bodyPr>
          <a:lstStyle/>
          <a:p>
            <a:pPr indent="457200" algn="l" rtl="0">
              <a:lnSpc>
                <a:spcPct val="150000"/>
              </a:lnSpc>
            </a:pPr>
            <a:r>
              <a:rPr lang="en-US" sz="2000" b="1" u="sng" dirty="0">
                <a:solidFill>
                  <a:srgbClr val="FF0000"/>
                </a:solidFill>
                <a:latin typeface="Calibri" panose="020F0502020204030204" pitchFamily="34" charset="0"/>
                <a:ea typeface="Calibri" panose="020F0502020204030204" pitchFamily="34" charset="0"/>
                <a:cs typeface="David" panose="020E0502060401010101" pitchFamily="34" charset="-79"/>
              </a:rPr>
              <a:t>“And so they will expel us from these countries and murder us in countries we escape to."</a:t>
            </a:r>
            <a:endParaRPr lang="en-US" sz="2000" b="1" u="sng"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205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82880" y="113253"/>
            <a:ext cx="9617825" cy="830997"/>
          </a:xfrm>
          <a:prstGeom prst="rect">
            <a:avLst/>
          </a:prstGeom>
        </p:spPr>
        <p:txBody>
          <a:bodyPr wrap="square">
            <a:spAutoFit/>
          </a:bodyPr>
          <a:lstStyle/>
          <a:p>
            <a:pPr algn="l" rtl="0"/>
            <a:r>
              <a:rPr lang="en-US" sz="2400" dirty="0">
                <a:solidFill>
                  <a:srgbClr val="FF0000"/>
                </a:solidFill>
                <a:latin typeface="David" panose="020E0502060401010101" pitchFamily="34" charset="-79"/>
                <a:ea typeface="Calibri" panose="020F0502020204030204" pitchFamily="34" charset="0"/>
                <a:cs typeface="David" panose="020E0502060401010101" pitchFamily="34" charset="-79"/>
              </a:rPr>
              <a:t>According to Herzl, the two keys to solving the problem of the physical existence of the Jews in Europe were financial power and creative diplomacy.</a:t>
            </a:r>
            <a:endParaRPr lang="he-IL" sz="2400" dirty="0">
              <a:solidFill>
                <a:srgbClr val="FF0000"/>
              </a:solidFill>
              <a:latin typeface="David" panose="020E0502060401010101" pitchFamily="34" charset="-79"/>
              <a:cs typeface="David" panose="020E0502060401010101" pitchFamily="34" charset="-79"/>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9198" y="113253"/>
            <a:ext cx="1938771" cy="2099547"/>
          </a:xfrm>
          <a:prstGeom prst="rect">
            <a:avLst/>
          </a:prstGeom>
        </p:spPr>
      </p:pic>
      <p:sp>
        <p:nvSpPr>
          <p:cNvPr id="6" name="TextBox 5"/>
          <p:cNvSpPr txBox="1"/>
          <p:nvPr/>
        </p:nvSpPr>
        <p:spPr>
          <a:xfrm>
            <a:off x="9944104" y="2212800"/>
            <a:ext cx="2294218" cy="369332"/>
          </a:xfrm>
          <a:prstGeom prst="rect">
            <a:avLst/>
          </a:prstGeom>
          <a:noFill/>
        </p:spPr>
        <p:txBody>
          <a:bodyPr wrap="none" rtlCol="1">
            <a:spAutoFit/>
          </a:bodyPr>
          <a:lstStyle/>
          <a:p>
            <a:pPr algn="l" rtl="0"/>
            <a:r>
              <a:rPr lang="en-US" dirty="0">
                <a:solidFill>
                  <a:srgbClr val="00B050"/>
                </a:solidFill>
                <a:latin typeface="David" panose="020E0502060401010101" pitchFamily="34" charset="-79"/>
                <a:cs typeface="David" panose="020E0502060401010101" pitchFamily="34" charset="-79"/>
              </a:rPr>
              <a:t>"if I was </a:t>
            </a:r>
            <a:r>
              <a:rPr lang="en-US" dirty="0" smtClean="0">
                <a:solidFill>
                  <a:srgbClr val="00B050"/>
                </a:solidFill>
                <a:latin typeface="David" panose="020E0502060401010101" pitchFamily="34" charset="-79"/>
                <a:cs typeface="David" panose="020E0502060401010101" pitchFamily="34" charset="-79"/>
              </a:rPr>
              <a:t>Rothschild..."</a:t>
            </a:r>
            <a:endParaRPr lang="he-IL" dirty="0">
              <a:solidFill>
                <a:srgbClr val="00B050"/>
              </a:solidFill>
              <a:latin typeface="David" panose="020E0502060401010101" pitchFamily="34" charset="-79"/>
              <a:cs typeface="David" panose="020E0502060401010101" pitchFamily="34"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4492" y="2582132"/>
            <a:ext cx="2037817" cy="1978218"/>
          </a:xfrm>
          <a:prstGeom prst="rect">
            <a:avLst/>
          </a:prstGeom>
        </p:spPr>
      </p:pic>
      <p:sp>
        <p:nvSpPr>
          <p:cNvPr id="8" name="TextBox 7"/>
          <p:cNvSpPr txBox="1"/>
          <p:nvPr/>
        </p:nvSpPr>
        <p:spPr>
          <a:xfrm>
            <a:off x="10412950" y="4560350"/>
            <a:ext cx="1415772" cy="369332"/>
          </a:xfrm>
          <a:prstGeom prst="rect">
            <a:avLst/>
          </a:prstGeom>
          <a:noFill/>
        </p:spPr>
        <p:txBody>
          <a:bodyPr wrap="none" rtlCol="1">
            <a:spAutoFit/>
          </a:bodyPr>
          <a:lstStyle/>
          <a:p>
            <a:pPr algn="l" rtl="0"/>
            <a:r>
              <a:rPr lang="en-US" dirty="0" smtClean="0">
                <a:solidFill>
                  <a:srgbClr val="00B050"/>
                </a:solidFill>
                <a:latin typeface="David" panose="020E0502060401010101" pitchFamily="34" charset="-79"/>
                <a:cs typeface="David" panose="020E0502060401010101" pitchFamily="34" charset="-79"/>
              </a:rPr>
              <a:t>Baron </a:t>
            </a:r>
            <a:r>
              <a:rPr lang="en-US" dirty="0">
                <a:solidFill>
                  <a:srgbClr val="00B050"/>
                </a:solidFill>
                <a:latin typeface="David" panose="020E0502060401010101" pitchFamily="34" charset="-79"/>
                <a:cs typeface="David" panose="020E0502060401010101" pitchFamily="34" charset="-79"/>
              </a:rPr>
              <a:t>Hirsch</a:t>
            </a:r>
            <a:endParaRPr lang="he-IL" dirty="0">
              <a:solidFill>
                <a:srgbClr val="00B050"/>
              </a:solidFill>
              <a:latin typeface="David" panose="020E0502060401010101" pitchFamily="34" charset="-79"/>
              <a:cs typeface="David" panose="020E0502060401010101" pitchFamily="34" charset="-79"/>
            </a:endParaRPr>
          </a:p>
        </p:txBody>
      </p:sp>
      <p:sp>
        <p:nvSpPr>
          <p:cNvPr id="9" name="מלבן 8"/>
          <p:cNvSpPr/>
          <p:nvPr/>
        </p:nvSpPr>
        <p:spPr>
          <a:xfrm>
            <a:off x="182880" y="4006353"/>
            <a:ext cx="12226834" cy="2862322"/>
          </a:xfrm>
          <a:prstGeom prst="rect">
            <a:avLst/>
          </a:prstGeom>
        </p:spPr>
        <p:txBody>
          <a:bodyPr wrap="square">
            <a:spAutoFit/>
          </a:bodyPr>
          <a:lstStyle/>
          <a:p>
            <a:pPr algn="l" rtl="0">
              <a:lnSpc>
                <a:spcPct val="150000"/>
              </a:lnSpc>
            </a:pPr>
            <a:r>
              <a:rPr lang="en-US" sz="2400" dirty="0">
                <a:solidFill>
                  <a:srgbClr val="002060"/>
                </a:solidFill>
                <a:latin typeface="David" panose="020E0502060401010101" pitchFamily="34" charset="-79"/>
                <a:cs typeface="David" panose="020E0502060401010101" pitchFamily="34" charset="-79"/>
              </a:rPr>
              <a:t>At first Herzl wanted the help of the plutocratic leadership.</a:t>
            </a:r>
          </a:p>
          <a:p>
            <a:pPr algn="l" rtl="0">
              <a:lnSpc>
                <a:spcPct val="150000"/>
              </a:lnSpc>
            </a:pPr>
            <a:r>
              <a:rPr lang="en-US" sz="2400" u="sng" dirty="0" smtClean="0">
                <a:solidFill>
                  <a:srgbClr val="002060"/>
                </a:solidFill>
                <a:latin typeface="David" panose="020E0502060401010101" pitchFamily="34" charset="-79"/>
                <a:cs typeface="David" panose="020E0502060401010101" pitchFamily="34" charset="-79"/>
              </a:rPr>
              <a:t>Advantage </a:t>
            </a:r>
            <a:r>
              <a:rPr lang="en-US" sz="2400" dirty="0">
                <a:solidFill>
                  <a:srgbClr val="002060"/>
                </a:solidFill>
                <a:latin typeface="David" panose="020E0502060401010101" pitchFamily="34" charset="-79"/>
                <a:cs typeface="David" panose="020E0502060401010101" pitchFamily="34" charset="-79"/>
              </a:rPr>
              <a:t>- with economic ability and political influence, and its involvement will help shorten the time required to solve the plight of the Jews.</a:t>
            </a:r>
          </a:p>
          <a:p>
            <a:pPr algn="l" rtl="0">
              <a:lnSpc>
                <a:spcPct val="150000"/>
              </a:lnSpc>
            </a:pPr>
            <a:r>
              <a:rPr lang="en-US" sz="2400" u="sng" dirty="0" smtClean="0">
                <a:solidFill>
                  <a:srgbClr val="002060"/>
                </a:solidFill>
                <a:latin typeface="David" panose="020E0502060401010101" pitchFamily="34" charset="-79"/>
                <a:cs typeface="David" panose="020E0502060401010101" pitchFamily="34" charset="-79"/>
              </a:rPr>
              <a:t>Disadvantage</a:t>
            </a:r>
            <a:r>
              <a:rPr lang="en-US" sz="2400" dirty="0">
                <a:solidFill>
                  <a:srgbClr val="002060"/>
                </a:solidFill>
                <a:latin typeface="David" panose="020E0502060401010101" pitchFamily="34" charset="-79"/>
                <a:cs typeface="David" panose="020E0502060401010101" pitchFamily="34" charset="-79"/>
              </a:rPr>
              <a:t> -</a:t>
            </a:r>
            <a:r>
              <a:rPr lang="en-US" sz="2400" dirty="0" smtClean="0">
                <a:solidFill>
                  <a:srgbClr val="002060"/>
                </a:solidFill>
                <a:latin typeface="David" panose="020E0502060401010101" pitchFamily="34" charset="-79"/>
                <a:cs typeface="David" panose="020E0502060401010101" pitchFamily="34" charset="-79"/>
              </a:rPr>
              <a:t> </a:t>
            </a:r>
            <a:r>
              <a:rPr lang="en-US" sz="2400" dirty="0">
                <a:solidFill>
                  <a:srgbClr val="002060"/>
                </a:solidFill>
                <a:latin typeface="David" panose="020E0502060401010101" pitchFamily="34" charset="-79"/>
                <a:cs typeface="David" panose="020E0502060401010101" pitchFamily="34" charset="-79"/>
              </a:rPr>
              <a:t>because it contradicted its structure and patterns of functioning, and concealed its interests.</a:t>
            </a:r>
            <a:endParaRPr lang="he-IL" sz="2400" dirty="0" smtClean="0">
              <a:solidFill>
                <a:srgbClr val="002060"/>
              </a:solidFill>
              <a:latin typeface="David" panose="020E0502060401010101" pitchFamily="34" charset="-79"/>
              <a:ea typeface="Calibri" panose="020F0502020204030204" pitchFamily="34" charset="0"/>
              <a:cs typeface="David" panose="020E0502060401010101" pitchFamily="34" charset="-79"/>
            </a:endParaRPr>
          </a:p>
        </p:txBody>
      </p:sp>
      <p:sp>
        <p:nvSpPr>
          <p:cNvPr id="3" name="מלבן 2"/>
          <p:cNvSpPr/>
          <p:nvPr/>
        </p:nvSpPr>
        <p:spPr>
          <a:xfrm>
            <a:off x="182880" y="1192056"/>
            <a:ext cx="9617825" cy="2862322"/>
          </a:xfrm>
          <a:prstGeom prst="rect">
            <a:avLst/>
          </a:prstGeom>
        </p:spPr>
        <p:txBody>
          <a:bodyPr wrap="square">
            <a:spAutoFit/>
          </a:bodyPr>
          <a:lstStyle/>
          <a:p>
            <a:pPr algn="just" rtl="0">
              <a:lnSpc>
                <a:spcPct val="150000"/>
              </a:lnSpc>
            </a:pPr>
            <a:r>
              <a:rPr lang="en-US" sz="2400" dirty="0">
                <a:latin typeface="David" panose="020E0502060401010101" pitchFamily="34" charset="-79"/>
                <a:cs typeface="David" panose="020E0502060401010101" pitchFamily="34" charset="-79"/>
              </a:rPr>
              <a:t>Herzl failed in his attempt to recruit Baron Maurice de Hirsch and the Rothschild family to join a solution he wished to promote - "a Jewish state." The Jewish financiers played a significant part of their wealth based on behind-the-scenes involvement in the thicket of European politics, which needs money to finance political conflicts and military conflicts.</a:t>
            </a:r>
            <a:endParaRPr 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9859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8501448" y="-152816"/>
            <a:ext cx="3777049" cy="4524315"/>
          </a:xfrm>
          <a:prstGeom prst="rect">
            <a:avLst/>
          </a:prstGeom>
        </p:spPr>
        <p:txBody>
          <a:bodyPr wrap="square">
            <a:spAutoFit/>
          </a:bodyPr>
          <a:lstStyle/>
          <a:p>
            <a:pPr algn="l" rtl="0">
              <a:lnSpc>
                <a:spcPct val="150000"/>
              </a:lnSpc>
            </a:pPr>
            <a:r>
              <a:rPr lang="en-US" sz="2400" u="sng" dirty="0">
                <a:solidFill>
                  <a:srgbClr val="0070C0"/>
                </a:solidFill>
                <a:latin typeface="David" panose="020E0502060401010101" pitchFamily="34" charset="-79"/>
                <a:ea typeface="Calibri" panose="020F0502020204030204" pitchFamily="34" charset="0"/>
                <a:cs typeface="David" panose="020E0502060401010101" pitchFamily="34" charset="-79"/>
              </a:rPr>
              <a:t>Making the Jewish public a political subject:</a:t>
            </a:r>
          </a:p>
          <a:p>
            <a:pPr marL="342900" lvl="0" indent="-342900" algn="l" rtl="0">
              <a:lnSpc>
                <a:spcPct val="150000"/>
              </a:lnSpc>
              <a:buFont typeface="+mj-lt"/>
              <a:buAutoNum type="arabicPeriod"/>
            </a:pPr>
            <a:r>
              <a:rPr lang="en-US" sz="2400" dirty="0" smtClean="0">
                <a:latin typeface="David" panose="020E0502060401010101" pitchFamily="34" charset="-79"/>
                <a:ea typeface="Calibri" panose="020F0502020204030204" pitchFamily="34" charset="0"/>
                <a:cs typeface="David" panose="020E0502060401010101" pitchFamily="34" charset="-79"/>
              </a:rPr>
              <a:t>Politicization </a:t>
            </a:r>
            <a:r>
              <a:rPr lang="en-US" sz="2400" dirty="0">
                <a:latin typeface="David" panose="020E0502060401010101" pitchFamily="34" charset="-79"/>
                <a:ea typeface="Calibri" panose="020F0502020204030204" pitchFamily="34" charset="0"/>
                <a:cs typeface="David" panose="020E0502060401010101" pitchFamily="34" charset="-79"/>
              </a:rPr>
              <a:t>of the Jewish masses.</a:t>
            </a:r>
          </a:p>
          <a:p>
            <a:pPr marL="342900" lvl="0" indent="-342900" algn="l" rtl="0">
              <a:lnSpc>
                <a:spcPct val="150000"/>
              </a:lnSpc>
              <a:buFont typeface="+mj-lt"/>
              <a:buAutoNum type="arabicPeriod"/>
            </a:pPr>
            <a:r>
              <a:rPr lang="en-US" sz="2400" dirty="0">
                <a:latin typeface="David" panose="020E0502060401010101" pitchFamily="34" charset="-79"/>
                <a:ea typeface="Calibri" panose="020F0502020204030204" pitchFamily="34" charset="0"/>
                <a:cs typeface="David" panose="020E0502060401010101" pitchFamily="34" charset="-79"/>
              </a:rPr>
              <a:t>Democratization of the Jewish leadership.</a:t>
            </a:r>
          </a:p>
          <a:p>
            <a:pPr marL="342900" lvl="0" indent="-342900" algn="l" rtl="0">
              <a:lnSpc>
                <a:spcPct val="150000"/>
              </a:lnSpc>
              <a:buFont typeface="+mj-lt"/>
              <a:buAutoNum type="arabicPeriod"/>
            </a:pPr>
            <a:r>
              <a:rPr lang="en-US" sz="2400" dirty="0" err="1">
                <a:latin typeface="David" panose="020E0502060401010101" pitchFamily="34" charset="-79"/>
                <a:ea typeface="Calibri" panose="020F0502020204030204" pitchFamily="34" charset="0"/>
                <a:cs typeface="David" panose="020E0502060401010101" pitchFamily="34" charset="-79"/>
              </a:rPr>
              <a:t>Productivization</a:t>
            </a:r>
            <a:r>
              <a:rPr lang="en-US" sz="2400" dirty="0">
                <a:latin typeface="David" panose="020E0502060401010101" pitchFamily="34" charset="-79"/>
                <a:ea typeface="Calibri" panose="020F0502020204030204" pitchFamily="34" charset="0"/>
                <a:cs typeface="David" panose="020E0502060401010101" pitchFamily="34" charset="-79"/>
              </a:rPr>
              <a:t> of Jewish capital and labor.</a:t>
            </a:r>
            <a:endParaRPr lang="he-IL" sz="2000" dirty="0" smtClean="0">
              <a:latin typeface="David" panose="020E0502060401010101" pitchFamily="34" charset="-79"/>
              <a:ea typeface="Calibri" panose="020F0502020204030204" pitchFamily="34" charset="0"/>
              <a:cs typeface="David" panose="020E0502060401010101" pitchFamily="34" charset="-79"/>
            </a:endParaRPr>
          </a:p>
        </p:txBody>
      </p:sp>
      <p:sp>
        <p:nvSpPr>
          <p:cNvPr id="2" name="מלבן 1"/>
          <p:cNvSpPr/>
          <p:nvPr/>
        </p:nvSpPr>
        <p:spPr>
          <a:xfrm>
            <a:off x="33436" y="2183230"/>
            <a:ext cx="8545788" cy="4662815"/>
          </a:xfrm>
          <a:prstGeom prst="rect">
            <a:avLst/>
          </a:prstGeom>
        </p:spPr>
        <p:txBody>
          <a:bodyPr wrap="square">
            <a:spAutoFit/>
          </a:bodyPr>
          <a:lstStyle/>
          <a:p>
            <a:pPr marL="457200" indent="-457200" algn="l" rtl="0">
              <a:lnSpc>
                <a:spcPct val="150000"/>
              </a:lnSpc>
              <a:buFont typeface="+mj-lt"/>
              <a:buAutoNum type="arabicPeriod"/>
            </a:pPr>
            <a:r>
              <a:rPr lang="en-US" sz="2200" dirty="0">
                <a:solidFill>
                  <a:srgbClr val="FF0000"/>
                </a:solidFill>
                <a:latin typeface="David" panose="020E0502060401010101" pitchFamily="34" charset="-79"/>
                <a:ea typeface="Calibri" panose="020F0502020204030204" pitchFamily="34" charset="0"/>
                <a:cs typeface="David" panose="020E0502060401010101" pitchFamily="34" charset="-79"/>
              </a:rPr>
              <a:t>The transformation of Jewish distress into a marginal problem in the European discourse on a fundamental issue in international politics. From his failures with the Jewish financiers, his strategy grew: Diplomatic activity in an attempt to find the Zionist idea an ally in the international arena.</a:t>
            </a:r>
          </a:p>
          <a:p>
            <a:pPr marL="457200" indent="-457200" algn="l" rtl="0">
              <a:lnSpc>
                <a:spcPct val="150000"/>
              </a:lnSpc>
              <a:buFont typeface="+mj-lt"/>
              <a:buAutoNum type="arabicPeriod"/>
            </a:pPr>
            <a:r>
              <a:rPr lang="en-US" sz="2200" dirty="0">
                <a:solidFill>
                  <a:srgbClr val="FF0000"/>
                </a:solidFill>
                <a:latin typeface="David" panose="020E0502060401010101" pitchFamily="34" charset="-79"/>
                <a:ea typeface="Calibri" panose="020F0502020204030204" pitchFamily="34" charset="0"/>
                <a:cs typeface="David" panose="020E0502060401010101" pitchFamily="34" charset="-79"/>
              </a:rPr>
              <a:t>Creating a political mass movement as a way to consolidate Jewish political will and as a basis for promoting Zionist diplomacy.</a:t>
            </a:r>
          </a:p>
          <a:p>
            <a:pPr marL="457200" indent="-457200" algn="l" rtl="0">
              <a:lnSpc>
                <a:spcPct val="150000"/>
              </a:lnSpc>
              <a:buFont typeface="+mj-lt"/>
              <a:buAutoNum type="arabicPeriod"/>
            </a:pPr>
            <a:r>
              <a:rPr lang="en-US" sz="2200" dirty="0">
                <a:solidFill>
                  <a:srgbClr val="FF0000"/>
                </a:solidFill>
                <a:latin typeface="David" panose="020E0502060401010101" pitchFamily="34" charset="-79"/>
                <a:ea typeface="Calibri" panose="020F0502020204030204" pitchFamily="34" charset="0"/>
                <a:cs typeface="David" panose="020E0502060401010101" pitchFamily="34" charset="-79"/>
              </a:rPr>
              <a:t>Creating organizational and financial tools for channeling political will into tangible achievements</a:t>
            </a:r>
            <a:endParaRPr lang="he-IL" sz="2200" dirty="0">
              <a:solidFill>
                <a:srgbClr val="FF0000"/>
              </a:solidFill>
              <a:latin typeface="David" panose="020E0502060401010101" pitchFamily="34" charset="-79"/>
              <a:cs typeface="David" panose="020E0502060401010101" pitchFamily="34" charset="-79"/>
            </a:endParaRPr>
          </a:p>
        </p:txBody>
      </p:sp>
      <p:sp>
        <p:nvSpPr>
          <p:cNvPr id="3" name="מלבן 2"/>
          <p:cNvSpPr/>
          <p:nvPr/>
        </p:nvSpPr>
        <p:spPr>
          <a:xfrm>
            <a:off x="1" y="-1"/>
            <a:ext cx="8612658" cy="2262158"/>
          </a:xfrm>
          <a:prstGeom prst="rect">
            <a:avLst/>
          </a:prstGeom>
        </p:spPr>
        <p:txBody>
          <a:bodyPr wrap="square">
            <a:spAutoFit/>
          </a:bodyPr>
          <a:lstStyle/>
          <a:p>
            <a:pPr algn="l" rtl="0">
              <a:lnSpc>
                <a:spcPct val="150000"/>
              </a:lnSpc>
            </a:pPr>
            <a:r>
              <a:rPr lang="en-US" sz="2400" dirty="0">
                <a:solidFill>
                  <a:srgbClr val="002060"/>
                </a:solidFill>
                <a:latin typeface="David" panose="020E0502060401010101" pitchFamily="34" charset="-79"/>
                <a:ea typeface="Calibri" panose="020F0502020204030204" pitchFamily="34" charset="0"/>
                <a:cs typeface="David" panose="020E0502060401010101" pitchFamily="34" charset="-79"/>
              </a:rPr>
              <a:t>Herzl had no choice but to turn to the democratic path, which was based on the popular strength of masses of Jews, in addition to those who had begun to organize themselves at the </a:t>
            </a:r>
            <a:r>
              <a:rPr lang="en-US" sz="2400" dirty="0" err="1">
                <a:solidFill>
                  <a:srgbClr val="002060"/>
                </a:solidFill>
                <a:latin typeface="David" panose="020E0502060401010101" pitchFamily="34" charset="-79"/>
                <a:ea typeface="Calibri" panose="020F0502020204030204" pitchFamily="34" charset="0"/>
                <a:cs typeface="David" panose="020E0502060401010101" pitchFamily="34" charset="-79"/>
              </a:rPr>
              <a:t>Hibat</a:t>
            </a:r>
            <a:r>
              <a:rPr lang="en-US" sz="2400" dirty="0">
                <a:solidFill>
                  <a:srgbClr val="002060"/>
                </a:solidFill>
                <a:latin typeface="David" panose="020E0502060401010101" pitchFamily="34" charset="-79"/>
                <a:ea typeface="Calibri" panose="020F0502020204030204" pitchFamily="34" charset="0"/>
                <a:cs typeface="David" panose="020E0502060401010101" pitchFamily="34" charset="-79"/>
              </a:rPr>
              <a:t> Zion branches for some 15 years.</a:t>
            </a:r>
          </a:p>
        </p:txBody>
      </p:sp>
      <p:pic>
        <p:nvPicPr>
          <p:cNvPr id="10" name="תמונה 9"/>
          <p:cNvPicPr>
            <a:picLocks noChangeAspect="1"/>
          </p:cNvPicPr>
          <p:nvPr/>
        </p:nvPicPr>
        <p:blipFill>
          <a:blip r:embed="rId2"/>
          <a:stretch>
            <a:fillRect/>
          </a:stretch>
        </p:blipFill>
        <p:spPr>
          <a:xfrm>
            <a:off x="9691979" y="4514638"/>
            <a:ext cx="2500021" cy="2343362"/>
          </a:xfrm>
          <a:prstGeom prst="rect">
            <a:avLst/>
          </a:prstGeom>
        </p:spPr>
      </p:pic>
    </p:spTree>
    <p:extLst>
      <p:ext uri="{BB962C8B-B14F-4D97-AF65-F5344CB8AC3E}">
        <p14:creationId xmlns:p14="http://schemas.microsoft.com/office/powerpoint/2010/main" val="333669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2913</Words>
  <Application>Microsoft Office PowerPoint</Application>
  <PresentationFormat>Widescreen</PresentationFormat>
  <Paragraphs>113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David</vt:lpstr>
      <vt:lpstr>Times New Roman</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The processes of disintegration of traditional Jewish civilization require the construction of a modern identity, and this can only occur in the natural environment in which Jewish civilization was created and maintained in the past independently.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New</dc:creator>
  <cp:lastModifiedBy>GOI</cp:lastModifiedBy>
  <cp:revision>119</cp:revision>
  <cp:lastPrinted>2018-09-12T08:20:25Z</cp:lastPrinted>
  <dcterms:created xsi:type="dcterms:W3CDTF">2017-11-04T15:41:31Z</dcterms:created>
  <dcterms:modified xsi:type="dcterms:W3CDTF">2018-09-12T08:21:11Z</dcterms:modified>
</cp:coreProperties>
</file>