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8" r:id="rId3"/>
    <p:sldId id="289" r:id="rId4"/>
    <p:sldId id="287" r:id="rId5"/>
    <p:sldId id="290" r:id="rId6"/>
    <p:sldId id="292" r:id="rId7"/>
    <p:sldId id="293" r:id="rId8"/>
    <p:sldId id="294" r:id="rId9"/>
    <p:sldId id="295" r:id="rId10"/>
    <p:sldId id="278" r:id="rId11"/>
    <p:sldId id="303" r:id="rId12"/>
    <p:sldId id="297" r:id="rId13"/>
    <p:sldId id="299" r:id="rId14"/>
    <p:sldId id="302" r:id="rId15"/>
    <p:sldId id="300" r:id="rId16"/>
    <p:sldId id="286" r:id="rId17"/>
  </p:sldIdLst>
  <p:sldSz cx="12192000" cy="6858000"/>
  <p:notesSz cx="6858000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2D050"/>
    <a:srgbClr val="FFFFFF"/>
    <a:srgbClr val="CCCCFF"/>
    <a:srgbClr val="FFE7E7"/>
    <a:srgbClr val="E1F3FF"/>
    <a:srgbClr val="EBF7FF"/>
    <a:srgbClr val="CCECFF"/>
    <a:srgbClr val="E0E5EC"/>
    <a:srgbClr val="BAC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3909" autoAdjust="0"/>
  </p:normalViewPr>
  <p:slideViewPr>
    <p:cSldViewPr>
      <p:cViewPr varScale="1">
        <p:scale>
          <a:sx n="79" d="100"/>
          <a:sy n="79" d="100"/>
        </p:scale>
        <p:origin x="102" y="522"/>
      </p:cViewPr>
      <p:guideLst>
        <p:guide orient="horz" pos="424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5453" y="1"/>
            <a:ext cx="2972547" cy="49839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02" y="1"/>
            <a:ext cx="2972547" cy="49839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818518-808F-424D-850C-E8E614D8A7C3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5453" y="9428243"/>
            <a:ext cx="2972547" cy="49839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02" y="9428243"/>
            <a:ext cx="2972547" cy="49839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536E141-8AD9-4274-AC45-26186E894A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8401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1" y="0"/>
            <a:ext cx="2971800" cy="496332"/>
          </a:xfrm>
          <a:prstGeom prst="rect">
            <a:avLst/>
          </a:prstGeom>
        </p:spPr>
        <p:txBody>
          <a:bodyPr vert="horz" lIns="92693" tIns="46346" rIns="92693" bIns="46346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6332"/>
          </a:xfrm>
          <a:prstGeom prst="rect">
            <a:avLst/>
          </a:prstGeom>
        </p:spPr>
        <p:txBody>
          <a:bodyPr vert="horz" lIns="92693" tIns="46346" rIns="92693" bIns="46346" rtlCol="1"/>
          <a:lstStyle>
            <a:lvl1pPr algn="l">
              <a:defRPr sz="1200"/>
            </a:lvl1pPr>
          </a:lstStyle>
          <a:p>
            <a:fld id="{D6B87FEE-4A21-44FF-938E-88554753370E}" type="datetimeFigureOut">
              <a:rPr lang="he-IL" smtClean="0"/>
              <a:pPr/>
              <a:t>כ"ה/אדר ב/תשע"ט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906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93" tIns="46346" rIns="92693" bIns="46346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2693" tIns="46346" rIns="92693" bIns="46346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1" y="9428584"/>
            <a:ext cx="2971800" cy="496332"/>
          </a:xfrm>
          <a:prstGeom prst="rect">
            <a:avLst/>
          </a:prstGeom>
        </p:spPr>
        <p:txBody>
          <a:bodyPr vert="horz" lIns="92693" tIns="46346" rIns="92693" bIns="46346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8584"/>
            <a:ext cx="2971800" cy="496332"/>
          </a:xfrm>
          <a:prstGeom prst="rect">
            <a:avLst/>
          </a:prstGeom>
        </p:spPr>
        <p:txBody>
          <a:bodyPr vert="horz" lIns="92693" tIns="46346" rIns="92693" bIns="46346" rtlCol="1" anchor="b"/>
          <a:lstStyle>
            <a:lvl1pPr algn="l">
              <a:defRPr sz="1200"/>
            </a:lvl1pPr>
          </a:lstStyle>
          <a:p>
            <a:fld id="{94DA9589-446D-44EB-8C84-E769E5EA40C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897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9063" y="744538"/>
            <a:ext cx="6619875" cy="3724275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9589-446D-44EB-8C84-E769E5EA40CB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4495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9063" y="744538"/>
            <a:ext cx="6619875" cy="3724275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9589-446D-44EB-8C84-E769E5EA40CB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411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9063" y="744538"/>
            <a:ext cx="6619875" cy="3724275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9589-446D-44EB-8C84-E769E5EA40CB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3380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9063" y="744538"/>
            <a:ext cx="6619875" cy="3724275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9589-446D-44EB-8C84-E769E5EA40CB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147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1613-9028-4262-B95A-77F876FCE811}" type="datetimeFigureOut">
              <a:rPr lang="he-IL" smtClean="0"/>
              <a:pPr/>
              <a:t>כ"ה/אדר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1990-86CF-400C-A7C8-FD7F83BBD78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841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1613-9028-4262-B95A-77F876FCE811}" type="datetimeFigureOut">
              <a:rPr lang="he-IL" smtClean="0"/>
              <a:pPr/>
              <a:t>כ"ה/אדר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1990-86CF-400C-A7C8-FD7F83BBD78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157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1613-9028-4262-B95A-77F876FCE811}" type="datetimeFigureOut">
              <a:rPr lang="he-IL" smtClean="0"/>
              <a:pPr/>
              <a:t>כ"ה/אדר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1990-86CF-400C-A7C8-FD7F83BBD78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357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1613-9028-4262-B95A-77F876FCE811}" type="datetimeFigureOut">
              <a:rPr lang="he-IL" smtClean="0"/>
              <a:pPr/>
              <a:t>כ"ה/אדר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1990-86CF-400C-A7C8-FD7F83BBD78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846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1613-9028-4262-B95A-77F876FCE811}" type="datetimeFigureOut">
              <a:rPr lang="he-IL" smtClean="0"/>
              <a:pPr/>
              <a:t>כ"ה/אדר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1990-86CF-400C-A7C8-FD7F83BBD78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329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1613-9028-4262-B95A-77F876FCE811}" type="datetimeFigureOut">
              <a:rPr lang="he-IL" smtClean="0"/>
              <a:pPr/>
              <a:t>כ"ה/אדר 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1990-86CF-400C-A7C8-FD7F83BBD78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241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1613-9028-4262-B95A-77F876FCE811}" type="datetimeFigureOut">
              <a:rPr lang="he-IL" smtClean="0"/>
              <a:pPr/>
              <a:t>כ"ה/אדר ב/תשע"ט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1990-86CF-400C-A7C8-FD7F83BBD78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978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1613-9028-4262-B95A-77F876FCE811}" type="datetimeFigureOut">
              <a:rPr lang="he-IL" smtClean="0"/>
              <a:pPr/>
              <a:t>כ"ה/אדר 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1990-86CF-400C-A7C8-FD7F83BBD78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758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1613-9028-4262-B95A-77F876FCE811}" type="datetimeFigureOut">
              <a:rPr lang="he-IL" smtClean="0"/>
              <a:pPr/>
              <a:t>כ"ה/אדר ב/תשע"ט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1990-86CF-400C-A7C8-FD7F83BBD78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273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1613-9028-4262-B95A-77F876FCE811}" type="datetimeFigureOut">
              <a:rPr lang="he-IL" smtClean="0"/>
              <a:pPr/>
              <a:t>כ"ה/אדר 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1990-86CF-400C-A7C8-FD7F83BBD78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091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1613-9028-4262-B95A-77F876FCE811}" type="datetimeFigureOut">
              <a:rPr lang="he-IL" smtClean="0"/>
              <a:pPr/>
              <a:t>כ"ה/אדר 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1990-86CF-400C-A7C8-FD7F83BBD78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86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B1613-9028-4262-B95A-77F876FCE811}" type="datetimeFigureOut">
              <a:rPr lang="he-IL" smtClean="0"/>
              <a:pPr/>
              <a:t>כ"ה/אדר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E1990-86CF-400C-A7C8-FD7F83BBD78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608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.jpe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86078" y="3764936"/>
            <a:ext cx="9144000" cy="1470025"/>
          </a:xfrm>
        </p:spPr>
        <p:txBody>
          <a:bodyPr>
            <a:noAutofit/>
          </a:bodyPr>
          <a:lstStyle/>
          <a:p>
            <a:pPr algn="ctr" rtl="0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Guttman Hatzvi" pitchFamily="2" charset="-79"/>
              </a:rPr>
              <a:t>College?</a:t>
            </a:r>
            <a:endParaRPr lang="he-IL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Guttman Hatzvi" pitchFamily="2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1523999" y="2446523"/>
            <a:ext cx="9144000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sz="8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Guttman Hatzvi" pitchFamily="2" charset="-79"/>
              </a:rPr>
              <a:t>Defense?</a:t>
            </a:r>
            <a:endParaRPr lang="he-IL" sz="8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Guttman Hatzvi" pitchFamily="2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1550477" y="1088154"/>
            <a:ext cx="9143999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sz="88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Guttman Hatzvi" pitchFamily="2" charset="-79"/>
              </a:rPr>
              <a:t>National?</a:t>
            </a:r>
            <a:endParaRPr lang="he-IL" sz="8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cs typeface="Guttman Hatzvi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58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12" y="180660"/>
            <a:ext cx="1080885" cy="944085"/>
          </a:xfrm>
          <a:prstGeom prst="rect">
            <a:avLst/>
          </a:prstGeom>
        </p:spPr>
      </p:pic>
      <p:sp>
        <p:nvSpPr>
          <p:cNvPr id="12" name="כותרת 1"/>
          <p:cNvSpPr txBox="1">
            <a:spLocks/>
          </p:cNvSpPr>
          <p:nvPr/>
        </p:nvSpPr>
        <p:spPr>
          <a:xfrm>
            <a:off x="1884627" y="5958406"/>
            <a:ext cx="8422745" cy="749945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Guttman Hatzvi" pitchFamily="2" charset="-79"/>
              </a:rPr>
              <a:t>Israel National Defense College – 46</a:t>
            </a:r>
            <a:r>
              <a:rPr lang="en-US" sz="36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Guttman Hatzvi" pitchFamily="2" charset="-79"/>
              </a:rPr>
              <a:t>th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Guttman Hatzvi" pitchFamily="2" charset="-79"/>
              </a:rPr>
              <a:t> Class</a:t>
            </a:r>
            <a:endParaRPr lang="he-IL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Guttman Hatzvi" pitchFamily="2" charset="-79"/>
            </a:endParaRPr>
          </a:p>
        </p:txBody>
      </p:sp>
      <p:pic>
        <p:nvPicPr>
          <p:cNvPr id="10" name="Picture 5" descr="מבל חדש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7126" y="292316"/>
            <a:ext cx="718016" cy="9440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מלבן 44"/>
          <p:cNvSpPr/>
          <p:nvPr/>
        </p:nvSpPr>
        <p:spPr>
          <a:xfrm>
            <a:off x="2725283" y="2952246"/>
            <a:ext cx="1667421" cy="3299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8762743" y="11340"/>
            <a:ext cx="1907704" cy="1285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en-US" sz="22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cs typeface="Guttman Hatzvi" panose="02010401010101010101" pitchFamily="2" charset="-79"/>
              </a:rPr>
              <a:t>Staff:</a:t>
            </a:r>
            <a:endParaRPr lang="he-IL" sz="2200" b="1" dirty="0">
              <a:ln>
                <a:solidFill>
                  <a:schemeClr val="tx1"/>
                </a:solidFill>
              </a:ln>
              <a:solidFill>
                <a:schemeClr val="accent5"/>
              </a:solidFill>
              <a:cs typeface="Guttman Hatzvi" panose="02010401010101010101" pitchFamily="2" charset="-79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cs typeface="Guttman Hatzvi" pitchFamily="2" charset="-79"/>
              </a:rPr>
              <a:t>Learning, Developing, Committed and Experienced</a:t>
            </a:r>
            <a:endParaRPr lang="he-IL" sz="2000" dirty="0">
              <a:solidFill>
                <a:schemeClr val="tx1"/>
              </a:solidFill>
              <a:cs typeface="Guttman Hatzvi" pitchFamily="2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1537041" y="11340"/>
            <a:ext cx="2444611" cy="1285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en-US" sz="22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cs typeface="Guttman Hatzvi" panose="02010401010101010101" pitchFamily="2" charset="-79"/>
              </a:rPr>
              <a:t>Participants:</a:t>
            </a:r>
            <a:endParaRPr lang="he-IL" sz="2200" b="1" dirty="0">
              <a:ln>
                <a:solidFill>
                  <a:schemeClr val="tx1"/>
                </a:solidFill>
              </a:ln>
              <a:solidFill>
                <a:schemeClr val="accent5"/>
              </a:solidFill>
              <a:cs typeface="Guttman Hatzvi" panose="02010401010101010101" pitchFamily="2" charset="-79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cs typeface="Guttman Hatzvi" pitchFamily="2" charset="-79"/>
              </a:rPr>
              <a:t>Influencing, Contributing, Enriching and Leading Group</a:t>
            </a:r>
            <a:endParaRPr lang="he-IL" sz="2000" dirty="0">
              <a:solidFill>
                <a:schemeClr val="tx1"/>
              </a:solidFill>
              <a:cs typeface="Guttman Hatzvi" pitchFamily="2" charset="-79"/>
            </a:endParaRPr>
          </a:p>
        </p:txBody>
      </p:sp>
      <p:sp>
        <p:nvSpPr>
          <p:cNvPr id="30" name="משולש שווה שוקיים 29"/>
          <p:cNvSpPr/>
          <p:nvPr/>
        </p:nvSpPr>
        <p:spPr>
          <a:xfrm>
            <a:off x="1524000" y="775678"/>
            <a:ext cx="9144000" cy="1296000"/>
          </a:xfrm>
          <a:prstGeom prst="triangl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itchFamily="2" charset="-79"/>
              </a:rPr>
              <a:t>Leaders, influencers, those with vast knowledge, military leaders</a:t>
            </a:r>
            <a:endPara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uttman Hatzvi" pitchFamily="2" charset="-79"/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4802268" y="2952246"/>
            <a:ext cx="1667421" cy="3299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6885180" y="2953164"/>
            <a:ext cx="952661" cy="32916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4" name="מלבן 33"/>
          <p:cNvSpPr/>
          <p:nvPr/>
        </p:nvSpPr>
        <p:spPr>
          <a:xfrm>
            <a:off x="8389388" y="2970232"/>
            <a:ext cx="953397" cy="32848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grpSp>
        <p:nvGrpSpPr>
          <p:cNvPr id="35" name="קבוצה 11"/>
          <p:cNvGrpSpPr/>
          <p:nvPr/>
        </p:nvGrpSpPr>
        <p:grpSpPr>
          <a:xfrm>
            <a:off x="1809720" y="3684065"/>
            <a:ext cx="8572560" cy="714380"/>
            <a:chOff x="285720" y="3571876"/>
            <a:chExt cx="8572560" cy="714380"/>
          </a:xfrm>
        </p:grpSpPr>
        <p:sp>
          <p:nvSpPr>
            <p:cNvPr id="36" name="חץ למטה 35"/>
            <p:cNvSpPr/>
            <p:nvPr/>
          </p:nvSpPr>
          <p:spPr>
            <a:xfrm rot="5400000">
              <a:off x="4214810" y="-357214"/>
              <a:ext cx="714380" cy="857256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 b="1" dirty="0">
                <a:cs typeface="Guttman Hatzvi" pitchFamily="2" charset="-79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0232" y="3664424"/>
              <a:ext cx="828804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b="1" dirty="0">
                  <a:solidFill>
                    <a:schemeClr val="bg1"/>
                  </a:solidFill>
                  <a:cs typeface="Guttman Hatzvi" pitchFamily="2" charset="-79"/>
                </a:rPr>
                <a:t>Strategy – The ability to discern the required change, the ability to realize plans by being familiar with the tools</a:t>
              </a:r>
              <a:endParaRPr lang="he-IL" sz="1400" b="1" dirty="0">
                <a:solidFill>
                  <a:schemeClr val="bg1"/>
                </a:solidFill>
                <a:cs typeface="Guttman Hatzvi" pitchFamily="2" charset="-79"/>
              </a:endParaRPr>
            </a:p>
          </p:txBody>
        </p:sp>
      </p:grpSp>
      <p:grpSp>
        <p:nvGrpSpPr>
          <p:cNvPr id="38" name="קבוצה 12"/>
          <p:cNvGrpSpPr/>
          <p:nvPr/>
        </p:nvGrpSpPr>
        <p:grpSpPr>
          <a:xfrm>
            <a:off x="1809720" y="4456922"/>
            <a:ext cx="8572560" cy="714380"/>
            <a:chOff x="285720" y="3571876"/>
            <a:chExt cx="8572560" cy="714380"/>
          </a:xfrm>
        </p:grpSpPr>
        <p:sp>
          <p:nvSpPr>
            <p:cNvPr id="39" name="חץ למטה 38"/>
            <p:cNvSpPr/>
            <p:nvPr/>
          </p:nvSpPr>
          <p:spPr>
            <a:xfrm rot="5400000">
              <a:off x="4214810" y="-357214"/>
              <a:ext cx="714380" cy="8572560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 b="1" dirty="0">
                <a:cs typeface="Guttman Hatzvi" pitchFamily="2" charset="-79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0232" y="3792206"/>
              <a:ext cx="8288047" cy="307777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l" rtl="0"/>
              <a:r>
                <a:rPr lang="en-US" sz="1400" b="1" dirty="0">
                  <a:solidFill>
                    <a:schemeClr val="bg1"/>
                  </a:solidFill>
                  <a:cs typeface="Guttman Hatzvi" pitchFamily="2" charset="-79"/>
                </a:rPr>
                <a:t>Campaign – Realizing the strategy by the use of diverse practical actions that are uniquely incorporated</a:t>
              </a:r>
              <a:endParaRPr lang="he-IL" sz="1400" b="1" dirty="0">
                <a:solidFill>
                  <a:schemeClr val="bg1"/>
                </a:solidFill>
                <a:cs typeface="Guttman Hatzvi" pitchFamily="2" charset="-79"/>
              </a:endParaRPr>
            </a:p>
          </p:txBody>
        </p:sp>
      </p:grpSp>
      <p:grpSp>
        <p:nvGrpSpPr>
          <p:cNvPr id="41" name="קבוצה 15"/>
          <p:cNvGrpSpPr/>
          <p:nvPr/>
        </p:nvGrpSpPr>
        <p:grpSpPr>
          <a:xfrm>
            <a:off x="1809720" y="5242740"/>
            <a:ext cx="8572560" cy="714380"/>
            <a:chOff x="285720" y="3571876"/>
            <a:chExt cx="8572560" cy="714380"/>
          </a:xfrm>
        </p:grpSpPr>
        <p:sp>
          <p:nvSpPr>
            <p:cNvPr id="42" name="חץ למטה 41"/>
            <p:cNvSpPr/>
            <p:nvPr/>
          </p:nvSpPr>
          <p:spPr>
            <a:xfrm rot="5400000">
              <a:off x="4214810" y="-357214"/>
              <a:ext cx="714380" cy="857256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 b="1" dirty="0">
                <a:cs typeface="Guttman Hatzvi" pitchFamily="2" charset="-79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0232" y="3666138"/>
              <a:ext cx="828804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b="1" dirty="0">
                  <a:solidFill>
                    <a:schemeClr val="bg1"/>
                  </a:solidFill>
                  <a:cs typeface="Guttman Hatzvi" pitchFamily="2" charset="-79"/>
                </a:rPr>
                <a:t>Action – Carrying out the operation within the professional and thematic expertise that is integrated into the entire campaign</a:t>
              </a:r>
              <a:endParaRPr lang="he-IL" sz="1400" b="1" dirty="0">
                <a:solidFill>
                  <a:schemeClr val="bg1"/>
                </a:solidFill>
                <a:cs typeface="Guttman Hatzvi" pitchFamily="2" charset="-79"/>
              </a:endParaRPr>
            </a:p>
          </p:txBody>
        </p:sp>
      </p:grpSp>
      <p:sp>
        <p:nvSpPr>
          <p:cNvPr id="44" name="מלבן 43"/>
          <p:cNvSpPr/>
          <p:nvPr/>
        </p:nvSpPr>
        <p:spPr>
          <a:xfrm>
            <a:off x="1524000" y="6417935"/>
            <a:ext cx="9127958" cy="33683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itchFamily="2" charset="-79"/>
              </a:rPr>
              <a:t>The State of Israel: values, interests, and national interests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uttman Hatzvi" pitchFamily="2" charset="-79"/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8421949" y="3188329"/>
            <a:ext cx="92869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itchFamily="2" charset="-79"/>
              </a:rPr>
              <a:t>Society</a:t>
            </a:r>
            <a:endParaRPr lang="he-IL" b="1" dirty="0">
              <a:solidFill>
                <a:schemeClr val="tx1"/>
              </a:solidFill>
              <a:cs typeface="Guttman Hatzvi" pitchFamily="2" charset="-79"/>
            </a:endParaRPr>
          </a:p>
        </p:txBody>
      </p:sp>
      <p:sp>
        <p:nvSpPr>
          <p:cNvPr id="47" name="מלבן 46"/>
          <p:cNvSpPr/>
          <p:nvPr/>
        </p:nvSpPr>
        <p:spPr>
          <a:xfrm>
            <a:off x="6827933" y="3181656"/>
            <a:ext cx="10671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itchFamily="2" charset="-79"/>
              </a:rPr>
              <a:t>Economy</a:t>
            </a:r>
            <a:endParaRPr lang="he-IL" b="1" dirty="0">
              <a:solidFill>
                <a:schemeClr val="tx1"/>
              </a:solidFill>
              <a:cs typeface="Guttman Hatzvi" pitchFamily="2" charset="-79"/>
            </a:endParaRPr>
          </a:p>
        </p:txBody>
      </p:sp>
      <p:sp>
        <p:nvSpPr>
          <p:cNvPr id="48" name="מלבן 47"/>
          <p:cNvSpPr/>
          <p:nvPr/>
        </p:nvSpPr>
        <p:spPr>
          <a:xfrm>
            <a:off x="4583832" y="3369383"/>
            <a:ext cx="1297854" cy="286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solidFill>
                <a:schemeClr val="tx1"/>
              </a:solidFill>
              <a:cs typeface="Guttman Hatzvi" pitchFamily="2" charset="-79"/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4921065" y="3217331"/>
            <a:ext cx="1432883" cy="275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itchFamily="2" charset="-79"/>
              </a:rPr>
              <a:t>International Affairs and Diplomacy</a:t>
            </a:r>
            <a:endParaRPr lang="he-IL" b="1" dirty="0">
              <a:solidFill>
                <a:schemeClr val="tx1"/>
              </a:solidFill>
              <a:cs typeface="Guttman Hatzvi" pitchFamily="2" charset="-79"/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2725283" y="3114205"/>
            <a:ext cx="1644235" cy="524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itchFamily="2" charset="-79"/>
              </a:rPr>
              <a:t>National Defense</a:t>
            </a:r>
            <a:endParaRPr lang="he-IL" b="1" dirty="0">
              <a:solidFill>
                <a:schemeClr val="tx1"/>
              </a:solidFill>
              <a:cs typeface="Guttman Hatzvi" pitchFamily="2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4909658" y="1070184"/>
            <a:ext cx="2017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itchFamily="2" charset="-79"/>
              </a:rPr>
              <a:t>National Defense</a:t>
            </a:r>
            <a:endParaRPr lang="he-IL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uttman Hatzvi" pitchFamily="2" charset="-79"/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1695549" y="3397542"/>
            <a:ext cx="8607597" cy="3407905"/>
            <a:chOff x="171548" y="3397541"/>
            <a:chExt cx="8607597" cy="3407905"/>
          </a:xfrm>
        </p:grpSpPr>
        <p:sp>
          <p:nvSpPr>
            <p:cNvPr id="27" name="צורה חופשית 26"/>
            <p:cNvSpPr/>
            <p:nvPr/>
          </p:nvSpPr>
          <p:spPr>
            <a:xfrm>
              <a:off x="327616" y="3397541"/>
              <a:ext cx="8451529" cy="3407905"/>
            </a:xfrm>
            <a:custGeom>
              <a:avLst/>
              <a:gdLst>
                <a:gd name="connsiteX0" fmla="*/ 8448040 w 8448040"/>
                <a:gd name="connsiteY0" fmla="*/ 1145540 h 2293620"/>
                <a:gd name="connsiteX1" fmla="*/ 7198360 w 8448040"/>
                <a:gd name="connsiteY1" fmla="*/ 185420 h 2293620"/>
                <a:gd name="connsiteX2" fmla="*/ 5659120 w 8448040"/>
                <a:gd name="connsiteY2" fmla="*/ 1998980 h 2293620"/>
                <a:gd name="connsiteX3" fmla="*/ 3784600 w 8448040"/>
                <a:gd name="connsiteY3" fmla="*/ 17780 h 2293620"/>
                <a:gd name="connsiteX4" fmla="*/ 934720 w 8448040"/>
                <a:gd name="connsiteY4" fmla="*/ 2105660 h 2293620"/>
                <a:gd name="connsiteX5" fmla="*/ 142240 w 8448040"/>
                <a:gd name="connsiteY5" fmla="*/ 1145540 h 2293620"/>
                <a:gd name="connsiteX6" fmla="*/ 81280 w 8448040"/>
                <a:gd name="connsiteY6" fmla="*/ 1130300 h 2293620"/>
                <a:gd name="connsiteX0" fmla="*/ 8448040 w 8448040"/>
                <a:gd name="connsiteY0" fmla="*/ 1102360 h 2202657"/>
                <a:gd name="connsiteX1" fmla="*/ 7198360 w 8448040"/>
                <a:gd name="connsiteY1" fmla="*/ 142240 h 2202657"/>
                <a:gd name="connsiteX2" fmla="*/ 5659120 w 8448040"/>
                <a:gd name="connsiteY2" fmla="*/ 1955800 h 2202657"/>
                <a:gd name="connsiteX3" fmla="*/ 3455982 w 8448040"/>
                <a:gd name="connsiteY3" fmla="*/ 261298 h 2202657"/>
                <a:gd name="connsiteX4" fmla="*/ 934720 w 8448040"/>
                <a:gd name="connsiteY4" fmla="*/ 2062480 h 2202657"/>
                <a:gd name="connsiteX5" fmla="*/ 142240 w 8448040"/>
                <a:gd name="connsiteY5" fmla="*/ 1102360 h 2202657"/>
                <a:gd name="connsiteX6" fmla="*/ 81280 w 8448040"/>
                <a:gd name="connsiteY6" fmla="*/ 1087120 h 2202657"/>
                <a:gd name="connsiteX0" fmla="*/ 8448040 w 8448040"/>
                <a:gd name="connsiteY0" fmla="*/ 1034257 h 2134554"/>
                <a:gd name="connsiteX1" fmla="*/ 7198360 w 8448040"/>
                <a:gd name="connsiteY1" fmla="*/ 74137 h 2134554"/>
                <a:gd name="connsiteX2" fmla="*/ 5384808 w 8448040"/>
                <a:gd name="connsiteY2" fmla="*/ 1479080 h 2134554"/>
                <a:gd name="connsiteX3" fmla="*/ 3455982 w 8448040"/>
                <a:gd name="connsiteY3" fmla="*/ 193195 h 2134554"/>
                <a:gd name="connsiteX4" fmla="*/ 934720 w 8448040"/>
                <a:gd name="connsiteY4" fmla="*/ 1994377 h 2134554"/>
                <a:gd name="connsiteX5" fmla="*/ 142240 w 8448040"/>
                <a:gd name="connsiteY5" fmla="*/ 1034257 h 2134554"/>
                <a:gd name="connsiteX6" fmla="*/ 81280 w 8448040"/>
                <a:gd name="connsiteY6" fmla="*/ 1019017 h 2134554"/>
                <a:gd name="connsiteX0" fmla="*/ 8451529 w 8451529"/>
                <a:gd name="connsiteY0" fmla="*/ 1034257 h 1762132"/>
                <a:gd name="connsiteX1" fmla="*/ 7201849 w 8451529"/>
                <a:gd name="connsiteY1" fmla="*/ 74137 h 1762132"/>
                <a:gd name="connsiteX2" fmla="*/ 5388297 w 8451529"/>
                <a:gd name="connsiteY2" fmla="*/ 1479080 h 1762132"/>
                <a:gd name="connsiteX3" fmla="*/ 3459471 w 8451529"/>
                <a:gd name="connsiteY3" fmla="*/ 193195 h 1762132"/>
                <a:gd name="connsiteX4" fmla="*/ 959141 w 8451529"/>
                <a:gd name="connsiteY4" fmla="*/ 1621955 h 1762132"/>
                <a:gd name="connsiteX5" fmla="*/ 145729 w 8451529"/>
                <a:gd name="connsiteY5" fmla="*/ 1034257 h 1762132"/>
                <a:gd name="connsiteX6" fmla="*/ 84769 w 8451529"/>
                <a:gd name="connsiteY6" fmla="*/ 1019017 h 1762132"/>
                <a:gd name="connsiteX0" fmla="*/ 8451529 w 8451529"/>
                <a:gd name="connsiteY0" fmla="*/ 1034257 h 1762132"/>
                <a:gd name="connsiteX1" fmla="*/ 7201849 w 8451529"/>
                <a:gd name="connsiteY1" fmla="*/ 74137 h 1762132"/>
                <a:gd name="connsiteX2" fmla="*/ 5388297 w 8451529"/>
                <a:gd name="connsiteY2" fmla="*/ 1479080 h 1762132"/>
                <a:gd name="connsiteX3" fmla="*/ 3459471 w 8451529"/>
                <a:gd name="connsiteY3" fmla="*/ 193195 h 1762132"/>
                <a:gd name="connsiteX4" fmla="*/ 959141 w 8451529"/>
                <a:gd name="connsiteY4" fmla="*/ 1621955 h 1762132"/>
                <a:gd name="connsiteX5" fmla="*/ 145729 w 8451529"/>
                <a:gd name="connsiteY5" fmla="*/ 1034257 h 1762132"/>
                <a:gd name="connsiteX6" fmla="*/ 84769 w 8451529"/>
                <a:gd name="connsiteY6" fmla="*/ 1019017 h 176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51529" h="1762132">
                  <a:moveTo>
                    <a:pt x="8451529" y="1034257"/>
                  </a:moveTo>
                  <a:cubicBezTo>
                    <a:pt x="8059099" y="483077"/>
                    <a:pt x="7712388" y="0"/>
                    <a:pt x="7201849" y="74137"/>
                  </a:cubicBezTo>
                  <a:cubicBezTo>
                    <a:pt x="6691310" y="148274"/>
                    <a:pt x="6012027" y="1459237"/>
                    <a:pt x="5388297" y="1479080"/>
                  </a:cubicBezTo>
                  <a:cubicBezTo>
                    <a:pt x="4764567" y="1498923"/>
                    <a:pt x="4197664" y="169383"/>
                    <a:pt x="3459471" y="193195"/>
                  </a:cubicBezTo>
                  <a:cubicBezTo>
                    <a:pt x="2721278" y="217008"/>
                    <a:pt x="1680995" y="1672274"/>
                    <a:pt x="959141" y="1621955"/>
                  </a:cubicBezTo>
                  <a:cubicBezTo>
                    <a:pt x="406851" y="1762132"/>
                    <a:pt x="291458" y="1134747"/>
                    <a:pt x="145729" y="1034257"/>
                  </a:cubicBezTo>
                  <a:cubicBezTo>
                    <a:pt x="0" y="933767"/>
                    <a:pt x="44129" y="945357"/>
                    <a:pt x="84769" y="1019017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" name="משולש שווה שוקיים 2"/>
            <p:cNvSpPr/>
            <p:nvPr/>
          </p:nvSpPr>
          <p:spPr>
            <a:xfrm rot="19658803">
              <a:off x="171548" y="5062355"/>
              <a:ext cx="312135" cy="289335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" name="מלבן 3"/>
          <p:cNvSpPr/>
          <p:nvPr/>
        </p:nvSpPr>
        <p:spPr>
          <a:xfrm>
            <a:off x="2333989" y="2132292"/>
            <a:ext cx="7414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cs typeface="Guttman Hatzvi" pitchFamily="2" charset="-79"/>
              </a:rPr>
              <a:t>Various customized fields of content are taught in numerous methods, incorporating academia and practical applications</a:t>
            </a:r>
            <a:endParaRPr lang="he-IL" b="1" dirty="0">
              <a:cs typeface="Guttman Hatzv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9" grpId="0"/>
      <p:bldP spid="20" grpId="0"/>
      <p:bldP spid="30" grpId="0" animBg="1"/>
      <p:bldP spid="32" grpId="0" animBg="1"/>
      <p:bldP spid="33" grpId="0" animBg="1"/>
      <p:bldP spid="34" grpId="0" animBg="1"/>
      <p:bldP spid="44" grpId="0" animBg="1"/>
      <p:bldP spid="46" grpId="0"/>
      <p:bldP spid="47" grpId="0"/>
      <p:bldP spid="25" grpId="0"/>
      <p:bldP spid="26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22951" y="-99393"/>
            <a:ext cx="9323248" cy="705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חץ למעלה-למטה 2"/>
          <p:cNvSpPr/>
          <p:nvPr/>
        </p:nvSpPr>
        <p:spPr>
          <a:xfrm rot="18919920">
            <a:off x="2900051" y="2012448"/>
            <a:ext cx="685800" cy="32481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8" name="חץ למעלה-למטה 7"/>
          <p:cNvSpPr/>
          <p:nvPr/>
        </p:nvSpPr>
        <p:spPr>
          <a:xfrm rot="2735946">
            <a:off x="8364885" y="1863823"/>
            <a:ext cx="685800" cy="340439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158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7" y="108652"/>
            <a:ext cx="668675" cy="5840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2440" y="108652"/>
            <a:ext cx="91904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>
                <a:cs typeface="Guttman Hatzvi" panose="02010401010101010101" pitchFamily="2" charset="-79"/>
              </a:rPr>
              <a:t>Strategy is not Science, but Art</a:t>
            </a:r>
            <a:endParaRPr lang="he-IL" sz="3600" b="1" dirty="0">
              <a:cs typeface="Guttman Hatzvi" panose="02010401010101010101" pitchFamily="2" charset="-79"/>
            </a:endParaRPr>
          </a:p>
        </p:txBody>
      </p:sp>
      <p:pic>
        <p:nvPicPr>
          <p:cNvPr id="11" name="Picture 5" descr="מבל חדש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28448" y="178173"/>
            <a:ext cx="396694" cy="5446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pSp>
        <p:nvGrpSpPr>
          <p:cNvPr id="13" name="קבוצה 12"/>
          <p:cNvGrpSpPr/>
          <p:nvPr/>
        </p:nvGrpSpPr>
        <p:grpSpPr>
          <a:xfrm>
            <a:off x="1565047" y="1270369"/>
            <a:ext cx="2443982" cy="927391"/>
            <a:chOff x="5899100" y="701163"/>
            <a:chExt cx="2443982" cy="92739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6" name="מלבן מעוגל 25"/>
            <p:cNvSpPr/>
            <p:nvPr/>
          </p:nvSpPr>
          <p:spPr>
            <a:xfrm>
              <a:off x="5899100" y="701163"/>
              <a:ext cx="2415100" cy="927391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מלבן 26"/>
            <p:cNvSpPr/>
            <p:nvPr/>
          </p:nvSpPr>
          <p:spPr>
            <a:xfrm>
              <a:off x="5982306" y="741583"/>
              <a:ext cx="2360776" cy="8730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Development of Strategic </a:t>
              </a:r>
              <a:r>
                <a:rPr lang="en-US" sz="16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Thought</a:t>
              </a:r>
            </a:p>
            <a:p>
              <a:pPr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“Reasons &amp; Justifications”</a:t>
              </a:r>
              <a:endParaRPr lang="he-IL" sz="1200" dirty="0">
                <a:cs typeface="Guttman Hatzvi" panose="02010401010101010101" pitchFamily="2" charset="-79"/>
              </a:endParaRPr>
            </a:p>
          </p:txBody>
        </p:sp>
      </p:grpSp>
      <p:grpSp>
        <p:nvGrpSpPr>
          <p:cNvPr id="14" name="קבוצה 13"/>
          <p:cNvGrpSpPr/>
          <p:nvPr/>
        </p:nvGrpSpPr>
        <p:grpSpPr>
          <a:xfrm>
            <a:off x="7368057" y="1525852"/>
            <a:ext cx="596670" cy="453922"/>
            <a:chOff x="5090920" y="974529"/>
            <a:chExt cx="499274" cy="45392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4" name="חץ שמאלה-ימינה 23"/>
            <p:cNvSpPr/>
            <p:nvPr/>
          </p:nvSpPr>
          <p:spPr>
            <a:xfrm rot="10724850">
              <a:off x="5090920" y="974529"/>
              <a:ext cx="499274" cy="453922"/>
            </a:xfrm>
            <a:prstGeom prst="leftRight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חץ שמאלה-ימינה 6"/>
            <p:cNvSpPr/>
            <p:nvPr/>
          </p:nvSpPr>
          <p:spPr>
            <a:xfrm rot="21524850">
              <a:off x="5227081" y="1063825"/>
              <a:ext cx="363097" cy="2723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600">
                <a:cs typeface="Guttman Hatzvi" panose="02010401010101010101" pitchFamily="2" charset="-79"/>
              </a:endParaRP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4153189" y="1528517"/>
            <a:ext cx="601410" cy="466895"/>
            <a:chOff x="2129520" y="986473"/>
            <a:chExt cx="601410" cy="46689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0" name="חץ שמאלה-ימינה 19"/>
            <p:cNvSpPr/>
            <p:nvPr/>
          </p:nvSpPr>
          <p:spPr>
            <a:xfrm rot="10830559">
              <a:off x="2129520" y="986473"/>
              <a:ext cx="601410" cy="466895"/>
            </a:xfrm>
            <a:prstGeom prst="leftRight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חץ שמאלה-ימינה 10"/>
            <p:cNvSpPr/>
            <p:nvPr/>
          </p:nvSpPr>
          <p:spPr>
            <a:xfrm rot="21630559">
              <a:off x="2269585" y="1080475"/>
              <a:ext cx="461342" cy="2801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600">
                <a:cs typeface="Guttman Hatzvi" panose="02010401010101010101" pitchFamily="2" charset="-79"/>
              </a:endParaRPr>
            </a:p>
          </p:txBody>
        </p:sp>
      </p:grpSp>
      <p:grpSp>
        <p:nvGrpSpPr>
          <p:cNvPr id="29" name="קבוצה 28"/>
          <p:cNvGrpSpPr/>
          <p:nvPr/>
        </p:nvGrpSpPr>
        <p:grpSpPr>
          <a:xfrm>
            <a:off x="4871874" y="1270369"/>
            <a:ext cx="2378328" cy="927391"/>
            <a:chOff x="5793396" y="701164"/>
            <a:chExt cx="2415100" cy="92739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0" name="מלבן מעוגל 29"/>
            <p:cNvSpPr/>
            <p:nvPr/>
          </p:nvSpPr>
          <p:spPr>
            <a:xfrm>
              <a:off x="5793396" y="701164"/>
              <a:ext cx="2415100" cy="927391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מלבן 30"/>
            <p:cNvSpPr/>
            <p:nvPr/>
          </p:nvSpPr>
          <p:spPr>
            <a:xfrm>
              <a:off x="5820558" y="728326"/>
              <a:ext cx="2360776" cy="8730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Strategic </a:t>
              </a:r>
              <a:r>
                <a:rPr lang="en-US" sz="16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Thinking</a:t>
              </a:r>
            </a:p>
            <a:p>
              <a:pPr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“Applied Theory”</a:t>
              </a:r>
              <a:endParaRPr lang="he-IL" sz="1200" dirty="0">
                <a:cs typeface="Guttman Hatzvi" panose="02010401010101010101" pitchFamily="2" charset="-79"/>
              </a:endParaRPr>
            </a:p>
          </p:txBody>
        </p:sp>
      </p:grpSp>
      <p:grpSp>
        <p:nvGrpSpPr>
          <p:cNvPr id="32" name="קבוצה 31"/>
          <p:cNvGrpSpPr/>
          <p:nvPr/>
        </p:nvGrpSpPr>
        <p:grpSpPr>
          <a:xfrm>
            <a:off x="8132321" y="1264120"/>
            <a:ext cx="2388915" cy="927391"/>
            <a:chOff x="5793396" y="701164"/>
            <a:chExt cx="2415100" cy="92739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3" name="מלבן מעוגל 32"/>
            <p:cNvSpPr/>
            <p:nvPr/>
          </p:nvSpPr>
          <p:spPr>
            <a:xfrm>
              <a:off x="5793396" y="701164"/>
              <a:ext cx="2415100" cy="927391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מלבן 33"/>
            <p:cNvSpPr/>
            <p:nvPr/>
          </p:nvSpPr>
          <p:spPr>
            <a:xfrm>
              <a:off x="5820558" y="728326"/>
              <a:ext cx="2360776" cy="8730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The Formation </a:t>
              </a:r>
              <a:r>
                <a:rPr lang="en-US" sz="16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Method</a:t>
              </a:r>
            </a:p>
            <a:p>
              <a:pPr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“The Dado Center”</a:t>
              </a:r>
              <a:endParaRPr lang="he-IL" sz="1200" dirty="0">
                <a:cs typeface="Guttman Hatzvi" panose="02010401010101010101" pitchFamily="2" charset="-79"/>
              </a:endParaRPr>
            </a:p>
          </p:txBody>
        </p:sp>
      </p:grpSp>
      <p:grpSp>
        <p:nvGrpSpPr>
          <p:cNvPr id="36" name="קבוצה 35"/>
          <p:cNvGrpSpPr/>
          <p:nvPr/>
        </p:nvGrpSpPr>
        <p:grpSpPr>
          <a:xfrm>
            <a:off x="1836492" y="4940677"/>
            <a:ext cx="1659277" cy="1687445"/>
            <a:chOff x="6454175" y="-141610"/>
            <a:chExt cx="1659277" cy="16874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5" name="מלבן מעוגל 54"/>
            <p:cNvSpPr/>
            <p:nvPr/>
          </p:nvSpPr>
          <p:spPr>
            <a:xfrm>
              <a:off x="6473743" y="-80366"/>
              <a:ext cx="1639709" cy="1626201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6" name="מלבן 55"/>
            <p:cNvSpPr/>
            <p:nvPr/>
          </p:nvSpPr>
          <p:spPr>
            <a:xfrm>
              <a:off x="6454175" y="-141610"/>
              <a:ext cx="1638787" cy="16225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First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 Experience “Northern Arena”</a:t>
              </a:r>
              <a:endPara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anose="02010401010101010101" pitchFamily="2" charset="-79"/>
              </a:endParaRPr>
            </a:p>
          </p:txBody>
        </p:sp>
      </p:grpSp>
      <p:grpSp>
        <p:nvGrpSpPr>
          <p:cNvPr id="37" name="קבוצה 36"/>
          <p:cNvGrpSpPr/>
          <p:nvPr/>
        </p:nvGrpSpPr>
        <p:grpSpPr>
          <a:xfrm>
            <a:off x="8136414" y="5589240"/>
            <a:ext cx="579241" cy="457201"/>
            <a:chOff x="5925055" y="638613"/>
            <a:chExt cx="579241" cy="45720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3" name="חץ שמאלה-ימינה 52"/>
            <p:cNvSpPr/>
            <p:nvPr/>
          </p:nvSpPr>
          <p:spPr>
            <a:xfrm rot="10800000">
              <a:off x="5925055" y="638613"/>
              <a:ext cx="579241" cy="457201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4" name="חץ שמאלה-ימינה 6"/>
            <p:cNvSpPr/>
            <p:nvPr/>
          </p:nvSpPr>
          <p:spPr>
            <a:xfrm rot="21600000">
              <a:off x="6034919" y="730053"/>
              <a:ext cx="442081" cy="2743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anose="020E0502060401010101" pitchFamily="34" charset="-79"/>
              </a:endParaRPr>
            </a:p>
          </p:txBody>
        </p:sp>
      </p:grpSp>
      <p:grpSp>
        <p:nvGrpSpPr>
          <p:cNvPr id="38" name="קבוצה 37"/>
          <p:cNvGrpSpPr/>
          <p:nvPr/>
        </p:nvGrpSpPr>
        <p:grpSpPr>
          <a:xfrm>
            <a:off x="4258139" y="4940677"/>
            <a:ext cx="1542240" cy="1610552"/>
            <a:chOff x="4356057" y="-80366"/>
            <a:chExt cx="1542240" cy="161055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1" name="מלבן מעוגל 50"/>
            <p:cNvSpPr/>
            <p:nvPr/>
          </p:nvSpPr>
          <p:spPr>
            <a:xfrm>
              <a:off x="4356057" y="-80366"/>
              <a:ext cx="1542240" cy="1610552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2" name="מלבן 51"/>
            <p:cNvSpPr/>
            <p:nvPr/>
          </p:nvSpPr>
          <p:spPr>
            <a:xfrm>
              <a:off x="4406291" y="-34099"/>
              <a:ext cx="1441771" cy="15435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Second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 Strategic Experience</a:t>
              </a:r>
              <a:endParaRPr lang="he-IL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anose="02010401010101010101" pitchFamily="2" charset="-79"/>
              </a:endParaRPr>
            </a:p>
            <a:p>
              <a:pPr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Political Security Simulation</a:t>
              </a:r>
              <a:endParaRPr lang="he-I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anose="02010401010101010101" pitchFamily="2" charset="-79"/>
              </a:endParaRPr>
            </a:p>
            <a:p>
              <a:pPr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The Palestinian Conflict</a:t>
              </a:r>
              <a:endParaRPr lang="he-I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anose="02010401010101010101" pitchFamily="2" charset="-79"/>
              </a:endParaRPr>
            </a:p>
          </p:txBody>
        </p:sp>
      </p:grpSp>
      <p:grpSp>
        <p:nvGrpSpPr>
          <p:cNvPr id="39" name="קבוצה 38"/>
          <p:cNvGrpSpPr/>
          <p:nvPr/>
        </p:nvGrpSpPr>
        <p:grpSpPr>
          <a:xfrm>
            <a:off x="5839290" y="5589240"/>
            <a:ext cx="642543" cy="454563"/>
            <a:chOff x="3729297" y="638123"/>
            <a:chExt cx="642543" cy="45456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9" name="חץ שמאלה-ימינה 48"/>
            <p:cNvSpPr/>
            <p:nvPr/>
          </p:nvSpPr>
          <p:spPr>
            <a:xfrm rot="10805780">
              <a:off x="3729297" y="638123"/>
              <a:ext cx="642543" cy="4545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חץ שמאלה-ימינה 10"/>
            <p:cNvSpPr/>
            <p:nvPr/>
          </p:nvSpPr>
          <p:spPr>
            <a:xfrm rot="21605780">
              <a:off x="3865666" y="729151"/>
              <a:ext cx="506174" cy="2727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anose="020E0502060401010101" pitchFamily="34" charset="-79"/>
              </a:endParaRPr>
            </a:p>
          </p:txBody>
        </p:sp>
      </p:grpSp>
      <p:grpSp>
        <p:nvGrpSpPr>
          <p:cNvPr id="40" name="קבוצה 39"/>
          <p:cNvGrpSpPr/>
          <p:nvPr/>
        </p:nvGrpSpPr>
        <p:grpSpPr>
          <a:xfrm>
            <a:off x="6562749" y="4940677"/>
            <a:ext cx="1534173" cy="1676898"/>
            <a:chOff x="2219250" y="-80365"/>
            <a:chExt cx="1534173" cy="16768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7" name="מלבן מעוגל 46"/>
            <p:cNvSpPr/>
            <p:nvPr/>
          </p:nvSpPr>
          <p:spPr>
            <a:xfrm>
              <a:off x="2219250" y="-80365"/>
              <a:ext cx="1534173" cy="167689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מלבן 47"/>
            <p:cNvSpPr/>
            <p:nvPr/>
          </p:nvSpPr>
          <p:spPr>
            <a:xfrm>
              <a:off x="2264001" y="-34099"/>
              <a:ext cx="1437465" cy="1071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Public and Economic Strategy</a:t>
              </a:r>
              <a:endPara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anose="02010401010101010101" pitchFamily="2" charset="-79"/>
              </a:endParaRPr>
            </a:p>
          </p:txBody>
        </p:sp>
      </p:grpSp>
      <p:grpSp>
        <p:nvGrpSpPr>
          <p:cNvPr id="41" name="קבוצה 40"/>
          <p:cNvGrpSpPr/>
          <p:nvPr/>
        </p:nvGrpSpPr>
        <p:grpSpPr>
          <a:xfrm>
            <a:off x="3500465" y="5589240"/>
            <a:ext cx="684244" cy="454648"/>
            <a:chOff x="1548804" y="638143"/>
            <a:chExt cx="684244" cy="45464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5" name="חץ שמאלה-ימינה 44"/>
            <p:cNvSpPr/>
            <p:nvPr/>
          </p:nvSpPr>
          <p:spPr>
            <a:xfrm rot="10794395">
              <a:off x="1548804" y="638143"/>
              <a:ext cx="658599" cy="454648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חץ שמאלה-ימינה 14"/>
            <p:cNvSpPr/>
            <p:nvPr/>
          </p:nvSpPr>
          <p:spPr>
            <a:xfrm rot="21594395">
              <a:off x="1671550" y="728930"/>
              <a:ext cx="561498" cy="2727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anose="020E0502060401010101" pitchFamily="34" charset="-79"/>
              </a:endParaRPr>
            </a:p>
          </p:txBody>
        </p:sp>
      </p:grpSp>
      <p:grpSp>
        <p:nvGrpSpPr>
          <p:cNvPr id="42" name="קבוצה 41"/>
          <p:cNvGrpSpPr/>
          <p:nvPr/>
        </p:nvGrpSpPr>
        <p:grpSpPr>
          <a:xfrm>
            <a:off x="8859291" y="4940677"/>
            <a:ext cx="1575579" cy="1629792"/>
            <a:chOff x="-23756" y="-80366"/>
            <a:chExt cx="1575579" cy="162979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3" name="מלבן מעוגל 42"/>
            <p:cNvSpPr/>
            <p:nvPr/>
          </p:nvSpPr>
          <p:spPr>
            <a:xfrm>
              <a:off x="-23756" y="-80366"/>
              <a:ext cx="1575579" cy="1629792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4" name="מלבן 43"/>
            <p:cNvSpPr/>
            <p:nvPr/>
          </p:nvSpPr>
          <p:spPr>
            <a:xfrm>
              <a:off x="27520" y="44546"/>
              <a:ext cx="1468356" cy="12993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Third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 Strategic Experience</a:t>
              </a:r>
              <a:endParaRPr lang="he-IL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anose="02010401010101010101" pitchFamily="2" charset="-79"/>
              </a:endParaRPr>
            </a:p>
            <a:p>
              <a:pPr algn="ctr" defTabSz="800100" rtl="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“East Tour”</a:t>
              </a:r>
              <a:endPara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anose="02010401010101010101" pitchFamily="2" charset="-79"/>
              </a:endParaRPr>
            </a:p>
          </p:txBody>
        </p:sp>
      </p:grpSp>
      <p:grpSp>
        <p:nvGrpSpPr>
          <p:cNvPr id="5" name="קבוצה 4"/>
          <p:cNvGrpSpPr/>
          <p:nvPr/>
        </p:nvGrpSpPr>
        <p:grpSpPr>
          <a:xfrm>
            <a:off x="5123864" y="2894182"/>
            <a:ext cx="1908721" cy="1418456"/>
            <a:chOff x="3538951" y="3140968"/>
            <a:chExt cx="1633829" cy="1418456"/>
          </a:xfrm>
        </p:grpSpPr>
        <p:sp>
          <p:nvSpPr>
            <p:cNvPr id="2" name="מלבן 1"/>
            <p:cNvSpPr/>
            <p:nvPr/>
          </p:nvSpPr>
          <p:spPr>
            <a:xfrm>
              <a:off x="3538951" y="3140968"/>
              <a:ext cx="1623878" cy="1418456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66361" y="3246497"/>
              <a:ext cx="1606419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What Enters the Pantheon?</a:t>
              </a:r>
              <a:endPara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anose="02010401010101010101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8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73654" y="1038130"/>
            <a:ext cx="8786842" cy="1742799"/>
          </a:xfrm>
        </p:spPr>
        <p:txBody>
          <a:bodyPr>
            <a:noAutofit/>
          </a:bodyPr>
          <a:lstStyle/>
          <a:p>
            <a:pPr marL="514350" indent="-51435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>
                <a:cs typeface="Guttman Hatzvi" pitchFamily="2" charset="-79"/>
              </a:rPr>
              <a:t>How do you develop a professional rank that can differentiate the relevance gaps created in a hierarchical system</a:t>
            </a:r>
            <a:endParaRPr lang="he-IL" sz="2200" b="1" dirty="0">
              <a:cs typeface="Guttman Hatzvi" pitchFamily="2" charset="-79"/>
            </a:endParaRPr>
          </a:p>
          <a:p>
            <a:pPr marL="514350" indent="-514350" algn="just" rtl="0">
              <a:lnSpc>
                <a:spcPct val="150000"/>
              </a:lnSpc>
              <a:buFont typeface="+mj-lt"/>
              <a:buAutoNum type="arabicPeriod" startAt="2"/>
            </a:pPr>
            <a:r>
              <a:rPr lang="en-US" sz="2200" b="1" dirty="0">
                <a:cs typeface="Guttman Hatzvi" pitchFamily="2" charset="-79"/>
              </a:rPr>
              <a:t>How do you change the participants’ point of view from the tactical scope to understanding the multi-faceted aspects of the situation (strategic-operative-tactical), while creating a deeper understanding of the higher levels</a:t>
            </a:r>
            <a:endParaRPr lang="he-IL" sz="2200" b="1" dirty="0">
              <a:cs typeface="Guttman Hatzvi" pitchFamily="2" charset="-79"/>
            </a:endParaRP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 startAt="3"/>
            </a:pPr>
            <a:r>
              <a:rPr lang="en-US" sz="2200" b="1" dirty="0">
                <a:cs typeface="Guttman Hatzvi" pitchFamily="2" charset="-79"/>
              </a:rPr>
              <a:t>How do you achieve all of this with a </a:t>
            </a:r>
            <a:br>
              <a:rPr lang="en-US" sz="2200" b="1" dirty="0">
                <a:cs typeface="Guttman Hatzvi" pitchFamily="2" charset="-79"/>
              </a:rPr>
            </a:br>
            <a:r>
              <a:rPr lang="en-US" sz="2200" b="1" dirty="0">
                <a:cs typeface="Guttman Hatzvi" pitchFamily="2" charset="-79"/>
              </a:rPr>
              <a:t>heterogeneous group of senior officials </a:t>
            </a:r>
            <a:br>
              <a:rPr lang="en-US" sz="2200" b="1" dirty="0">
                <a:cs typeface="Guttman Hatzvi" pitchFamily="2" charset="-79"/>
              </a:rPr>
            </a:br>
            <a:r>
              <a:rPr lang="en-US" sz="2200" b="1" dirty="0">
                <a:cs typeface="Guttman Hatzvi" pitchFamily="2" charset="-79"/>
              </a:rPr>
              <a:t>(difficulties alongside opportunities)</a:t>
            </a:r>
            <a:endParaRPr lang="he-IL" sz="2200" b="1" dirty="0">
              <a:cs typeface="Guttman Hatzvi" pitchFamily="2" charset="-79"/>
            </a:endParaRPr>
          </a:p>
          <a:p>
            <a:pPr marL="514350" indent="-514350" algn="just" rtl="0">
              <a:lnSpc>
                <a:spcPct val="150000"/>
              </a:lnSpc>
              <a:buFont typeface="+mj-lt"/>
              <a:buAutoNum type="arabicPeriod" startAt="3"/>
            </a:pPr>
            <a:endParaRPr lang="he-IL" sz="1000" b="1" dirty="0">
              <a:cs typeface="Guttman Hatzvi" pitchFamily="2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58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23" y="108652"/>
            <a:ext cx="668675" cy="584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82699" y="108652"/>
            <a:ext cx="676875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cs typeface="Guttman Hatzvi" panose="02010401010101010101" pitchFamily="2" charset="-79"/>
              </a:rPr>
              <a:t>The Challenges of Teaching Strategy of National Defense</a:t>
            </a:r>
            <a:endParaRPr lang="he-IL" sz="2800" b="1" dirty="0">
              <a:cs typeface="Guttman Hatzvi" panose="02010401010101010101" pitchFamily="2" charset="-79"/>
            </a:endParaRPr>
          </a:p>
        </p:txBody>
      </p:sp>
      <p:pic>
        <p:nvPicPr>
          <p:cNvPr id="15" name="Picture 5" descr="מבל חדש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8448" y="178173"/>
            <a:ext cx="396694" cy="5446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7248128" y="4041411"/>
            <a:ext cx="3462828" cy="2700703"/>
            <a:chOff x="467544" y="4040665"/>
            <a:chExt cx="3462828" cy="2700703"/>
          </a:xfrm>
        </p:grpSpPr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544" y="4040665"/>
              <a:ext cx="3462828" cy="270070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015387" y="4234730"/>
              <a:ext cx="95436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dirty="0"/>
                <a:t>Strategy</a:t>
              </a:r>
              <a:endParaRPr lang="he-IL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32961" y="5206350"/>
              <a:ext cx="111921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dirty="0"/>
                <a:t>Campaign</a:t>
              </a:r>
              <a:endParaRPr lang="he-IL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98070" y="6158375"/>
              <a:ext cx="78899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dirty="0"/>
                <a:t>Action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15809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158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23" y="108652"/>
            <a:ext cx="668675" cy="584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04146" y="134680"/>
            <a:ext cx="70642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>
                <a:cs typeface="Guttman Hatzvi" panose="02010401010101010101" pitchFamily="2" charset="-79"/>
              </a:rPr>
              <a:t>8 Tensions in Learning at the INDC</a:t>
            </a:r>
            <a:endParaRPr lang="he-IL" sz="3600" b="1" dirty="0">
              <a:cs typeface="Guttman Hatzvi" panose="02010401010101010101" pitchFamily="2" charset="-79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2704147" y="1020831"/>
            <a:ext cx="6869205" cy="5544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cxnSp>
        <p:nvCxnSpPr>
          <p:cNvPr id="31" name="מחבר ישר 30"/>
          <p:cNvCxnSpPr/>
          <p:nvPr/>
        </p:nvCxnSpPr>
        <p:spPr>
          <a:xfrm>
            <a:off x="2892649" y="99677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2948797" y="100479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2759930" y="100479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2816078" y="99677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2704146" y="99677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3390308" y="101281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3446456" y="102083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3257589" y="102083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3313737" y="101281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3145657" y="100479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3201805" y="101281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3012938" y="101281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3069086" y="100479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3867207" y="100479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>
            <a:off x="3923355" y="101281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3734488" y="101281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3790636" y="100479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3622556" y="99677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3678704" y="100479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3489837" y="100479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3545985" y="99677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>
            <a:off x="4376008" y="101281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>
            <a:off x="4432156" y="102083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>
            <a:off x="4243289" y="102083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4299437" y="101281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4131357" y="100479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מחבר ישר 59"/>
          <p:cNvCxnSpPr/>
          <p:nvPr/>
        </p:nvCxnSpPr>
        <p:spPr>
          <a:xfrm>
            <a:off x="4187505" y="101281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>
            <a:off x="3998638" y="101281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מחבר ישר 61"/>
          <p:cNvCxnSpPr/>
          <p:nvPr/>
        </p:nvCxnSpPr>
        <p:spPr>
          <a:xfrm>
            <a:off x="4054786" y="100479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>
            <a:off x="4852907" y="98875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4909055" y="99677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4720188" y="99677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מחבר ישר 65"/>
          <p:cNvCxnSpPr/>
          <p:nvPr/>
        </p:nvCxnSpPr>
        <p:spPr>
          <a:xfrm>
            <a:off x="4776336" y="98875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מחבר ישר 66"/>
          <p:cNvCxnSpPr/>
          <p:nvPr/>
        </p:nvCxnSpPr>
        <p:spPr>
          <a:xfrm>
            <a:off x="4608256" y="99677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4664404" y="98875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>
            <a:off x="4475537" y="100479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מחבר ישר 69"/>
          <p:cNvCxnSpPr/>
          <p:nvPr/>
        </p:nvCxnSpPr>
        <p:spPr>
          <a:xfrm>
            <a:off x="4531685" y="99677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מחבר ישר 70"/>
          <p:cNvCxnSpPr/>
          <p:nvPr/>
        </p:nvCxnSpPr>
        <p:spPr>
          <a:xfrm>
            <a:off x="5350566" y="100479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מחבר ישר 71"/>
          <p:cNvCxnSpPr/>
          <p:nvPr/>
        </p:nvCxnSpPr>
        <p:spPr>
          <a:xfrm>
            <a:off x="5406714" y="101281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מחבר ישר 72"/>
          <p:cNvCxnSpPr/>
          <p:nvPr/>
        </p:nvCxnSpPr>
        <p:spPr>
          <a:xfrm>
            <a:off x="5217847" y="101281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מחבר ישר 73"/>
          <p:cNvCxnSpPr/>
          <p:nvPr/>
        </p:nvCxnSpPr>
        <p:spPr>
          <a:xfrm>
            <a:off x="5273995" y="100479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מחבר ישר 74"/>
          <p:cNvCxnSpPr/>
          <p:nvPr/>
        </p:nvCxnSpPr>
        <p:spPr>
          <a:xfrm>
            <a:off x="5105915" y="99677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6" name="מחבר ישר 75"/>
          <p:cNvCxnSpPr/>
          <p:nvPr/>
        </p:nvCxnSpPr>
        <p:spPr>
          <a:xfrm>
            <a:off x="5162063" y="100479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מחבר ישר 76"/>
          <p:cNvCxnSpPr/>
          <p:nvPr/>
        </p:nvCxnSpPr>
        <p:spPr>
          <a:xfrm>
            <a:off x="4973196" y="100479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>
            <a:off x="5029344" y="99677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מחבר ישר 78"/>
          <p:cNvCxnSpPr/>
          <p:nvPr/>
        </p:nvCxnSpPr>
        <p:spPr>
          <a:xfrm>
            <a:off x="5827465" y="99677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מחבר ישר 80"/>
          <p:cNvCxnSpPr/>
          <p:nvPr/>
        </p:nvCxnSpPr>
        <p:spPr>
          <a:xfrm>
            <a:off x="5694746" y="100479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מחבר ישר 81"/>
          <p:cNvCxnSpPr/>
          <p:nvPr/>
        </p:nvCxnSpPr>
        <p:spPr>
          <a:xfrm>
            <a:off x="5750894" y="99677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מחבר ישר 82"/>
          <p:cNvCxnSpPr/>
          <p:nvPr/>
        </p:nvCxnSpPr>
        <p:spPr>
          <a:xfrm>
            <a:off x="5582814" y="988755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מחבר ישר 83"/>
          <p:cNvCxnSpPr/>
          <p:nvPr/>
        </p:nvCxnSpPr>
        <p:spPr>
          <a:xfrm>
            <a:off x="5638962" y="99677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5" name="מחבר ישר 84"/>
          <p:cNvCxnSpPr/>
          <p:nvPr/>
        </p:nvCxnSpPr>
        <p:spPr>
          <a:xfrm>
            <a:off x="5450095" y="99677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מחבר ישר 85"/>
          <p:cNvCxnSpPr/>
          <p:nvPr/>
        </p:nvCxnSpPr>
        <p:spPr>
          <a:xfrm>
            <a:off x="5506243" y="988757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1" name="מחבר ישר 150"/>
          <p:cNvCxnSpPr/>
          <p:nvPr/>
        </p:nvCxnSpPr>
        <p:spPr>
          <a:xfrm>
            <a:off x="6294355" y="101281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2" name="מחבר ישר 151"/>
          <p:cNvCxnSpPr/>
          <p:nvPr/>
        </p:nvCxnSpPr>
        <p:spPr>
          <a:xfrm>
            <a:off x="6350503" y="102083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3" name="מחבר ישר 152"/>
          <p:cNvCxnSpPr/>
          <p:nvPr/>
        </p:nvCxnSpPr>
        <p:spPr>
          <a:xfrm>
            <a:off x="6161636" y="102083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4" name="מחבר ישר 153"/>
          <p:cNvCxnSpPr/>
          <p:nvPr/>
        </p:nvCxnSpPr>
        <p:spPr>
          <a:xfrm>
            <a:off x="6217784" y="101281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5" name="מחבר ישר 154"/>
          <p:cNvCxnSpPr/>
          <p:nvPr/>
        </p:nvCxnSpPr>
        <p:spPr>
          <a:xfrm>
            <a:off x="6049704" y="100479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6" name="מחבר ישר 155"/>
          <p:cNvCxnSpPr/>
          <p:nvPr/>
        </p:nvCxnSpPr>
        <p:spPr>
          <a:xfrm>
            <a:off x="6105852" y="101281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7" name="מחבר ישר 156"/>
          <p:cNvCxnSpPr/>
          <p:nvPr/>
        </p:nvCxnSpPr>
        <p:spPr>
          <a:xfrm>
            <a:off x="5916985" y="101281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8" name="מחבר ישר 157"/>
          <p:cNvCxnSpPr/>
          <p:nvPr/>
        </p:nvCxnSpPr>
        <p:spPr>
          <a:xfrm>
            <a:off x="5973133" y="100479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9" name="מחבר ישר 158"/>
          <p:cNvCxnSpPr/>
          <p:nvPr/>
        </p:nvCxnSpPr>
        <p:spPr>
          <a:xfrm>
            <a:off x="6771254" y="988749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0" name="מחבר ישר 159"/>
          <p:cNvCxnSpPr/>
          <p:nvPr/>
        </p:nvCxnSpPr>
        <p:spPr>
          <a:xfrm>
            <a:off x="6827402" y="99677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1" name="מחבר ישר 160"/>
          <p:cNvCxnSpPr/>
          <p:nvPr/>
        </p:nvCxnSpPr>
        <p:spPr>
          <a:xfrm>
            <a:off x="6638535" y="99677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2" name="מחבר ישר 161"/>
          <p:cNvCxnSpPr/>
          <p:nvPr/>
        </p:nvCxnSpPr>
        <p:spPr>
          <a:xfrm>
            <a:off x="6694683" y="98875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3" name="מחבר ישר 162"/>
          <p:cNvCxnSpPr/>
          <p:nvPr/>
        </p:nvCxnSpPr>
        <p:spPr>
          <a:xfrm>
            <a:off x="6526603" y="99677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4" name="מחבר ישר 163"/>
          <p:cNvCxnSpPr/>
          <p:nvPr/>
        </p:nvCxnSpPr>
        <p:spPr>
          <a:xfrm>
            <a:off x="6582751" y="98875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5" name="מחבר ישר 164"/>
          <p:cNvCxnSpPr/>
          <p:nvPr/>
        </p:nvCxnSpPr>
        <p:spPr>
          <a:xfrm>
            <a:off x="6393884" y="100479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6" name="מחבר ישר 165"/>
          <p:cNvCxnSpPr/>
          <p:nvPr/>
        </p:nvCxnSpPr>
        <p:spPr>
          <a:xfrm>
            <a:off x="6450032" y="99677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7" name="מחבר ישר 166"/>
          <p:cNvCxnSpPr/>
          <p:nvPr/>
        </p:nvCxnSpPr>
        <p:spPr>
          <a:xfrm>
            <a:off x="7268913" y="100479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8" name="מחבר ישר 167"/>
          <p:cNvCxnSpPr/>
          <p:nvPr/>
        </p:nvCxnSpPr>
        <p:spPr>
          <a:xfrm>
            <a:off x="7325061" y="101281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9" name="מחבר ישר 168"/>
          <p:cNvCxnSpPr/>
          <p:nvPr/>
        </p:nvCxnSpPr>
        <p:spPr>
          <a:xfrm>
            <a:off x="7136194" y="101281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0" name="מחבר ישר 169"/>
          <p:cNvCxnSpPr/>
          <p:nvPr/>
        </p:nvCxnSpPr>
        <p:spPr>
          <a:xfrm>
            <a:off x="7192342" y="100479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1" name="מחבר ישר 170"/>
          <p:cNvCxnSpPr/>
          <p:nvPr/>
        </p:nvCxnSpPr>
        <p:spPr>
          <a:xfrm>
            <a:off x="7024262" y="99677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2" name="מחבר ישר 171"/>
          <p:cNvCxnSpPr/>
          <p:nvPr/>
        </p:nvCxnSpPr>
        <p:spPr>
          <a:xfrm>
            <a:off x="7080410" y="100479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3" name="מחבר ישר 172"/>
          <p:cNvCxnSpPr/>
          <p:nvPr/>
        </p:nvCxnSpPr>
        <p:spPr>
          <a:xfrm>
            <a:off x="6891543" y="100479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4" name="מחבר ישר 173"/>
          <p:cNvCxnSpPr/>
          <p:nvPr/>
        </p:nvCxnSpPr>
        <p:spPr>
          <a:xfrm>
            <a:off x="6947691" y="99677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5" name="מחבר ישר 174"/>
          <p:cNvCxnSpPr/>
          <p:nvPr/>
        </p:nvCxnSpPr>
        <p:spPr>
          <a:xfrm>
            <a:off x="7745812" y="99677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6" name="מחבר ישר 175"/>
          <p:cNvCxnSpPr/>
          <p:nvPr/>
        </p:nvCxnSpPr>
        <p:spPr>
          <a:xfrm>
            <a:off x="7801960" y="100479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7" name="מחבר ישר 176"/>
          <p:cNvCxnSpPr/>
          <p:nvPr/>
        </p:nvCxnSpPr>
        <p:spPr>
          <a:xfrm>
            <a:off x="7613093" y="100479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8" name="מחבר ישר 177"/>
          <p:cNvCxnSpPr/>
          <p:nvPr/>
        </p:nvCxnSpPr>
        <p:spPr>
          <a:xfrm>
            <a:off x="7669241" y="99677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9" name="מחבר ישר 178"/>
          <p:cNvCxnSpPr/>
          <p:nvPr/>
        </p:nvCxnSpPr>
        <p:spPr>
          <a:xfrm>
            <a:off x="7501161" y="98875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0" name="מחבר ישר 179"/>
          <p:cNvCxnSpPr/>
          <p:nvPr/>
        </p:nvCxnSpPr>
        <p:spPr>
          <a:xfrm>
            <a:off x="7557309" y="99677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1" name="מחבר ישר 180"/>
          <p:cNvCxnSpPr/>
          <p:nvPr/>
        </p:nvCxnSpPr>
        <p:spPr>
          <a:xfrm>
            <a:off x="7368442" y="99677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2" name="מחבר ישר 181"/>
          <p:cNvCxnSpPr/>
          <p:nvPr/>
        </p:nvCxnSpPr>
        <p:spPr>
          <a:xfrm>
            <a:off x="7424590" y="98875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3" name="מחבר ישר 182"/>
          <p:cNvCxnSpPr/>
          <p:nvPr/>
        </p:nvCxnSpPr>
        <p:spPr>
          <a:xfrm>
            <a:off x="8254613" y="100479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4" name="מחבר ישר 183"/>
          <p:cNvCxnSpPr/>
          <p:nvPr/>
        </p:nvCxnSpPr>
        <p:spPr>
          <a:xfrm>
            <a:off x="8310761" y="101281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5" name="מחבר ישר 184"/>
          <p:cNvCxnSpPr/>
          <p:nvPr/>
        </p:nvCxnSpPr>
        <p:spPr>
          <a:xfrm>
            <a:off x="8121894" y="101281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6" name="מחבר ישר 185"/>
          <p:cNvCxnSpPr/>
          <p:nvPr/>
        </p:nvCxnSpPr>
        <p:spPr>
          <a:xfrm>
            <a:off x="8178042" y="100479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7" name="מחבר ישר 186"/>
          <p:cNvCxnSpPr/>
          <p:nvPr/>
        </p:nvCxnSpPr>
        <p:spPr>
          <a:xfrm>
            <a:off x="8009962" y="99677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8" name="מחבר ישר 187"/>
          <p:cNvCxnSpPr/>
          <p:nvPr/>
        </p:nvCxnSpPr>
        <p:spPr>
          <a:xfrm>
            <a:off x="8066110" y="100479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9" name="מחבר ישר 188"/>
          <p:cNvCxnSpPr/>
          <p:nvPr/>
        </p:nvCxnSpPr>
        <p:spPr>
          <a:xfrm>
            <a:off x="7877243" y="100479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0" name="מחבר ישר 189"/>
          <p:cNvCxnSpPr/>
          <p:nvPr/>
        </p:nvCxnSpPr>
        <p:spPr>
          <a:xfrm>
            <a:off x="7933391" y="99677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1" name="מחבר ישר 190"/>
          <p:cNvCxnSpPr/>
          <p:nvPr/>
        </p:nvCxnSpPr>
        <p:spPr>
          <a:xfrm>
            <a:off x="8731512" y="980729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2" name="מחבר ישר 191"/>
          <p:cNvCxnSpPr/>
          <p:nvPr/>
        </p:nvCxnSpPr>
        <p:spPr>
          <a:xfrm>
            <a:off x="8787660" y="98875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3" name="מחבר ישר 192"/>
          <p:cNvCxnSpPr/>
          <p:nvPr/>
        </p:nvCxnSpPr>
        <p:spPr>
          <a:xfrm>
            <a:off x="8598793" y="98875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4" name="מחבר ישר 193"/>
          <p:cNvCxnSpPr/>
          <p:nvPr/>
        </p:nvCxnSpPr>
        <p:spPr>
          <a:xfrm>
            <a:off x="8654941" y="98073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5" name="מחבר ישר 194"/>
          <p:cNvCxnSpPr/>
          <p:nvPr/>
        </p:nvCxnSpPr>
        <p:spPr>
          <a:xfrm>
            <a:off x="8486861" y="98875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6" name="מחבר ישר 195"/>
          <p:cNvCxnSpPr/>
          <p:nvPr/>
        </p:nvCxnSpPr>
        <p:spPr>
          <a:xfrm>
            <a:off x="8543009" y="98073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7" name="מחבר ישר 196"/>
          <p:cNvCxnSpPr/>
          <p:nvPr/>
        </p:nvCxnSpPr>
        <p:spPr>
          <a:xfrm>
            <a:off x="8354142" y="99677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8" name="מחבר ישר 197"/>
          <p:cNvCxnSpPr/>
          <p:nvPr/>
        </p:nvCxnSpPr>
        <p:spPr>
          <a:xfrm>
            <a:off x="8410290" y="98875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9" name="מחבר ישר 198"/>
          <p:cNvCxnSpPr/>
          <p:nvPr/>
        </p:nvCxnSpPr>
        <p:spPr>
          <a:xfrm>
            <a:off x="9229171" y="99677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0" name="מחבר ישר 199"/>
          <p:cNvCxnSpPr/>
          <p:nvPr/>
        </p:nvCxnSpPr>
        <p:spPr>
          <a:xfrm>
            <a:off x="9285319" y="100479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1" name="מחבר ישר 200"/>
          <p:cNvCxnSpPr/>
          <p:nvPr/>
        </p:nvCxnSpPr>
        <p:spPr>
          <a:xfrm>
            <a:off x="9096452" y="100479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2" name="מחבר ישר 201"/>
          <p:cNvCxnSpPr/>
          <p:nvPr/>
        </p:nvCxnSpPr>
        <p:spPr>
          <a:xfrm>
            <a:off x="9152600" y="99677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3" name="מחבר ישר 202"/>
          <p:cNvCxnSpPr/>
          <p:nvPr/>
        </p:nvCxnSpPr>
        <p:spPr>
          <a:xfrm>
            <a:off x="8984520" y="98875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4" name="מחבר ישר 203"/>
          <p:cNvCxnSpPr/>
          <p:nvPr/>
        </p:nvCxnSpPr>
        <p:spPr>
          <a:xfrm>
            <a:off x="9040668" y="99677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5" name="מחבר ישר 204"/>
          <p:cNvCxnSpPr/>
          <p:nvPr/>
        </p:nvCxnSpPr>
        <p:spPr>
          <a:xfrm>
            <a:off x="8851801" y="99677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6" name="מחבר ישר 205"/>
          <p:cNvCxnSpPr/>
          <p:nvPr/>
        </p:nvCxnSpPr>
        <p:spPr>
          <a:xfrm>
            <a:off x="8907949" y="98875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8" name="מחבר ישר 207"/>
          <p:cNvCxnSpPr/>
          <p:nvPr/>
        </p:nvCxnSpPr>
        <p:spPr>
          <a:xfrm>
            <a:off x="9573351" y="99677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0" name="מחבר ישר 209"/>
          <p:cNvCxnSpPr/>
          <p:nvPr/>
        </p:nvCxnSpPr>
        <p:spPr>
          <a:xfrm>
            <a:off x="9461419" y="980731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1" name="מחבר ישר 210"/>
          <p:cNvCxnSpPr/>
          <p:nvPr/>
        </p:nvCxnSpPr>
        <p:spPr>
          <a:xfrm>
            <a:off x="9517567" y="98875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2" name="מחבר ישר 211"/>
          <p:cNvCxnSpPr/>
          <p:nvPr/>
        </p:nvCxnSpPr>
        <p:spPr>
          <a:xfrm>
            <a:off x="9328700" y="98875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3" name="מחבר ישר 212"/>
          <p:cNvCxnSpPr/>
          <p:nvPr/>
        </p:nvCxnSpPr>
        <p:spPr>
          <a:xfrm>
            <a:off x="9384848" y="980733"/>
            <a:ext cx="0" cy="55446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6" name="מחבר ישר 245"/>
          <p:cNvCxnSpPr/>
          <p:nvPr/>
        </p:nvCxnSpPr>
        <p:spPr>
          <a:xfrm flipH="1">
            <a:off x="1599423" y="1556792"/>
            <a:ext cx="8929609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9128382" y="933531"/>
            <a:ext cx="1529835" cy="58477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cs typeface="Guttman Hatzvi" panose="02010401010101010101" pitchFamily="2" charset="-79"/>
              </a:rPr>
              <a:t>Planned syllabus</a:t>
            </a:r>
            <a:endParaRPr lang="he-IL" sz="1600" b="1" dirty="0">
              <a:cs typeface="Guttman Hatzvi" panose="02010401010101010101" pitchFamily="2" charset="-79"/>
            </a:endParaRPr>
          </a:p>
        </p:txBody>
      </p:sp>
      <p:cxnSp>
        <p:nvCxnSpPr>
          <p:cNvPr id="252" name="מחבר ישר 251"/>
          <p:cNvCxnSpPr/>
          <p:nvPr/>
        </p:nvCxnSpPr>
        <p:spPr>
          <a:xfrm flipH="1">
            <a:off x="1632664" y="2396644"/>
            <a:ext cx="8929609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3" name="TextBox 252"/>
          <p:cNvSpPr txBox="1"/>
          <p:nvPr/>
        </p:nvSpPr>
        <p:spPr>
          <a:xfrm>
            <a:off x="9128382" y="1746152"/>
            <a:ext cx="1537857" cy="58477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cs typeface="Guttman Hatzvi" panose="02010401010101010101" pitchFamily="2" charset="-79"/>
              </a:rPr>
              <a:t>What to think (Plato)</a:t>
            </a:r>
            <a:endParaRPr lang="he-IL" sz="1600" b="1" dirty="0">
              <a:cs typeface="Guttman Hatzvi" panose="02010401010101010101" pitchFamily="2" charset="-79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1557691" y="696970"/>
            <a:ext cx="1499305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cs typeface="Guttman Hatzvi" panose="02010401010101010101" pitchFamily="2" charset="-79"/>
              </a:rPr>
              <a:t>Adapted and evolving content</a:t>
            </a:r>
            <a:endParaRPr lang="he-IL" sz="1600" b="1" dirty="0">
              <a:cs typeface="Guttman Hatzvi" panose="02010401010101010101" pitchFamily="2" charset="-79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1540672" y="1762960"/>
            <a:ext cx="1499305" cy="58477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cs typeface="Guttman Hatzvi" panose="02010401010101010101" pitchFamily="2" charset="-79"/>
              </a:rPr>
              <a:t>How to think (Socrates)</a:t>
            </a:r>
            <a:endParaRPr lang="he-IL" sz="1600" b="1" dirty="0">
              <a:cs typeface="Guttman Hatzvi" panose="02010401010101010101" pitchFamily="2" charset="-79"/>
            </a:endParaRPr>
          </a:p>
        </p:txBody>
      </p:sp>
      <p:cxnSp>
        <p:nvCxnSpPr>
          <p:cNvPr id="256" name="מחבר ישר 255"/>
          <p:cNvCxnSpPr/>
          <p:nvPr/>
        </p:nvCxnSpPr>
        <p:spPr>
          <a:xfrm flipH="1">
            <a:off x="1624584" y="3182327"/>
            <a:ext cx="8929609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7" name="TextBox 256"/>
          <p:cNvSpPr txBox="1"/>
          <p:nvPr/>
        </p:nvSpPr>
        <p:spPr>
          <a:xfrm>
            <a:off x="9153100" y="2563919"/>
            <a:ext cx="1505059" cy="58477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cs typeface="Guttman Hatzvi" panose="02010401010101010101" pitchFamily="2" charset="-79"/>
              </a:rPr>
              <a:t>Knowledge - Explicit</a:t>
            </a:r>
            <a:endParaRPr lang="he-IL" sz="1600" b="1" dirty="0">
              <a:cs typeface="David" panose="020E0502060401010101" pitchFamily="34" charset="-79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1532592" y="2580727"/>
            <a:ext cx="1499305" cy="58477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cs typeface="Guttman Hatzvi" panose="02010401010101010101" pitchFamily="2" charset="-79"/>
              </a:rPr>
              <a:t>Knowledge - </a:t>
            </a:r>
            <a:r>
              <a:rPr lang="en-US" sz="1600" b="1" dirty="0">
                <a:cs typeface="David" panose="020E0502060401010101" pitchFamily="34" charset="-79"/>
              </a:rPr>
              <a:t>Tacit</a:t>
            </a:r>
            <a:endParaRPr lang="he-IL" sz="1600" b="1" dirty="0">
              <a:cs typeface="David" panose="020E0502060401010101" pitchFamily="34" charset="-79"/>
            </a:endParaRPr>
          </a:p>
        </p:txBody>
      </p:sp>
      <p:cxnSp>
        <p:nvCxnSpPr>
          <p:cNvPr id="259" name="מחבר ישר 258"/>
          <p:cNvCxnSpPr/>
          <p:nvPr/>
        </p:nvCxnSpPr>
        <p:spPr>
          <a:xfrm flipH="1">
            <a:off x="1632664" y="3800613"/>
            <a:ext cx="8929609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0" name="TextBox 259"/>
          <p:cNvSpPr txBox="1"/>
          <p:nvPr/>
        </p:nvSpPr>
        <p:spPr>
          <a:xfrm>
            <a:off x="9153099" y="3412382"/>
            <a:ext cx="1480746" cy="33855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cs typeface="Guttman Hatzvi" panose="02010401010101010101" pitchFamily="2" charset="-79"/>
              </a:rPr>
              <a:t>Student</a:t>
            </a:r>
            <a:endParaRPr lang="he-IL" sz="1600" b="1" dirty="0">
              <a:cs typeface="David" panose="020E0502060401010101" pitchFamily="34" charset="-79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1604910" y="3412382"/>
            <a:ext cx="1499305" cy="33855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cs typeface="Guttman Hatzvi" panose="02010401010101010101" pitchFamily="2" charset="-79"/>
              </a:rPr>
              <a:t>Participant</a:t>
            </a:r>
            <a:endParaRPr lang="he-IL" sz="1600" b="1" dirty="0">
              <a:cs typeface="David" panose="020E0502060401010101" pitchFamily="34" charset="-79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9151339" y="3974719"/>
            <a:ext cx="1437260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cs typeface="Guttman Hatzvi" panose="02010401010101010101" pitchFamily="2" charset="-79"/>
              </a:rPr>
              <a:t>Staff – Teaching and guiding</a:t>
            </a:r>
            <a:endParaRPr lang="he-IL" sz="1600" b="1" dirty="0">
              <a:cs typeface="Guttman Hatzvi" panose="02010401010101010101" pitchFamily="2" charset="-79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1583245" y="3799614"/>
            <a:ext cx="1499305" cy="107721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cs typeface="Guttman Hatzvi" panose="02010401010101010101" pitchFamily="2" charset="-79"/>
              </a:rPr>
              <a:t>Staff – Learning and guiding the learning process</a:t>
            </a:r>
            <a:endParaRPr lang="he-IL" sz="1600" b="1" dirty="0">
              <a:cs typeface="David" panose="020E0502060401010101" pitchFamily="34" charset="-79"/>
            </a:endParaRPr>
          </a:p>
        </p:txBody>
      </p:sp>
      <p:cxnSp>
        <p:nvCxnSpPr>
          <p:cNvPr id="267" name="מחבר ישר 266"/>
          <p:cNvCxnSpPr/>
          <p:nvPr/>
        </p:nvCxnSpPr>
        <p:spPr>
          <a:xfrm flipH="1">
            <a:off x="1652451" y="5536128"/>
            <a:ext cx="8929609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9154456" y="5165496"/>
            <a:ext cx="1499305" cy="33855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cs typeface="Guttman Hatzvi" panose="02010401010101010101" pitchFamily="2" charset="-79"/>
              </a:rPr>
              <a:t>Plenum</a:t>
            </a:r>
            <a:endParaRPr lang="he-IL" sz="1600" b="1" dirty="0">
              <a:cs typeface="Guttman Hatzvi" panose="02010401010101010101" pitchFamily="2" charset="-79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1624697" y="5147897"/>
            <a:ext cx="1499305" cy="33855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cs typeface="Guttman Hatzvi" panose="02010401010101010101" pitchFamily="2" charset="-79"/>
              </a:rPr>
              <a:t>Team</a:t>
            </a:r>
            <a:endParaRPr lang="he-IL" sz="1600" b="1" dirty="0">
              <a:cs typeface="David" panose="020E0502060401010101" pitchFamily="34" charset="-79"/>
            </a:endParaRPr>
          </a:p>
        </p:txBody>
      </p:sp>
      <p:cxnSp>
        <p:nvCxnSpPr>
          <p:cNvPr id="497" name="מחבר ישר 496"/>
          <p:cNvCxnSpPr/>
          <p:nvPr/>
        </p:nvCxnSpPr>
        <p:spPr>
          <a:xfrm flipH="1">
            <a:off x="1653963" y="6074547"/>
            <a:ext cx="8929609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8" name="TextBox 497"/>
          <p:cNvSpPr txBox="1"/>
          <p:nvPr/>
        </p:nvSpPr>
        <p:spPr>
          <a:xfrm>
            <a:off x="9155968" y="5703915"/>
            <a:ext cx="1499305" cy="33855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cs typeface="Guttman Hatzvi" panose="02010401010101010101" pitchFamily="2" charset="-79"/>
              </a:rPr>
              <a:t>Width</a:t>
            </a:r>
            <a:endParaRPr lang="he-IL" sz="1600" b="1" dirty="0">
              <a:cs typeface="Guttman Hatzvi" panose="02010401010101010101" pitchFamily="2" charset="-79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1626209" y="5686316"/>
            <a:ext cx="1499305" cy="33855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cs typeface="Guttman Hatzvi" panose="02010401010101010101" pitchFamily="2" charset="-79"/>
              </a:rPr>
              <a:t>Depth</a:t>
            </a:r>
            <a:endParaRPr lang="he-IL" sz="1600" b="1" dirty="0">
              <a:cs typeface="David" panose="020E0502060401010101" pitchFamily="34" charset="-79"/>
            </a:endParaRPr>
          </a:p>
        </p:txBody>
      </p:sp>
      <p:cxnSp>
        <p:nvCxnSpPr>
          <p:cNvPr id="500" name="מחבר ישר 499"/>
          <p:cNvCxnSpPr/>
          <p:nvPr/>
        </p:nvCxnSpPr>
        <p:spPr>
          <a:xfrm flipH="1">
            <a:off x="1652820" y="6580300"/>
            <a:ext cx="8929609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1" name="TextBox 500"/>
          <p:cNvSpPr txBox="1"/>
          <p:nvPr/>
        </p:nvSpPr>
        <p:spPr>
          <a:xfrm>
            <a:off x="9154825" y="6225710"/>
            <a:ext cx="1499305" cy="33855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cs typeface="Guttman Hatzvi" panose="02010401010101010101" pitchFamily="2" charset="-79"/>
              </a:rPr>
              <a:t>Military Base</a:t>
            </a:r>
            <a:endParaRPr lang="he-IL" sz="1600" b="1" dirty="0">
              <a:cs typeface="Guttman Hatzvi" panose="02010401010101010101" pitchFamily="2" charset="-79"/>
            </a:endParaRPr>
          </a:p>
        </p:txBody>
      </p:sp>
      <p:sp>
        <p:nvSpPr>
          <p:cNvPr id="502" name="TextBox 501"/>
          <p:cNvSpPr txBox="1"/>
          <p:nvPr/>
        </p:nvSpPr>
        <p:spPr>
          <a:xfrm>
            <a:off x="1625066" y="6208111"/>
            <a:ext cx="1499305" cy="33855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cs typeface="Guttman Hatzvi" panose="02010401010101010101" pitchFamily="2" charset="-79"/>
              </a:rPr>
              <a:t>College</a:t>
            </a:r>
            <a:endParaRPr lang="he-IL" sz="1600" b="1" dirty="0">
              <a:cs typeface="David" panose="020E0502060401010101" pitchFamily="34" charset="-79"/>
            </a:endParaRPr>
          </a:p>
        </p:txBody>
      </p:sp>
      <p:cxnSp>
        <p:nvCxnSpPr>
          <p:cNvPr id="262" name="מחבר ישר 261"/>
          <p:cNvCxnSpPr/>
          <p:nvPr/>
        </p:nvCxnSpPr>
        <p:spPr>
          <a:xfrm flipH="1">
            <a:off x="1584901" y="4844071"/>
            <a:ext cx="8997159" cy="7874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4" name="מחבר ישר 503"/>
          <p:cNvCxnSpPr/>
          <p:nvPr/>
        </p:nvCxnSpPr>
        <p:spPr>
          <a:xfrm>
            <a:off x="6217784" y="996770"/>
            <a:ext cx="0" cy="55835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1" name="אליפסה 510"/>
          <p:cNvSpPr/>
          <p:nvPr/>
        </p:nvSpPr>
        <p:spPr>
          <a:xfrm>
            <a:off x="5359429" y="2288501"/>
            <a:ext cx="159904" cy="171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520" name="אליפסה 519"/>
          <p:cNvSpPr/>
          <p:nvPr/>
        </p:nvSpPr>
        <p:spPr>
          <a:xfrm>
            <a:off x="6129620" y="6425826"/>
            <a:ext cx="164825" cy="208324"/>
          </a:xfrm>
          <a:prstGeom prst="ellipse">
            <a:avLst/>
          </a:prstGeom>
          <a:solidFill>
            <a:srgbClr val="CC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521" name="אליפסה 520"/>
          <p:cNvSpPr/>
          <p:nvPr/>
        </p:nvSpPr>
        <p:spPr>
          <a:xfrm>
            <a:off x="7958503" y="1452630"/>
            <a:ext cx="164825" cy="208324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523" name="אליפסה 522"/>
          <p:cNvSpPr/>
          <p:nvPr/>
        </p:nvSpPr>
        <p:spPr>
          <a:xfrm>
            <a:off x="6747392" y="5425866"/>
            <a:ext cx="164825" cy="208324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524" name="אליפסה 523"/>
          <p:cNvSpPr/>
          <p:nvPr/>
        </p:nvSpPr>
        <p:spPr>
          <a:xfrm>
            <a:off x="5722641" y="4739909"/>
            <a:ext cx="164825" cy="208324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207" name="אליפסה 206"/>
          <p:cNvSpPr/>
          <p:nvPr/>
        </p:nvSpPr>
        <p:spPr>
          <a:xfrm>
            <a:off x="7923527" y="5959083"/>
            <a:ext cx="164825" cy="208324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209" name="אליפסה 208"/>
          <p:cNvSpPr/>
          <p:nvPr/>
        </p:nvSpPr>
        <p:spPr>
          <a:xfrm>
            <a:off x="5363800" y="3071671"/>
            <a:ext cx="159904" cy="171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214" name="אליפסה 213"/>
          <p:cNvSpPr/>
          <p:nvPr/>
        </p:nvSpPr>
        <p:spPr>
          <a:xfrm>
            <a:off x="4709109" y="3707598"/>
            <a:ext cx="159904" cy="171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pic>
        <p:nvPicPr>
          <p:cNvPr id="215" name="Picture 5" descr="מבל חדש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28448" y="178173"/>
            <a:ext cx="396694" cy="5446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85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897637" y="44625"/>
            <a:ext cx="63367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cs typeface="Guttman Hatzvi" panose="02010401010101010101" pitchFamily="2" charset="-79"/>
              </a:rPr>
              <a:t>Plato’s Allegory of the Cave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908721"/>
            <a:ext cx="9157002" cy="507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158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23" y="108652"/>
            <a:ext cx="668675" cy="584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34242" y="134680"/>
            <a:ext cx="913375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cs typeface="Guttman Hatzvi" panose="02010401010101010101" pitchFamily="2" charset="-79"/>
              </a:rPr>
              <a:t>Expectation Management</a:t>
            </a:r>
            <a:endParaRPr lang="he-IL" sz="3600" b="1" dirty="0">
              <a:cs typeface="Guttman Hatzvi" panose="02010401010101010101" pitchFamily="2" charset="-79"/>
            </a:endParaRPr>
          </a:p>
        </p:txBody>
      </p:sp>
      <p:grpSp>
        <p:nvGrpSpPr>
          <p:cNvPr id="217" name="קבוצה 216"/>
          <p:cNvGrpSpPr/>
          <p:nvPr/>
        </p:nvGrpSpPr>
        <p:grpSpPr>
          <a:xfrm>
            <a:off x="7711282" y="1204905"/>
            <a:ext cx="2520280" cy="991806"/>
            <a:chOff x="7916569" y="501039"/>
            <a:chExt cx="3619499" cy="2171699"/>
          </a:xfrm>
          <a:scene3d>
            <a:camera prst="orthographicFront"/>
            <a:lightRig rig="flat" dir="t"/>
          </a:scene3d>
        </p:grpSpPr>
        <p:sp>
          <p:nvSpPr>
            <p:cNvPr id="218" name="מלבן 217"/>
            <p:cNvSpPr/>
            <p:nvPr/>
          </p:nvSpPr>
          <p:spPr>
            <a:xfrm>
              <a:off x="7916569" y="501039"/>
              <a:ext cx="3619499" cy="2171699"/>
            </a:xfrm>
            <a:prstGeom prst="rect">
              <a:avLst/>
            </a:prstGeom>
            <a:ln w="38100"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2941338"/>
                <a:satOff val="-4091"/>
                <a:lumOff val="-1569"/>
                <a:alphaOff val="0"/>
              </a:schemeClr>
            </a:fillRef>
            <a:effectRef idx="1">
              <a:schemeClr val="accent5">
                <a:hueOff val="-2941338"/>
                <a:satOff val="-4091"/>
                <a:lumOff val="-156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9" name="מלבן 218"/>
            <p:cNvSpPr/>
            <p:nvPr/>
          </p:nvSpPr>
          <p:spPr>
            <a:xfrm>
              <a:off x="7916569" y="501039"/>
              <a:ext cx="3619499" cy="21716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cs typeface="Guttman Hatzvi" pitchFamily="2" charset="-79"/>
                </a:rPr>
                <a:t>Motivation and dedication to the learning process</a:t>
              </a:r>
              <a:endParaRPr lang="he-IL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0" name="קבוצה 219"/>
          <p:cNvGrpSpPr/>
          <p:nvPr/>
        </p:nvGrpSpPr>
        <p:grpSpPr>
          <a:xfrm>
            <a:off x="2116726" y="1208487"/>
            <a:ext cx="2498213" cy="988224"/>
            <a:chOff x="0" y="501039"/>
            <a:chExt cx="3619499" cy="2171699"/>
          </a:xfrm>
          <a:scene3d>
            <a:camera prst="orthographicFront"/>
            <a:lightRig rig="flat" dir="t"/>
          </a:scene3d>
        </p:grpSpPr>
        <p:sp>
          <p:nvSpPr>
            <p:cNvPr id="227" name="מלבן 226"/>
            <p:cNvSpPr/>
            <p:nvPr/>
          </p:nvSpPr>
          <p:spPr>
            <a:xfrm>
              <a:off x="0" y="501039"/>
              <a:ext cx="3619499" cy="2171699"/>
            </a:xfrm>
            <a:prstGeom prst="rect">
              <a:avLst/>
            </a:prstGeom>
            <a:ln w="47625"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8" name="מלבן 227"/>
            <p:cNvSpPr/>
            <p:nvPr/>
          </p:nvSpPr>
          <p:spPr>
            <a:xfrm>
              <a:off x="0" y="501039"/>
              <a:ext cx="3619499" cy="21716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cs typeface="Guttman Hatzvi" pitchFamily="2" charset="-79"/>
                </a:rPr>
                <a:t>Learning by reference</a:t>
              </a:r>
              <a:endParaRPr lang="he-IL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1" name="קבוצה 220"/>
          <p:cNvGrpSpPr/>
          <p:nvPr/>
        </p:nvGrpSpPr>
        <p:grpSpPr>
          <a:xfrm>
            <a:off x="4907688" y="1196685"/>
            <a:ext cx="2520280" cy="984873"/>
            <a:chOff x="3935120" y="501039"/>
            <a:chExt cx="3619499" cy="2171699"/>
          </a:xfrm>
          <a:scene3d>
            <a:camera prst="orthographicFront"/>
            <a:lightRig rig="flat" dir="t"/>
          </a:scene3d>
        </p:grpSpPr>
        <p:sp>
          <p:nvSpPr>
            <p:cNvPr id="225" name="מלבן 224"/>
            <p:cNvSpPr/>
            <p:nvPr/>
          </p:nvSpPr>
          <p:spPr>
            <a:xfrm>
              <a:off x="3935120" y="501039"/>
              <a:ext cx="3619499" cy="2171699"/>
            </a:xfrm>
            <a:prstGeom prst="rect">
              <a:avLst/>
            </a:prstGeom>
            <a:ln w="38100"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1470669"/>
                <a:satOff val="-2046"/>
                <a:lumOff val="-784"/>
                <a:alphaOff val="0"/>
              </a:schemeClr>
            </a:fillRef>
            <a:effectRef idx="1">
              <a:schemeClr val="accent5">
                <a:hueOff val="-1470669"/>
                <a:satOff val="-2046"/>
                <a:lumOff val="-78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6" name="מלבן 225"/>
            <p:cNvSpPr/>
            <p:nvPr/>
          </p:nvSpPr>
          <p:spPr>
            <a:xfrm>
              <a:off x="3935120" y="501039"/>
              <a:ext cx="3619499" cy="21716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cs typeface="Guttman Hatzvi" pitchFamily="2" charset="-79"/>
                </a:rPr>
                <a:t>Active participation, self-awareness, and senior learning</a:t>
              </a:r>
              <a:endParaRPr lang="he-IL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2" name="קבוצה 221"/>
          <p:cNvGrpSpPr/>
          <p:nvPr/>
        </p:nvGrpSpPr>
        <p:grpSpPr>
          <a:xfrm>
            <a:off x="7720527" y="2553475"/>
            <a:ext cx="2501791" cy="1014664"/>
            <a:chOff x="7916569" y="3034689"/>
            <a:chExt cx="3619499" cy="2171699"/>
          </a:xfrm>
          <a:scene3d>
            <a:camera prst="orthographicFront"/>
            <a:lightRig rig="flat" dir="t"/>
          </a:scene3d>
        </p:grpSpPr>
        <p:sp>
          <p:nvSpPr>
            <p:cNvPr id="223" name="מלבן 222"/>
            <p:cNvSpPr/>
            <p:nvPr/>
          </p:nvSpPr>
          <p:spPr>
            <a:xfrm>
              <a:off x="7916569" y="3034689"/>
              <a:ext cx="3619499" cy="2171699"/>
            </a:xfrm>
            <a:prstGeom prst="rect">
              <a:avLst/>
            </a:prstGeom>
            <a:ln w="38100"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4" name="מלבן 223"/>
            <p:cNvSpPr/>
            <p:nvPr/>
          </p:nvSpPr>
          <p:spPr>
            <a:xfrm>
              <a:off x="7916569" y="3034689"/>
              <a:ext cx="3619499" cy="21716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cs typeface="Guttman Hatzvi" pitchFamily="2" charset="-79"/>
                </a:rPr>
                <a:t>Learning as a long term process</a:t>
              </a:r>
              <a:endParaRPr lang="he-IL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9" name="קבוצה 228"/>
          <p:cNvGrpSpPr/>
          <p:nvPr/>
        </p:nvGrpSpPr>
        <p:grpSpPr>
          <a:xfrm>
            <a:off x="2116726" y="2553476"/>
            <a:ext cx="2498213" cy="1014664"/>
            <a:chOff x="0" y="3034689"/>
            <a:chExt cx="3619499" cy="2171699"/>
          </a:xfrm>
          <a:scene3d>
            <a:camera prst="orthographicFront"/>
            <a:lightRig rig="flat" dir="t"/>
          </a:scene3d>
        </p:grpSpPr>
        <p:sp>
          <p:nvSpPr>
            <p:cNvPr id="233" name="מלבן 232"/>
            <p:cNvSpPr/>
            <p:nvPr/>
          </p:nvSpPr>
          <p:spPr>
            <a:xfrm>
              <a:off x="0" y="3034689"/>
              <a:ext cx="3619499" cy="2171699"/>
            </a:xfrm>
            <a:prstGeom prst="rect">
              <a:avLst/>
            </a:prstGeom>
            <a:ln w="38100"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4412007"/>
                <a:satOff val="-6137"/>
                <a:lumOff val="-2353"/>
                <a:alphaOff val="0"/>
              </a:schemeClr>
            </a:fillRef>
            <a:effectRef idx="1">
              <a:schemeClr val="accent5">
                <a:hueOff val="-4412007"/>
                <a:satOff val="-6137"/>
                <a:lumOff val="-235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4" name="מלבן 233"/>
            <p:cNvSpPr/>
            <p:nvPr/>
          </p:nvSpPr>
          <p:spPr>
            <a:xfrm>
              <a:off x="0" y="3034689"/>
              <a:ext cx="3619499" cy="21716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cs typeface="Guttman Hatzvi" panose="02010401010101010101" pitchFamily="2" charset="-79"/>
                </a:rPr>
                <a:t>Group experiences and personal experience</a:t>
              </a:r>
              <a:endParaRPr lang="he-IL" sz="2000" b="1" dirty="0">
                <a:cs typeface="Guttman Hatzvi" panose="02010401010101010101" pitchFamily="2" charset="-79"/>
              </a:endParaRPr>
            </a:p>
          </p:txBody>
        </p:sp>
      </p:grpSp>
      <p:grpSp>
        <p:nvGrpSpPr>
          <p:cNvPr id="230" name="קבוצה 229"/>
          <p:cNvGrpSpPr/>
          <p:nvPr/>
        </p:nvGrpSpPr>
        <p:grpSpPr>
          <a:xfrm>
            <a:off x="4941059" y="2539801"/>
            <a:ext cx="2486039" cy="1028338"/>
            <a:chOff x="3935120" y="3034689"/>
            <a:chExt cx="3619499" cy="2171699"/>
          </a:xfrm>
          <a:scene3d>
            <a:camera prst="orthographicFront"/>
            <a:lightRig rig="flat" dir="t"/>
          </a:scene3d>
        </p:grpSpPr>
        <p:sp>
          <p:nvSpPr>
            <p:cNvPr id="231" name="מלבן 230"/>
            <p:cNvSpPr/>
            <p:nvPr/>
          </p:nvSpPr>
          <p:spPr>
            <a:xfrm>
              <a:off x="3935120" y="3034689"/>
              <a:ext cx="3619499" cy="2171699"/>
            </a:xfrm>
            <a:prstGeom prst="rect">
              <a:avLst/>
            </a:prstGeom>
            <a:ln w="38100"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5882676"/>
                <a:satOff val="-8182"/>
                <a:lumOff val="-3138"/>
                <a:alphaOff val="0"/>
              </a:schemeClr>
            </a:fillRef>
            <a:effectRef idx="1">
              <a:schemeClr val="accent5">
                <a:hueOff val="-5882676"/>
                <a:satOff val="-8182"/>
                <a:lumOff val="-313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2" name="מלבן 231"/>
            <p:cNvSpPr/>
            <p:nvPr/>
          </p:nvSpPr>
          <p:spPr>
            <a:xfrm>
              <a:off x="3935120" y="3034689"/>
              <a:ext cx="3619499" cy="20206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cs typeface="Guttman Hatzvi" panose="02010401010101010101" pitchFamily="2" charset="-79"/>
                </a:rPr>
                <a:t>Official decorum and ethics</a:t>
              </a:r>
              <a:endParaRPr lang="he-IL" sz="2000" b="1" dirty="0">
                <a:cs typeface="Guttman Hatzvi" panose="02010401010101010101" pitchFamily="2" charset="-79"/>
              </a:endParaRPr>
            </a:p>
          </p:txBody>
        </p:sp>
      </p:grpSp>
      <p:grpSp>
        <p:nvGrpSpPr>
          <p:cNvPr id="235" name="קבוצה 234"/>
          <p:cNvGrpSpPr/>
          <p:nvPr/>
        </p:nvGrpSpPr>
        <p:grpSpPr>
          <a:xfrm>
            <a:off x="7720526" y="3915594"/>
            <a:ext cx="2520280" cy="991806"/>
            <a:chOff x="7916569" y="501039"/>
            <a:chExt cx="3619499" cy="2171699"/>
          </a:xfrm>
          <a:scene3d>
            <a:camera prst="orthographicFront"/>
            <a:lightRig rig="flat" dir="t"/>
          </a:scene3d>
        </p:grpSpPr>
        <p:sp>
          <p:nvSpPr>
            <p:cNvPr id="236" name="מלבן 235"/>
            <p:cNvSpPr/>
            <p:nvPr/>
          </p:nvSpPr>
          <p:spPr>
            <a:xfrm>
              <a:off x="7916569" y="501039"/>
              <a:ext cx="3619499" cy="2171699"/>
            </a:xfrm>
            <a:prstGeom prst="rect">
              <a:avLst/>
            </a:prstGeom>
            <a:ln w="38100"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2941338"/>
                <a:satOff val="-4091"/>
                <a:lumOff val="-1569"/>
                <a:alphaOff val="0"/>
              </a:schemeClr>
            </a:fillRef>
            <a:effectRef idx="1">
              <a:schemeClr val="accent5">
                <a:hueOff val="-2941338"/>
                <a:satOff val="-4091"/>
                <a:lumOff val="-156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7" name="מלבן 236"/>
            <p:cNvSpPr/>
            <p:nvPr/>
          </p:nvSpPr>
          <p:spPr>
            <a:xfrm>
              <a:off x="7916569" y="501039"/>
              <a:ext cx="3619499" cy="21716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cs typeface="Guttman Hatzvi" pitchFamily="2" charset="-79"/>
                </a:rPr>
                <a:t>Senior camaraderie</a:t>
              </a:r>
              <a:endParaRPr lang="he-IL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4" name="קבוצה 243"/>
          <p:cNvGrpSpPr/>
          <p:nvPr/>
        </p:nvGrpSpPr>
        <p:grpSpPr>
          <a:xfrm>
            <a:off x="2112951" y="3911356"/>
            <a:ext cx="2498213" cy="988224"/>
            <a:chOff x="0" y="501039"/>
            <a:chExt cx="3619499" cy="2171699"/>
          </a:xfrm>
          <a:scene3d>
            <a:camera prst="orthographicFront"/>
            <a:lightRig rig="flat" dir="t"/>
          </a:scene3d>
        </p:grpSpPr>
        <p:sp>
          <p:nvSpPr>
            <p:cNvPr id="245" name="מלבן 244"/>
            <p:cNvSpPr/>
            <p:nvPr/>
          </p:nvSpPr>
          <p:spPr>
            <a:xfrm>
              <a:off x="0" y="501039"/>
              <a:ext cx="3619499" cy="2171699"/>
            </a:xfrm>
            <a:prstGeom prst="rect">
              <a:avLst/>
            </a:prstGeom>
            <a:ln w="47625"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7" name="מלבן 246"/>
            <p:cNvSpPr/>
            <p:nvPr/>
          </p:nvSpPr>
          <p:spPr>
            <a:xfrm>
              <a:off x="0" y="501039"/>
              <a:ext cx="3619499" cy="21716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cs typeface="Guttman Hatzvi" pitchFamily="2" charset="-79"/>
                </a:rPr>
                <a:t>Learning to listen</a:t>
              </a:r>
              <a:endParaRPr lang="he-IL" sz="2000" b="1" dirty="0">
                <a:solidFill>
                  <a:schemeClr val="tx1"/>
                </a:solidFill>
                <a:cs typeface="Guttman Hatzvi" pitchFamily="2" charset="-79"/>
              </a:endParaRP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Guttman Hatzvi" pitchFamily="2" charset="-79"/>
                </a:rPr>
                <a:t>Encouraging learning/Inhibiting learning</a:t>
              </a:r>
              <a:endParaRPr lang="he-IL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8" name="קבוצה 247"/>
          <p:cNvGrpSpPr/>
          <p:nvPr/>
        </p:nvGrpSpPr>
        <p:grpSpPr>
          <a:xfrm>
            <a:off x="4903913" y="3915594"/>
            <a:ext cx="2534870" cy="1016958"/>
            <a:chOff x="3935120" y="430290"/>
            <a:chExt cx="3640452" cy="2242448"/>
          </a:xfrm>
          <a:scene3d>
            <a:camera prst="orthographicFront"/>
            <a:lightRig rig="flat" dir="t"/>
          </a:scene3d>
        </p:grpSpPr>
        <p:sp>
          <p:nvSpPr>
            <p:cNvPr id="250" name="מלבן 249"/>
            <p:cNvSpPr/>
            <p:nvPr/>
          </p:nvSpPr>
          <p:spPr>
            <a:xfrm>
              <a:off x="3956073" y="430290"/>
              <a:ext cx="3619499" cy="2171699"/>
            </a:xfrm>
            <a:prstGeom prst="rect">
              <a:avLst/>
            </a:prstGeom>
            <a:ln w="38100"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1470669"/>
                <a:satOff val="-2046"/>
                <a:lumOff val="-784"/>
                <a:alphaOff val="0"/>
              </a:schemeClr>
            </a:fillRef>
            <a:effectRef idx="1">
              <a:schemeClr val="accent5">
                <a:hueOff val="-1470669"/>
                <a:satOff val="-2046"/>
                <a:lumOff val="-78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1" name="מלבן 250"/>
            <p:cNvSpPr/>
            <p:nvPr/>
          </p:nvSpPr>
          <p:spPr>
            <a:xfrm>
              <a:off x="3935120" y="501039"/>
              <a:ext cx="3619499" cy="21716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cs typeface="Guttman Hatzvi" pitchFamily="2" charset="-79"/>
                </a:rPr>
                <a:t>The international participants as “reflective voices”</a:t>
              </a:r>
              <a:endParaRPr lang="he-IL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0" name="קבוצה 269"/>
          <p:cNvGrpSpPr/>
          <p:nvPr/>
        </p:nvGrpSpPr>
        <p:grpSpPr>
          <a:xfrm>
            <a:off x="2112952" y="5179039"/>
            <a:ext cx="8125905" cy="1127049"/>
            <a:chOff x="3935121" y="430290"/>
            <a:chExt cx="3640451" cy="2485204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71" name="מלבן 270"/>
            <p:cNvSpPr/>
            <p:nvPr/>
          </p:nvSpPr>
          <p:spPr>
            <a:xfrm>
              <a:off x="3935121" y="430290"/>
              <a:ext cx="3640451" cy="2485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1470669"/>
                <a:satOff val="-2046"/>
                <a:lumOff val="-784"/>
                <a:alphaOff val="0"/>
              </a:schemeClr>
            </a:fillRef>
            <a:effectRef idx="1">
              <a:schemeClr val="accent5">
                <a:hueOff val="-1470669"/>
                <a:satOff val="-2046"/>
                <a:lumOff val="-78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2" name="מלבן 271"/>
            <p:cNvSpPr/>
            <p:nvPr/>
          </p:nvSpPr>
          <p:spPr>
            <a:xfrm>
              <a:off x="3949284" y="484001"/>
              <a:ext cx="3610774" cy="2414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cs typeface="Guttman Hatzvi" pitchFamily="2" charset="-79"/>
                </a:rPr>
                <a:t>“He who learns, wins”</a:t>
              </a:r>
              <a:endParaRPr lang="he-IL" sz="2000" b="1" dirty="0">
                <a:solidFill>
                  <a:schemeClr val="tx1"/>
                </a:solidFill>
                <a:cs typeface="Guttman Hatzvi" pitchFamily="2" charset="-79"/>
              </a:endParaRP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cs typeface="Guttman Hatzvi" pitchFamily="2" charset="-79"/>
                </a:rPr>
                <a:t>The course as an opportunity for personal improvement and prolonged</a:t>
              </a:r>
              <a:endParaRPr lang="he-IL" sz="2000" b="1" dirty="0">
                <a:solidFill>
                  <a:schemeClr val="tx1"/>
                </a:solidFill>
                <a:cs typeface="Guttman Hatzvi" pitchFamily="2" charset="-79"/>
              </a:endParaRP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cs typeface="David" panose="020E0502060401010101" pitchFamily="34" charset="-79"/>
                </a:rPr>
                <a:t>Lifelong learning</a:t>
              </a:r>
              <a:endParaRPr lang="he-IL" sz="2000" b="1" dirty="0">
                <a:solidFill>
                  <a:schemeClr val="tx1"/>
                </a:solidFill>
                <a:cs typeface="David" panose="020E0502060401010101" pitchFamily="34" charset="-79"/>
              </a:endParaRPr>
            </a:p>
          </p:txBody>
        </p:sp>
      </p:grpSp>
      <p:pic>
        <p:nvPicPr>
          <p:cNvPr id="35" name="Picture 5" descr="מבל חדש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28448" y="178173"/>
            <a:ext cx="396694" cy="5446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096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5249713\AppData\Local\Microsoft\Windows\Temporary Internet Files\Content.Outlook\T3SYNVPN\unnamed.jpg"/>
          <p:cNvPicPr>
            <a:picLocks noChangeAspect="1" noChangeArrowheads="1"/>
          </p:cNvPicPr>
          <p:nvPr/>
        </p:nvPicPr>
        <p:blipFill rotWithShape="1">
          <a:blip r:embed="rId3" cstate="print"/>
          <a:srcRect l="5260" t="5245" r="3054" b="2272"/>
          <a:stretch/>
        </p:blipFill>
        <p:spPr bwMode="auto">
          <a:xfrm>
            <a:off x="5109241" y="1144773"/>
            <a:ext cx="1968460" cy="5088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l="29271" t="26344" r="49414" b="55860"/>
          <a:stretch/>
        </p:blipFill>
        <p:spPr bwMode="auto">
          <a:xfrm>
            <a:off x="7196292" y="3861049"/>
            <a:ext cx="3377852" cy="237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/>
          <a:srcRect l="30345" t="26102" r="50163" b="55127"/>
          <a:stretch/>
        </p:blipFill>
        <p:spPr bwMode="auto">
          <a:xfrm>
            <a:off x="7196293" y="1124745"/>
            <a:ext cx="3377851" cy="26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 cstate="print"/>
          <a:srcRect l="4296" t="10348" r="25157" b="47070"/>
          <a:stretch/>
        </p:blipFill>
        <p:spPr bwMode="auto">
          <a:xfrm>
            <a:off x="1612800" y="3861049"/>
            <a:ext cx="3377851" cy="237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158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23" y="108652"/>
            <a:ext cx="668675" cy="5840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34242" y="134680"/>
            <a:ext cx="913375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cs typeface="Guttman Hatzvi" panose="02010401010101010101" pitchFamily="2" charset="-79"/>
              </a:rPr>
              <a:t>Summary</a:t>
            </a:r>
            <a:endParaRPr lang="he-IL" sz="3600" b="1" dirty="0">
              <a:cs typeface="Guttman Hatzvi" panose="02010401010101010101" pitchFamily="2" charset="-79"/>
            </a:endParaRPr>
          </a:p>
        </p:txBody>
      </p:sp>
      <p:pic>
        <p:nvPicPr>
          <p:cNvPr id="17" name="תמונה 16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3" t="9952" r="12413" b="20377"/>
          <a:stretch/>
        </p:blipFill>
        <p:spPr bwMode="auto">
          <a:xfrm>
            <a:off x="1612800" y="1144772"/>
            <a:ext cx="3387087" cy="2658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5" descr="מבל חדש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128448" y="178173"/>
            <a:ext cx="396694" cy="5446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577788" y="76291"/>
            <a:ext cx="9036496" cy="67413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1595908" y="369210"/>
            <a:ext cx="900025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defRPr/>
            </a:pP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Genesis, Chapters 2-3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 rtl="0">
              <a:defRPr/>
            </a:pP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8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And the LORD God planted a garden eastward, in Eden; and there He put the man whom He had formed.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9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And out of the ground made the LORD God to grow every tree that is pleasant to the sight, and good for food; the tree of life also in the midst of the garden, and the tree of the knowledge of good and evil.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10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And a river went out of Eden to water the garden; and from thence it was parted, and became four heads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15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And the LORD God took the man, and put him into the garden of Eden to dress it and to keep it.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16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And the LORD God commanded the man, saying: 'Of every tree of the garden thou </a:t>
            </a:r>
            <a:r>
              <a:rPr lang="en-US" dirty="0" err="1">
                <a:latin typeface="David" panose="020E0502060401010101" pitchFamily="34" charset="-79"/>
                <a:cs typeface="David" panose="020E0502060401010101" pitchFamily="34" charset="-79"/>
              </a:rPr>
              <a:t>mayest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freely eat;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17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but of the tree of the knowledge of good and evil, thou shalt not eat of it; for in the day that thou </a:t>
            </a:r>
            <a:r>
              <a:rPr lang="en-US" dirty="0" err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eatest</a:t>
            </a:r>
            <a:r>
              <a:rPr lang="en-US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thereof thou shalt surely die.‘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25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And they were both naked, the man and his wife, and were not ashamed.</a:t>
            </a:r>
          </a:p>
          <a:p>
            <a:pPr algn="just" rtl="0">
              <a:defRPr/>
            </a:pP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1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Now the serpent was more subtle than any beast of the field which the LORD God had made. And he said unto the woman: 'Yea, hath God said: Ye shall not eat of any tree of the garden?'</a:t>
            </a:r>
          </a:p>
          <a:p>
            <a:pPr algn="just" rtl="0">
              <a:defRPr/>
            </a:pP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And the woman said unto the serpent: 'Of the fruit of the trees of the garden we may eat;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3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but of the fruit of the tree which is in the midst of the garden, God hath said: Ye shall not eat of it, neither shall ye touch it, lest ye die.‘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4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And the serpent said unto the woman: 'Ye shall not surely die;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5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for God doth know that in the day ye eat thereof, then your eyes shall be opened, and ye shall be as God, knowing good and evil.‘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6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And when the woman saw that the tree was good for food, and that it was a delight to the eyes, and that the tree was to be desired to make one wise, she took of the fruit thereof, and did eat; and she gave also unto her husband with her, and he did eat.</a:t>
            </a:r>
          </a:p>
        </p:txBody>
      </p:sp>
    </p:spTree>
    <p:extLst>
      <p:ext uri="{BB962C8B-B14F-4D97-AF65-F5344CB8AC3E}">
        <p14:creationId xmlns:p14="http://schemas.microsoft.com/office/powerpoint/2010/main" val="33806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577789" y="98412"/>
            <a:ext cx="903649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1"/>
          <p:cNvSpPr/>
          <p:nvPr/>
        </p:nvSpPr>
        <p:spPr>
          <a:xfrm>
            <a:off x="1595909" y="98413"/>
            <a:ext cx="900025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defRPr/>
            </a:pP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7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And the eyes of them both were opened, and they knew that they were naked; and they sewed fig-leaves together, and made themselves girdles.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9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And the LORD God called unto the man, and said unto him: 'Where art thou?‘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10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And he said: 'I heard Thy voice in the garden, and I was afraid, because I was naked; and I hid myself.‘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11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And He said: 'Who told thee that thou </a:t>
            </a:r>
            <a:r>
              <a:rPr lang="en-US" dirty="0" err="1">
                <a:latin typeface="David" panose="020E0502060401010101" pitchFamily="34" charset="-79"/>
                <a:cs typeface="David" panose="020E0502060401010101" pitchFamily="34" charset="-79"/>
              </a:rPr>
              <a:t>wast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naked?</a:t>
            </a:r>
            <a:r>
              <a:rPr lang="en-US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Hast thou eaten of the tree, whereof I commanded thee that thou </a:t>
            </a:r>
            <a:r>
              <a:rPr lang="en-US" dirty="0" err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shouldest</a:t>
            </a:r>
            <a:r>
              <a:rPr lang="en-US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not eat?‘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12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And the man said: 'The woman whom Thou </a:t>
            </a:r>
            <a:r>
              <a:rPr lang="en-US" dirty="0" err="1">
                <a:latin typeface="David" panose="020E0502060401010101" pitchFamily="34" charset="-79"/>
                <a:cs typeface="David" panose="020E0502060401010101" pitchFamily="34" charset="-79"/>
              </a:rPr>
              <a:t>gavest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to be with me, she gave me of the tree, and I did eat.‘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13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And the LORD God said unto the woman: 'What is this thou hast done?' And the woman said: 'The serpent beguiled me, and I did eat.‘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14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And the LORD God said unto the serpent: 'Because thou hast done this, cursed art thou from among all cattle, and from among all beasts of the field; upon thy belly shalt thou go, and dust shalt thou eat all the days of thy life.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16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Unto the woman He said: 'I will greatly multiply thy pain and thy travail; in pain thou shalt bring forth children; and thy desire shall be to thy husband, and he shall rule over thee.' {S}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17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And unto Adam He said: 'Because thou hast hearkened unto the voice of thy wife, and hast eaten of the tree, of which I commanded thee, saying: Thou shalt not eat of it; cursed is the ground for thy sake; in toil shalt thou eat of it all the days of thy life.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19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In the sweat of thy face shalt thou eat bread, till thou return unto the ground; for out of it </a:t>
            </a:r>
            <a:r>
              <a:rPr lang="en-US" dirty="0" err="1">
                <a:latin typeface="David" panose="020E0502060401010101" pitchFamily="34" charset="-79"/>
                <a:cs typeface="David" panose="020E0502060401010101" pitchFamily="34" charset="-79"/>
              </a:rPr>
              <a:t>wast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thou taken; for dust thou art, and unto dust shalt thou return.‘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22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And the LORD God said: 'Behold, the man is become as one of us, to know good and evil; and now, lest he put forth his hand, and take also of the tree of life, and eat, and live for ever.‘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23 </a:t>
            </a:r>
            <a:r>
              <a:rPr lang="en-US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Therefore the LORD God sent him forth from the garden of Eden,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to till the ground from whence he was taken.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24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en-US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So He drove out the man; and He placed at the east of the garden of Eden the cherubim, and the flaming sword which turned every way, to keep the way to the tree of life. {S}</a:t>
            </a:r>
          </a:p>
          <a:p>
            <a:pPr algn="just" rtl="0">
              <a:defRPr/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409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58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7" y="108652"/>
            <a:ext cx="668675" cy="584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148087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cs typeface="Guttman Hatzvi" panose="02010401010101010101" pitchFamily="2" charset="-79"/>
              </a:rPr>
              <a:t>From the Book of Genesis</a:t>
            </a:r>
            <a:endParaRPr lang="he-IL" sz="3600" b="1" dirty="0">
              <a:cs typeface="Guttman Hatzvi" panose="02010401010101010101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7529" y="1461153"/>
            <a:ext cx="588892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he-IL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5"/>
                </a:solidFill>
                <a:cs typeface="Guttman Hatzvi" panose="02010401010101010101" pitchFamily="2" charset="-79"/>
              </a:rPr>
              <a:t>1</a:t>
            </a:r>
            <a:r>
              <a:rPr lang="en-US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5"/>
                </a:solidFill>
                <a:cs typeface="Guttman Hatzvi" panose="02010401010101010101" pitchFamily="2" charset="-79"/>
              </a:rPr>
              <a:t>.</a:t>
            </a:r>
            <a:r>
              <a:rPr lang="he-IL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5"/>
                </a:solidFill>
                <a:cs typeface="Guttman Hatzvi" panose="02010401010101010101" pitchFamily="2" charset="-79"/>
              </a:rPr>
              <a:t>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cs typeface="Guttman Hatzvi" panose="02010401010101010101" pitchFamily="2" charset="-79"/>
              </a:rPr>
              <a:t>Why did deterrence fail?</a:t>
            </a:r>
            <a:endParaRPr lang="he-IL" sz="2400" b="1" dirty="0">
              <a:ln>
                <a:solidFill>
                  <a:schemeClr val="tx1"/>
                </a:solidFill>
              </a:ln>
              <a:solidFill>
                <a:schemeClr val="accent5"/>
              </a:solidFill>
              <a:cs typeface="Guttman Hatzvi" panose="02010401010101010101" pitchFamily="2" charset="-79"/>
            </a:endParaRPr>
          </a:p>
          <a:p>
            <a:pPr algn="l" rtl="0">
              <a:lnSpc>
                <a:spcPct val="200000"/>
              </a:lnSpc>
            </a:pPr>
            <a:r>
              <a:rPr lang="he-IL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5"/>
                </a:solidFill>
                <a:cs typeface="Guttman Hatzvi" panose="02010401010101010101" pitchFamily="2" charset="-79"/>
              </a:rPr>
              <a:t>2</a:t>
            </a:r>
            <a:r>
              <a:rPr lang="en-US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5"/>
                </a:solidFill>
                <a:cs typeface="Guttman Hatzvi" panose="02010401010101010101" pitchFamily="2" charset="-79"/>
              </a:rPr>
              <a:t>.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cs typeface="Guttman Hatzvi" panose="02010401010101010101" pitchFamily="2" charset="-79"/>
              </a:rPr>
              <a:t>Why were they banished from heaven?</a:t>
            </a:r>
            <a:endParaRPr lang="he-IL" sz="2400" b="1" dirty="0">
              <a:ln>
                <a:solidFill>
                  <a:schemeClr val="tx1"/>
                </a:solidFill>
              </a:ln>
              <a:solidFill>
                <a:schemeClr val="accent5"/>
              </a:solidFill>
              <a:cs typeface="Guttman Hatzvi" panose="02010401010101010101" pitchFamily="2" charset="-79"/>
            </a:endParaRPr>
          </a:p>
          <a:p>
            <a:pPr algn="l" rtl="0">
              <a:lnSpc>
                <a:spcPct val="200000"/>
              </a:lnSpc>
            </a:pPr>
            <a:r>
              <a:rPr lang="he-IL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5"/>
                </a:solidFill>
                <a:cs typeface="Guttman Hatzvi" panose="02010401010101010101" pitchFamily="2" charset="-79"/>
              </a:rPr>
              <a:t>3</a:t>
            </a:r>
            <a:r>
              <a:rPr lang="en-US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5"/>
                </a:solidFill>
                <a:cs typeface="Guttman Hatzvi" panose="02010401010101010101" pitchFamily="2" charset="-79"/>
              </a:rPr>
              <a:t>.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cs typeface="Guttman Hatzvi" panose="02010401010101010101" pitchFamily="2" charset="-79"/>
              </a:rPr>
              <a:t>Who is the bad guy?</a:t>
            </a:r>
            <a:endParaRPr lang="he-IL" sz="2400" b="1" dirty="0">
              <a:ln>
                <a:solidFill>
                  <a:schemeClr val="tx1"/>
                </a:solidFill>
              </a:ln>
              <a:solidFill>
                <a:schemeClr val="accent5"/>
              </a:solidFill>
              <a:cs typeface="Guttman Hatzvi" panose="02010401010101010101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6452" y="1482612"/>
            <a:ext cx="2641085" cy="43858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cs typeface="Guttman Hatzvi" panose="02010401010101010101" pitchFamily="2" charset="-79"/>
              </a:rPr>
              <a:t>Deterrence</a:t>
            </a:r>
            <a:endParaRPr lang="he-IL" sz="2400" b="1" dirty="0">
              <a:ln>
                <a:solidFill>
                  <a:schemeClr val="tx1"/>
                </a:solidFill>
              </a:ln>
              <a:solidFill>
                <a:schemeClr val="accent5"/>
              </a:solidFill>
              <a:cs typeface="Guttman Hatzvi" panose="02010401010101010101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ln w="0"/>
                <a:cs typeface="Guttman Hatzvi" panose="02010401010101010101" pitchFamily="2" charset="-79"/>
              </a:rPr>
              <a:t>Deterrence is a strategic policy that is intended to prevent an adversary or an enemy from pursuing a specific action, by signaling that a certain action would cause more harm than good to the adversary</a:t>
            </a:r>
            <a:endParaRPr lang="he-IL" dirty="0">
              <a:ln w="0"/>
              <a:cs typeface="Guttman Hatzvi" panose="02010401010101010101" pitchFamily="2" charset="-79"/>
            </a:endParaRPr>
          </a:p>
        </p:txBody>
      </p:sp>
      <p:pic>
        <p:nvPicPr>
          <p:cNvPr id="9" name="Picture 5" descr="מבל חדש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8448" y="178173"/>
            <a:ext cx="396694" cy="5446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65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58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7" y="108652"/>
            <a:ext cx="668675" cy="584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148087"/>
            <a:ext cx="91708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cs typeface="Guttman Hatzvi" panose="02010401010101010101" pitchFamily="2" charset="-79"/>
              </a:rPr>
              <a:t>What’s the Message?</a:t>
            </a:r>
            <a:endParaRPr lang="he-IL" sz="3600" b="1" dirty="0">
              <a:cs typeface="Guttman Hatzvi" panose="02010401010101010101" pitchFamily="2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1631506" y="1124744"/>
            <a:ext cx="8897525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Read the text in a critical manner and do not take things for granted</a:t>
            </a:r>
            <a:endParaRPr lang="he-IL" b="1" dirty="0">
              <a:solidFill>
                <a:schemeClr val="tx1"/>
              </a:solidFill>
              <a:cs typeface="Guttman Hatzvi" panose="02010401010101010101" pitchFamily="2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1631506" y="1916832"/>
            <a:ext cx="8897525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Deterrence – Is it a threat to use force (with zero violence) or active prevention (since deterrence will surely fail)</a:t>
            </a:r>
            <a:endParaRPr lang="he-IL" b="1" dirty="0">
              <a:solidFill>
                <a:schemeClr val="tx1"/>
              </a:solidFill>
              <a:cs typeface="Guttman Hatzvi" panose="02010401010101010101" pitchFamily="2" charset="-79"/>
            </a:endParaRPr>
          </a:p>
        </p:txBody>
      </p:sp>
      <p:pic>
        <p:nvPicPr>
          <p:cNvPr id="11" name="Picture 5" descr="מבל חדש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8448" y="164726"/>
            <a:ext cx="396694" cy="5446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3" name="מלבן מעוגל 9"/>
          <p:cNvSpPr/>
          <p:nvPr/>
        </p:nvSpPr>
        <p:spPr>
          <a:xfrm>
            <a:off x="1631506" y="2821054"/>
            <a:ext cx="8897525" cy="6799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What is the difference between deterrence through </a:t>
            </a:r>
            <a:r>
              <a:rPr lang="en-US" b="1" u="sng" dirty="0">
                <a:solidFill>
                  <a:schemeClr val="tx1"/>
                </a:solidFill>
                <a:cs typeface="Guttman Hatzvi" panose="02010401010101010101" pitchFamily="2" charset="-79"/>
              </a:rPr>
              <a:t>punishment</a:t>
            </a:r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 and deterrence through </a:t>
            </a:r>
            <a:r>
              <a:rPr lang="en-US" b="1" u="sng" dirty="0">
                <a:solidFill>
                  <a:schemeClr val="tx1"/>
                </a:solidFill>
                <a:cs typeface="Guttman Hatzvi" panose="02010401010101010101" pitchFamily="2" charset="-79"/>
              </a:rPr>
              <a:t>prevention</a:t>
            </a:r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?</a:t>
            </a:r>
            <a:endParaRPr lang="he-IL" b="1" dirty="0">
              <a:solidFill>
                <a:schemeClr val="tx1"/>
              </a:solidFill>
              <a:cs typeface="Guttman Hatzvi" panose="02010401010101010101" pitchFamily="2" charset="-79"/>
            </a:endParaRPr>
          </a:p>
        </p:txBody>
      </p:sp>
      <p:sp>
        <p:nvSpPr>
          <p:cNvPr id="14" name="מלבן מעוגל 9"/>
          <p:cNvSpPr/>
          <p:nvPr/>
        </p:nvSpPr>
        <p:spPr>
          <a:xfrm>
            <a:off x="1647238" y="3740520"/>
            <a:ext cx="8897525" cy="4805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What are the four main pillars of the IDF National Defense Doctrine?</a:t>
            </a:r>
            <a:endParaRPr lang="he-IL" b="1" dirty="0">
              <a:solidFill>
                <a:schemeClr val="tx1"/>
              </a:solidFill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64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58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7" y="108652"/>
            <a:ext cx="668675" cy="584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87875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>
                <a:cs typeface="Guttman Hatzvi" panose="02010401010101010101" pitchFamily="2" charset="-79"/>
              </a:rPr>
              <a:t>The Four Pillars - the “Defensive Square"</a:t>
            </a:r>
            <a:endParaRPr lang="he-IL" sz="3200" b="1" dirty="0">
              <a:cs typeface="Guttman Hatzvi" panose="02010401010101010101" pitchFamily="2" charset="-79"/>
            </a:endParaRPr>
          </a:p>
        </p:txBody>
      </p:sp>
      <p:sp>
        <p:nvSpPr>
          <p:cNvPr id="21" name="חץ למטה 20"/>
          <p:cNvSpPr/>
          <p:nvPr/>
        </p:nvSpPr>
        <p:spPr>
          <a:xfrm>
            <a:off x="8868775" y="3583614"/>
            <a:ext cx="270577" cy="421451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חץ למטה 24"/>
          <p:cNvSpPr/>
          <p:nvPr/>
        </p:nvSpPr>
        <p:spPr>
          <a:xfrm>
            <a:off x="8864232" y="1906220"/>
            <a:ext cx="279660" cy="439380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7" name="Picture 5" descr="מבל חדש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8448" y="164726"/>
            <a:ext cx="396694" cy="5446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6" name="מלבן 25"/>
          <p:cNvSpPr/>
          <p:nvPr/>
        </p:nvSpPr>
        <p:spPr>
          <a:xfrm>
            <a:off x="2812712" y="1666477"/>
            <a:ext cx="6022221" cy="8617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0" h="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cs typeface="Guttman Hatzvi" panose="02010401010101010101" pitchFamily="2" charset="-79"/>
              </a:rPr>
              <a:t>“The goal of the IDF is to deter or if deterrence fails – to win decisively”</a:t>
            </a:r>
            <a:endParaRPr lang="he-IL" sz="2100" b="1" dirty="0">
              <a:solidFill>
                <a:schemeClr val="tx1"/>
              </a:solidFill>
              <a:cs typeface="Guttman Hatzvi" panose="02010401010101010101" pitchFamily="2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07" y="1570208"/>
            <a:ext cx="777553" cy="1019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חץ למטה 30"/>
          <p:cNvSpPr/>
          <p:nvPr/>
        </p:nvSpPr>
        <p:spPr>
          <a:xfrm>
            <a:off x="8868775" y="5191586"/>
            <a:ext cx="270577" cy="421451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0" name="קבוצה 49"/>
          <p:cNvGrpSpPr/>
          <p:nvPr/>
        </p:nvGrpSpPr>
        <p:grpSpPr>
          <a:xfrm>
            <a:off x="8121708" y="980727"/>
            <a:ext cx="1764708" cy="571078"/>
            <a:chOff x="6589945" y="980728"/>
            <a:chExt cx="1764708" cy="532255"/>
          </a:xfrm>
        </p:grpSpPr>
        <p:sp>
          <p:nvSpPr>
            <p:cNvPr id="36" name="מלבן מעוגל 35"/>
            <p:cNvSpPr/>
            <p:nvPr/>
          </p:nvSpPr>
          <p:spPr>
            <a:xfrm>
              <a:off x="6589945" y="980728"/>
              <a:ext cx="1764708" cy="53225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89945" y="1070457"/>
              <a:ext cx="1755048" cy="43028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cs typeface="Guttman Hatzvi" panose="02010401010101010101" pitchFamily="2" charset="-79"/>
                </a:rPr>
                <a:t>Deterrence</a:t>
              </a:r>
              <a:endParaRPr lang="he-IL" sz="20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cs typeface="Guttman Hatzvi" panose="02010401010101010101" pitchFamily="2" charset="-79"/>
              </a:endParaRPr>
            </a:p>
          </p:txBody>
        </p:sp>
      </p:grpSp>
      <p:grpSp>
        <p:nvGrpSpPr>
          <p:cNvPr id="49" name="קבוצה 48"/>
          <p:cNvGrpSpPr/>
          <p:nvPr/>
        </p:nvGrpSpPr>
        <p:grpSpPr>
          <a:xfrm>
            <a:off x="8121708" y="2681684"/>
            <a:ext cx="1764708" cy="532255"/>
            <a:chOff x="6623716" y="2681683"/>
            <a:chExt cx="1764708" cy="532255"/>
          </a:xfrm>
        </p:grpSpPr>
        <p:sp>
          <p:nvSpPr>
            <p:cNvPr id="42" name="מלבן מעוגל 41"/>
            <p:cNvSpPr/>
            <p:nvPr/>
          </p:nvSpPr>
          <p:spPr>
            <a:xfrm>
              <a:off x="6623716" y="2681683"/>
              <a:ext cx="1764708" cy="53225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87077" y="2735921"/>
              <a:ext cx="14297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cs typeface="Guttman Hatzvi" panose="02010401010101010101" pitchFamily="2" charset="-79"/>
                </a:rPr>
                <a:t>Alertness</a:t>
              </a:r>
              <a:endParaRPr lang="he-IL" sz="2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cs typeface="Guttman Hatzvi" panose="02010401010101010101" pitchFamily="2" charset="-79"/>
              </a:endParaRPr>
            </a:p>
          </p:txBody>
        </p:sp>
      </p:grpSp>
      <p:sp>
        <p:nvSpPr>
          <p:cNvPr id="44" name="מלבן מעוגל 43"/>
          <p:cNvSpPr/>
          <p:nvPr/>
        </p:nvSpPr>
        <p:spPr>
          <a:xfrm>
            <a:off x="8121708" y="4283251"/>
            <a:ext cx="1764708" cy="8601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TextBox 44"/>
          <p:cNvSpPr txBox="1"/>
          <p:nvPr/>
        </p:nvSpPr>
        <p:spPr>
          <a:xfrm>
            <a:off x="8112048" y="4420924"/>
            <a:ext cx="17647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cs typeface="Guttman Hatzvi" panose="02010401010101010101" pitchFamily="2" charset="-79"/>
              </a:rPr>
              <a:t>Decisiveness</a:t>
            </a:r>
            <a:endParaRPr lang="he-IL" sz="2000" b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cs typeface="Guttman Hatzvi" panose="02010401010101010101" pitchFamily="2" charset="-79"/>
            </a:endParaRPr>
          </a:p>
          <a:p>
            <a:pPr algn="ctr"/>
            <a:r>
              <a:rPr lang="he-IL" sz="12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cs typeface="Guttman Hatzvi" panose="02010401010101010101" pitchFamily="2" charset="-79"/>
              </a:rPr>
              <a:t>(</a:t>
            </a:r>
            <a:r>
              <a:rPr lang="en-US" sz="12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cs typeface="Guttman Hatzvi" panose="02010401010101010101" pitchFamily="2" charset="-79"/>
              </a:rPr>
              <a:t>Preferably Quickly</a:t>
            </a:r>
            <a:r>
              <a:rPr lang="he-IL" sz="12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cs typeface="Guttman Hatzvi" panose="02010401010101010101" pitchFamily="2" charset="-79"/>
              </a:rPr>
              <a:t>)</a:t>
            </a:r>
          </a:p>
        </p:txBody>
      </p:sp>
      <p:grpSp>
        <p:nvGrpSpPr>
          <p:cNvPr id="48" name="קבוצה 47"/>
          <p:cNvGrpSpPr/>
          <p:nvPr/>
        </p:nvGrpSpPr>
        <p:grpSpPr>
          <a:xfrm>
            <a:off x="8102698" y="5661245"/>
            <a:ext cx="1809726" cy="1235703"/>
            <a:chOff x="6552690" y="5901771"/>
            <a:chExt cx="1809726" cy="647128"/>
          </a:xfrm>
        </p:grpSpPr>
        <p:sp>
          <p:nvSpPr>
            <p:cNvPr id="46" name="מלבן מעוגל 45"/>
            <p:cNvSpPr/>
            <p:nvPr/>
          </p:nvSpPr>
          <p:spPr>
            <a:xfrm>
              <a:off x="6571700" y="5901771"/>
              <a:ext cx="1764708" cy="53225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52690" y="5920296"/>
              <a:ext cx="1809726" cy="62860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cs typeface="Guttman Hatzvi" panose="02010401010101010101" pitchFamily="2" charset="-79"/>
                </a:rPr>
                <a:t>Defense And Protection</a:t>
              </a:r>
            </a:p>
            <a:p>
              <a:pPr algn="ctr" rtl="0"/>
              <a:endParaRPr lang="he-IL" sz="2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cs typeface="Guttman Hatzvi" panose="02010401010101010101" pitchFamily="2" charset="-79"/>
              </a:endParaRPr>
            </a:p>
          </p:txBody>
        </p:sp>
      </p:grpSp>
      <p:grpSp>
        <p:nvGrpSpPr>
          <p:cNvPr id="81" name="קבוצה 80"/>
          <p:cNvGrpSpPr/>
          <p:nvPr/>
        </p:nvGrpSpPr>
        <p:grpSpPr>
          <a:xfrm>
            <a:off x="10056440" y="1175405"/>
            <a:ext cx="468702" cy="3693755"/>
            <a:chOff x="8532440" y="1175405"/>
            <a:chExt cx="468702" cy="3549564"/>
          </a:xfrm>
        </p:grpSpPr>
        <p:cxnSp>
          <p:nvCxnSpPr>
            <p:cNvPr id="76" name="מחבר חץ ישר 75"/>
            <p:cNvCxnSpPr/>
            <p:nvPr/>
          </p:nvCxnSpPr>
          <p:spPr>
            <a:xfrm flipH="1">
              <a:off x="8532440" y="1175405"/>
              <a:ext cx="468702" cy="0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מחבר ישר 79"/>
            <p:cNvCxnSpPr/>
            <p:nvPr/>
          </p:nvCxnSpPr>
          <p:spPr>
            <a:xfrm flipH="1">
              <a:off x="8532440" y="4724969"/>
              <a:ext cx="468702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מחבר ישר 77"/>
            <p:cNvCxnSpPr/>
            <p:nvPr/>
          </p:nvCxnSpPr>
          <p:spPr>
            <a:xfrm>
              <a:off x="9001142" y="1175405"/>
              <a:ext cx="0" cy="3549564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קבוצה 90"/>
          <p:cNvGrpSpPr/>
          <p:nvPr/>
        </p:nvGrpSpPr>
        <p:grpSpPr>
          <a:xfrm>
            <a:off x="1876305" y="980729"/>
            <a:ext cx="6065718" cy="532255"/>
            <a:chOff x="332878" y="1016251"/>
            <a:chExt cx="6065718" cy="532255"/>
          </a:xfrm>
        </p:grpSpPr>
        <p:sp>
          <p:nvSpPr>
            <p:cNvPr id="83" name="מלבן מעוגל 82"/>
            <p:cNvSpPr/>
            <p:nvPr/>
          </p:nvSpPr>
          <p:spPr>
            <a:xfrm>
              <a:off x="332878" y="1016251"/>
              <a:ext cx="6065718" cy="53225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67544" y="1052736"/>
              <a:ext cx="5759433" cy="4924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6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cs typeface="Guttman Hatzvi" panose="02010401010101010101" pitchFamily="2" charset="-79"/>
                </a:rPr>
                <a:t>To prevent or delay the next war</a:t>
              </a:r>
              <a:endParaRPr lang="he-IL" sz="26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cs typeface="Guttman Hatzvi" panose="02010401010101010101" pitchFamily="2" charset="-79"/>
              </a:endParaRPr>
            </a:p>
          </p:txBody>
        </p:sp>
      </p:grpSp>
      <p:grpSp>
        <p:nvGrpSpPr>
          <p:cNvPr id="92" name="קבוצה 91"/>
          <p:cNvGrpSpPr/>
          <p:nvPr/>
        </p:nvGrpSpPr>
        <p:grpSpPr>
          <a:xfrm>
            <a:off x="1876305" y="2681684"/>
            <a:ext cx="6065718" cy="532255"/>
            <a:chOff x="375988" y="2681683"/>
            <a:chExt cx="6065718" cy="532255"/>
          </a:xfrm>
        </p:grpSpPr>
        <p:sp>
          <p:nvSpPr>
            <p:cNvPr id="85" name="מלבן מעוגל 84"/>
            <p:cNvSpPr/>
            <p:nvPr/>
          </p:nvSpPr>
          <p:spPr>
            <a:xfrm>
              <a:off x="375988" y="2681683"/>
              <a:ext cx="6065718" cy="53225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10654" y="2720533"/>
              <a:ext cx="5759433" cy="4924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6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cs typeface="Guttman Hatzvi" panose="02010401010101010101" pitchFamily="2" charset="-79"/>
                </a:rPr>
                <a:t>To enlist the reserve duty on time</a:t>
              </a:r>
              <a:endParaRPr lang="he-IL" sz="26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cs typeface="Guttman Hatzvi" panose="02010401010101010101" pitchFamily="2" charset="-79"/>
              </a:endParaRPr>
            </a:p>
          </p:txBody>
        </p:sp>
      </p:grpSp>
      <p:grpSp>
        <p:nvGrpSpPr>
          <p:cNvPr id="94" name="קבוצה 93"/>
          <p:cNvGrpSpPr/>
          <p:nvPr/>
        </p:nvGrpSpPr>
        <p:grpSpPr>
          <a:xfrm>
            <a:off x="1876305" y="5915756"/>
            <a:ext cx="6065718" cy="532255"/>
            <a:chOff x="328622" y="5915755"/>
            <a:chExt cx="6065718" cy="532255"/>
          </a:xfrm>
        </p:grpSpPr>
        <p:sp>
          <p:nvSpPr>
            <p:cNvPr id="87" name="מלבן מעוגל 86"/>
            <p:cNvSpPr/>
            <p:nvPr/>
          </p:nvSpPr>
          <p:spPr>
            <a:xfrm>
              <a:off x="328622" y="5915755"/>
              <a:ext cx="6065718" cy="53225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63288" y="5949280"/>
              <a:ext cx="5759433" cy="4924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6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cs typeface="Guttman Hatzvi" panose="02010401010101010101" pitchFamily="2" charset="-79"/>
                </a:rPr>
                <a:t>Since the home front has become a front</a:t>
              </a:r>
              <a:endParaRPr lang="he-IL" sz="26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cs typeface="Guttman Hatzvi" panose="02010401010101010101" pitchFamily="2" charset="-79"/>
              </a:endParaRPr>
            </a:p>
          </p:txBody>
        </p:sp>
      </p:grpSp>
      <p:grpSp>
        <p:nvGrpSpPr>
          <p:cNvPr id="93" name="קבוצה 92"/>
          <p:cNvGrpSpPr/>
          <p:nvPr/>
        </p:nvGrpSpPr>
        <p:grpSpPr>
          <a:xfrm>
            <a:off x="1876305" y="4079160"/>
            <a:ext cx="6065718" cy="1393743"/>
            <a:chOff x="372120" y="4073152"/>
            <a:chExt cx="6065718" cy="1220115"/>
          </a:xfrm>
        </p:grpSpPr>
        <p:sp>
          <p:nvSpPr>
            <p:cNvPr id="89" name="מלבן מעוגל 88"/>
            <p:cNvSpPr/>
            <p:nvPr/>
          </p:nvSpPr>
          <p:spPr>
            <a:xfrm>
              <a:off x="372120" y="4134649"/>
              <a:ext cx="6065718" cy="115861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61658" y="4073152"/>
              <a:ext cx="5931052" cy="12124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cs typeface="Guttman Hatzvi" panose="02010401010101010101" pitchFamily="2" charset="-79"/>
                </a:rPr>
                <a:t>To renew the deterrence:</a:t>
              </a:r>
              <a:endParaRPr lang="he-IL" sz="24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cs typeface="Guttman Hatzvi" panose="02010401010101010101" pitchFamily="2" charset="-79"/>
              </a:endParaRPr>
            </a:p>
            <a:p>
              <a:pPr algn="ctr"/>
              <a:r>
                <a:rPr lang="en-US" sz="20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cs typeface="Guttman Hatzvi" panose="02010401010101010101" pitchFamily="2" charset="-79"/>
                </a:rPr>
                <a:t>In the case of Israel there is no absolute deterrence; Deterrence is a biodegradable product, which is always temporary</a:t>
              </a:r>
              <a:endParaRPr lang="he-IL" sz="20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cs typeface="Guttman Hatzvi" panose="02010401010101010101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5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58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7" y="108652"/>
            <a:ext cx="668675" cy="584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148087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cs typeface="Guttman Hatzvi" panose="02010401010101010101" pitchFamily="2" charset="-79"/>
              </a:rPr>
              <a:t>What’s the Message?</a:t>
            </a:r>
            <a:endParaRPr lang="he-IL" sz="3600" b="1" dirty="0">
              <a:cs typeface="Guttman Hatzvi" panose="02010401010101010101" pitchFamily="2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1631506" y="1052736"/>
            <a:ext cx="8897525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Read the text in a critical manner and don’t take things for granted</a:t>
            </a:r>
            <a:endParaRPr lang="he-IL" b="1" dirty="0">
              <a:solidFill>
                <a:schemeClr val="tx1"/>
              </a:solidFill>
              <a:cs typeface="Guttman Hatzvi" panose="02010401010101010101" pitchFamily="2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1631506" y="1784071"/>
            <a:ext cx="8897525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Deterrence – Is it a threat to use force (with zero violence) or active prevention (since deterrence wills surely fail)</a:t>
            </a:r>
            <a:endParaRPr lang="he-IL" b="1" dirty="0">
              <a:solidFill>
                <a:schemeClr val="tx1"/>
              </a:solidFill>
              <a:cs typeface="Guttman Hatzvi" panose="02010401010101010101" pitchFamily="2" charset="-79"/>
            </a:endParaRPr>
          </a:p>
        </p:txBody>
      </p:sp>
      <p:pic>
        <p:nvPicPr>
          <p:cNvPr id="13" name="Picture 5" descr="מבל חדש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8448" y="178173"/>
            <a:ext cx="396694" cy="5446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4" name="מלבן מעוגל 13"/>
          <p:cNvSpPr/>
          <p:nvPr/>
        </p:nvSpPr>
        <p:spPr>
          <a:xfrm>
            <a:off x="1627618" y="2657209"/>
            <a:ext cx="8897525" cy="6476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What is the difference between deterrence through </a:t>
            </a:r>
            <a:r>
              <a:rPr lang="en-US" b="1" u="sng" dirty="0">
                <a:solidFill>
                  <a:schemeClr val="tx1"/>
                </a:solidFill>
                <a:cs typeface="Guttman Hatzvi" panose="02010401010101010101" pitchFamily="2" charset="-79"/>
              </a:rPr>
              <a:t>punishment</a:t>
            </a:r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 and deterrence through </a:t>
            </a:r>
            <a:r>
              <a:rPr lang="en-US" b="1" u="sng" dirty="0">
                <a:solidFill>
                  <a:schemeClr val="tx1"/>
                </a:solidFill>
                <a:cs typeface="Guttman Hatzvi" panose="02010401010101010101" pitchFamily="2" charset="-79"/>
              </a:rPr>
              <a:t>prevention</a:t>
            </a:r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?</a:t>
            </a:r>
            <a:endParaRPr lang="he-IL" b="1" dirty="0">
              <a:solidFill>
                <a:schemeClr val="tx1"/>
              </a:solidFill>
              <a:cs typeface="Guttman Hatzvi" panose="02010401010101010101" pitchFamily="2" charset="-79"/>
            </a:endParaRPr>
          </a:p>
        </p:txBody>
      </p:sp>
      <p:sp>
        <p:nvSpPr>
          <p:cNvPr id="16" name="מלבן מעוגל 9"/>
          <p:cNvSpPr/>
          <p:nvPr/>
        </p:nvSpPr>
        <p:spPr>
          <a:xfrm>
            <a:off x="1647238" y="3419584"/>
            <a:ext cx="8897525" cy="4805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What are the four main pillars of the IDF National Defense Doctrine?</a:t>
            </a:r>
            <a:endParaRPr lang="he-IL" b="1" dirty="0">
              <a:solidFill>
                <a:schemeClr val="tx1"/>
              </a:solidFill>
              <a:cs typeface="Guttman Hatzvi" panose="02010401010101010101" pitchFamily="2" charset="-79"/>
            </a:endParaRPr>
          </a:p>
        </p:txBody>
      </p:sp>
      <p:sp>
        <p:nvSpPr>
          <p:cNvPr id="17" name="מלבן מעוגל 7"/>
          <p:cNvSpPr/>
          <p:nvPr/>
        </p:nvSpPr>
        <p:spPr>
          <a:xfrm>
            <a:off x="1631506" y="4130248"/>
            <a:ext cx="8897525" cy="4805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National Defense Concept – An organized doctrine or a strategic norm?</a:t>
            </a:r>
            <a:endParaRPr lang="he-IL" b="1" dirty="0">
              <a:solidFill>
                <a:schemeClr val="tx1"/>
              </a:solidFill>
              <a:cs typeface="Guttman Hatzvi" panose="02010401010101010101" pitchFamily="2" charset="-79"/>
            </a:endParaRPr>
          </a:p>
        </p:txBody>
      </p:sp>
      <p:sp>
        <p:nvSpPr>
          <p:cNvPr id="18" name="מלבן מעוגל 10"/>
          <p:cNvSpPr/>
          <p:nvPr/>
        </p:nvSpPr>
        <p:spPr>
          <a:xfrm>
            <a:off x="1631506" y="4797152"/>
            <a:ext cx="8897525" cy="792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What are the main sources for the Israeli Strategic Concept (narrative, norms, values, values, beliefs, and experiences)</a:t>
            </a:r>
            <a:endParaRPr lang="he-IL" b="1" dirty="0">
              <a:solidFill>
                <a:schemeClr val="tx1"/>
              </a:solidFill>
              <a:cs typeface="Guttman Hatzvi" panose="02010401010101010101" pitchFamily="2" charset="-79"/>
            </a:endParaRPr>
          </a:p>
        </p:txBody>
      </p:sp>
      <p:sp>
        <p:nvSpPr>
          <p:cNvPr id="19" name="מלבן מעוגל 11"/>
          <p:cNvSpPr/>
          <p:nvPr/>
        </p:nvSpPr>
        <p:spPr>
          <a:xfrm>
            <a:off x="1631506" y="5805264"/>
            <a:ext cx="8897525" cy="792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There is no absolute truth, and we will always have to examine a strategy in relation to values and culture - to the other (deterrence is not a universal concept)</a:t>
            </a:r>
            <a:endParaRPr lang="he-IL" b="1" dirty="0">
              <a:solidFill>
                <a:schemeClr val="tx1"/>
              </a:solidFill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215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58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7" y="108652"/>
            <a:ext cx="668675" cy="584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148087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cs typeface="Guttman Hatzvi" panose="02010401010101010101" pitchFamily="2" charset="-79"/>
              </a:rPr>
              <a:t>What’s the Message?</a:t>
            </a:r>
            <a:endParaRPr lang="he-IL" sz="3600" b="1" dirty="0">
              <a:cs typeface="Guttman Hatzvi" panose="02010401010101010101" pitchFamily="2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1631507" y="1052736"/>
            <a:ext cx="8897525" cy="6962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Seniority goes hand in hand with tolerance:</a:t>
            </a:r>
            <a:endParaRPr lang="he-IL" b="1" dirty="0">
              <a:solidFill>
                <a:schemeClr val="tx1"/>
              </a:solidFill>
              <a:cs typeface="Guttman Hatzvi" panose="02010401010101010101" pitchFamily="2" charset="-79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There is no one interpretation that takes precedent over another (difficulties and tensions)</a:t>
            </a:r>
            <a:endParaRPr lang="he-IL" b="1" dirty="0">
              <a:solidFill>
                <a:schemeClr val="tx1"/>
              </a:solidFill>
              <a:cs typeface="Guttman Hatzvi" panose="02010401010101010101" pitchFamily="2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1615773" y="2041110"/>
            <a:ext cx="8897525" cy="4805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Free choice (“tree of wisdom for good and evil”) requires making moral choices</a:t>
            </a:r>
            <a:endParaRPr lang="he-IL" b="1" dirty="0">
              <a:solidFill>
                <a:schemeClr val="tx1"/>
              </a:solidFill>
              <a:cs typeface="Guttman Hatzvi" panose="02010401010101010101" pitchFamily="2" charset="-79"/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1631505" y="2720080"/>
            <a:ext cx="8897525" cy="7089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Even God’s position may be changed:</a:t>
            </a:r>
            <a:endParaRPr lang="he-IL" b="1" dirty="0">
              <a:solidFill>
                <a:schemeClr val="tx1"/>
              </a:solidFill>
              <a:cs typeface="Guttman Hatzvi" panose="02010401010101010101" pitchFamily="2" charset="-79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Even modesty is implied in the story of the Garden of Eden</a:t>
            </a:r>
            <a:endParaRPr lang="he-IL" b="1" dirty="0">
              <a:solidFill>
                <a:schemeClr val="tx1"/>
              </a:solidFill>
              <a:cs typeface="Guttman Hatzvi" panose="02010401010101010101" pitchFamily="2" charset="-79"/>
            </a:endParaRPr>
          </a:p>
        </p:txBody>
      </p:sp>
      <p:pic>
        <p:nvPicPr>
          <p:cNvPr id="9" name="Picture 5" descr="מבל חדש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8448" y="164726"/>
            <a:ext cx="396694" cy="5446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85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tumblr_l06pjh2xiD1qap9cbo1_128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847121"/>
            <a:ext cx="3960440" cy="49362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מלבן מעוגל 9"/>
          <p:cNvSpPr/>
          <p:nvPr/>
        </p:nvSpPr>
        <p:spPr>
          <a:xfrm>
            <a:off x="1647238" y="794418"/>
            <a:ext cx="8897525" cy="893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Guttman Hatzvi" panose="02010401010101010101" pitchFamily="2" charset="-79"/>
              </a:rPr>
              <a:t>The importance of doubt should come from understanding the nature of man and his relation to the universe: turning the tree of wisdom into a ship mast as a metaphor for losing the future</a:t>
            </a:r>
            <a:endParaRPr lang="he-IL" b="1" dirty="0">
              <a:solidFill>
                <a:schemeClr val="tx1"/>
              </a:solidFill>
              <a:cs typeface="Guttman Hatzvi" panose="02010401010101010101" pitchFamily="2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158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7" y="108652"/>
            <a:ext cx="668675" cy="584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0" y="148087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cs typeface="Guttman Hatzvi" panose="02010401010101010101" pitchFamily="2" charset="-79"/>
              </a:rPr>
              <a:t>What’s the Message?</a:t>
            </a:r>
            <a:endParaRPr lang="he-IL" sz="3600" b="1" dirty="0">
              <a:cs typeface="Guttman Hatzvi" panose="02010401010101010101" pitchFamily="2" charset="-79"/>
            </a:endParaRPr>
          </a:p>
        </p:txBody>
      </p:sp>
      <p:pic>
        <p:nvPicPr>
          <p:cNvPr id="15" name="Picture 5" descr="מבל חדש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28448" y="164726"/>
            <a:ext cx="396694" cy="5446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7" name="מלבן 16"/>
          <p:cNvSpPr/>
          <p:nvPr/>
        </p:nvSpPr>
        <p:spPr>
          <a:xfrm>
            <a:off x="8328250" y="2555613"/>
            <a:ext cx="2216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n w="3175">
                  <a:solidFill>
                    <a:schemeClr val="tx1"/>
                  </a:solidFill>
                  <a:prstDash val="solid"/>
                </a:ln>
                <a:ea typeface="Times New Roman" panose="02020603050405020304" pitchFamily="18" charset="0"/>
                <a:cs typeface="Guttman Hatzvi" panose="02010401010101010101" pitchFamily="2" charset="-79"/>
              </a:rPr>
              <a:t>Artist:</a:t>
            </a:r>
          </a:p>
          <a:p>
            <a:pPr algn="l" rtl="0"/>
            <a:r>
              <a:rPr lang="en-US" dirty="0">
                <a:ln w="3175">
                  <a:solidFill>
                    <a:schemeClr val="tx1"/>
                  </a:solidFill>
                  <a:prstDash val="solid"/>
                </a:ln>
                <a:cs typeface="Guttman Hatzvi" panose="02010401010101010101" pitchFamily="2" charset="-79"/>
              </a:rPr>
              <a:t>Hieronymus Bosch</a:t>
            </a:r>
            <a:endParaRPr lang="he-IL" dirty="0">
              <a:ln w="3175">
                <a:solidFill>
                  <a:schemeClr val="tx1"/>
                </a:solidFill>
                <a:prstDash val="solid"/>
              </a:ln>
              <a:cs typeface="Guttman Hatzvi" panose="02010401010101010101" pitchFamily="2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524001" y="2492897"/>
            <a:ext cx="26997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n w="3175">
                  <a:solidFill>
                    <a:schemeClr val="tx1"/>
                  </a:solidFill>
                  <a:prstDash val="solid"/>
                </a:ln>
                <a:ea typeface="Times New Roman" panose="02020603050405020304" pitchFamily="18" charset="0"/>
                <a:cs typeface="Guttman Hatzvi" panose="02010401010101010101" pitchFamily="2" charset="-79"/>
              </a:rPr>
              <a:t>Painting:</a:t>
            </a:r>
            <a:endParaRPr lang="he-IL" dirty="0">
              <a:ln w="3175">
                <a:solidFill>
                  <a:schemeClr val="tx1"/>
                </a:solidFill>
                <a:prstDash val="solid"/>
              </a:ln>
              <a:ea typeface="Times New Roman" panose="02020603050405020304" pitchFamily="18" charset="0"/>
              <a:cs typeface="Guttman Hatzvi" panose="02010401010101010101" pitchFamily="2" charset="-79"/>
            </a:endParaRPr>
          </a:p>
          <a:p>
            <a:pPr algn="l" rtl="0"/>
            <a:r>
              <a:rPr lang="en-US" dirty="0">
                <a:ln w="3175">
                  <a:solidFill>
                    <a:schemeClr val="tx1"/>
                  </a:solidFill>
                  <a:prstDash val="solid"/>
                </a:ln>
                <a:ea typeface="Times New Roman" panose="02020603050405020304" pitchFamily="18" charset="0"/>
                <a:cs typeface="Guttman Hatzvi" panose="02010401010101010101" pitchFamily="2" charset="-79"/>
              </a:rPr>
              <a:t>The Sheep of Fools, </a:t>
            </a:r>
            <a:r>
              <a:rPr lang="en-US" dirty="0">
                <a:ln w="3175">
                  <a:solidFill>
                    <a:schemeClr val="tx1"/>
                  </a:solidFill>
                  <a:prstDash val="solid"/>
                </a:ln>
                <a:cs typeface="Guttman Hatzvi" panose="02010401010101010101" pitchFamily="2" charset="-79"/>
              </a:rPr>
              <a:t>1495</a:t>
            </a:r>
            <a:endParaRPr lang="he-IL" dirty="0">
              <a:ln w="3175">
                <a:solidFill>
                  <a:schemeClr val="tx1"/>
                </a:solidFill>
                <a:prstDash val="solid"/>
              </a:ln>
              <a:ea typeface="Times New Roman" panose="02020603050405020304" pitchFamily="18" charset="0"/>
              <a:cs typeface="Guttman Hatzvi" panose="02010401010101010101" pitchFamily="2" charset="-79"/>
            </a:endParaRPr>
          </a:p>
          <a:p>
            <a:pPr algn="l" rtl="0"/>
            <a:endParaRPr lang="he-IL" dirty="0">
              <a:ln w="3175">
                <a:solidFill>
                  <a:schemeClr val="tx1"/>
                </a:solidFill>
                <a:prstDash val="solid"/>
              </a:ln>
              <a:ea typeface="Times New Roman" panose="02020603050405020304" pitchFamily="18" charset="0"/>
              <a:cs typeface="Guttman Hatzvi" panose="02010401010101010101" pitchFamily="2" charset="-79"/>
            </a:endParaRPr>
          </a:p>
          <a:p>
            <a:pPr algn="l" rtl="0">
              <a:lnSpc>
                <a:spcPct val="150000"/>
              </a:lnSpc>
            </a:pPr>
            <a:r>
              <a:rPr lang="en-US" dirty="0">
                <a:ln w="3175">
                  <a:solidFill>
                    <a:schemeClr val="tx1"/>
                  </a:solidFill>
                  <a:prstDash val="solid"/>
                </a:ln>
                <a:cs typeface="Guttman Hatzvi" panose="02010401010101010101" pitchFamily="2" charset="-79"/>
              </a:rPr>
              <a:t>A man stands on his fate,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ln w="3175">
                  <a:solidFill>
                    <a:schemeClr val="tx1"/>
                  </a:solidFill>
                  <a:prstDash val="solid"/>
                </a:ln>
                <a:cs typeface="Guttman Hatzvi" panose="02010401010101010101" pitchFamily="2" charset="-79"/>
              </a:rPr>
              <a:t>changes his fate,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ln w="3175">
                  <a:solidFill>
                    <a:schemeClr val="tx1"/>
                  </a:solidFill>
                  <a:prstDash val="solid"/>
                </a:ln>
                <a:cs typeface="Guttman Hatzvi" panose="02010401010101010101" pitchFamily="2" charset="-79"/>
              </a:rPr>
              <a:t>drifts with his fate,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ln w="3175">
                  <a:solidFill>
                    <a:schemeClr val="tx1"/>
                  </a:solidFill>
                  <a:prstDash val="solid"/>
                </a:ln>
                <a:cs typeface="Guttman Hatzvi" panose="02010401010101010101" pitchFamily="2" charset="-79"/>
              </a:rPr>
              <a:t>And affects his destiny!</a:t>
            </a:r>
            <a:endParaRPr lang="he-IL" dirty="0">
              <a:ln w="3175">
                <a:solidFill>
                  <a:schemeClr val="tx1"/>
                </a:solidFill>
                <a:prstDash val="solid"/>
              </a:ln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1363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2657</TotalTime>
  <Words>1743</Words>
  <Application>Microsoft Office PowerPoint</Application>
  <PresentationFormat>Widescreen</PresentationFormat>
  <Paragraphs>131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David</vt:lpstr>
      <vt:lpstr>Guttman Hatzvi</vt:lpstr>
      <vt:lpstr>Times New Roman</vt:lpstr>
      <vt:lpstr>ערכת נושא Office</vt:lpstr>
      <vt:lpstr>College?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הכנת סגל מב"ל</dc:title>
  <dc:creator>h0251rachat</dc:creator>
  <cp:lastModifiedBy>Mamram</cp:lastModifiedBy>
  <cp:revision>212</cp:revision>
  <cp:lastPrinted>2018-09-02T15:15:32Z</cp:lastPrinted>
  <dcterms:created xsi:type="dcterms:W3CDTF">2015-08-03T13:45:22Z</dcterms:created>
  <dcterms:modified xsi:type="dcterms:W3CDTF">2019-04-01T07:14:03Z</dcterms:modified>
</cp:coreProperties>
</file>