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54" r:id="rId1"/>
  </p:sldMasterIdLst>
  <p:notesMasterIdLst>
    <p:notesMasterId r:id="rId18"/>
  </p:notesMasterIdLst>
  <p:sldIdLst>
    <p:sldId id="257" r:id="rId2"/>
    <p:sldId id="258" r:id="rId3"/>
    <p:sldId id="274" r:id="rId4"/>
    <p:sldId id="266" r:id="rId5"/>
    <p:sldId id="271" r:id="rId6"/>
    <p:sldId id="275" r:id="rId7"/>
    <p:sldId id="269" r:id="rId8"/>
    <p:sldId id="277" r:id="rId9"/>
    <p:sldId id="278" r:id="rId10"/>
    <p:sldId id="279" r:id="rId11"/>
    <p:sldId id="280" r:id="rId12"/>
    <p:sldId id="281" r:id="rId13"/>
    <p:sldId id="262" r:id="rId14"/>
    <p:sldId id="276" r:id="rId15"/>
    <p:sldId id="264" r:id="rId16"/>
    <p:sldId id="282" r:id="rId17"/>
  </p:sldIdLst>
  <p:sldSz cx="12192000" cy="6858000"/>
  <p:notesSz cx="6797675" cy="9928225"/>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5C2"/>
    <a:srgbClr val="0099CC"/>
    <a:srgbClr val="6699FF"/>
    <a:srgbClr val="000000"/>
    <a:srgbClr val="E3F2F5"/>
    <a:srgbClr val="CFEBF1"/>
    <a:srgbClr val="D2E5EE"/>
    <a:srgbClr val="ECF3FA"/>
    <a:srgbClr val="D0E0F4"/>
    <a:srgbClr val="EFF5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984" autoAdjust="0"/>
    <p:restoredTop sz="94660"/>
  </p:normalViewPr>
  <p:slideViewPr>
    <p:cSldViewPr snapToGrid="0">
      <p:cViewPr>
        <p:scale>
          <a:sx n="60" d="100"/>
          <a:sy n="60" d="100"/>
        </p:scale>
        <p:origin x="648" y="10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6" y="0"/>
            <a:ext cx="2945659" cy="498136"/>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74" y="0"/>
            <a:ext cx="2945659" cy="498136"/>
          </a:xfrm>
          <a:prstGeom prst="rect">
            <a:avLst/>
          </a:prstGeom>
        </p:spPr>
        <p:txBody>
          <a:bodyPr vert="horz" lIns="91440" tIns="45720" rIns="91440" bIns="45720" rtlCol="1"/>
          <a:lstStyle>
            <a:lvl1pPr algn="l">
              <a:defRPr sz="1200"/>
            </a:lvl1pPr>
          </a:lstStyle>
          <a:p>
            <a:fld id="{673574BB-6D11-4638-8845-5AB8EB5CF6D4}" type="datetimeFigureOut">
              <a:rPr lang="he-IL" smtClean="0"/>
              <a:t>ד'/תשרי/תשע"ט</a:t>
            </a:fld>
            <a:endParaRPr lang="he-IL"/>
          </a:p>
        </p:txBody>
      </p:sp>
      <p:sp>
        <p:nvSpPr>
          <p:cNvPr id="4" name="מציין מיקום של תמונת שקופית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79768" y="4777958"/>
            <a:ext cx="5438140" cy="3909239"/>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52016" y="9430092"/>
            <a:ext cx="2945659" cy="498135"/>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74" y="9430092"/>
            <a:ext cx="2945659" cy="498135"/>
          </a:xfrm>
          <a:prstGeom prst="rect">
            <a:avLst/>
          </a:prstGeom>
        </p:spPr>
        <p:txBody>
          <a:bodyPr vert="horz" lIns="91440" tIns="45720" rIns="91440" bIns="45720" rtlCol="1" anchor="b"/>
          <a:lstStyle>
            <a:lvl1pPr algn="l">
              <a:defRPr sz="1200"/>
            </a:lvl1pPr>
          </a:lstStyle>
          <a:p>
            <a:fld id="{1907D2AE-709B-4290-B422-69590C10D7BE}" type="slidenum">
              <a:rPr lang="he-IL" smtClean="0"/>
              <a:t>‹#›</a:t>
            </a:fld>
            <a:endParaRPr lang="he-IL"/>
          </a:p>
        </p:txBody>
      </p:sp>
    </p:spTree>
    <p:extLst>
      <p:ext uri="{BB962C8B-B14F-4D97-AF65-F5344CB8AC3E}">
        <p14:creationId xmlns:p14="http://schemas.microsoft.com/office/powerpoint/2010/main" val="313550024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העיסוק באופן הפיקוד הישראלי הנו עיסוק ותיק ששיא עצוב בשנים 1956-1936.</a:t>
            </a:r>
          </a:p>
          <a:p>
            <a:r>
              <a:rPr lang="he-IL" dirty="0" smtClean="0"/>
              <a:t>   </a:t>
            </a:r>
          </a:p>
          <a:p>
            <a:endParaRPr lang="he-IL" dirty="0"/>
          </a:p>
        </p:txBody>
      </p:sp>
      <p:sp>
        <p:nvSpPr>
          <p:cNvPr id="4" name="מציין מיקום של מספר שקופית 3"/>
          <p:cNvSpPr>
            <a:spLocks noGrp="1"/>
          </p:cNvSpPr>
          <p:nvPr>
            <p:ph type="sldNum" sz="quarter" idx="10"/>
          </p:nvPr>
        </p:nvSpPr>
        <p:spPr/>
        <p:txBody>
          <a:bodyPr/>
          <a:lstStyle/>
          <a:p>
            <a:fld id="{D4BFB4EA-0043-474F-9A89-3A62696D70DC}" type="slidenum">
              <a:rPr lang="he-IL" smtClean="0"/>
              <a:t>2</a:t>
            </a:fld>
            <a:endParaRPr lang="he-IL"/>
          </a:p>
        </p:txBody>
      </p:sp>
    </p:spTree>
    <p:extLst>
      <p:ext uri="{BB962C8B-B14F-4D97-AF65-F5344CB8AC3E}">
        <p14:creationId xmlns:p14="http://schemas.microsoft.com/office/powerpoint/2010/main" val="1969942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מסורת – אין מסורת מוקדמת ליהודי החדש הציוני.</a:t>
            </a:r>
          </a:p>
          <a:p>
            <a:r>
              <a:rPr lang="he-IL" dirty="0" smtClean="0"/>
              <a:t>בסיס אידיאולוגי- סוציאליסטי, </a:t>
            </a:r>
            <a:r>
              <a:rPr lang="he-IL" dirty="0" err="1" smtClean="0"/>
              <a:t>שיויון</a:t>
            </a:r>
            <a:r>
              <a:rPr lang="he-IL" dirty="0" smtClean="0"/>
              <a:t> ונכונות </a:t>
            </a:r>
            <a:r>
              <a:rPr lang="he-IL" dirty="0" err="1" smtClean="0"/>
              <a:t>להלחם</a:t>
            </a:r>
            <a:r>
              <a:rPr lang="he-IL" dirty="0" smtClean="0"/>
              <a:t> למען רעיון ולא למען שליט או שלטון</a:t>
            </a:r>
          </a:p>
          <a:p>
            <a:r>
              <a:rPr lang="he-IL" dirty="0" smtClean="0"/>
              <a:t>מענה מבצעי – גישה התקפית ע"פ גישה הגנתית כמענה לאיום</a:t>
            </a:r>
          </a:p>
          <a:p>
            <a:r>
              <a:rPr lang="he-IL" dirty="0" smtClean="0"/>
              <a:t>מענה מנהיגותי- המאפיינים של המונהג וכיצד להניע אותו באופן אפקטיבי.</a:t>
            </a:r>
          </a:p>
          <a:p>
            <a:r>
              <a:rPr lang="he-IL" dirty="0" smtClean="0"/>
              <a:t>גורמים משפיעים – מצב ביטחוני, מצב כלכלי, תנאי מחתרת, מאפייני הגיוס, ההשכלה, היכולת הטכנולוגית, </a:t>
            </a:r>
          </a:p>
          <a:p>
            <a:r>
              <a:rPr lang="he-IL" dirty="0" smtClean="0"/>
              <a:t>אישים משפיעים – האנשים שהנהיגו את הבסיס האידיאולוגי, קבעו את המענה המנהיגותי והמקצועי </a:t>
            </a:r>
          </a:p>
          <a:p>
            <a:r>
              <a:rPr lang="he-IL" dirty="0" smtClean="0"/>
              <a:t>וינגייט – הידיד, גושפנקא מקצועית ומנחיל ערכי לחימה.</a:t>
            </a:r>
          </a:p>
          <a:p>
            <a:r>
              <a:rPr lang="he-IL" dirty="0" smtClean="0"/>
              <a:t>שדה – הגישה הלא פורמאלית והחברית, חסיד האלתור והאי סדר אך מבטא הנועזות והחתירה למגע.</a:t>
            </a:r>
          </a:p>
          <a:p>
            <a:r>
              <a:rPr lang="he-IL" dirty="0" smtClean="0"/>
              <a:t>אלון – מנהיגות כריזמטית שקטה, אוטודידקטיות של המקצוע הצבאי וכישורי מצביאות גבוהים המבטאים יכולת תחבולנית.</a:t>
            </a:r>
          </a:p>
          <a:p>
            <a:r>
              <a:rPr lang="he-IL" dirty="0" smtClean="0"/>
              <a:t>דיין – מנחיל רוח הלחימה לצבא המתחדש.</a:t>
            </a:r>
          </a:p>
          <a:p>
            <a:r>
              <a:rPr lang="he-IL" dirty="0" smtClean="0"/>
              <a:t>שרון- המיישם של מדיניות דיין.</a:t>
            </a:r>
          </a:p>
          <a:p>
            <a:r>
              <a:rPr lang="he-IL" dirty="0" smtClean="0"/>
              <a:t>שגיא ירחיב בנושא </a:t>
            </a:r>
            <a:r>
              <a:rPr lang="he-IL" dirty="0" err="1" smtClean="0"/>
              <a:t>בהרצאותו</a:t>
            </a:r>
            <a:r>
              <a:rPr lang="he-IL" dirty="0" smtClean="0"/>
              <a:t>      </a:t>
            </a:r>
            <a:endParaRPr lang="he-IL" dirty="0"/>
          </a:p>
        </p:txBody>
      </p:sp>
      <p:sp>
        <p:nvSpPr>
          <p:cNvPr id="4" name="מציין מיקום של מספר שקופית 3"/>
          <p:cNvSpPr>
            <a:spLocks noGrp="1"/>
          </p:cNvSpPr>
          <p:nvPr>
            <p:ph type="sldNum" sz="quarter" idx="10"/>
          </p:nvPr>
        </p:nvSpPr>
        <p:spPr/>
        <p:txBody>
          <a:bodyPr/>
          <a:lstStyle/>
          <a:p>
            <a:pPr>
              <a:defRPr/>
            </a:pPr>
            <a:fld id="{0EF33AD8-FD84-4E2A-8038-5EC5D155627A}" type="slidenum">
              <a:rPr lang="he-IL" altLang="he-IL" smtClean="0"/>
              <a:pPr>
                <a:defRPr/>
              </a:pPr>
              <a:t>3</a:t>
            </a:fld>
            <a:endParaRPr lang="en-US" altLang="he-IL"/>
          </a:p>
        </p:txBody>
      </p:sp>
    </p:spTree>
    <p:extLst>
      <p:ext uri="{BB962C8B-B14F-4D97-AF65-F5344CB8AC3E}">
        <p14:creationId xmlns:p14="http://schemas.microsoft.com/office/powerpoint/2010/main" val="4159797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גילום היסטורי של המאפיינים של דמות המפקד הישראלי כפי שמלמדים כיום במכללות ובבה"ד 1</a:t>
            </a:r>
          </a:p>
          <a:p>
            <a:r>
              <a:rPr lang="he-IL" dirty="0" smtClean="0"/>
              <a:t>רוח הציונות מפעמת בו: תפיסת השרות כשליחות אל מול גישה מקצועית ששולבו יחדיו. מקורותיה של תפיסת השליחות בהגנה ובפלמ"ח והגישה המקצועית שמקורותיה בצבא הבריטי.   </a:t>
            </a:r>
          </a:p>
          <a:p>
            <a:r>
              <a:rPr lang="he-IL" dirty="0" smtClean="0"/>
              <a:t>הוויכוח בשנות החמישים בין יוצאי ההגנה-פלמ"ח שדרשו לחנך לוחמים "ללמה" נלחמים לחינוך שדרשו יוצאי הצבא הבריטי "</a:t>
            </a:r>
            <a:r>
              <a:rPr lang="he-IL" dirty="0" err="1" smtClean="0"/>
              <a:t>לאיך</a:t>
            </a:r>
            <a:r>
              <a:rPr lang="he-IL" dirty="0" smtClean="0"/>
              <a:t>" נלחמים  </a:t>
            </a:r>
          </a:p>
          <a:p>
            <a:endParaRPr lang="he-IL" dirty="0"/>
          </a:p>
        </p:txBody>
      </p:sp>
      <p:sp>
        <p:nvSpPr>
          <p:cNvPr id="4" name="מציין מיקום של מספר שקופית 3"/>
          <p:cNvSpPr>
            <a:spLocks noGrp="1"/>
          </p:cNvSpPr>
          <p:nvPr>
            <p:ph type="sldNum" sz="quarter" idx="10"/>
          </p:nvPr>
        </p:nvSpPr>
        <p:spPr/>
        <p:txBody>
          <a:bodyPr/>
          <a:lstStyle/>
          <a:p>
            <a:fld id="{D4BFB4EA-0043-474F-9A89-3A62696D70DC}" type="slidenum">
              <a:rPr lang="he-IL" smtClean="0"/>
              <a:t>11</a:t>
            </a:fld>
            <a:endParaRPr lang="he-IL"/>
          </a:p>
        </p:txBody>
      </p:sp>
    </p:spTree>
    <p:extLst>
      <p:ext uri="{BB962C8B-B14F-4D97-AF65-F5344CB8AC3E}">
        <p14:creationId xmlns:p14="http://schemas.microsoft.com/office/powerpoint/2010/main" val="341344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אתגרי הפיקוד 2018</a:t>
            </a:r>
          </a:p>
          <a:p>
            <a:r>
              <a:rPr lang="he-IL" dirty="0" smtClean="0"/>
              <a:t>ימין למטה – מוטיבציה</a:t>
            </a:r>
          </a:p>
          <a:p>
            <a:r>
              <a:rPr lang="he-IL" dirty="0" smtClean="0"/>
              <a:t>מרכז- מסכים ורשתות חברתיות.</a:t>
            </a:r>
          </a:p>
          <a:p>
            <a:r>
              <a:rPr lang="he-IL" dirty="0" smtClean="0"/>
              <a:t>שמאל למטה – שילוב בנים בנות.</a:t>
            </a:r>
          </a:p>
          <a:p>
            <a:r>
              <a:rPr lang="he-IL" dirty="0" smtClean="0"/>
              <a:t>למעלה משמאל – כל דבר מצולם ומעולה לרשת.</a:t>
            </a:r>
          </a:p>
          <a:p>
            <a:r>
              <a:rPr lang="he-IL" dirty="0" smtClean="0"/>
              <a:t>תתווסף תמונה על אתגר הפיקוד מול </a:t>
            </a:r>
            <a:r>
              <a:rPr lang="he-IL" dirty="0" err="1" smtClean="0"/>
              <a:t>אוכלוסיה</a:t>
            </a:r>
            <a:r>
              <a:rPr lang="he-IL" dirty="0" smtClean="0"/>
              <a:t> אזרחית. </a:t>
            </a:r>
            <a:endParaRPr lang="he-IL" dirty="0"/>
          </a:p>
        </p:txBody>
      </p:sp>
      <p:sp>
        <p:nvSpPr>
          <p:cNvPr id="4" name="מציין מיקום של מספר שקופית 3"/>
          <p:cNvSpPr>
            <a:spLocks noGrp="1"/>
          </p:cNvSpPr>
          <p:nvPr>
            <p:ph type="sldNum" sz="quarter" idx="10"/>
          </p:nvPr>
        </p:nvSpPr>
        <p:spPr/>
        <p:txBody>
          <a:bodyPr/>
          <a:lstStyle/>
          <a:p>
            <a:fld id="{D4BFB4EA-0043-474F-9A89-3A62696D70DC}" type="slidenum">
              <a:rPr lang="he-IL" smtClean="0"/>
              <a:t>12</a:t>
            </a:fld>
            <a:endParaRPr lang="he-IL"/>
          </a:p>
        </p:txBody>
      </p:sp>
    </p:spTree>
    <p:extLst>
      <p:ext uri="{BB962C8B-B14F-4D97-AF65-F5344CB8AC3E}">
        <p14:creationId xmlns:p14="http://schemas.microsoft.com/office/powerpoint/2010/main" val="3433128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4BFB4EA-0043-474F-9A89-3A62696D70DC}" type="slidenum">
              <a:rPr lang="he-IL" smtClean="0"/>
              <a:t>13</a:t>
            </a:fld>
            <a:endParaRPr lang="he-IL"/>
          </a:p>
        </p:txBody>
      </p:sp>
    </p:spTree>
    <p:extLst>
      <p:ext uri="{BB962C8B-B14F-4D97-AF65-F5344CB8AC3E}">
        <p14:creationId xmlns:p14="http://schemas.microsoft.com/office/powerpoint/2010/main" val="481986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err="1" smtClean="0"/>
              <a:t>לה"ד</a:t>
            </a:r>
            <a:r>
              <a:rPr lang="he-IL" dirty="0" smtClean="0"/>
              <a:t>- לשכת ההדרכה </a:t>
            </a:r>
          </a:p>
          <a:p>
            <a:r>
              <a:rPr lang="he-IL" dirty="0" smtClean="0"/>
              <a:t>מאפייני הנוער הישראלי – שיוך לאתגרי הפיקוד</a:t>
            </a:r>
            <a:endParaRPr lang="he-IL" dirty="0"/>
          </a:p>
        </p:txBody>
      </p:sp>
      <p:sp>
        <p:nvSpPr>
          <p:cNvPr id="4" name="מציין מיקום של מספר שקופית 3"/>
          <p:cNvSpPr>
            <a:spLocks noGrp="1"/>
          </p:cNvSpPr>
          <p:nvPr>
            <p:ph type="sldNum" sz="quarter" idx="10"/>
          </p:nvPr>
        </p:nvSpPr>
        <p:spPr/>
        <p:txBody>
          <a:bodyPr/>
          <a:lstStyle/>
          <a:p>
            <a:fld id="{D4BFB4EA-0043-474F-9A89-3A62696D70DC}" type="slidenum">
              <a:rPr lang="he-IL" smtClean="0"/>
              <a:t>14</a:t>
            </a:fld>
            <a:endParaRPr lang="he-IL"/>
          </a:p>
        </p:txBody>
      </p:sp>
    </p:spTree>
    <p:extLst>
      <p:ext uri="{BB962C8B-B14F-4D97-AF65-F5344CB8AC3E}">
        <p14:creationId xmlns:p14="http://schemas.microsoft.com/office/powerpoint/2010/main" val="4258403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האם צה"ל הפך מדוד לגוליית. </a:t>
            </a:r>
          </a:p>
          <a:p>
            <a:r>
              <a:rPr lang="he-IL" dirty="0" smtClean="0"/>
              <a:t>צבא קטן, דל משאבים, מול עוצמה צבאית של מדינות ערב הסובבות אותנו והפועל באופן תחבולני בלחימה נגדו.</a:t>
            </a:r>
          </a:p>
          <a:p>
            <a:r>
              <a:rPr lang="he-IL" dirty="0" smtClean="0"/>
              <a:t>האם היום העוצמה מייתרת את התחבולה והיא נעדרת מהתוכניות ומאופן הפעלת הכוח של כל הרמות בצה"ל?</a:t>
            </a:r>
          </a:p>
          <a:p>
            <a:endParaRPr lang="he-IL" dirty="0" smtClean="0"/>
          </a:p>
          <a:p>
            <a:r>
              <a:rPr lang="he-IL" dirty="0" smtClean="0"/>
              <a:t>תמונה שמאלית למעלה – מבצע רביב 1969. הנחתת טנקי </a:t>
            </a:r>
            <a:r>
              <a:rPr lang="he-IL" dirty="0" err="1" smtClean="0"/>
              <a:t>ורק"ם</a:t>
            </a:r>
            <a:r>
              <a:rPr lang="he-IL" dirty="0" smtClean="0"/>
              <a:t> שלל לפשיטה ממוכנת </a:t>
            </a:r>
            <a:r>
              <a:rPr lang="he-IL" smtClean="0"/>
              <a:t>בדרום סואץ.  </a:t>
            </a:r>
            <a:endParaRPr lang="he-IL" dirty="0"/>
          </a:p>
        </p:txBody>
      </p:sp>
      <p:sp>
        <p:nvSpPr>
          <p:cNvPr id="4" name="מציין מיקום של מספר שקופית 3"/>
          <p:cNvSpPr>
            <a:spLocks noGrp="1"/>
          </p:cNvSpPr>
          <p:nvPr>
            <p:ph type="sldNum" sz="quarter" idx="10"/>
          </p:nvPr>
        </p:nvSpPr>
        <p:spPr/>
        <p:txBody>
          <a:bodyPr/>
          <a:lstStyle/>
          <a:p>
            <a:fld id="{D4BFB4EA-0043-474F-9A89-3A62696D70DC}" type="slidenum">
              <a:rPr lang="he-IL" smtClean="0"/>
              <a:t>15</a:t>
            </a:fld>
            <a:endParaRPr lang="he-IL"/>
          </a:p>
        </p:txBody>
      </p:sp>
    </p:spTree>
    <p:extLst>
      <p:ext uri="{BB962C8B-B14F-4D97-AF65-F5344CB8AC3E}">
        <p14:creationId xmlns:p14="http://schemas.microsoft.com/office/powerpoint/2010/main" val="3220574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5065D6AA-8EF7-4185-9951-CD51FE0251F9}" type="datetimeFigureOut">
              <a:rPr lang="he-IL" smtClean="0"/>
              <a:t>ד'/תשרי/תשע"ט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EE86C21-ABFE-40B5-B3E3-E6BEEB2BA3D2}" type="slidenum">
              <a:rPr lang="he-IL" smtClean="0"/>
              <a:t>‹#›</a:t>
            </a:fld>
            <a:endParaRPr lang="he-IL"/>
          </a:p>
        </p:txBody>
      </p:sp>
    </p:spTree>
    <p:extLst>
      <p:ext uri="{BB962C8B-B14F-4D97-AF65-F5344CB8AC3E}">
        <p14:creationId xmlns:p14="http://schemas.microsoft.com/office/powerpoint/2010/main" val="1999073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5065D6AA-8EF7-4185-9951-CD51FE0251F9}" type="datetimeFigureOut">
              <a:rPr lang="he-IL" smtClean="0"/>
              <a:t>ד'/תשרי/תשע"ט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EE86C21-ABFE-40B5-B3E3-E6BEEB2BA3D2}" type="slidenum">
              <a:rPr lang="he-IL" smtClean="0"/>
              <a:t>‹#›</a:t>
            </a:fld>
            <a:endParaRPr lang="he-IL"/>
          </a:p>
        </p:txBody>
      </p:sp>
    </p:spTree>
    <p:extLst>
      <p:ext uri="{BB962C8B-B14F-4D97-AF65-F5344CB8AC3E}">
        <p14:creationId xmlns:p14="http://schemas.microsoft.com/office/powerpoint/2010/main" val="3776323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5065D6AA-8EF7-4185-9951-CD51FE0251F9}" type="datetimeFigureOut">
              <a:rPr lang="he-IL" smtClean="0"/>
              <a:t>ד'/תשרי/תשע"ט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EE86C21-ABFE-40B5-B3E3-E6BEEB2BA3D2}" type="slidenum">
              <a:rPr lang="he-IL" smtClean="0"/>
              <a:t>‹#›</a:t>
            </a:fld>
            <a:endParaRPr lang="he-IL"/>
          </a:p>
        </p:txBody>
      </p:sp>
    </p:spTree>
    <p:extLst>
      <p:ext uri="{BB962C8B-B14F-4D97-AF65-F5344CB8AC3E}">
        <p14:creationId xmlns:p14="http://schemas.microsoft.com/office/powerpoint/2010/main" val="1852515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5065D6AA-8EF7-4185-9951-CD51FE0251F9}" type="datetimeFigureOut">
              <a:rPr lang="he-IL" smtClean="0"/>
              <a:t>ד'/תשרי/תשע"ט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EE86C21-ABFE-40B5-B3E3-E6BEEB2BA3D2}" type="slidenum">
              <a:rPr lang="he-IL" smtClean="0"/>
              <a:t>‹#›</a:t>
            </a:fld>
            <a:endParaRPr lang="he-IL"/>
          </a:p>
        </p:txBody>
      </p:sp>
    </p:spTree>
    <p:extLst>
      <p:ext uri="{BB962C8B-B14F-4D97-AF65-F5344CB8AC3E}">
        <p14:creationId xmlns:p14="http://schemas.microsoft.com/office/powerpoint/2010/main" val="41189172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5065D6AA-8EF7-4185-9951-CD51FE0251F9}" type="datetimeFigureOut">
              <a:rPr lang="he-IL" smtClean="0"/>
              <a:t>ד'/תשרי/תשע"ט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EE86C21-ABFE-40B5-B3E3-E6BEEB2BA3D2}" type="slidenum">
              <a:rPr lang="he-IL" smtClean="0"/>
              <a:t>‹#›</a:t>
            </a:fld>
            <a:endParaRPr lang="he-IL"/>
          </a:p>
        </p:txBody>
      </p:sp>
    </p:spTree>
    <p:extLst>
      <p:ext uri="{BB962C8B-B14F-4D97-AF65-F5344CB8AC3E}">
        <p14:creationId xmlns:p14="http://schemas.microsoft.com/office/powerpoint/2010/main" val="3589441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5065D6AA-8EF7-4185-9951-CD51FE0251F9}" type="datetimeFigureOut">
              <a:rPr lang="he-IL" smtClean="0"/>
              <a:t>ד'/תשרי/תשע"ט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EE86C21-ABFE-40B5-B3E3-E6BEEB2BA3D2}" type="slidenum">
              <a:rPr lang="he-IL" smtClean="0"/>
              <a:t>‹#›</a:t>
            </a:fld>
            <a:endParaRPr lang="he-IL"/>
          </a:p>
        </p:txBody>
      </p:sp>
    </p:spTree>
    <p:extLst>
      <p:ext uri="{BB962C8B-B14F-4D97-AF65-F5344CB8AC3E}">
        <p14:creationId xmlns:p14="http://schemas.microsoft.com/office/powerpoint/2010/main" val="2181925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5065D6AA-8EF7-4185-9951-CD51FE0251F9}" type="datetimeFigureOut">
              <a:rPr lang="he-IL" smtClean="0"/>
              <a:t>ד'/תשרי/תשע"ט</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9EE86C21-ABFE-40B5-B3E3-E6BEEB2BA3D2}" type="slidenum">
              <a:rPr lang="he-IL" smtClean="0"/>
              <a:t>‹#›</a:t>
            </a:fld>
            <a:endParaRPr lang="he-IL"/>
          </a:p>
        </p:txBody>
      </p:sp>
    </p:spTree>
    <p:extLst>
      <p:ext uri="{BB962C8B-B14F-4D97-AF65-F5344CB8AC3E}">
        <p14:creationId xmlns:p14="http://schemas.microsoft.com/office/powerpoint/2010/main" val="2068494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5065D6AA-8EF7-4185-9951-CD51FE0251F9}" type="datetimeFigureOut">
              <a:rPr lang="he-IL" smtClean="0"/>
              <a:t>ד'/תשרי/תשע"ט</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9EE86C21-ABFE-40B5-B3E3-E6BEEB2BA3D2}" type="slidenum">
              <a:rPr lang="he-IL" smtClean="0"/>
              <a:t>‹#›</a:t>
            </a:fld>
            <a:endParaRPr lang="he-IL"/>
          </a:p>
        </p:txBody>
      </p:sp>
    </p:spTree>
    <p:extLst>
      <p:ext uri="{BB962C8B-B14F-4D97-AF65-F5344CB8AC3E}">
        <p14:creationId xmlns:p14="http://schemas.microsoft.com/office/powerpoint/2010/main" val="1250467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5065D6AA-8EF7-4185-9951-CD51FE0251F9}" type="datetimeFigureOut">
              <a:rPr lang="he-IL" smtClean="0"/>
              <a:t>ד'/תשרי/תשע"ט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9EE86C21-ABFE-40B5-B3E3-E6BEEB2BA3D2}" type="slidenum">
              <a:rPr lang="he-IL" smtClean="0"/>
              <a:t>‹#›</a:t>
            </a:fld>
            <a:endParaRPr lang="he-IL"/>
          </a:p>
        </p:txBody>
      </p:sp>
    </p:spTree>
    <p:extLst>
      <p:ext uri="{BB962C8B-B14F-4D97-AF65-F5344CB8AC3E}">
        <p14:creationId xmlns:p14="http://schemas.microsoft.com/office/powerpoint/2010/main" val="204155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5065D6AA-8EF7-4185-9951-CD51FE0251F9}" type="datetimeFigureOut">
              <a:rPr lang="he-IL" smtClean="0"/>
              <a:t>ד'/תשרי/תשע"ט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EE86C21-ABFE-40B5-B3E3-E6BEEB2BA3D2}" type="slidenum">
              <a:rPr lang="he-IL" smtClean="0"/>
              <a:t>‹#›</a:t>
            </a:fld>
            <a:endParaRPr lang="he-IL"/>
          </a:p>
        </p:txBody>
      </p:sp>
    </p:spTree>
    <p:extLst>
      <p:ext uri="{BB962C8B-B14F-4D97-AF65-F5344CB8AC3E}">
        <p14:creationId xmlns:p14="http://schemas.microsoft.com/office/powerpoint/2010/main" val="1715675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5065D6AA-8EF7-4185-9951-CD51FE0251F9}" type="datetimeFigureOut">
              <a:rPr lang="he-IL" smtClean="0"/>
              <a:t>ד'/תשרי/תשע"ט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EE86C21-ABFE-40B5-B3E3-E6BEEB2BA3D2}" type="slidenum">
              <a:rPr lang="he-IL" smtClean="0"/>
              <a:t>‹#›</a:t>
            </a:fld>
            <a:endParaRPr lang="he-IL"/>
          </a:p>
        </p:txBody>
      </p:sp>
    </p:spTree>
    <p:extLst>
      <p:ext uri="{BB962C8B-B14F-4D97-AF65-F5344CB8AC3E}">
        <p14:creationId xmlns:p14="http://schemas.microsoft.com/office/powerpoint/2010/main" val="3898844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rgbClr val="E3F2F5"/>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065D6AA-8EF7-4185-9951-CD51FE0251F9}" type="datetimeFigureOut">
              <a:rPr lang="he-IL" smtClean="0"/>
              <a:t>ד'/תשרי/תשע"ט</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EE86C21-ABFE-40B5-B3E3-E6BEEB2BA3D2}" type="slidenum">
              <a:rPr lang="he-IL" smtClean="0"/>
              <a:t>‹#›</a:t>
            </a:fld>
            <a:endParaRPr lang="he-IL"/>
          </a:p>
        </p:txBody>
      </p:sp>
    </p:spTree>
    <p:extLst>
      <p:ext uri="{BB962C8B-B14F-4D97-AF65-F5344CB8AC3E}">
        <p14:creationId xmlns:p14="http://schemas.microsoft.com/office/powerpoint/2010/main" val="960661497"/>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iming>
    <p:tnLst>
      <p:par>
        <p:cTn id="1" dur="indefinite" restart="never" nodeType="tmRoot"/>
      </p:par>
    </p:tnLst>
  </p:timing>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0" y="2420008"/>
            <a:ext cx="12192000" cy="1916054"/>
          </a:xfrm>
        </p:spPr>
        <p:txBody>
          <a:bodyPr>
            <a:noAutofit/>
          </a:bodyPr>
          <a:lstStyle/>
          <a:p>
            <a:pPr rtl="0"/>
            <a:r>
              <a:rPr lang="en-US" sz="4800" b="1" dirty="0">
                <a:effectLst>
                  <a:outerShdw blurRad="38100" dist="38100" dir="2700000" algn="tl">
                    <a:srgbClr val="000000">
                      <a:alpha val="43137"/>
                    </a:srgbClr>
                  </a:outerShdw>
                </a:effectLst>
                <a:latin typeface="+mn-lt"/>
                <a:cs typeface="Lucida Sans Unicode" panose="020B0602030504020204" pitchFamily="34" charset="0"/>
              </a:rPr>
              <a:t>and the </a:t>
            </a:r>
            <a:r>
              <a:rPr lang="en-US" sz="4800" b="1" dirty="0" smtClean="0">
                <a:effectLst>
                  <a:outerShdw blurRad="38100" dist="38100" dir="2700000" algn="tl">
                    <a:srgbClr val="000000">
                      <a:alpha val="43137"/>
                    </a:srgbClr>
                  </a:outerShdw>
                </a:effectLst>
                <a:latin typeface="+mn-lt"/>
                <a:cs typeface="Lucida Sans Unicode" panose="020B0602030504020204" pitchFamily="34" charset="0"/>
              </a:rPr>
              <a:t>Concept of </a:t>
            </a:r>
            <a:r>
              <a:rPr lang="en-US" sz="4800" b="1" dirty="0">
                <a:effectLst>
                  <a:outerShdw blurRad="38100" dist="38100" dir="2700000" algn="tl">
                    <a:srgbClr val="000000">
                      <a:alpha val="43137"/>
                    </a:srgbClr>
                  </a:outerShdw>
                </a:effectLst>
                <a:latin typeface="+mn-lt"/>
                <a:cs typeface="Lucida Sans Unicode" panose="020B0602030504020204" pitchFamily="34" charset="0"/>
              </a:rPr>
              <a:t>the Israeli </a:t>
            </a:r>
            <a:r>
              <a:rPr lang="en-US" sz="4800" b="1" dirty="0" smtClean="0">
                <a:effectLst>
                  <a:outerShdw blurRad="38100" dist="38100" dir="2700000" algn="tl">
                    <a:srgbClr val="000000">
                      <a:alpha val="43137"/>
                    </a:srgbClr>
                  </a:outerShdw>
                </a:effectLst>
                <a:latin typeface="+mn-lt"/>
                <a:cs typeface="Lucida Sans Unicode" panose="020B0602030504020204" pitchFamily="34" charset="0"/>
              </a:rPr>
              <a:t>Commander</a:t>
            </a:r>
            <a:endParaRPr lang="he-IL" sz="4800" b="1" dirty="0">
              <a:solidFill>
                <a:schemeClr val="tx1"/>
              </a:solidFill>
              <a:effectLst>
                <a:outerShdw blurRad="38100" dist="38100" dir="2700000" algn="tl">
                  <a:srgbClr val="000000">
                    <a:alpha val="43137"/>
                  </a:srgbClr>
                </a:outerShdw>
              </a:effectLst>
              <a:latin typeface="+mn-lt"/>
              <a:cs typeface="Lucida Sans Unicode" panose="020B0602030504020204" pitchFamily="34" charset="0"/>
            </a:endParaRPr>
          </a:p>
        </p:txBody>
      </p:sp>
      <p:sp>
        <p:nvSpPr>
          <p:cNvPr id="3" name="כותרת משנה 2"/>
          <p:cNvSpPr>
            <a:spLocks noGrp="1"/>
          </p:cNvSpPr>
          <p:nvPr>
            <p:ph type="subTitle" idx="1"/>
          </p:nvPr>
        </p:nvSpPr>
        <p:spPr>
          <a:xfrm>
            <a:off x="0" y="2420008"/>
            <a:ext cx="12192000" cy="1096899"/>
          </a:xfrm>
        </p:spPr>
        <p:txBody>
          <a:bodyPr>
            <a:noAutofit/>
          </a:bodyPr>
          <a:lstStyle/>
          <a:p>
            <a:pPr rtl="0"/>
            <a:r>
              <a:rPr lang="en-US" sz="6600" b="1" dirty="0">
                <a:solidFill>
                  <a:schemeClr val="accent5">
                    <a:lumMod val="50000"/>
                  </a:schemeClr>
                </a:solidFill>
                <a:ea typeface="+mj-ea"/>
                <a:cs typeface="Lucida Sans Unicode" panose="020B0602030504020204" pitchFamily="34" charset="0"/>
              </a:rPr>
              <a:t>70 </a:t>
            </a:r>
            <a:r>
              <a:rPr lang="en-US" sz="6600" b="1" dirty="0" smtClean="0">
                <a:solidFill>
                  <a:schemeClr val="accent5">
                    <a:lumMod val="50000"/>
                  </a:schemeClr>
                </a:solidFill>
                <a:ea typeface="+mj-ea"/>
                <a:cs typeface="Lucida Sans Unicode" panose="020B0602030504020204" pitchFamily="34" charset="0"/>
              </a:rPr>
              <a:t>Years of </a:t>
            </a:r>
            <a:r>
              <a:rPr lang="en-US" sz="6600" b="1" dirty="0">
                <a:solidFill>
                  <a:schemeClr val="accent5">
                    <a:lumMod val="50000"/>
                  </a:schemeClr>
                </a:solidFill>
                <a:ea typeface="+mj-ea"/>
                <a:cs typeface="Lucida Sans Unicode" panose="020B0602030504020204" pitchFamily="34" charset="0"/>
              </a:rPr>
              <a:t>the </a:t>
            </a:r>
            <a:r>
              <a:rPr lang="en-US" sz="6600" b="1" dirty="0" smtClean="0">
                <a:solidFill>
                  <a:schemeClr val="accent5">
                    <a:lumMod val="50000"/>
                  </a:schemeClr>
                </a:solidFill>
                <a:ea typeface="+mj-ea"/>
                <a:cs typeface="Lucida Sans Unicode" panose="020B0602030504020204" pitchFamily="34" charset="0"/>
              </a:rPr>
              <a:t>Israeli Commander</a:t>
            </a:r>
            <a:endParaRPr lang="he-IL" sz="6600" b="1" dirty="0">
              <a:solidFill>
                <a:schemeClr val="accent5">
                  <a:lumMod val="50000"/>
                </a:schemeClr>
              </a:solidFill>
              <a:ea typeface="+mj-ea"/>
              <a:cs typeface="Lucida Sans Unicode" panose="020B0602030504020204" pitchFamily="34" charset="0"/>
            </a:endParaRPr>
          </a:p>
        </p:txBody>
      </p:sp>
      <p:pic>
        <p:nvPicPr>
          <p:cNvPr id="6" name="תמונה 5"/>
          <p:cNvPicPr>
            <a:picLocks noChangeAspect="1"/>
          </p:cNvPicPr>
          <p:nvPr/>
        </p:nvPicPr>
        <p:blipFill rotWithShape="1">
          <a:blip r:embed="rId2">
            <a:extLst>
              <a:ext uri="{BEBA8EAE-BF5A-486C-A8C5-ECC9F3942E4B}">
                <a14:imgProps xmlns:a14="http://schemas.microsoft.com/office/drawing/2010/main">
                  <a14:imgLayer r:embed="rId3">
                    <a14:imgEffect>
                      <a14:backgroundRemoval t="2000" b="9938" l="87520" r="97520"/>
                    </a14:imgEffect>
                  </a14:imgLayer>
                </a14:imgProps>
              </a:ext>
              <a:ext uri="{28A0092B-C50C-407E-A947-70E740481C1C}">
                <a14:useLocalDpi xmlns:a14="http://schemas.microsoft.com/office/drawing/2010/main" val="0"/>
              </a:ext>
            </a:extLst>
          </a:blip>
          <a:srcRect l="88055" t="2018" r="2173" b="91238"/>
          <a:stretch/>
        </p:blipFill>
        <p:spPr>
          <a:xfrm>
            <a:off x="76200" y="86149"/>
            <a:ext cx="919015" cy="811682"/>
          </a:xfrm>
          <a:prstGeom prst="rect">
            <a:avLst/>
          </a:prstGeom>
        </p:spPr>
      </p:pic>
      <p:pic>
        <p:nvPicPr>
          <p:cNvPr id="5" name="Picture 5" descr="מבל חדש"/>
          <p:cNvPicPr preferRelativeResize="0">
            <a:picLocks noChangeArrowheads="1"/>
          </p:cNvPicPr>
          <p:nvPr/>
        </p:nvPicPr>
        <p:blipFill>
          <a:blip r:embed="rId4" cstate="print"/>
          <a:srcRect/>
          <a:stretch>
            <a:fillRect/>
          </a:stretch>
        </p:blipFill>
        <p:spPr bwMode="auto">
          <a:xfrm>
            <a:off x="11546006" y="86149"/>
            <a:ext cx="539530" cy="811682"/>
          </a:xfrm>
          <a:prstGeom prst="rect">
            <a:avLst/>
          </a:prstGeom>
          <a:noFill/>
          <a:ln w="28575">
            <a:noFill/>
            <a:miter lim="800000"/>
            <a:headEnd/>
            <a:tailEnd/>
          </a:ln>
        </p:spPr>
      </p:pic>
    </p:spTree>
    <p:extLst>
      <p:ext uri="{BB962C8B-B14F-4D97-AF65-F5344CB8AC3E}">
        <p14:creationId xmlns:p14="http://schemas.microsoft.com/office/powerpoint/2010/main" val="1723159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933186" cy="6851273"/>
          </a:xfrm>
          <a:prstGeom prst="rect">
            <a:avLst/>
          </a:prstGeom>
        </p:spPr>
      </p:pic>
      <p:sp>
        <p:nvSpPr>
          <p:cNvPr id="3" name="מלבן 2"/>
          <p:cNvSpPr/>
          <p:nvPr/>
        </p:nvSpPr>
        <p:spPr>
          <a:xfrm>
            <a:off x="7082949" y="541342"/>
            <a:ext cx="5220262" cy="6055504"/>
          </a:xfrm>
          <a:prstGeom prst="rect">
            <a:avLst/>
          </a:prstGeom>
        </p:spPr>
        <p:txBody>
          <a:bodyPr wrap="square">
            <a:spAutoFit/>
          </a:bodyPr>
          <a:lstStyle/>
          <a:p>
            <a:pPr algn="l" rtl="0">
              <a:lnSpc>
                <a:spcPct val="150000"/>
              </a:lnSpc>
            </a:pPr>
            <a:r>
              <a:rPr lang="en-US" sz="2000" dirty="0">
                <a:cs typeface="Lucida Sans Unicode" panose="020B0602030504020204" pitchFamily="34" charset="0"/>
              </a:rPr>
              <a:t>"The supreme truth of every IDF commander is to know that it is not enough that he knows the profession of the army and will deploy it to the best of his abilities. He must be an educator by divine grace. A man who lives exemplary.</a:t>
            </a:r>
          </a:p>
          <a:p>
            <a:pPr algn="l" rtl="0">
              <a:lnSpc>
                <a:spcPct val="150000"/>
              </a:lnSpc>
            </a:pPr>
            <a:r>
              <a:rPr lang="en-US" sz="2000" dirty="0">
                <a:cs typeface="Lucida Sans Unicode" panose="020B0602030504020204" pitchFamily="34" charset="0"/>
              </a:rPr>
              <a:t>Only the exemplary man and IDF commanders are committed to being exemplary people, and in Israel he will shape the image of his </a:t>
            </a:r>
            <a:r>
              <a:rPr lang="en-US" sz="2000" dirty="0" smtClean="0">
                <a:cs typeface="Lucida Sans Unicode" panose="020B0602030504020204" pitchFamily="34" charset="0"/>
              </a:rPr>
              <a:t>disciple.</a:t>
            </a:r>
          </a:p>
          <a:p>
            <a:pPr algn="l" rtl="0">
              <a:lnSpc>
                <a:spcPct val="150000"/>
              </a:lnSpc>
            </a:pPr>
            <a:endParaRPr lang="en-US" sz="2000" dirty="0">
              <a:cs typeface="Lucida Sans Unicode" panose="020B0602030504020204" pitchFamily="34" charset="0"/>
            </a:endParaRPr>
          </a:p>
          <a:p>
            <a:pPr algn="l" rtl="0">
              <a:lnSpc>
                <a:spcPct val="150000"/>
              </a:lnSpc>
            </a:pPr>
            <a:r>
              <a:rPr lang="en-US" sz="2000" b="1" dirty="0">
                <a:cs typeface="Lucida Sans Unicode" panose="020B0602030504020204" pitchFamily="34" charset="0"/>
              </a:rPr>
              <a:t>Not in the power of discipline, of routine, of technique, although one must not belittle all of these things, but rather by the power of his great personality. "</a:t>
            </a:r>
            <a:endParaRPr lang="he-IL" sz="2000" b="1" dirty="0">
              <a:cs typeface="Lucida Sans Unicode" panose="020B0602030504020204" pitchFamily="34" charset="0"/>
            </a:endParaRPr>
          </a:p>
        </p:txBody>
      </p:sp>
    </p:spTree>
    <p:extLst>
      <p:ext uri="{BB962C8B-B14F-4D97-AF65-F5344CB8AC3E}">
        <p14:creationId xmlns:p14="http://schemas.microsoft.com/office/powerpoint/2010/main" val="162622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ortal.army.idf/sites/Mihlalot/pum_klali/SiteImages/%D7%93%D7%A3%20%D7%AA%D7%93%D7%9E%D7%99%D7%AA%2001.07.PNG"/>
          <p:cNvPicPr>
            <a:picLocks noChangeAspect="1" noChangeArrowheads="1"/>
          </p:cNvPicPr>
          <p:nvPr/>
        </p:nvPicPr>
        <p:blipFill rotWithShape="1">
          <a:blip r:embed="rId3">
            <a:extLst>
              <a:ext uri="{28A0092B-C50C-407E-A947-70E740481C1C}">
                <a14:useLocalDpi xmlns:a14="http://schemas.microsoft.com/office/drawing/2010/main" val="0"/>
              </a:ext>
            </a:extLst>
          </a:blip>
          <a:srcRect l="4900" t="78277" r="65048" b="613"/>
          <a:stretch/>
        </p:blipFill>
        <p:spPr bwMode="auto">
          <a:xfrm>
            <a:off x="5923128" y="4503761"/>
            <a:ext cx="6337113" cy="24429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https://portal.army.idf/sites/Mihlalot/pum_klali/SiteImages/%D7%93%D7%A3%20%D7%AA%D7%93%D7%9E%D7%99%D7%AA%2001.07.PNG"/>
          <p:cNvPicPr>
            <a:picLocks noChangeAspect="1" noChangeArrowheads="1"/>
          </p:cNvPicPr>
          <p:nvPr/>
        </p:nvPicPr>
        <p:blipFill rotWithShape="1">
          <a:blip r:embed="rId3">
            <a:extLst>
              <a:ext uri="{28A0092B-C50C-407E-A947-70E740481C1C}">
                <a14:useLocalDpi xmlns:a14="http://schemas.microsoft.com/office/drawing/2010/main" val="0"/>
              </a:ext>
            </a:extLst>
          </a:blip>
          <a:srcRect l="4900" t="79031" r="65048" b="613"/>
          <a:stretch/>
        </p:blipFill>
        <p:spPr bwMode="auto">
          <a:xfrm flipH="1">
            <a:off x="-81893" y="4593342"/>
            <a:ext cx="6250675" cy="23397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67630" y="267277"/>
            <a:ext cx="8202304" cy="4647426"/>
          </a:xfrm>
          <a:prstGeom prst="rect">
            <a:avLst/>
          </a:prstGeom>
          <a:noFill/>
        </p:spPr>
        <p:txBody>
          <a:bodyPr wrap="square" rtlCol="1">
            <a:spAutoFit/>
          </a:bodyPr>
          <a:lstStyle/>
          <a:p>
            <a:pPr algn="ctr" rtl="0">
              <a:lnSpc>
                <a:spcPct val="200000"/>
              </a:lnSpc>
            </a:pPr>
            <a:r>
              <a:rPr lang="en-US" sz="2800" b="1" dirty="0">
                <a:solidFill>
                  <a:srgbClr val="002060"/>
                </a:solidFill>
                <a:latin typeface="+mj-lt"/>
                <a:cs typeface="Gisha" panose="020B0502040204020203" pitchFamily="34" charset="-79"/>
              </a:rPr>
              <a:t>An Israeli commander</a:t>
            </a:r>
          </a:p>
          <a:p>
            <a:pPr algn="ctr" rtl="0">
              <a:lnSpc>
                <a:spcPct val="200000"/>
              </a:lnSpc>
            </a:pPr>
            <a:r>
              <a:rPr lang="en-US" sz="2000" b="1" dirty="0">
                <a:solidFill>
                  <a:srgbClr val="002060"/>
                </a:solidFill>
                <a:latin typeface="+mj-lt"/>
                <a:cs typeface="Gisha" panose="020B0502040204020203" pitchFamily="34" charset="-79"/>
              </a:rPr>
              <a:t>The spirit of Zionism permeates him - the fate of the battle in his hands</a:t>
            </a:r>
          </a:p>
          <a:p>
            <a:pPr algn="ctr" rtl="0">
              <a:lnSpc>
                <a:spcPct val="200000"/>
              </a:lnSpc>
            </a:pPr>
            <a:r>
              <a:rPr lang="en-US" sz="2000" b="1" dirty="0">
                <a:solidFill>
                  <a:srgbClr val="002060"/>
                </a:solidFill>
                <a:latin typeface="+mj-lt"/>
                <a:cs typeface="Gisha" panose="020B0502040204020203" pitchFamily="34" charset="-79"/>
              </a:rPr>
              <a:t>Committed, worthy of his orders and instilling in them a fighting spirit</a:t>
            </a:r>
          </a:p>
          <a:p>
            <a:pPr algn="ctr" rtl="0">
              <a:lnSpc>
                <a:spcPct val="200000"/>
              </a:lnSpc>
            </a:pPr>
            <a:r>
              <a:rPr lang="en-US" sz="2000" b="1" dirty="0">
                <a:solidFill>
                  <a:srgbClr val="002060"/>
                </a:solidFill>
                <a:latin typeface="+mj-lt"/>
                <a:cs typeface="Gisha" panose="020B0502040204020203" pitchFamily="34" charset="-79"/>
              </a:rPr>
              <a:t>An in-depth professional, studying and teaching his subordinates</a:t>
            </a:r>
          </a:p>
          <a:p>
            <a:pPr algn="ctr" rtl="0">
              <a:lnSpc>
                <a:spcPct val="200000"/>
              </a:lnSpc>
            </a:pPr>
            <a:r>
              <a:rPr lang="en-US" sz="2000" b="1" dirty="0">
                <a:solidFill>
                  <a:srgbClr val="002060"/>
                </a:solidFill>
                <a:latin typeface="+mj-lt"/>
                <a:cs typeface="Gisha" panose="020B0502040204020203" pitchFamily="34" charset="-79"/>
              </a:rPr>
              <a:t>Initiates, dares and complicates</a:t>
            </a:r>
          </a:p>
          <a:p>
            <a:pPr algn="ctr" rtl="0">
              <a:lnSpc>
                <a:spcPct val="200000"/>
              </a:lnSpc>
            </a:pPr>
            <a:r>
              <a:rPr lang="en-US" sz="2000" b="1" dirty="0">
                <a:solidFill>
                  <a:srgbClr val="002060"/>
                </a:solidFill>
                <a:latin typeface="+mj-lt"/>
                <a:cs typeface="Gisha" panose="020B0502040204020203" pitchFamily="34" charset="-79"/>
              </a:rPr>
              <a:t>Independent, strong and commander in front</a:t>
            </a:r>
          </a:p>
          <a:p>
            <a:pPr algn="ctr" rtl="0">
              <a:lnSpc>
                <a:spcPct val="200000"/>
              </a:lnSpc>
            </a:pPr>
            <a:r>
              <a:rPr lang="en-US" sz="2000" b="1" dirty="0">
                <a:solidFill>
                  <a:srgbClr val="002060"/>
                </a:solidFill>
                <a:latin typeface="+mj-lt"/>
                <a:cs typeface="Gisha" panose="020B0502040204020203" pitchFamily="34" charset="-79"/>
              </a:rPr>
              <a:t>Has a fresh, innovative and critical thinking</a:t>
            </a:r>
            <a:endParaRPr lang="he-IL" sz="1100" b="1" dirty="0" smtClean="0">
              <a:solidFill>
                <a:srgbClr val="002060"/>
              </a:solidFill>
              <a:latin typeface="+mj-lt"/>
              <a:cs typeface="Gisha" panose="020B0502040204020203" pitchFamily="34" charset="-79"/>
            </a:endParaRPr>
          </a:p>
        </p:txBody>
      </p:sp>
    </p:spTree>
    <p:extLst>
      <p:ext uri="{BB962C8B-B14F-4D97-AF65-F5344CB8AC3E}">
        <p14:creationId xmlns:p14="http://schemas.microsoft.com/office/powerpoint/2010/main" val="1914572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תמונה 9"/>
          <p:cNvPicPr>
            <a:picLocks noChangeAspect="1"/>
          </p:cNvPicPr>
          <p:nvPr/>
        </p:nvPicPr>
        <p:blipFill rotWithShape="1">
          <a:blip r:embed="rId3">
            <a:extLst>
              <a:ext uri="{28A0092B-C50C-407E-A947-70E740481C1C}">
                <a14:useLocalDpi xmlns:a14="http://schemas.microsoft.com/office/drawing/2010/main" val="0"/>
              </a:ext>
            </a:extLst>
          </a:blip>
          <a:srcRect l="11259" t="1353" r="13837"/>
          <a:stretch/>
        </p:blipFill>
        <p:spPr>
          <a:xfrm>
            <a:off x="4552950" y="82769"/>
            <a:ext cx="4417748" cy="3272671"/>
          </a:xfrm>
          <a:prstGeom prst="rect">
            <a:avLst/>
          </a:prstGeom>
          <a:ln w="88900" cap="sq" cmpd="thickThin">
            <a:solidFill>
              <a:srgbClr val="000000"/>
            </a:solidFill>
            <a:prstDash val="solid"/>
            <a:miter lim="800000"/>
          </a:ln>
          <a:effectLst>
            <a:innerShdw blurRad="76200">
              <a:srgbClr val="000000"/>
            </a:innerShdw>
          </a:effectLst>
        </p:spPr>
      </p:pic>
      <p:pic>
        <p:nvPicPr>
          <p:cNvPr id="3" name="תמונה 2"/>
          <p:cNvPicPr>
            <a:picLocks noChangeAspect="1"/>
          </p:cNvPicPr>
          <p:nvPr/>
        </p:nvPicPr>
        <p:blipFill rotWithShape="1">
          <a:blip r:embed="rId4">
            <a:extLst>
              <a:ext uri="{28A0092B-C50C-407E-A947-70E740481C1C}">
                <a14:useLocalDpi xmlns:a14="http://schemas.microsoft.com/office/drawing/2010/main" val="0"/>
              </a:ext>
            </a:extLst>
          </a:blip>
          <a:srcRect l="-175" t="3990" r="1013" b="9376"/>
          <a:stretch/>
        </p:blipFill>
        <p:spPr>
          <a:xfrm>
            <a:off x="6682775" y="3468234"/>
            <a:ext cx="5433025" cy="3318934"/>
          </a:xfrm>
          <a:prstGeom prst="rect">
            <a:avLst/>
          </a:prstGeom>
          <a:ln w="88900" cap="sq" cmpd="thickThin">
            <a:solidFill>
              <a:srgbClr val="000000"/>
            </a:solidFill>
            <a:prstDash val="solid"/>
            <a:miter lim="800000"/>
          </a:ln>
          <a:effectLst>
            <a:innerShdw blurRad="76200">
              <a:srgbClr val="000000"/>
            </a:innerShdw>
          </a:effectLst>
        </p:spPr>
      </p:pic>
      <p:pic>
        <p:nvPicPr>
          <p:cNvPr id="6" name="תמונה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3552" y="3471712"/>
            <a:ext cx="4567934" cy="3322800"/>
          </a:xfrm>
          <a:prstGeom prst="rect">
            <a:avLst/>
          </a:prstGeom>
          <a:ln w="88900" cap="sq" cmpd="thickThin">
            <a:solidFill>
              <a:srgbClr val="000000"/>
            </a:solidFill>
            <a:prstDash val="solid"/>
            <a:miter lim="800000"/>
          </a:ln>
          <a:effectLst>
            <a:innerShdw blurRad="76200">
              <a:srgbClr val="000000"/>
            </a:innerShdw>
          </a:effectLst>
        </p:spPr>
      </p:pic>
      <p:pic>
        <p:nvPicPr>
          <p:cNvPr id="8" name="תמונה 7"/>
          <p:cNvPicPr>
            <a:picLocks noChangeAspect="1"/>
          </p:cNvPicPr>
          <p:nvPr/>
        </p:nvPicPr>
        <p:blipFill rotWithShape="1">
          <a:blip r:embed="rId6">
            <a:extLst>
              <a:ext uri="{28A0092B-C50C-407E-A947-70E740481C1C}">
                <a14:useLocalDpi xmlns:a14="http://schemas.microsoft.com/office/drawing/2010/main" val="0"/>
              </a:ext>
            </a:extLst>
          </a:blip>
          <a:srcRect r="2841"/>
          <a:stretch/>
        </p:blipFill>
        <p:spPr>
          <a:xfrm>
            <a:off x="81122" y="81518"/>
            <a:ext cx="4306912" cy="3257853"/>
          </a:xfrm>
          <a:prstGeom prst="rect">
            <a:avLst/>
          </a:prstGeom>
          <a:ln w="88900" cap="sq" cmpd="thickThin">
            <a:solidFill>
              <a:srgbClr val="000000"/>
            </a:solidFill>
            <a:prstDash val="solid"/>
            <a:miter lim="800000"/>
          </a:ln>
          <a:effectLst>
            <a:innerShdw blurRad="76200">
              <a:srgbClr val="000000"/>
            </a:innerShdw>
          </a:effectLst>
        </p:spPr>
      </p:pic>
      <p:pic>
        <p:nvPicPr>
          <p:cNvPr id="2" name="תמונה 1"/>
          <p:cNvPicPr>
            <a:picLocks noChangeAspect="1"/>
          </p:cNvPicPr>
          <p:nvPr/>
        </p:nvPicPr>
        <p:blipFill rotWithShape="1">
          <a:blip r:embed="rId7" cstate="print">
            <a:extLst>
              <a:ext uri="{28A0092B-C50C-407E-A947-70E740481C1C}">
                <a14:useLocalDpi xmlns:a14="http://schemas.microsoft.com/office/drawing/2010/main" val="0"/>
              </a:ext>
            </a:extLst>
          </a:blip>
          <a:srcRect l="22592" r="7037"/>
          <a:stretch/>
        </p:blipFill>
        <p:spPr>
          <a:xfrm>
            <a:off x="83782" y="3471712"/>
            <a:ext cx="1752600" cy="3315456"/>
          </a:xfrm>
          <a:prstGeom prst="rect">
            <a:avLst/>
          </a:prstGeom>
          <a:ln w="88900" cap="sq" cmpd="thickThin">
            <a:solidFill>
              <a:srgbClr val="000000"/>
            </a:solidFill>
            <a:prstDash val="solid"/>
            <a:miter lim="800000"/>
          </a:ln>
          <a:effectLst>
            <a:innerShdw blurRad="76200">
              <a:srgbClr val="000000"/>
            </a:innerShdw>
          </a:effectLst>
        </p:spPr>
      </p:pic>
      <p:pic>
        <p:nvPicPr>
          <p:cNvPr id="4" name="תמונה 3"/>
          <p:cNvPicPr>
            <a:picLocks noChangeAspect="1"/>
          </p:cNvPicPr>
          <p:nvPr/>
        </p:nvPicPr>
        <p:blipFill rotWithShape="1">
          <a:blip r:embed="rId8">
            <a:extLst>
              <a:ext uri="{28A0092B-C50C-407E-A947-70E740481C1C}">
                <a14:useLocalDpi xmlns:a14="http://schemas.microsoft.com/office/drawing/2010/main" val="0"/>
              </a:ext>
            </a:extLst>
          </a:blip>
          <a:srcRect l="2372"/>
          <a:stretch/>
        </p:blipFill>
        <p:spPr>
          <a:xfrm>
            <a:off x="9144000" y="84835"/>
            <a:ext cx="2971800" cy="3264061"/>
          </a:xfrm>
          <a:prstGeom prst="rect">
            <a:avLst/>
          </a:prstGeom>
          <a:ln w="88900" cap="sq" cmpd="thickThin">
            <a:solidFill>
              <a:srgbClr val="000000"/>
            </a:solidFill>
            <a:prstDash val="solid"/>
            <a:miter lim="800000"/>
          </a:ln>
          <a:effectLst>
            <a:innerShdw blurRad="76200">
              <a:srgbClr val="000000"/>
            </a:innerShdw>
          </a:effectLst>
        </p:spPr>
      </p:pic>
      <p:sp>
        <p:nvSpPr>
          <p:cNvPr id="13" name="מלבן 12"/>
          <p:cNvSpPr/>
          <p:nvPr/>
        </p:nvSpPr>
        <p:spPr>
          <a:xfrm>
            <a:off x="4552949" y="2955330"/>
            <a:ext cx="4415068" cy="617106"/>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4228178" y="2704656"/>
            <a:ext cx="4787905" cy="1508105"/>
          </a:xfrm>
          <a:prstGeom prst="rect">
            <a:avLst/>
          </a:prstGeom>
          <a:noFill/>
        </p:spPr>
        <p:txBody>
          <a:bodyPr wrap="square">
            <a:spAutoFit/>
          </a:bodyPr>
          <a:lstStyle/>
          <a:p>
            <a:pPr algn="ctr" rtl="0">
              <a:lnSpc>
                <a:spcPct val="150000"/>
              </a:lnSpc>
            </a:pPr>
            <a:r>
              <a:rPr lang="en-US" sz="3200" dirty="0">
                <a:ln>
                  <a:solidFill>
                    <a:schemeClr val="tx1"/>
                  </a:solidFill>
                </a:ln>
                <a:solidFill>
                  <a:srgbClr val="FF0000"/>
                </a:solidFill>
                <a:latin typeface="+mj-lt"/>
                <a:cs typeface="Lucida Sans Unicode" panose="020B0602030504020204" pitchFamily="34" charset="0"/>
              </a:rPr>
              <a:t>2018 </a:t>
            </a:r>
            <a:r>
              <a:rPr lang="en-US" sz="3200" dirty="0" smtClean="0">
                <a:ln>
                  <a:solidFill>
                    <a:schemeClr val="tx1"/>
                  </a:solidFill>
                </a:ln>
                <a:solidFill>
                  <a:srgbClr val="FF0000"/>
                </a:solidFill>
                <a:latin typeface="+mj-lt"/>
                <a:cs typeface="Lucida Sans Unicode" panose="020B0602030504020204" pitchFamily="34" charset="0"/>
              </a:rPr>
              <a:t>Commanding Challenges</a:t>
            </a:r>
            <a:endParaRPr lang="he-IL" sz="3200" dirty="0">
              <a:ln>
                <a:solidFill>
                  <a:schemeClr val="tx1"/>
                </a:solidFill>
              </a:ln>
              <a:solidFill>
                <a:srgbClr val="FF0000"/>
              </a:solidFill>
              <a:latin typeface="+mj-lt"/>
              <a:cs typeface="Lucida Sans Unicode" panose="020B0602030504020204" pitchFamily="34" charset="0"/>
            </a:endParaRPr>
          </a:p>
        </p:txBody>
      </p:sp>
    </p:spTree>
    <p:extLst>
      <p:ext uri="{BB962C8B-B14F-4D97-AF65-F5344CB8AC3E}">
        <p14:creationId xmlns:p14="http://schemas.microsoft.com/office/powerpoint/2010/main" val="1390400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לבן 8"/>
          <p:cNvSpPr/>
          <p:nvPr/>
        </p:nvSpPr>
        <p:spPr>
          <a:xfrm>
            <a:off x="17378" y="0"/>
            <a:ext cx="12191999" cy="830997"/>
          </a:xfrm>
          <a:prstGeom prst="rect">
            <a:avLst/>
          </a:prstGeom>
        </p:spPr>
        <p:txBody>
          <a:bodyPr wrap="square">
            <a:spAutoFit/>
          </a:bodyPr>
          <a:lstStyle/>
          <a:p>
            <a:pPr algn="ctr" rtl="0"/>
            <a:r>
              <a:rPr lang="en-US" sz="2400" b="1" dirty="0" smtClean="0">
                <a:solidFill>
                  <a:srgbClr val="002060"/>
                </a:solidFill>
                <a:cs typeface="Lucida Sans Unicode" panose="020B0602030504020204" pitchFamily="34" charset="0"/>
              </a:rPr>
              <a:t>Main Characteristics of the Youth – </a:t>
            </a:r>
            <a:br>
              <a:rPr lang="en-US" sz="2400" b="1" dirty="0" smtClean="0">
                <a:solidFill>
                  <a:srgbClr val="002060"/>
                </a:solidFill>
                <a:cs typeface="Lucida Sans Unicode" panose="020B0602030504020204" pitchFamily="34" charset="0"/>
              </a:rPr>
            </a:br>
            <a:r>
              <a:rPr lang="en-US" sz="2400" b="1" dirty="0" smtClean="0">
                <a:solidFill>
                  <a:srgbClr val="002060"/>
                </a:solidFill>
                <a:cs typeface="Lucida Sans Unicode" panose="020B0602030504020204" pitchFamily="34" charset="0"/>
              </a:rPr>
              <a:t>1948 Command Challenges</a:t>
            </a:r>
            <a:endParaRPr lang="he-IL" sz="2400" b="1" dirty="0">
              <a:solidFill>
                <a:srgbClr val="002060"/>
              </a:solidFill>
              <a:cs typeface="Lucida Sans Unicode" panose="020B0602030504020204" pitchFamily="34" charset="0"/>
            </a:endParaRPr>
          </a:p>
        </p:txBody>
      </p:sp>
      <p:sp>
        <p:nvSpPr>
          <p:cNvPr id="10" name="מלבן 9"/>
          <p:cNvSpPr/>
          <p:nvPr/>
        </p:nvSpPr>
        <p:spPr>
          <a:xfrm>
            <a:off x="174306" y="1475419"/>
            <a:ext cx="11910429" cy="4524315"/>
          </a:xfrm>
          <a:prstGeom prst="rect">
            <a:avLst/>
          </a:prstGeom>
        </p:spPr>
        <p:txBody>
          <a:bodyPr wrap="square">
            <a:spAutoFit/>
          </a:bodyPr>
          <a:lstStyle/>
          <a:p>
            <a:pPr marL="457200" indent="-457200" algn="l" rtl="0">
              <a:lnSpc>
                <a:spcPct val="150000"/>
              </a:lnSpc>
              <a:buFont typeface="+mj-lt"/>
              <a:buAutoNum type="alphaLcPeriod"/>
            </a:pPr>
            <a:r>
              <a:rPr lang="en-US" sz="2400" b="1" dirty="0">
                <a:cs typeface="Lucida Sans Unicode" panose="020B0602030504020204" pitchFamily="34" charset="0"/>
              </a:rPr>
              <a:t>They know that they can do in seconds what other nations have been building for years</a:t>
            </a:r>
          </a:p>
          <a:p>
            <a:pPr marL="457200" indent="-457200" algn="l" rtl="0">
              <a:lnSpc>
                <a:spcPct val="150000"/>
              </a:lnSpc>
              <a:buFont typeface="+mj-lt"/>
              <a:buAutoNum type="alphaLcPeriod"/>
            </a:pPr>
            <a:r>
              <a:rPr lang="en-US" sz="2400" b="1" dirty="0">
                <a:cs typeface="Lucida Sans Unicode" panose="020B0602030504020204" pitchFamily="34" charset="0"/>
              </a:rPr>
              <a:t>He thinks that over night he will become a general</a:t>
            </a:r>
          </a:p>
          <a:p>
            <a:pPr marL="457200" indent="-457200" algn="l" rtl="0">
              <a:lnSpc>
                <a:spcPct val="150000"/>
              </a:lnSpc>
              <a:buFont typeface="+mj-lt"/>
              <a:buAutoNum type="alphaLcPeriod"/>
            </a:pPr>
            <a:r>
              <a:rPr lang="en-US" sz="2400" b="1" dirty="0">
                <a:cs typeface="Lucida Sans Unicode" panose="020B0602030504020204" pitchFamily="34" charset="0"/>
              </a:rPr>
              <a:t>The spiritual type, investigative but does not go in depth.</a:t>
            </a:r>
          </a:p>
          <a:p>
            <a:pPr marL="457200" indent="-457200" algn="l" rtl="0">
              <a:lnSpc>
                <a:spcPct val="150000"/>
              </a:lnSpc>
              <a:buFont typeface="+mj-lt"/>
              <a:buAutoNum type="alphaLcPeriod"/>
            </a:pPr>
            <a:r>
              <a:rPr lang="en-US" sz="2400" b="1" dirty="0">
                <a:cs typeface="Lucida Sans Unicode" panose="020B0602030504020204" pitchFamily="34" charset="0"/>
              </a:rPr>
              <a:t>Spiritual and lively force that could be directed </a:t>
            </a:r>
            <a:r>
              <a:rPr lang="en-US" sz="2400" b="1" dirty="0" smtClean="0">
                <a:cs typeface="Lucida Sans Unicode" panose="020B0602030504020204" pitchFamily="34" charset="0"/>
              </a:rPr>
              <a:t/>
            </a:r>
            <a:br>
              <a:rPr lang="en-US" sz="2400" b="1" dirty="0" smtClean="0">
                <a:cs typeface="Lucida Sans Unicode" panose="020B0602030504020204" pitchFamily="34" charset="0"/>
              </a:rPr>
            </a:br>
            <a:r>
              <a:rPr lang="en-US" sz="2400" b="1" dirty="0" smtClean="0">
                <a:cs typeface="Lucida Sans Unicode" panose="020B0602030504020204" pitchFamily="34" charset="0"/>
              </a:rPr>
              <a:t>in </a:t>
            </a:r>
            <a:r>
              <a:rPr lang="en-US" sz="2400" b="1" dirty="0">
                <a:cs typeface="Lucida Sans Unicode" panose="020B0602030504020204" pitchFamily="34" charset="0"/>
              </a:rPr>
              <a:t>a positive direction could have been great, if </a:t>
            </a:r>
            <a:r>
              <a:rPr lang="en-US" sz="2400" b="1" dirty="0" smtClean="0">
                <a:cs typeface="Lucida Sans Unicode" panose="020B0602030504020204" pitchFamily="34" charset="0"/>
              </a:rPr>
              <a:t/>
            </a:r>
            <a:br>
              <a:rPr lang="en-US" sz="2400" b="1" dirty="0" smtClean="0">
                <a:cs typeface="Lucida Sans Unicode" panose="020B0602030504020204" pitchFamily="34" charset="0"/>
              </a:rPr>
            </a:br>
            <a:r>
              <a:rPr lang="en-US" sz="2400" b="1" dirty="0" smtClean="0">
                <a:cs typeface="Lucida Sans Unicode" panose="020B0602030504020204" pitchFamily="34" charset="0"/>
              </a:rPr>
              <a:t>only </a:t>
            </a:r>
            <a:r>
              <a:rPr lang="en-US" sz="2400" b="1" dirty="0">
                <a:cs typeface="Lucida Sans Unicode" panose="020B0602030504020204" pitchFamily="34" charset="0"/>
              </a:rPr>
              <a:t>there was a method of a system behind it.</a:t>
            </a:r>
          </a:p>
          <a:p>
            <a:pPr marL="457200" indent="-457200" algn="l" rtl="0">
              <a:lnSpc>
                <a:spcPct val="150000"/>
              </a:lnSpc>
              <a:buFont typeface="+mj-lt"/>
              <a:buAutoNum type="alphaLcPeriod"/>
            </a:pPr>
            <a:r>
              <a:rPr lang="en-US" sz="2400" b="1" dirty="0">
                <a:cs typeface="Lucida Sans Unicode" panose="020B0602030504020204" pitchFamily="34" charset="0"/>
              </a:rPr>
              <a:t>Was educated without any </a:t>
            </a:r>
            <a:r>
              <a:rPr lang="en-US" sz="2400" b="1" dirty="0" smtClean="0">
                <a:cs typeface="Lucida Sans Unicode" panose="020B0602030504020204" pitchFamily="34" charset="0"/>
              </a:rPr>
              <a:t>discipline, </a:t>
            </a:r>
            <a:r>
              <a:rPr lang="en-US" sz="2400" b="1" dirty="0">
                <a:cs typeface="Lucida Sans Unicode" panose="020B0602030504020204" pitchFamily="34" charset="0"/>
              </a:rPr>
              <a:t>religion, </a:t>
            </a:r>
            <a:endParaRPr lang="en-US" sz="2400" b="1" dirty="0" smtClean="0">
              <a:cs typeface="Lucida Sans Unicode" panose="020B0602030504020204" pitchFamily="34" charset="0"/>
            </a:endParaRPr>
          </a:p>
          <a:p>
            <a:pPr marL="457200" indent="-457200" algn="l" rtl="0">
              <a:lnSpc>
                <a:spcPct val="150000"/>
              </a:lnSpc>
              <a:buFont typeface="+mj-lt"/>
              <a:buAutoNum type="alphaLcPeriod"/>
            </a:pPr>
            <a:r>
              <a:rPr lang="en-US" sz="2400" b="1" dirty="0" smtClean="0">
                <a:cs typeface="Lucida Sans Unicode" panose="020B0602030504020204" pitchFamily="34" charset="0"/>
              </a:rPr>
              <a:t>Standing outside </a:t>
            </a:r>
            <a:r>
              <a:rPr lang="en-US" sz="2400" b="1" dirty="0">
                <a:cs typeface="Lucida Sans Unicode" panose="020B0602030504020204" pitchFamily="34" charset="0"/>
              </a:rPr>
              <a:t>and creating </a:t>
            </a:r>
            <a:r>
              <a:rPr lang="en-US" sz="2400" b="1" dirty="0" smtClean="0">
                <a:cs typeface="Lucida Sans Unicode" panose="020B0602030504020204" pitchFamily="34" charset="0"/>
              </a:rPr>
              <a:t>society</a:t>
            </a:r>
            <a:endParaRPr lang="he-IL" sz="600" b="1" dirty="0" smtClean="0">
              <a:cs typeface="Lucida Sans Unicode" panose="020B0602030504020204" pitchFamily="34" charset="0"/>
            </a:endParaRPr>
          </a:p>
        </p:txBody>
      </p:sp>
      <p:sp>
        <p:nvSpPr>
          <p:cNvPr id="2" name="מלבן 1"/>
          <p:cNvSpPr/>
          <p:nvPr/>
        </p:nvSpPr>
        <p:spPr>
          <a:xfrm>
            <a:off x="3499182" y="753098"/>
            <a:ext cx="5228390" cy="923330"/>
          </a:xfrm>
          <a:prstGeom prst="rect">
            <a:avLst/>
          </a:prstGeom>
        </p:spPr>
        <p:txBody>
          <a:bodyPr wrap="square">
            <a:spAutoFit/>
          </a:bodyPr>
          <a:lstStyle/>
          <a:p>
            <a:pPr algn="ctr"/>
            <a:r>
              <a:rPr lang="en-US" b="1" dirty="0" smtClean="0">
                <a:solidFill>
                  <a:schemeClr val="accent5"/>
                </a:solidFill>
                <a:cs typeface="Lucida Sans Unicode" panose="020B0602030504020204" pitchFamily="34" charset="0"/>
              </a:rPr>
              <a:t>"Leadership, Discipline, Taking Care of People, Administration" Manual</a:t>
            </a:r>
            <a:endParaRPr lang="en-US" b="1" dirty="0">
              <a:solidFill>
                <a:schemeClr val="accent5"/>
              </a:solidFill>
              <a:cs typeface="Lucida Sans Unicode" panose="020B0602030504020204" pitchFamily="34" charset="0"/>
            </a:endParaRPr>
          </a:p>
          <a:p>
            <a:pPr algn="ctr"/>
            <a:r>
              <a:rPr lang="en-US" b="1" dirty="0" smtClean="0">
                <a:solidFill>
                  <a:schemeClr val="accent5"/>
                </a:solidFill>
                <a:cs typeface="Lucida Sans Unicode" panose="020B0602030504020204" pitchFamily="34" charset="0"/>
              </a:rPr>
              <a:t>Instructional Department, JANUARY 1948</a:t>
            </a:r>
            <a:endParaRPr lang="he-IL" b="1" dirty="0">
              <a:solidFill>
                <a:schemeClr val="accent5"/>
              </a:solidFill>
              <a:cs typeface="Lucida Sans Unicode" panose="020B0602030504020204" pitchFamily="34" charset="0"/>
            </a:endParaRPr>
          </a:p>
        </p:txBody>
      </p:sp>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0418" y="3705225"/>
            <a:ext cx="3994787" cy="2978277"/>
          </a:xfrm>
          <a:prstGeom prst="rect">
            <a:avLst/>
          </a:prstGeom>
          <a:ln w="38100" cap="sq">
            <a:noFill/>
            <a:prstDash val="solid"/>
            <a:miter lim="800000"/>
          </a:ln>
          <a:effectLst>
            <a:outerShdw blurRad="50800" dist="114300" dir="2700000" algn="tl" rotWithShape="0">
              <a:prstClr val="black">
                <a:alpha val="40000"/>
              </a:prstClr>
            </a:outerShdw>
          </a:effectLst>
        </p:spPr>
      </p:pic>
    </p:spTree>
    <p:extLst>
      <p:ext uri="{BB962C8B-B14F-4D97-AF65-F5344CB8AC3E}">
        <p14:creationId xmlns:p14="http://schemas.microsoft.com/office/powerpoint/2010/main" val="432586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1595021"/>
            <a:ext cx="8797090" cy="3785652"/>
          </a:xfrm>
          <a:prstGeom prst="rect">
            <a:avLst/>
          </a:prstGeom>
        </p:spPr>
        <p:txBody>
          <a:bodyPr wrap="square">
            <a:spAutoFit/>
          </a:bodyPr>
          <a:lstStyle/>
          <a:p>
            <a:pPr marL="457200" indent="-457200" algn="l" rtl="0">
              <a:lnSpc>
                <a:spcPct val="200000"/>
              </a:lnSpc>
              <a:buFont typeface="+mj-lt"/>
              <a:buAutoNum type="alphaLcPeriod"/>
            </a:pPr>
            <a:r>
              <a:rPr lang="en-US" sz="2400" b="1" dirty="0">
                <a:cs typeface="Lucida Sans Unicode" panose="020B0602030504020204" pitchFamily="34" charset="0"/>
              </a:rPr>
              <a:t>Explain your lifestyle within the framework and state your goal </a:t>
            </a:r>
          </a:p>
          <a:p>
            <a:pPr marL="457200" indent="-457200" algn="l" rtl="0">
              <a:lnSpc>
                <a:spcPct val="200000"/>
              </a:lnSpc>
              <a:buFont typeface="+mj-lt"/>
              <a:buAutoNum type="alphaLcPeriod"/>
            </a:pPr>
            <a:r>
              <a:rPr lang="en-US" sz="2400" b="1" dirty="0">
                <a:cs typeface="Lucida Sans Unicode" panose="020B0602030504020204" pitchFamily="34" charset="0"/>
              </a:rPr>
              <a:t>Knowing the position inside out</a:t>
            </a:r>
          </a:p>
          <a:p>
            <a:pPr marL="457200" indent="-457200" algn="l" rtl="0">
              <a:lnSpc>
                <a:spcPct val="200000"/>
              </a:lnSpc>
              <a:buFont typeface="+mj-lt"/>
              <a:buAutoNum type="alphaLcPeriod"/>
            </a:pPr>
            <a:r>
              <a:rPr lang="en-US" sz="2400" b="1" dirty="0">
                <a:cs typeface="Lucida Sans Unicode" panose="020B0602030504020204" pitchFamily="34" charset="0"/>
              </a:rPr>
              <a:t>Common sense</a:t>
            </a:r>
          </a:p>
          <a:p>
            <a:pPr marL="457200" indent="-457200" algn="l" rtl="0">
              <a:lnSpc>
                <a:spcPct val="200000"/>
              </a:lnSpc>
              <a:buFont typeface="+mj-lt"/>
              <a:buAutoNum type="alphaLcPeriod"/>
            </a:pPr>
            <a:r>
              <a:rPr lang="en-US" sz="2400" b="1" dirty="0">
                <a:cs typeface="Lucida Sans Unicode" panose="020B0602030504020204" pitchFamily="34" charset="0"/>
              </a:rPr>
              <a:t>Behavior - </a:t>
            </a:r>
            <a:r>
              <a:rPr lang="en-US" sz="2400" dirty="0">
                <a:cs typeface="Lucida Sans Unicode" panose="020B0602030504020204" pitchFamily="34" charset="0"/>
              </a:rPr>
              <a:t>behave like a human, do not pamper people, </a:t>
            </a:r>
            <a:r>
              <a:rPr lang="en-US" sz="2400" b="1" dirty="0">
                <a:cs typeface="Lucida Sans Unicode" panose="020B0602030504020204" pitchFamily="34" charset="0"/>
              </a:rPr>
              <a:t>be firm</a:t>
            </a:r>
          </a:p>
          <a:p>
            <a:pPr marL="457200" indent="-457200" algn="l" rtl="0">
              <a:lnSpc>
                <a:spcPct val="200000"/>
              </a:lnSpc>
              <a:buFont typeface="+mj-lt"/>
              <a:buAutoNum type="alphaLcPeriod"/>
            </a:pPr>
            <a:r>
              <a:rPr lang="en-US" sz="2400" b="1" dirty="0">
                <a:cs typeface="Lucida Sans Unicode" panose="020B0602030504020204" pitchFamily="34" charset="0"/>
              </a:rPr>
              <a:t>A person's pride in their unit</a:t>
            </a:r>
            <a:endParaRPr lang="he-IL" sz="2400" b="1" dirty="0" smtClean="0">
              <a:cs typeface="Lucida Sans Unicode" panose="020B0602030504020204" pitchFamily="34" charset="0"/>
            </a:endParaRPr>
          </a:p>
        </p:txBody>
      </p:sp>
      <p:sp>
        <p:nvSpPr>
          <p:cNvPr id="9" name="מלבן 8"/>
          <p:cNvSpPr/>
          <p:nvPr/>
        </p:nvSpPr>
        <p:spPr>
          <a:xfrm>
            <a:off x="527950" y="32185"/>
            <a:ext cx="4172489" cy="769441"/>
          </a:xfrm>
          <a:prstGeom prst="rect">
            <a:avLst/>
          </a:prstGeom>
        </p:spPr>
        <p:txBody>
          <a:bodyPr wrap="none">
            <a:spAutoFit/>
          </a:bodyPr>
          <a:lstStyle/>
          <a:p>
            <a:pPr algn="ctr" rtl="0">
              <a:lnSpc>
                <a:spcPct val="150000"/>
              </a:lnSpc>
            </a:pPr>
            <a:r>
              <a:rPr lang="en-US" sz="3200" b="1" dirty="0">
                <a:solidFill>
                  <a:srgbClr val="002060"/>
                </a:solidFill>
                <a:cs typeface="Lucida Sans Unicode" panose="020B0602030504020204" pitchFamily="34" charset="0"/>
              </a:rPr>
              <a:t>How to </a:t>
            </a:r>
            <a:r>
              <a:rPr lang="en-US" sz="3200" b="1" dirty="0" smtClean="0">
                <a:solidFill>
                  <a:srgbClr val="002060"/>
                </a:solidFill>
                <a:cs typeface="Lucida Sans Unicode" panose="020B0602030504020204" pitchFamily="34" charset="0"/>
              </a:rPr>
              <a:t>Overcome this</a:t>
            </a:r>
            <a:r>
              <a:rPr lang="en-US" sz="3200" b="1" dirty="0">
                <a:solidFill>
                  <a:srgbClr val="002060"/>
                </a:solidFill>
                <a:cs typeface="Lucida Sans Unicode" panose="020B0602030504020204" pitchFamily="34" charset="0"/>
              </a:rPr>
              <a:t>?</a:t>
            </a:r>
            <a:endParaRPr lang="he-IL" sz="3200" b="1" dirty="0">
              <a:solidFill>
                <a:srgbClr val="002060"/>
              </a:solidFill>
              <a:cs typeface="Lucida Sans Unicode" panose="020B0602030504020204" pitchFamily="34" charset="0"/>
            </a:endParaRPr>
          </a:p>
        </p:txBody>
      </p:sp>
      <p:sp>
        <p:nvSpPr>
          <p:cNvPr id="12" name="מלבן 11"/>
          <p:cNvSpPr/>
          <p:nvPr/>
        </p:nvSpPr>
        <p:spPr>
          <a:xfrm>
            <a:off x="0" y="827611"/>
            <a:ext cx="5228390" cy="923330"/>
          </a:xfrm>
          <a:prstGeom prst="rect">
            <a:avLst/>
          </a:prstGeom>
        </p:spPr>
        <p:txBody>
          <a:bodyPr wrap="square">
            <a:spAutoFit/>
          </a:bodyPr>
          <a:lstStyle/>
          <a:p>
            <a:pPr algn="ctr" rtl="0"/>
            <a:r>
              <a:rPr lang="en-US" b="1" dirty="0">
                <a:solidFill>
                  <a:schemeClr val="accent5"/>
                </a:solidFill>
                <a:cs typeface="Lucida Sans Unicode" panose="020B0602030504020204" pitchFamily="34" charset="0"/>
              </a:rPr>
              <a:t>"Leadership, Discipline, Care for People, Administration" </a:t>
            </a:r>
            <a:r>
              <a:rPr lang="en-US" b="1" dirty="0" smtClean="0">
                <a:solidFill>
                  <a:schemeClr val="accent5"/>
                </a:solidFill>
                <a:cs typeface="Lucida Sans Unicode" panose="020B0602030504020204" pitchFamily="34" charset="0"/>
              </a:rPr>
              <a:t>Manual </a:t>
            </a:r>
          </a:p>
          <a:p>
            <a:pPr algn="ctr" rtl="0"/>
            <a:r>
              <a:rPr lang="en-US" b="1" dirty="0" smtClean="0">
                <a:solidFill>
                  <a:schemeClr val="accent5"/>
                </a:solidFill>
                <a:cs typeface="Lucida Sans Unicode" panose="020B0602030504020204" pitchFamily="34" charset="0"/>
              </a:rPr>
              <a:t>Instructional Department, </a:t>
            </a:r>
            <a:r>
              <a:rPr lang="en-US" b="1" dirty="0">
                <a:solidFill>
                  <a:schemeClr val="accent5"/>
                </a:solidFill>
                <a:cs typeface="Lucida Sans Unicode" panose="020B0602030504020204" pitchFamily="34" charset="0"/>
              </a:rPr>
              <a:t>January 1948</a:t>
            </a:r>
            <a:endParaRPr lang="he-IL" b="1" dirty="0">
              <a:solidFill>
                <a:schemeClr val="accent5"/>
              </a:solidFill>
              <a:cs typeface="Lucida Sans Unicode" panose="020B0602030504020204" pitchFamily="34" charset="0"/>
            </a:endParaRPr>
          </a:p>
        </p:txBody>
      </p:sp>
      <p:pic>
        <p:nvPicPr>
          <p:cNvPr id="3" name="תמונה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7090" y="191448"/>
            <a:ext cx="3203829" cy="6516033"/>
          </a:xfrm>
          <a:prstGeom prst="rect">
            <a:avLst/>
          </a:prstGeom>
          <a:ln w="38100" cap="sq">
            <a:noFill/>
            <a:prstDash val="solid"/>
            <a:miter lim="800000"/>
          </a:ln>
          <a:effectLst>
            <a:outerShdw blurRad="50800" dist="114300" dir="2700000" algn="tl" rotWithShape="0">
              <a:prstClr val="black">
                <a:alpha val="40000"/>
              </a:prstClr>
            </a:outerShdw>
          </a:effectLst>
        </p:spPr>
      </p:pic>
    </p:spTree>
    <p:extLst>
      <p:ext uri="{BB962C8B-B14F-4D97-AF65-F5344CB8AC3E}">
        <p14:creationId xmlns:p14="http://schemas.microsoft.com/office/powerpoint/2010/main" val="263872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718300" y="42746"/>
            <a:ext cx="5416798" cy="6785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מלבן 8"/>
          <p:cNvSpPr/>
          <p:nvPr/>
        </p:nvSpPr>
        <p:spPr>
          <a:xfrm>
            <a:off x="177800" y="638553"/>
            <a:ext cx="1651000" cy="728660"/>
          </a:xfrm>
          <a:prstGeom prst="rect">
            <a:avLst/>
          </a:prstGeom>
          <a:solidFill>
            <a:srgbClr val="FE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0" y="589748"/>
            <a:ext cx="152401" cy="2596029"/>
          </a:xfrm>
          <a:prstGeom prst="rect">
            <a:avLst/>
          </a:prstGeom>
          <a:solidFill>
            <a:srgbClr val="2E5369"/>
          </a:solidFill>
          <a:ln>
            <a:solidFill>
              <a:srgbClr val="2E536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 name="תמונה 4"/>
          <p:cNvPicPr>
            <a:picLocks noChangeAspect="1"/>
          </p:cNvPicPr>
          <p:nvPr/>
        </p:nvPicPr>
        <p:blipFill rotWithShape="1">
          <a:blip r:embed="rId4">
            <a:extLst>
              <a:ext uri="{28A0092B-C50C-407E-A947-70E740481C1C}">
                <a14:useLocalDpi xmlns:a14="http://schemas.microsoft.com/office/drawing/2010/main" val="0"/>
              </a:ext>
            </a:extLst>
          </a:blip>
          <a:srcRect b="12359"/>
          <a:stretch/>
        </p:blipFill>
        <p:spPr>
          <a:xfrm>
            <a:off x="48904" y="3584043"/>
            <a:ext cx="6556611" cy="32441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תמונה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77" y="42745"/>
            <a:ext cx="6554538" cy="34101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מלבן 12"/>
          <p:cNvSpPr/>
          <p:nvPr/>
        </p:nvSpPr>
        <p:spPr>
          <a:xfrm>
            <a:off x="5333412" y="5999042"/>
            <a:ext cx="1223412" cy="830997"/>
          </a:xfrm>
          <a:prstGeom prst="rect">
            <a:avLst/>
          </a:prstGeom>
        </p:spPr>
        <p:txBody>
          <a:bodyPr wrap="none">
            <a:spAutoFit/>
          </a:bodyPr>
          <a:lstStyle/>
          <a:p>
            <a:pPr algn="ctr">
              <a:lnSpc>
                <a:spcPct val="150000"/>
              </a:lnSpc>
            </a:pPr>
            <a:r>
              <a:rPr lang="he-IL" sz="3200" b="1" dirty="0" smtClean="0">
                <a:solidFill>
                  <a:srgbClr val="002060"/>
                </a:solidFill>
                <a:cs typeface="Lucida Sans Unicode" panose="020B0602030504020204" pitchFamily="34" charset="0"/>
              </a:rPr>
              <a:t>2018</a:t>
            </a:r>
            <a:endParaRPr lang="he-IL" sz="3200" b="1" dirty="0">
              <a:solidFill>
                <a:srgbClr val="002060"/>
              </a:solidFill>
              <a:cs typeface="Lucida Sans Unicode" panose="020B0602030504020204" pitchFamily="34" charset="0"/>
            </a:endParaRPr>
          </a:p>
        </p:txBody>
      </p:sp>
      <p:sp>
        <p:nvSpPr>
          <p:cNvPr id="11" name="מלבן 10"/>
          <p:cNvSpPr/>
          <p:nvPr/>
        </p:nvSpPr>
        <p:spPr>
          <a:xfrm>
            <a:off x="9005026" y="6098084"/>
            <a:ext cx="1223412" cy="830997"/>
          </a:xfrm>
          <a:prstGeom prst="rect">
            <a:avLst/>
          </a:prstGeom>
        </p:spPr>
        <p:txBody>
          <a:bodyPr wrap="none">
            <a:spAutoFit/>
          </a:bodyPr>
          <a:lstStyle/>
          <a:p>
            <a:pPr algn="ctr">
              <a:lnSpc>
                <a:spcPct val="150000"/>
              </a:lnSpc>
            </a:pPr>
            <a:r>
              <a:rPr lang="he-IL" sz="3200" b="1" dirty="0" smtClean="0">
                <a:solidFill>
                  <a:srgbClr val="002060"/>
                </a:solidFill>
                <a:cs typeface="Lucida Sans Unicode" panose="020B0602030504020204" pitchFamily="34" charset="0"/>
              </a:rPr>
              <a:t>1948</a:t>
            </a:r>
            <a:endParaRPr lang="he-IL" sz="3200" b="1" dirty="0">
              <a:solidFill>
                <a:srgbClr val="002060"/>
              </a:solidFill>
              <a:cs typeface="Lucida Sans Unicode" panose="020B0602030504020204" pitchFamily="34" charset="0"/>
            </a:endParaRPr>
          </a:p>
        </p:txBody>
      </p:sp>
      <p:sp>
        <p:nvSpPr>
          <p:cNvPr id="12" name="מלבן 11"/>
          <p:cNvSpPr/>
          <p:nvPr/>
        </p:nvSpPr>
        <p:spPr>
          <a:xfrm>
            <a:off x="5288608" y="2615469"/>
            <a:ext cx="1223412" cy="830997"/>
          </a:xfrm>
          <a:prstGeom prst="rect">
            <a:avLst/>
          </a:prstGeom>
        </p:spPr>
        <p:txBody>
          <a:bodyPr wrap="none">
            <a:spAutoFit/>
          </a:bodyPr>
          <a:lstStyle/>
          <a:p>
            <a:pPr algn="ctr">
              <a:lnSpc>
                <a:spcPct val="150000"/>
              </a:lnSpc>
            </a:pPr>
            <a:r>
              <a:rPr lang="he-IL" sz="3200" b="1" dirty="0" smtClean="0">
                <a:solidFill>
                  <a:srgbClr val="002060"/>
                </a:solidFill>
                <a:cs typeface="Lucida Sans Unicode" panose="020B0602030504020204" pitchFamily="34" charset="0"/>
              </a:rPr>
              <a:t>1969</a:t>
            </a:r>
            <a:endParaRPr lang="he-IL" sz="3200" b="1" dirty="0">
              <a:solidFill>
                <a:srgbClr val="002060"/>
              </a:solidFill>
              <a:cs typeface="Lucida Sans Unicode" panose="020B0602030504020204" pitchFamily="34" charset="0"/>
            </a:endParaRPr>
          </a:p>
        </p:txBody>
      </p:sp>
      <p:sp>
        <p:nvSpPr>
          <p:cNvPr id="15" name="מלבן 14"/>
          <p:cNvSpPr/>
          <p:nvPr/>
        </p:nvSpPr>
        <p:spPr>
          <a:xfrm>
            <a:off x="3100886" y="161499"/>
            <a:ext cx="6515846" cy="1384995"/>
          </a:xfrm>
          <a:prstGeom prst="rect">
            <a:avLst/>
          </a:prstGeom>
          <a:noFill/>
        </p:spPr>
        <p:txBody>
          <a:bodyPr wrap="square">
            <a:spAutoFit/>
          </a:bodyPr>
          <a:lstStyle/>
          <a:p>
            <a:pPr algn="ctr" rtl="0"/>
            <a:r>
              <a:rPr lang="en-US" sz="2800" b="1" dirty="0">
                <a:ln>
                  <a:solidFill>
                    <a:schemeClr val="tx1"/>
                  </a:solidFill>
                </a:ln>
                <a:solidFill>
                  <a:srgbClr val="FF0000"/>
                </a:solidFill>
                <a:cs typeface="Lucida Sans Unicode" panose="020B0602030504020204" pitchFamily="34" charset="0"/>
              </a:rPr>
              <a:t>Power and </a:t>
            </a:r>
            <a:r>
              <a:rPr lang="en-US" sz="2800" b="1" dirty="0" smtClean="0">
                <a:ln>
                  <a:solidFill>
                    <a:schemeClr val="tx1"/>
                  </a:solidFill>
                </a:ln>
                <a:solidFill>
                  <a:srgbClr val="FF0000"/>
                </a:solidFill>
                <a:cs typeface="Lucida Sans Unicode" panose="020B0602030504020204" pitchFamily="34" charset="0"/>
              </a:rPr>
              <a:t>Tactics - Do They Work Together?</a:t>
            </a:r>
            <a:endParaRPr lang="en-US" sz="2800" b="1" dirty="0">
              <a:ln>
                <a:solidFill>
                  <a:schemeClr val="tx1"/>
                </a:solidFill>
              </a:ln>
              <a:solidFill>
                <a:srgbClr val="FF0000"/>
              </a:solidFill>
              <a:cs typeface="Lucida Sans Unicode" panose="020B0602030504020204" pitchFamily="34" charset="0"/>
            </a:endParaRPr>
          </a:p>
          <a:p>
            <a:pPr algn="ctr"/>
            <a:r>
              <a:rPr lang="en-US" sz="2800" b="1" dirty="0">
                <a:ln>
                  <a:solidFill>
                    <a:schemeClr val="tx1"/>
                  </a:solidFill>
                </a:ln>
                <a:solidFill>
                  <a:srgbClr val="FF0000"/>
                </a:solidFill>
                <a:cs typeface="Lucida Sans Unicode" panose="020B0602030504020204" pitchFamily="34" charset="0"/>
              </a:rPr>
              <a:t>The </a:t>
            </a:r>
            <a:r>
              <a:rPr lang="en-US" sz="2800" b="1" dirty="0" smtClean="0">
                <a:ln>
                  <a:solidFill>
                    <a:schemeClr val="tx1"/>
                  </a:solidFill>
                </a:ln>
                <a:solidFill>
                  <a:srgbClr val="FF0000"/>
                </a:solidFill>
                <a:cs typeface="Lucida Sans Unicode" panose="020B0602030504020204" pitchFamily="34" charset="0"/>
              </a:rPr>
              <a:t>Israeli Commander in the Test of Time</a:t>
            </a:r>
            <a:endParaRPr lang="he-IL" sz="2800" b="1" dirty="0">
              <a:ln>
                <a:solidFill>
                  <a:schemeClr val="tx1"/>
                </a:solidFill>
              </a:ln>
              <a:solidFill>
                <a:srgbClr val="FF0000"/>
              </a:solidFill>
              <a:cs typeface="Lucida Sans Unicode" panose="020B0602030504020204" pitchFamily="34" charset="0"/>
            </a:endParaRPr>
          </a:p>
        </p:txBody>
      </p:sp>
    </p:spTree>
    <p:extLst>
      <p:ext uri="{BB962C8B-B14F-4D97-AF65-F5344CB8AC3E}">
        <p14:creationId xmlns:p14="http://schemas.microsoft.com/office/powerpoint/2010/main" val="4263354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flipH="1">
            <a:off x="6177511" y="1137685"/>
            <a:ext cx="45719" cy="2339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94979" y="1137685"/>
            <a:ext cx="11942031" cy="5078313"/>
          </a:xfrm>
          <a:prstGeom prst="rect">
            <a:avLst/>
          </a:prstGeom>
        </p:spPr>
        <p:txBody>
          <a:bodyPr wrap="square">
            <a:spAutoFit/>
          </a:bodyPr>
          <a:lstStyle/>
          <a:p>
            <a:pPr marL="342900" indent="-342900" algn="l" rtl="0">
              <a:lnSpc>
                <a:spcPct val="180000"/>
              </a:lnSpc>
              <a:buFont typeface="Arial" panose="020B0604020202020204" pitchFamily="34" charset="0"/>
              <a:buChar char="•"/>
            </a:pPr>
            <a:r>
              <a:rPr lang="en-US" sz="2000" b="1" dirty="0">
                <a:solidFill>
                  <a:srgbClr val="002060"/>
                </a:solidFill>
                <a:cs typeface="Lucida Sans Unicode" panose="020B0602030504020204" pitchFamily="34" charset="0"/>
              </a:rPr>
              <a:t>Combat Commander </a:t>
            </a:r>
            <a:r>
              <a:rPr lang="en-US" sz="2000" dirty="0">
                <a:solidFill>
                  <a:srgbClr val="002060"/>
                </a:solidFill>
                <a:cs typeface="Lucida Sans Unicode" panose="020B0602030504020204" pitchFamily="34" charset="0"/>
              </a:rPr>
              <a:t>- the most difficult job in the world that requires professionalism, personal risk, </a:t>
            </a:r>
            <a:r>
              <a:rPr lang="en-US" sz="2000" dirty="0"/>
              <a:t>totality</a:t>
            </a:r>
            <a:r>
              <a:rPr lang="en-US" sz="2000" dirty="0" smtClean="0">
                <a:solidFill>
                  <a:srgbClr val="002060"/>
                </a:solidFill>
                <a:cs typeface="Lucida Sans Unicode" panose="020B0602030504020204" pitchFamily="34" charset="0"/>
              </a:rPr>
              <a:t> </a:t>
            </a:r>
            <a:r>
              <a:rPr lang="en-US" sz="2000" dirty="0">
                <a:solidFill>
                  <a:srgbClr val="002060"/>
                </a:solidFill>
                <a:cs typeface="Lucida Sans Unicode" panose="020B0602030504020204" pitchFamily="34" charset="0"/>
              </a:rPr>
              <a:t>and leadership!</a:t>
            </a:r>
          </a:p>
          <a:p>
            <a:pPr marL="342900" indent="-342900" algn="l" rtl="0">
              <a:lnSpc>
                <a:spcPct val="180000"/>
              </a:lnSpc>
              <a:buFont typeface="Arial" panose="020B0604020202020204" pitchFamily="34" charset="0"/>
              <a:buChar char="•"/>
            </a:pPr>
            <a:r>
              <a:rPr lang="en-US" sz="2000" b="1" dirty="0">
                <a:solidFill>
                  <a:srgbClr val="002060"/>
                </a:solidFill>
                <a:cs typeface="Lucida Sans Unicode" panose="020B0602030504020204" pitchFamily="34" charset="0"/>
              </a:rPr>
              <a:t>An Israeli </a:t>
            </a:r>
            <a:r>
              <a:rPr lang="en-US" sz="2000" b="1" dirty="0" smtClean="0">
                <a:solidFill>
                  <a:srgbClr val="002060"/>
                </a:solidFill>
                <a:cs typeface="Lucida Sans Unicode" panose="020B0602030504020204" pitchFamily="34" charset="0"/>
              </a:rPr>
              <a:t>Commander </a:t>
            </a:r>
            <a:r>
              <a:rPr lang="en-US" sz="2000" dirty="0">
                <a:solidFill>
                  <a:srgbClr val="002060"/>
                </a:solidFill>
                <a:cs typeface="Lucida Sans Unicode" panose="020B0602030504020204" pitchFamily="34" charset="0"/>
              </a:rPr>
              <a:t>- "the non-commissioned commander," who grows up from the ranks, volunteers and serves as an emissary!</a:t>
            </a:r>
          </a:p>
          <a:p>
            <a:pPr marL="342900" indent="-342900" algn="l" rtl="0">
              <a:lnSpc>
                <a:spcPct val="180000"/>
              </a:lnSpc>
              <a:buFont typeface="Arial" panose="020B0604020202020204" pitchFamily="34" charset="0"/>
              <a:buChar char="•"/>
            </a:pPr>
            <a:r>
              <a:rPr lang="en-US" sz="2000" b="1" dirty="0">
                <a:solidFill>
                  <a:srgbClr val="002060"/>
                </a:solidFill>
                <a:cs typeface="Lucida Sans Unicode" panose="020B0602030504020204" pitchFamily="34" charset="0"/>
              </a:rPr>
              <a:t>A state </a:t>
            </a:r>
            <a:r>
              <a:rPr lang="en-US" sz="2000" b="1" dirty="0" smtClean="0">
                <a:solidFill>
                  <a:srgbClr val="002060"/>
                </a:solidFill>
                <a:cs typeface="Lucida Sans Unicode" panose="020B0602030504020204" pitchFamily="34" charset="0"/>
              </a:rPr>
              <a:t>Commander </a:t>
            </a:r>
            <a:r>
              <a:rPr lang="en-US" sz="2000" dirty="0">
                <a:solidFill>
                  <a:srgbClr val="002060"/>
                </a:solidFill>
                <a:cs typeface="Lucida Sans Unicode" panose="020B0602030504020204" pitchFamily="34" charset="0"/>
              </a:rPr>
              <a:t>- represents the desires of Israeli society in all its parts and is responsible for the settlement of variance, acts as a state interest in order to protect the land!</a:t>
            </a:r>
          </a:p>
          <a:p>
            <a:pPr marL="342900" indent="-342900" algn="l" rtl="0">
              <a:lnSpc>
                <a:spcPct val="180000"/>
              </a:lnSpc>
              <a:buFont typeface="Arial" panose="020B0604020202020204" pitchFamily="34" charset="0"/>
              <a:buChar char="•"/>
            </a:pPr>
            <a:r>
              <a:rPr lang="en-US" sz="2000" b="1" dirty="0">
                <a:solidFill>
                  <a:srgbClr val="002060"/>
                </a:solidFill>
                <a:cs typeface="Lucida Sans Unicode" panose="020B0602030504020204" pitchFamily="34" charset="0"/>
              </a:rPr>
              <a:t>An Israeli </a:t>
            </a:r>
            <a:r>
              <a:rPr lang="en-US" sz="2000" b="1" dirty="0" smtClean="0">
                <a:solidFill>
                  <a:srgbClr val="002060"/>
                </a:solidFill>
                <a:cs typeface="Lucida Sans Unicode" panose="020B0602030504020204" pitchFamily="34" charset="0"/>
              </a:rPr>
              <a:t>Commander </a:t>
            </a:r>
            <a:r>
              <a:rPr lang="en-US" sz="2000" dirty="0">
                <a:solidFill>
                  <a:srgbClr val="002060"/>
                </a:solidFill>
                <a:cs typeface="Lucida Sans Unicode" panose="020B0602030504020204" pitchFamily="34" charset="0"/>
              </a:rPr>
              <a:t>- even a </a:t>
            </a:r>
            <a:r>
              <a:rPr lang="en-US" sz="2000" dirty="0" smtClean="0">
                <a:solidFill>
                  <a:srgbClr val="002060"/>
                </a:solidFill>
                <a:cs typeface="Lucida Sans Unicode" panose="020B0602030504020204" pitchFamily="34" charset="0"/>
              </a:rPr>
              <a:t>female commander</a:t>
            </a:r>
            <a:r>
              <a:rPr lang="en-US" sz="2000" dirty="0">
                <a:solidFill>
                  <a:srgbClr val="002060"/>
                </a:solidFill>
                <a:cs typeface="Lucida Sans Unicode" panose="020B0602030504020204" pitchFamily="34" charset="0"/>
              </a:rPr>
              <a:t>!</a:t>
            </a:r>
          </a:p>
          <a:p>
            <a:pPr marL="342900" indent="-342900" algn="l" rtl="0">
              <a:lnSpc>
                <a:spcPct val="180000"/>
              </a:lnSpc>
              <a:buFont typeface="Arial" panose="020B0604020202020204" pitchFamily="34" charset="0"/>
              <a:buChar char="•"/>
            </a:pPr>
            <a:r>
              <a:rPr lang="en-US" sz="2000" b="1" dirty="0" smtClean="0">
                <a:solidFill>
                  <a:srgbClr val="002060"/>
                </a:solidFill>
                <a:cs typeface="Lucida Sans Unicode" panose="020B0602030504020204" pitchFamily="34" charset="0"/>
              </a:rPr>
              <a:t>Initiates, validates and challenges</a:t>
            </a:r>
            <a:r>
              <a:rPr lang="en-US" sz="2000" dirty="0" smtClean="0">
                <a:solidFill>
                  <a:srgbClr val="002060"/>
                </a:solidFill>
                <a:cs typeface="Lucida Sans Unicode" panose="020B0602030504020204" pitchFamily="34" charset="0"/>
              </a:rPr>
              <a:t> - </a:t>
            </a:r>
            <a:r>
              <a:rPr lang="en-US" sz="2000" dirty="0">
                <a:solidFill>
                  <a:srgbClr val="002060"/>
                </a:solidFill>
                <a:cs typeface="Lucida Sans Unicode" panose="020B0602030504020204" pitchFamily="34" charset="0"/>
              </a:rPr>
              <a:t>as a geopolitical necessity and it is necessary to change, to update and to renew</a:t>
            </a:r>
            <a:r>
              <a:rPr lang="en-US" sz="2000" dirty="0" smtClean="0">
                <a:solidFill>
                  <a:srgbClr val="002060"/>
                </a:solidFill>
                <a:cs typeface="Lucida Sans Unicode" panose="020B0602030504020204" pitchFamily="34" charset="0"/>
              </a:rPr>
              <a:t>!</a:t>
            </a:r>
            <a:endParaRPr lang="he-IL" dirty="0" smtClean="0">
              <a:cs typeface="Lucida Sans Unicode" panose="020B0602030504020204" pitchFamily="34" charset="0"/>
            </a:endParaRPr>
          </a:p>
        </p:txBody>
      </p:sp>
      <p:sp>
        <p:nvSpPr>
          <p:cNvPr id="11" name="מלבן 10"/>
          <p:cNvSpPr/>
          <p:nvPr/>
        </p:nvSpPr>
        <p:spPr>
          <a:xfrm>
            <a:off x="3232527" y="0"/>
            <a:ext cx="5666936" cy="938719"/>
          </a:xfrm>
          <a:prstGeom prst="rect">
            <a:avLst/>
          </a:prstGeom>
        </p:spPr>
        <p:txBody>
          <a:bodyPr wrap="none">
            <a:spAutoFit/>
          </a:bodyPr>
          <a:lstStyle/>
          <a:p>
            <a:pPr algn="l" rtl="0">
              <a:lnSpc>
                <a:spcPct val="150000"/>
              </a:lnSpc>
            </a:pPr>
            <a:r>
              <a:rPr lang="en-US" sz="4000" dirty="0" smtClean="0">
                <a:solidFill>
                  <a:srgbClr val="002060"/>
                </a:solidFill>
                <a:latin typeface="Lucida Sans Unicode" panose="020B0602030504020204" pitchFamily="34" charset="0"/>
                <a:cs typeface="Lucida Sans Unicode" panose="020B0602030504020204" pitchFamily="34" charset="0"/>
              </a:rPr>
              <a:t>So What </a:t>
            </a:r>
            <a:r>
              <a:rPr lang="en-US" sz="4000" dirty="0">
                <a:solidFill>
                  <a:srgbClr val="002060"/>
                </a:solidFill>
                <a:latin typeface="Lucida Sans Unicode" panose="020B0602030504020204" pitchFamily="34" charset="0"/>
                <a:cs typeface="Lucida Sans Unicode" panose="020B0602030504020204" pitchFamily="34" charset="0"/>
              </a:rPr>
              <a:t>Did</a:t>
            </a:r>
            <a:r>
              <a:rPr lang="en-US" sz="4000" dirty="0" smtClean="0">
                <a:solidFill>
                  <a:srgbClr val="002060"/>
                </a:solidFill>
                <a:latin typeface="Lucida Sans Unicode" panose="020B0602030504020204" pitchFamily="34" charset="0"/>
                <a:cs typeface="Lucida Sans Unicode" panose="020B0602030504020204" pitchFamily="34" charset="0"/>
              </a:rPr>
              <a:t> We Have?</a:t>
            </a:r>
            <a:endParaRPr lang="he-IL" sz="4000" dirty="0" smtClean="0">
              <a:solidFill>
                <a:srgbClr val="002060"/>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300415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413799" y="38637"/>
            <a:ext cx="9250674" cy="954107"/>
          </a:xfrm>
          <a:prstGeom prst="rect">
            <a:avLst/>
          </a:prstGeom>
        </p:spPr>
        <p:txBody>
          <a:bodyPr wrap="none">
            <a:spAutoFit/>
          </a:bodyPr>
          <a:lstStyle/>
          <a:p>
            <a:pPr algn="ctr" rtl="0"/>
            <a:r>
              <a:rPr lang="en-US" sz="2800" b="1" dirty="0">
                <a:solidFill>
                  <a:srgbClr val="002060"/>
                </a:solidFill>
                <a:cs typeface="Lucida Sans Unicode" panose="020B0602030504020204" pitchFamily="34" charset="0"/>
              </a:rPr>
              <a:t>Characteristics of a Leader </a:t>
            </a:r>
            <a:r>
              <a:rPr lang="en-US" sz="2800" b="1" dirty="0" smtClean="0">
                <a:solidFill>
                  <a:srgbClr val="002060"/>
                </a:solidFill>
                <a:cs typeface="Lucida Sans Unicode" panose="020B0602030504020204" pitchFamily="34" charset="0"/>
              </a:rPr>
              <a:t>–</a:t>
            </a:r>
            <a:br>
              <a:rPr lang="en-US" sz="2800" b="1" dirty="0" smtClean="0">
                <a:solidFill>
                  <a:srgbClr val="002060"/>
                </a:solidFill>
                <a:cs typeface="Lucida Sans Unicode" panose="020B0602030504020204" pitchFamily="34" charset="0"/>
              </a:rPr>
            </a:br>
            <a:r>
              <a:rPr lang="en-US" sz="2800" b="1" dirty="0" smtClean="0">
                <a:solidFill>
                  <a:srgbClr val="002060"/>
                </a:solidFill>
                <a:cs typeface="Lucida Sans Unicode" panose="020B0602030504020204" pitchFamily="34" charset="0"/>
              </a:rPr>
              <a:t>Instructional Department, An </a:t>
            </a:r>
            <a:r>
              <a:rPr lang="en-US" sz="2800" b="1" dirty="0">
                <a:solidFill>
                  <a:srgbClr val="002060"/>
                </a:solidFill>
                <a:cs typeface="Lucida Sans Unicode" panose="020B0602030504020204" pitchFamily="34" charset="0"/>
              </a:rPr>
              <a:t>Army Custom,  December 1947</a:t>
            </a:r>
            <a:endParaRPr lang="he-IL" sz="2800" b="1" dirty="0">
              <a:solidFill>
                <a:srgbClr val="002060"/>
              </a:solidFill>
              <a:cs typeface="Lucida Sans Unicode" panose="020B0602030504020204" pitchFamily="34" charset="0"/>
            </a:endParaRPr>
          </a:p>
        </p:txBody>
      </p:sp>
      <p:sp>
        <p:nvSpPr>
          <p:cNvPr id="7" name="מלבן 6"/>
          <p:cNvSpPr/>
          <p:nvPr/>
        </p:nvSpPr>
        <p:spPr>
          <a:xfrm>
            <a:off x="13648" y="924367"/>
            <a:ext cx="12050977" cy="5909310"/>
          </a:xfrm>
          <a:prstGeom prst="rect">
            <a:avLst/>
          </a:prstGeom>
        </p:spPr>
        <p:txBody>
          <a:bodyPr wrap="square">
            <a:spAutoFit/>
          </a:bodyPr>
          <a:lstStyle/>
          <a:p>
            <a:pPr marL="342900" indent="-342900" algn="l" rtl="0">
              <a:lnSpc>
                <a:spcPct val="150000"/>
              </a:lnSpc>
              <a:buFont typeface="Wingdings" panose="05000000000000000000" pitchFamily="2" charset="2"/>
              <a:buChar char="v"/>
            </a:pPr>
            <a:r>
              <a:rPr lang="en-US" sz="2400" b="1" dirty="0">
                <a:solidFill>
                  <a:srgbClr val="002060"/>
                </a:solidFill>
                <a:cs typeface="Lucida Sans Unicode" panose="020B0602030504020204" pitchFamily="34" charset="0"/>
              </a:rPr>
              <a:t>Decisiveness -</a:t>
            </a:r>
            <a:r>
              <a:rPr lang="en-US" sz="2400" dirty="0">
                <a:solidFill>
                  <a:srgbClr val="002060"/>
                </a:solidFill>
                <a:cs typeface="Lucida Sans Unicode" panose="020B0602030504020204" pitchFamily="34" charset="0"/>
              </a:rPr>
              <a:t> </a:t>
            </a:r>
            <a:r>
              <a:rPr lang="en-US" sz="2000" dirty="0">
                <a:cs typeface="Lucida Sans Unicode" panose="020B0602030504020204" pitchFamily="34" charset="0"/>
              </a:rPr>
              <a:t>Determination to carry out and assume your role, whatever it may be </a:t>
            </a:r>
            <a:r>
              <a:rPr lang="en-US" sz="2000" dirty="0">
                <a:solidFill>
                  <a:srgbClr val="FF0000"/>
                </a:solidFill>
                <a:cs typeface="Lucida Sans Unicode" panose="020B0602030504020204" pitchFamily="34" charset="0"/>
              </a:rPr>
              <a:t>(strength)</a:t>
            </a:r>
          </a:p>
          <a:p>
            <a:pPr marL="342900" indent="-342900" algn="l" rtl="0">
              <a:lnSpc>
                <a:spcPct val="150000"/>
              </a:lnSpc>
              <a:buFont typeface="Wingdings" panose="05000000000000000000" pitchFamily="2" charset="2"/>
              <a:buChar char="v"/>
            </a:pPr>
            <a:r>
              <a:rPr lang="en-US" sz="2400" b="1" dirty="0">
                <a:solidFill>
                  <a:srgbClr val="002060"/>
                </a:solidFill>
                <a:cs typeface="Lucida Sans Unicode" panose="020B0602030504020204" pitchFamily="34" charset="0"/>
              </a:rPr>
              <a:t>Initiative - </a:t>
            </a:r>
            <a:r>
              <a:rPr lang="en-US" sz="2000" dirty="0">
                <a:cs typeface="Lucida Sans Unicode" panose="020B0602030504020204" pitchFamily="34" charset="0"/>
              </a:rPr>
              <a:t>which allows you to handle any situation under your own responsibility - without waiting for orders </a:t>
            </a:r>
            <a:r>
              <a:rPr lang="en-US" sz="2000" dirty="0">
                <a:solidFill>
                  <a:srgbClr val="FF0000"/>
                </a:solidFill>
                <a:cs typeface="Lucida Sans Unicode" panose="020B0602030504020204" pitchFamily="34" charset="0"/>
              </a:rPr>
              <a:t>(initiative)</a:t>
            </a:r>
          </a:p>
          <a:p>
            <a:pPr marL="342900" indent="-342900" algn="l" rtl="0">
              <a:lnSpc>
                <a:spcPct val="150000"/>
              </a:lnSpc>
              <a:buFont typeface="Wingdings" panose="05000000000000000000" pitchFamily="2" charset="2"/>
              <a:buChar char="v"/>
            </a:pPr>
            <a:r>
              <a:rPr lang="en-US" sz="2400" b="1" dirty="0">
                <a:solidFill>
                  <a:srgbClr val="002060"/>
                </a:solidFill>
                <a:cs typeface="Lucida Sans Unicode" panose="020B0602030504020204" pitchFamily="34" charset="0"/>
              </a:rPr>
              <a:t>Enthusiasm - </a:t>
            </a:r>
            <a:r>
              <a:rPr lang="en-US" sz="2000" dirty="0">
                <a:cs typeface="Lucida Sans Unicode" panose="020B0602030504020204" pitchFamily="34" charset="0"/>
              </a:rPr>
              <a:t>which inspires people, and is the surest way to efficiency </a:t>
            </a:r>
            <a:r>
              <a:rPr lang="en-US" sz="2000" dirty="0">
                <a:solidFill>
                  <a:srgbClr val="FF0000"/>
                </a:solidFill>
                <a:cs typeface="Lucida Sans Unicode" panose="020B0602030504020204" pitchFamily="34" charset="0"/>
              </a:rPr>
              <a:t>(motivation)</a:t>
            </a:r>
          </a:p>
          <a:p>
            <a:pPr marL="342900" indent="-342900" algn="l" rtl="0">
              <a:lnSpc>
                <a:spcPct val="150000"/>
              </a:lnSpc>
              <a:buFont typeface="Wingdings" panose="05000000000000000000" pitchFamily="2" charset="2"/>
              <a:buChar char="v"/>
            </a:pPr>
            <a:r>
              <a:rPr lang="en-US" sz="2400" b="1" dirty="0">
                <a:solidFill>
                  <a:srgbClr val="002060"/>
                </a:solidFill>
                <a:cs typeface="Lucida Sans Unicode" panose="020B0602030504020204" pitchFamily="34" charset="0"/>
              </a:rPr>
              <a:t>Thoroughness - </a:t>
            </a:r>
            <a:r>
              <a:rPr lang="en-US" sz="2000" dirty="0">
                <a:cs typeface="Lucida Sans Unicode" panose="020B0602030504020204" pitchFamily="34" charset="0"/>
              </a:rPr>
              <a:t>which requires going into details regarding the treatment of your people, their weapons and equipment </a:t>
            </a:r>
            <a:r>
              <a:rPr lang="en-US" sz="2000" dirty="0">
                <a:solidFill>
                  <a:srgbClr val="FF0000"/>
                </a:solidFill>
                <a:cs typeface="Lucida Sans Unicode" panose="020B0602030504020204" pitchFamily="34" charset="0"/>
              </a:rPr>
              <a:t>(professionalism)</a:t>
            </a:r>
          </a:p>
          <a:p>
            <a:pPr marL="342900" indent="-342900" algn="l" rtl="0">
              <a:lnSpc>
                <a:spcPct val="150000"/>
              </a:lnSpc>
              <a:buFont typeface="Wingdings" panose="05000000000000000000" pitchFamily="2" charset="2"/>
              <a:buChar char="v"/>
            </a:pPr>
            <a:r>
              <a:rPr lang="en-US" sz="2400" b="1" dirty="0">
                <a:solidFill>
                  <a:srgbClr val="002060"/>
                </a:solidFill>
                <a:cs typeface="Lucida Sans Unicode" panose="020B0602030504020204" pitchFamily="34" charset="0"/>
              </a:rPr>
              <a:t>Self-control - </a:t>
            </a:r>
            <a:r>
              <a:rPr lang="en-US" sz="2000" dirty="0">
                <a:cs typeface="Lucida Sans Unicode" panose="020B0602030504020204" pitchFamily="34" charset="0"/>
              </a:rPr>
              <a:t>that will allow you to be cool in face of danger and </a:t>
            </a:r>
            <a:r>
              <a:rPr lang="en-US" sz="2000" dirty="0" smtClean="0">
                <a:cs typeface="Lucida Sans Unicode" panose="020B0602030504020204" pitchFamily="34" charset="0"/>
              </a:rPr>
              <a:t>thus</a:t>
            </a:r>
            <a:br>
              <a:rPr lang="en-US" sz="2000" dirty="0" smtClean="0">
                <a:cs typeface="Lucida Sans Unicode" panose="020B0602030504020204" pitchFamily="34" charset="0"/>
              </a:rPr>
            </a:br>
            <a:r>
              <a:rPr lang="en-US" sz="2000" dirty="0" smtClean="0">
                <a:cs typeface="Lucida Sans Unicode" panose="020B0602030504020204" pitchFamily="34" charset="0"/>
              </a:rPr>
              <a:t> </a:t>
            </a:r>
            <a:r>
              <a:rPr lang="en-US" sz="2000" dirty="0">
                <a:cs typeface="Lucida Sans Unicode" panose="020B0602030504020204" pitchFamily="34" charset="0"/>
              </a:rPr>
              <a:t>serve as an example for your people to behave by</a:t>
            </a:r>
            <a:r>
              <a:rPr lang="en-US" sz="2400" b="1" dirty="0">
                <a:solidFill>
                  <a:srgbClr val="002060"/>
                </a:solidFill>
                <a:cs typeface="Lucida Sans Unicode" panose="020B0602030504020204" pitchFamily="34" charset="0"/>
              </a:rPr>
              <a:t> </a:t>
            </a:r>
            <a:r>
              <a:rPr lang="en-US" sz="2000" dirty="0">
                <a:solidFill>
                  <a:srgbClr val="FF0000"/>
                </a:solidFill>
                <a:cs typeface="Lucida Sans Unicode" panose="020B0602030504020204" pitchFamily="34" charset="0"/>
              </a:rPr>
              <a:t>(personal example)</a:t>
            </a:r>
          </a:p>
          <a:p>
            <a:pPr marL="342900" indent="-342900" algn="l" rtl="0">
              <a:lnSpc>
                <a:spcPct val="150000"/>
              </a:lnSpc>
              <a:buFont typeface="Wingdings" panose="05000000000000000000" pitchFamily="2" charset="2"/>
              <a:buChar char="v"/>
            </a:pPr>
            <a:r>
              <a:rPr lang="en-US" sz="2400" b="1" dirty="0">
                <a:solidFill>
                  <a:srgbClr val="002060"/>
                </a:solidFill>
                <a:cs typeface="Lucida Sans Unicode" panose="020B0602030504020204" pitchFamily="34" charset="0"/>
              </a:rPr>
              <a:t>Cheerfulness - </a:t>
            </a:r>
            <a:r>
              <a:rPr lang="en-US" sz="2000" dirty="0">
                <a:cs typeface="Lucida Sans Unicode" panose="020B0602030504020204" pitchFamily="34" charset="0"/>
              </a:rPr>
              <a:t>at any time and in every situation, even at the bleakest </a:t>
            </a:r>
            <a:r>
              <a:rPr lang="en-US" sz="2000" dirty="0" smtClean="0">
                <a:cs typeface="Lucida Sans Unicode" panose="020B0602030504020204" pitchFamily="34" charset="0"/>
              </a:rPr>
              <a:t/>
            </a:r>
            <a:br>
              <a:rPr lang="en-US" sz="2000" dirty="0" smtClean="0">
                <a:cs typeface="Lucida Sans Unicode" panose="020B0602030504020204" pitchFamily="34" charset="0"/>
              </a:rPr>
            </a:br>
            <a:r>
              <a:rPr lang="en-US" sz="2000" dirty="0" smtClean="0">
                <a:cs typeface="Lucida Sans Unicode" panose="020B0602030504020204" pitchFamily="34" charset="0"/>
              </a:rPr>
              <a:t>time </a:t>
            </a:r>
            <a:r>
              <a:rPr lang="en-US" sz="2000" dirty="0">
                <a:solidFill>
                  <a:srgbClr val="FF0000"/>
                </a:solidFill>
                <a:cs typeface="Lucida Sans Unicode" panose="020B0602030504020204" pitchFamily="34" charset="0"/>
              </a:rPr>
              <a:t>(fighting spirit)</a:t>
            </a:r>
          </a:p>
          <a:p>
            <a:pPr marL="342900" indent="-342900" algn="l" rtl="0">
              <a:lnSpc>
                <a:spcPct val="150000"/>
              </a:lnSpc>
              <a:buFont typeface="Wingdings" panose="05000000000000000000" pitchFamily="2" charset="2"/>
              <a:buChar char="v"/>
            </a:pPr>
            <a:r>
              <a:rPr lang="en-US" sz="2400" b="1" dirty="0">
                <a:solidFill>
                  <a:srgbClr val="002060"/>
                </a:solidFill>
                <a:cs typeface="Lucida Sans Unicode" panose="020B0602030504020204" pitchFamily="34" charset="0"/>
              </a:rPr>
              <a:t>Loyalty - </a:t>
            </a:r>
            <a:r>
              <a:rPr lang="en-US" sz="2000" dirty="0">
                <a:cs typeface="Lucida Sans Unicode" panose="020B0602030504020204" pitchFamily="34" charset="0"/>
              </a:rPr>
              <a:t>Loyalty to land and the corps </a:t>
            </a:r>
            <a:r>
              <a:rPr lang="en-US" sz="2000" dirty="0">
                <a:solidFill>
                  <a:srgbClr val="FF0000"/>
                </a:solidFill>
                <a:cs typeface="Lucida Sans Unicode" panose="020B0602030504020204" pitchFamily="34" charset="0"/>
              </a:rPr>
              <a:t>(Mission)</a:t>
            </a:r>
            <a:endParaRPr lang="he-IL" sz="2000" dirty="0">
              <a:solidFill>
                <a:srgbClr val="FF0000"/>
              </a:solidFill>
              <a:cs typeface="Lucida Sans Unicode" panose="020B0602030504020204" pitchFamily="34" charset="0"/>
            </a:endParaRPr>
          </a:p>
        </p:txBody>
      </p:sp>
      <p:pic>
        <p:nvPicPr>
          <p:cNvPr id="4" name="מציין מיקום תוכן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1855" t="51758" r="12683" b="10328"/>
          <a:stretch/>
        </p:blipFill>
        <p:spPr>
          <a:xfrm>
            <a:off x="8210760" y="3945012"/>
            <a:ext cx="3792080" cy="2686882"/>
          </a:xfrm>
          <a:prstGeom prst="rect">
            <a:avLst/>
          </a:prstGeom>
          <a:ln w="38100" cap="sq">
            <a:noFill/>
            <a:prstDash val="solid"/>
            <a:miter lim="800000"/>
          </a:ln>
          <a:effectLst>
            <a:outerShdw blurRad="50800" dist="1143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925718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 y="0"/>
            <a:ext cx="12192000" cy="701961"/>
          </a:xfrm>
        </p:spPr>
        <p:txBody>
          <a:bodyPr>
            <a:noAutofit/>
          </a:bodyPr>
          <a:lstStyle/>
          <a:p>
            <a:pPr algn="ctr" rtl="0"/>
            <a:r>
              <a:rPr lang="en-US" sz="3200" dirty="0">
                <a:latin typeface="+mn-lt"/>
              </a:rPr>
              <a:t>The </a:t>
            </a:r>
            <a:r>
              <a:rPr lang="en-US" sz="3200" dirty="0" smtClean="0">
                <a:latin typeface="+mn-lt"/>
              </a:rPr>
              <a:t>Components </a:t>
            </a:r>
            <a:r>
              <a:rPr lang="en-US" sz="3200" dirty="0">
                <a:latin typeface="+mn-lt"/>
              </a:rPr>
              <a:t>that </a:t>
            </a:r>
            <a:r>
              <a:rPr lang="en-US" sz="3200" dirty="0" smtClean="0">
                <a:latin typeface="+mn-lt"/>
              </a:rPr>
              <a:t>Influence </a:t>
            </a:r>
            <a:r>
              <a:rPr lang="en-US" sz="3200" dirty="0">
                <a:latin typeface="+mn-lt"/>
              </a:rPr>
              <a:t>the </a:t>
            </a:r>
            <a:r>
              <a:rPr lang="en-US" sz="3200" dirty="0" smtClean="0">
                <a:latin typeface="+mn-lt"/>
              </a:rPr>
              <a:t>Character </a:t>
            </a:r>
            <a:r>
              <a:rPr lang="en-US" sz="3200" dirty="0">
                <a:latin typeface="+mn-lt"/>
              </a:rPr>
              <a:t>of the Israeli </a:t>
            </a:r>
            <a:r>
              <a:rPr lang="en-US" sz="3200" dirty="0" smtClean="0">
                <a:latin typeface="+mn-lt"/>
              </a:rPr>
              <a:t>Commander</a:t>
            </a:r>
            <a:endParaRPr lang="he-IL" sz="3200" b="1" dirty="0">
              <a:solidFill>
                <a:srgbClr val="002060"/>
              </a:solidFill>
              <a:latin typeface="+mn-lt"/>
              <a:ea typeface="+mn-ea"/>
              <a:cs typeface="Lucida Sans Unicode" panose="020B0602030504020204" pitchFamily="34" charset="0"/>
            </a:endParaRPr>
          </a:p>
        </p:txBody>
      </p:sp>
      <p:sp>
        <p:nvSpPr>
          <p:cNvPr id="27" name="Rectangle 26"/>
          <p:cNvSpPr/>
          <p:nvPr/>
        </p:nvSpPr>
        <p:spPr>
          <a:xfrm rot="1602155">
            <a:off x="3580737" y="2310351"/>
            <a:ext cx="1591935" cy="1754326"/>
          </a:xfrm>
          <a:prstGeom prst="rect">
            <a:avLst/>
          </a:prstGeom>
        </p:spPr>
        <p:txBody>
          <a:bodyPr wrap="square">
            <a:spAutoFit/>
          </a:bodyPr>
          <a:lstStyle/>
          <a:p>
            <a:pPr algn="ctr" rtl="0"/>
            <a:r>
              <a:rPr lang="en-US" b="1" dirty="0">
                <a:solidFill>
                  <a:srgbClr val="0935C2"/>
                </a:solidFill>
              </a:rPr>
              <a:t>The ability to regroup, change, and </a:t>
            </a:r>
            <a:r>
              <a:rPr lang="en-US" b="1" dirty="0" smtClean="0">
                <a:solidFill>
                  <a:srgbClr val="0935C2"/>
                </a:solidFill>
              </a:rPr>
              <a:t>the technological </a:t>
            </a:r>
            <a:r>
              <a:rPr lang="en-US" b="1" dirty="0">
                <a:solidFill>
                  <a:srgbClr val="0935C2"/>
                </a:solidFill>
              </a:rPr>
              <a:t>ability</a:t>
            </a:r>
            <a:endParaRPr lang="he-IL" b="1" dirty="0">
              <a:solidFill>
                <a:srgbClr val="0935C2"/>
              </a:solidFill>
            </a:endParaRPr>
          </a:p>
        </p:txBody>
      </p:sp>
      <p:grpSp>
        <p:nvGrpSpPr>
          <p:cNvPr id="36" name="Group 35"/>
          <p:cNvGrpSpPr/>
          <p:nvPr/>
        </p:nvGrpSpPr>
        <p:grpSpPr>
          <a:xfrm>
            <a:off x="3589062" y="930443"/>
            <a:ext cx="5446056" cy="5141494"/>
            <a:chOff x="3589062" y="930443"/>
            <a:chExt cx="5446056" cy="5141494"/>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533062" y="930443"/>
              <a:ext cx="3690177" cy="3861326"/>
            </a:xfrm>
            <a:custGeom>
              <a:avLst/>
              <a:gdLst>
                <a:gd name="connsiteX0" fmla="*/ 1832122 w 3690177"/>
                <a:gd name="connsiteY0" fmla="*/ 1001140 h 3861326"/>
                <a:gd name="connsiteX1" fmla="*/ 1738949 w 3690177"/>
                <a:gd name="connsiteY1" fmla="*/ 1001388 h 3861326"/>
                <a:gd name="connsiteX2" fmla="*/ 1687434 w 3690177"/>
                <a:gd name="connsiteY2" fmla="*/ 1014267 h 3861326"/>
                <a:gd name="connsiteX3" fmla="*/ 1494251 w 3690177"/>
                <a:gd name="connsiteY3" fmla="*/ 1040025 h 3861326"/>
                <a:gd name="connsiteX4" fmla="*/ 1455614 w 3690177"/>
                <a:gd name="connsiteY4" fmla="*/ 1052903 h 3861326"/>
                <a:gd name="connsiteX5" fmla="*/ 1378341 w 3690177"/>
                <a:gd name="connsiteY5" fmla="*/ 1117298 h 3861326"/>
                <a:gd name="connsiteX6" fmla="*/ 1352583 w 3690177"/>
                <a:gd name="connsiteY6" fmla="*/ 1155934 h 3861326"/>
                <a:gd name="connsiteX7" fmla="*/ 1326825 w 3690177"/>
                <a:gd name="connsiteY7" fmla="*/ 1284723 h 3861326"/>
                <a:gd name="connsiteX8" fmla="*/ 1301068 w 3690177"/>
                <a:gd name="connsiteY8" fmla="*/ 1323360 h 3861326"/>
                <a:gd name="connsiteX9" fmla="*/ 1288189 w 3690177"/>
                <a:gd name="connsiteY9" fmla="*/ 1361996 h 3861326"/>
                <a:gd name="connsiteX10" fmla="*/ 1262431 w 3690177"/>
                <a:gd name="connsiteY10" fmla="*/ 1439270 h 3861326"/>
                <a:gd name="connsiteX11" fmla="*/ 1236673 w 3690177"/>
                <a:gd name="connsiteY11" fmla="*/ 1477906 h 3861326"/>
                <a:gd name="connsiteX12" fmla="*/ 1210915 w 3690177"/>
                <a:gd name="connsiteY12" fmla="*/ 1516543 h 3861326"/>
                <a:gd name="connsiteX13" fmla="*/ 1159400 w 3690177"/>
                <a:gd name="connsiteY13" fmla="*/ 1593816 h 3861326"/>
                <a:gd name="connsiteX14" fmla="*/ 1146521 w 3690177"/>
                <a:gd name="connsiteY14" fmla="*/ 1632453 h 3861326"/>
                <a:gd name="connsiteX15" fmla="*/ 1107884 w 3690177"/>
                <a:gd name="connsiteY15" fmla="*/ 1735484 h 3861326"/>
                <a:gd name="connsiteX16" fmla="*/ 1043490 w 3690177"/>
                <a:gd name="connsiteY16" fmla="*/ 1812757 h 3861326"/>
                <a:gd name="connsiteX17" fmla="*/ 914701 w 3690177"/>
                <a:gd name="connsiteY17" fmla="*/ 2018819 h 3861326"/>
                <a:gd name="connsiteX18" fmla="*/ 1043490 w 3690177"/>
                <a:gd name="connsiteY18" fmla="*/ 2070334 h 3861326"/>
                <a:gd name="connsiteX19" fmla="*/ 1082127 w 3690177"/>
                <a:gd name="connsiteY19" fmla="*/ 2108971 h 3861326"/>
                <a:gd name="connsiteX20" fmla="*/ 1159400 w 3690177"/>
                <a:gd name="connsiteY20" fmla="*/ 2160487 h 3861326"/>
                <a:gd name="connsiteX21" fmla="*/ 1198037 w 3690177"/>
                <a:gd name="connsiteY21" fmla="*/ 2199123 h 3861326"/>
                <a:gd name="connsiteX22" fmla="*/ 1249552 w 3690177"/>
                <a:gd name="connsiteY22" fmla="*/ 2250639 h 3861326"/>
                <a:gd name="connsiteX23" fmla="*/ 1275310 w 3690177"/>
                <a:gd name="connsiteY23" fmla="*/ 2289275 h 3861326"/>
                <a:gd name="connsiteX24" fmla="*/ 1288189 w 3690177"/>
                <a:gd name="connsiteY24" fmla="*/ 2327912 h 3861326"/>
                <a:gd name="connsiteX25" fmla="*/ 1313946 w 3690177"/>
                <a:gd name="connsiteY25" fmla="*/ 2405185 h 3861326"/>
                <a:gd name="connsiteX26" fmla="*/ 1365462 w 3690177"/>
                <a:gd name="connsiteY26" fmla="*/ 2482458 h 3861326"/>
                <a:gd name="connsiteX27" fmla="*/ 1429856 w 3690177"/>
                <a:gd name="connsiteY27" fmla="*/ 2598368 h 3861326"/>
                <a:gd name="connsiteX28" fmla="*/ 1507130 w 3690177"/>
                <a:gd name="connsiteY28" fmla="*/ 2649884 h 3861326"/>
                <a:gd name="connsiteX29" fmla="*/ 1571524 w 3690177"/>
                <a:gd name="connsiteY29" fmla="*/ 2675642 h 3861326"/>
                <a:gd name="connsiteX30" fmla="*/ 1623039 w 3690177"/>
                <a:gd name="connsiteY30" fmla="*/ 2714278 h 3861326"/>
                <a:gd name="connsiteX31" fmla="*/ 1932132 w 3690177"/>
                <a:gd name="connsiteY31" fmla="*/ 2727157 h 3861326"/>
                <a:gd name="connsiteX32" fmla="*/ 1970769 w 3690177"/>
                <a:gd name="connsiteY32" fmla="*/ 2714278 h 3861326"/>
                <a:gd name="connsiteX33" fmla="*/ 2073800 w 3690177"/>
                <a:gd name="connsiteY33" fmla="*/ 2688520 h 3861326"/>
                <a:gd name="connsiteX34" fmla="*/ 2112437 w 3690177"/>
                <a:gd name="connsiteY34" fmla="*/ 2649884 h 3861326"/>
                <a:gd name="connsiteX35" fmla="*/ 2176831 w 3690177"/>
                <a:gd name="connsiteY35" fmla="*/ 2598368 h 3861326"/>
                <a:gd name="connsiteX36" fmla="*/ 2279862 w 3690177"/>
                <a:gd name="connsiteY36" fmla="*/ 2533974 h 3861326"/>
                <a:gd name="connsiteX37" fmla="*/ 2318499 w 3690177"/>
                <a:gd name="connsiteY37" fmla="*/ 2482458 h 3861326"/>
                <a:gd name="connsiteX38" fmla="*/ 2357135 w 3690177"/>
                <a:gd name="connsiteY38" fmla="*/ 2456701 h 3861326"/>
                <a:gd name="connsiteX39" fmla="*/ 2395772 w 3690177"/>
                <a:gd name="connsiteY39" fmla="*/ 2405185 h 3861326"/>
                <a:gd name="connsiteX40" fmla="*/ 2434408 w 3690177"/>
                <a:gd name="connsiteY40" fmla="*/ 2044577 h 3861326"/>
                <a:gd name="connsiteX41" fmla="*/ 2408651 w 3690177"/>
                <a:gd name="connsiteY41" fmla="*/ 1864272 h 3861326"/>
                <a:gd name="connsiteX42" fmla="*/ 2395772 w 3690177"/>
                <a:gd name="connsiteY42" fmla="*/ 1825636 h 3861326"/>
                <a:gd name="connsiteX43" fmla="*/ 2382893 w 3690177"/>
                <a:gd name="connsiteY43" fmla="*/ 1774120 h 3861326"/>
                <a:gd name="connsiteX44" fmla="*/ 2331377 w 3690177"/>
                <a:gd name="connsiteY44" fmla="*/ 1683968 h 3861326"/>
                <a:gd name="connsiteX45" fmla="*/ 2305620 w 3690177"/>
                <a:gd name="connsiteY45" fmla="*/ 1606695 h 3861326"/>
                <a:gd name="connsiteX46" fmla="*/ 2292741 w 3690177"/>
                <a:gd name="connsiteY46" fmla="*/ 1529422 h 3861326"/>
                <a:gd name="connsiteX47" fmla="*/ 2266983 w 3690177"/>
                <a:gd name="connsiteY47" fmla="*/ 1413512 h 3861326"/>
                <a:gd name="connsiteX48" fmla="*/ 2254104 w 3690177"/>
                <a:gd name="connsiteY48" fmla="*/ 1374875 h 3861326"/>
                <a:gd name="connsiteX49" fmla="*/ 2228346 w 3690177"/>
                <a:gd name="connsiteY49" fmla="*/ 1336239 h 3861326"/>
                <a:gd name="connsiteX50" fmla="*/ 2202589 w 3690177"/>
                <a:gd name="connsiteY50" fmla="*/ 1258965 h 3861326"/>
                <a:gd name="connsiteX51" fmla="*/ 2176831 w 3690177"/>
                <a:gd name="connsiteY51" fmla="*/ 1207450 h 3861326"/>
                <a:gd name="connsiteX52" fmla="*/ 2138194 w 3690177"/>
                <a:gd name="connsiteY52" fmla="*/ 1181692 h 3861326"/>
                <a:gd name="connsiteX53" fmla="*/ 2099558 w 3690177"/>
                <a:gd name="connsiteY53" fmla="*/ 1104419 h 3861326"/>
                <a:gd name="connsiteX54" fmla="*/ 2060921 w 3690177"/>
                <a:gd name="connsiteY54" fmla="*/ 1078661 h 3861326"/>
                <a:gd name="connsiteX55" fmla="*/ 2022284 w 3690177"/>
                <a:gd name="connsiteY55" fmla="*/ 1065782 h 3861326"/>
                <a:gd name="connsiteX56" fmla="*/ 1970769 w 3690177"/>
                <a:gd name="connsiteY56" fmla="*/ 1027146 h 3861326"/>
                <a:gd name="connsiteX57" fmla="*/ 1832122 w 3690177"/>
                <a:gd name="connsiteY57" fmla="*/ 1001140 h 3861326"/>
                <a:gd name="connsiteX58" fmla="*/ 0 w 3690177"/>
                <a:gd name="connsiteY58" fmla="*/ 0 h 3861326"/>
                <a:gd name="connsiteX59" fmla="*/ 3690177 w 3690177"/>
                <a:gd name="connsiteY59" fmla="*/ 0 h 3861326"/>
                <a:gd name="connsiteX60" fmla="*/ 3690177 w 3690177"/>
                <a:gd name="connsiteY60" fmla="*/ 3861326 h 3861326"/>
                <a:gd name="connsiteX61" fmla="*/ 0 w 3690177"/>
                <a:gd name="connsiteY61" fmla="*/ 3861326 h 38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90177" h="3861326">
                  <a:moveTo>
                    <a:pt x="1832122" y="1001140"/>
                  </a:moveTo>
                  <a:cubicBezTo>
                    <a:pt x="1809758" y="1001099"/>
                    <a:pt x="1780295" y="1001388"/>
                    <a:pt x="1738949" y="1001388"/>
                  </a:cubicBezTo>
                  <a:cubicBezTo>
                    <a:pt x="1721249" y="1001388"/>
                    <a:pt x="1704606" y="1009974"/>
                    <a:pt x="1687434" y="1014267"/>
                  </a:cubicBezTo>
                  <a:cubicBezTo>
                    <a:pt x="1606953" y="1022315"/>
                    <a:pt x="1565390" y="1022241"/>
                    <a:pt x="1494251" y="1040025"/>
                  </a:cubicBezTo>
                  <a:cubicBezTo>
                    <a:pt x="1481081" y="1043317"/>
                    <a:pt x="1467756" y="1046832"/>
                    <a:pt x="1455614" y="1052903"/>
                  </a:cubicBezTo>
                  <a:cubicBezTo>
                    <a:pt x="1426668" y="1067376"/>
                    <a:pt x="1398687" y="1092883"/>
                    <a:pt x="1378341" y="1117298"/>
                  </a:cubicBezTo>
                  <a:cubicBezTo>
                    <a:pt x="1368432" y="1129189"/>
                    <a:pt x="1358680" y="1141707"/>
                    <a:pt x="1352583" y="1155934"/>
                  </a:cubicBezTo>
                  <a:cubicBezTo>
                    <a:pt x="1342104" y="1180385"/>
                    <a:pt x="1329730" y="1267292"/>
                    <a:pt x="1326825" y="1284723"/>
                  </a:cubicBezTo>
                  <a:lnTo>
                    <a:pt x="1301068" y="1323360"/>
                  </a:lnTo>
                  <a:cubicBezTo>
                    <a:pt x="1293538" y="1334656"/>
                    <a:pt x="1292482" y="1349117"/>
                    <a:pt x="1288189" y="1361996"/>
                  </a:cubicBezTo>
                  <a:lnTo>
                    <a:pt x="1262431" y="1439270"/>
                  </a:lnTo>
                  <a:lnTo>
                    <a:pt x="1236673" y="1477906"/>
                  </a:lnTo>
                  <a:lnTo>
                    <a:pt x="1210915" y="1516543"/>
                  </a:lnTo>
                  <a:cubicBezTo>
                    <a:pt x="1193743" y="1542301"/>
                    <a:pt x="1174434" y="1566755"/>
                    <a:pt x="1159400" y="1593816"/>
                  </a:cubicBezTo>
                  <a:cubicBezTo>
                    <a:pt x="1152807" y="1605683"/>
                    <a:pt x="1151869" y="1619975"/>
                    <a:pt x="1146521" y="1632453"/>
                  </a:cubicBezTo>
                  <a:cubicBezTo>
                    <a:pt x="1106112" y="1726740"/>
                    <a:pt x="1131629" y="1640505"/>
                    <a:pt x="1107884" y="1735484"/>
                  </a:cubicBezTo>
                  <a:cubicBezTo>
                    <a:pt x="1072024" y="1789275"/>
                    <a:pt x="1093072" y="1763175"/>
                    <a:pt x="1043490" y="1812757"/>
                  </a:cubicBezTo>
                  <a:cubicBezTo>
                    <a:pt x="986215" y="1870032"/>
                    <a:pt x="957631" y="1950132"/>
                    <a:pt x="914701" y="2018819"/>
                  </a:cubicBezTo>
                  <a:cubicBezTo>
                    <a:pt x="936166" y="2027405"/>
                    <a:pt x="897614" y="2025450"/>
                    <a:pt x="1043490" y="2070334"/>
                  </a:cubicBezTo>
                  <a:cubicBezTo>
                    <a:pt x="1060898" y="2075690"/>
                    <a:pt x="1069248" y="2096092"/>
                    <a:pt x="1082127" y="2108971"/>
                  </a:cubicBezTo>
                  <a:cubicBezTo>
                    <a:pt x="1104017" y="2130861"/>
                    <a:pt x="1134964" y="2141481"/>
                    <a:pt x="1159400" y="2160487"/>
                  </a:cubicBezTo>
                  <a:cubicBezTo>
                    <a:pt x="1173777" y="2171669"/>
                    <a:pt x="1182882" y="2189020"/>
                    <a:pt x="1198037" y="2199123"/>
                  </a:cubicBezTo>
                  <a:cubicBezTo>
                    <a:pt x="1256911" y="2238372"/>
                    <a:pt x="1225021" y="2177046"/>
                    <a:pt x="1249552" y="2250639"/>
                  </a:cubicBezTo>
                  <a:lnTo>
                    <a:pt x="1275310" y="2289275"/>
                  </a:lnTo>
                  <a:cubicBezTo>
                    <a:pt x="1282841" y="2300571"/>
                    <a:pt x="1283896" y="2315033"/>
                    <a:pt x="1288189" y="2327912"/>
                  </a:cubicBezTo>
                  <a:lnTo>
                    <a:pt x="1313946" y="2405185"/>
                  </a:lnTo>
                  <a:cubicBezTo>
                    <a:pt x="1313946" y="2405185"/>
                    <a:pt x="1348842" y="2456341"/>
                    <a:pt x="1365462" y="2482458"/>
                  </a:cubicBezTo>
                  <a:cubicBezTo>
                    <a:pt x="1403196" y="2541753"/>
                    <a:pt x="1401173" y="2541001"/>
                    <a:pt x="1429856" y="2598368"/>
                  </a:cubicBezTo>
                  <a:cubicBezTo>
                    <a:pt x="1429856" y="2598368"/>
                    <a:pt x="1479953" y="2635060"/>
                    <a:pt x="1507130" y="2649884"/>
                  </a:cubicBezTo>
                  <a:cubicBezTo>
                    <a:pt x="1527425" y="2660954"/>
                    <a:pt x="1551315" y="2664415"/>
                    <a:pt x="1571524" y="2675642"/>
                  </a:cubicBezTo>
                  <a:cubicBezTo>
                    <a:pt x="1590287" y="2686066"/>
                    <a:pt x="1601790" y="2711242"/>
                    <a:pt x="1623039" y="2714278"/>
                  </a:cubicBezTo>
                  <a:cubicBezTo>
                    <a:pt x="1725123" y="2728861"/>
                    <a:pt x="1829101" y="2722864"/>
                    <a:pt x="1932132" y="2727157"/>
                  </a:cubicBezTo>
                  <a:lnTo>
                    <a:pt x="1970769" y="2714278"/>
                  </a:lnTo>
                  <a:cubicBezTo>
                    <a:pt x="2004353" y="2703083"/>
                    <a:pt x="2041572" y="2703169"/>
                    <a:pt x="2073800" y="2688520"/>
                  </a:cubicBezTo>
                  <a:cubicBezTo>
                    <a:pt x="2090381" y="2680983"/>
                    <a:pt x="2097282" y="2659987"/>
                    <a:pt x="2112437" y="2649884"/>
                  </a:cubicBezTo>
                  <a:cubicBezTo>
                    <a:pt x="2187084" y="2600119"/>
                    <a:pt x="2119225" y="2684776"/>
                    <a:pt x="2176831" y="2598368"/>
                  </a:cubicBezTo>
                  <a:cubicBezTo>
                    <a:pt x="2217639" y="2577964"/>
                    <a:pt x="2246424" y="2567412"/>
                    <a:pt x="2279862" y="2533974"/>
                  </a:cubicBezTo>
                  <a:cubicBezTo>
                    <a:pt x="2295040" y="2518796"/>
                    <a:pt x="2305620" y="2499630"/>
                    <a:pt x="2318499" y="2482458"/>
                  </a:cubicBezTo>
                  <a:cubicBezTo>
                    <a:pt x="2331378" y="2473872"/>
                    <a:pt x="2346190" y="2467646"/>
                    <a:pt x="2357135" y="2456701"/>
                  </a:cubicBezTo>
                  <a:cubicBezTo>
                    <a:pt x="2372313" y="2441523"/>
                    <a:pt x="2383296" y="2422652"/>
                    <a:pt x="2395772" y="2405185"/>
                  </a:cubicBezTo>
                  <a:cubicBezTo>
                    <a:pt x="2480750" y="2286217"/>
                    <a:pt x="2423420" y="2319297"/>
                    <a:pt x="2434408" y="2044577"/>
                  </a:cubicBezTo>
                  <a:cubicBezTo>
                    <a:pt x="2426394" y="1972449"/>
                    <a:pt x="2425054" y="1929882"/>
                    <a:pt x="2408651" y="1864272"/>
                  </a:cubicBezTo>
                  <a:cubicBezTo>
                    <a:pt x="2405358" y="1851102"/>
                    <a:pt x="2399501" y="1838689"/>
                    <a:pt x="2395772" y="1825636"/>
                  </a:cubicBezTo>
                  <a:cubicBezTo>
                    <a:pt x="2390909" y="1808617"/>
                    <a:pt x="2387186" y="1791292"/>
                    <a:pt x="2382893" y="1774120"/>
                  </a:cubicBezTo>
                  <a:cubicBezTo>
                    <a:pt x="2350213" y="1708761"/>
                    <a:pt x="2367784" y="1738579"/>
                    <a:pt x="2331377" y="1683968"/>
                  </a:cubicBezTo>
                  <a:cubicBezTo>
                    <a:pt x="2316316" y="1661377"/>
                    <a:pt x="2312205" y="1633035"/>
                    <a:pt x="2305620" y="1606695"/>
                  </a:cubicBezTo>
                  <a:cubicBezTo>
                    <a:pt x="2299287" y="1581362"/>
                    <a:pt x="2297412" y="1555114"/>
                    <a:pt x="2292741" y="1529422"/>
                  </a:cubicBezTo>
                  <a:cubicBezTo>
                    <a:pt x="2286101" y="1492902"/>
                    <a:pt x="2277320" y="1449690"/>
                    <a:pt x="2266983" y="1413512"/>
                  </a:cubicBezTo>
                  <a:cubicBezTo>
                    <a:pt x="2263253" y="1400459"/>
                    <a:pt x="2258397" y="1387754"/>
                    <a:pt x="2254104" y="1374875"/>
                  </a:cubicBezTo>
                  <a:lnTo>
                    <a:pt x="2228346" y="1336239"/>
                  </a:lnTo>
                  <a:cubicBezTo>
                    <a:pt x="2213285" y="1313648"/>
                    <a:pt x="2212673" y="1284174"/>
                    <a:pt x="2202589" y="1258965"/>
                  </a:cubicBezTo>
                  <a:cubicBezTo>
                    <a:pt x="2195459" y="1241140"/>
                    <a:pt x="2185417" y="1224622"/>
                    <a:pt x="2176831" y="1207450"/>
                  </a:cubicBezTo>
                  <a:cubicBezTo>
                    <a:pt x="2163952" y="1198864"/>
                    <a:pt x="2149139" y="1192637"/>
                    <a:pt x="2138194" y="1181692"/>
                  </a:cubicBezTo>
                  <a:cubicBezTo>
                    <a:pt x="2113229" y="1156727"/>
                    <a:pt x="2110032" y="1135842"/>
                    <a:pt x="2099558" y="1104419"/>
                  </a:cubicBezTo>
                  <a:cubicBezTo>
                    <a:pt x="2086679" y="1095833"/>
                    <a:pt x="2074766" y="1085583"/>
                    <a:pt x="2060921" y="1078661"/>
                  </a:cubicBezTo>
                  <a:cubicBezTo>
                    <a:pt x="2048779" y="1072590"/>
                    <a:pt x="2034071" y="1072517"/>
                    <a:pt x="2022284" y="1065782"/>
                  </a:cubicBezTo>
                  <a:cubicBezTo>
                    <a:pt x="2003648" y="1055133"/>
                    <a:pt x="1987941" y="1040025"/>
                    <a:pt x="1970769" y="1027146"/>
                  </a:cubicBezTo>
                  <a:cubicBezTo>
                    <a:pt x="1902395" y="1004355"/>
                    <a:pt x="1899211" y="1001262"/>
                    <a:pt x="1832122" y="1001140"/>
                  </a:cubicBezTo>
                  <a:close/>
                  <a:moveTo>
                    <a:pt x="0" y="0"/>
                  </a:moveTo>
                  <a:lnTo>
                    <a:pt x="3690177" y="0"/>
                  </a:lnTo>
                  <a:lnTo>
                    <a:pt x="3690177" y="3861326"/>
                  </a:lnTo>
                  <a:lnTo>
                    <a:pt x="0" y="3861326"/>
                  </a:lnTo>
                  <a:close/>
                </a:path>
              </a:pathLst>
            </a:cu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6263141" y="4026719"/>
              <a:ext cx="2669121" cy="1934386"/>
            </a:xfrm>
            <a:custGeom>
              <a:avLst/>
              <a:gdLst>
                <a:gd name="connsiteX0" fmla="*/ 1592972 w 2669121"/>
                <a:gd name="connsiteY0" fmla="*/ 120278 h 1934386"/>
                <a:gd name="connsiteX1" fmla="*/ 845997 w 2669121"/>
                <a:gd name="connsiteY1" fmla="*/ 442250 h 1934386"/>
                <a:gd name="connsiteX2" fmla="*/ 807360 w 2669121"/>
                <a:gd name="connsiteY2" fmla="*/ 506644 h 1934386"/>
                <a:gd name="connsiteX3" fmla="*/ 755845 w 2669121"/>
                <a:gd name="connsiteY3" fmla="*/ 789980 h 1934386"/>
                <a:gd name="connsiteX4" fmla="*/ 1335394 w 2669121"/>
                <a:gd name="connsiteY4" fmla="*/ 1214982 h 1934386"/>
                <a:gd name="connsiteX5" fmla="*/ 2017974 w 2669121"/>
                <a:gd name="connsiteY5" fmla="*/ 1536954 h 1934386"/>
                <a:gd name="connsiteX6" fmla="*/ 2211158 w 2669121"/>
                <a:gd name="connsiteY6" fmla="*/ 1485439 h 1934386"/>
                <a:gd name="connsiteX7" fmla="*/ 2017974 w 2669121"/>
                <a:gd name="connsiteY7" fmla="*/ 854374 h 1934386"/>
                <a:gd name="connsiteX8" fmla="*/ 1747518 w 2669121"/>
                <a:gd name="connsiteY8" fmla="*/ 300582 h 1934386"/>
                <a:gd name="connsiteX9" fmla="*/ 0 w 2669121"/>
                <a:gd name="connsiteY9" fmla="*/ 0 h 1934386"/>
                <a:gd name="connsiteX10" fmla="*/ 2669121 w 2669121"/>
                <a:gd name="connsiteY10" fmla="*/ 0 h 1934386"/>
                <a:gd name="connsiteX11" fmla="*/ 2669121 w 2669121"/>
                <a:gd name="connsiteY11" fmla="*/ 1934386 h 1934386"/>
                <a:gd name="connsiteX12" fmla="*/ 0 w 2669121"/>
                <a:gd name="connsiteY12" fmla="*/ 1934386 h 193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9121" h="1934386">
                  <a:moveTo>
                    <a:pt x="1592972" y="120278"/>
                  </a:moveTo>
                  <a:lnTo>
                    <a:pt x="845997" y="442250"/>
                  </a:lnTo>
                  <a:lnTo>
                    <a:pt x="807360" y="506644"/>
                  </a:lnTo>
                  <a:lnTo>
                    <a:pt x="755845" y="789980"/>
                  </a:lnTo>
                  <a:lnTo>
                    <a:pt x="1335394" y="1214982"/>
                  </a:lnTo>
                  <a:lnTo>
                    <a:pt x="2017974" y="1536954"/>
                  </a:lnTo>
                  <a:lnTo>
                    <a:pt x="2211158" y="1485439"/>
                  </a:lnTo>
                  <a:lnTo>
                    <a:pt x="2017974" y="854374"/>
                  </a:lnTo>
                  <a:lnTo>
                    <a:pt x="1747518" y="300582"/>
                  </a:lnTo>
                  <a:close/>
                  <a:moveTo>
                    <a:pt x="0" y="0"/>
                  </a:moveTo>
                  <a:lnTo>
                    <a:pt x="2669121" y="0"/>
                  </a:lnTo>
                  <a:lnTo>
                    <a:pt x="2669121" y="1934386"/>
                  </a:lnTo>
                  <a:lnTo>
                    <a:pt x="0" y="1934386"/>
                  </a:lnTo>
                  <a:close/>
                </a:path>
              </a:pathLst>
            </a:cu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589062" y="4786442"/>
              <a:ext cx="5446056" cy="1285495"/>
            </a:xfrm>
            <a:custGeom>
              <a:avLst/>
              <a:gdLst>
                <a:gd name="connsiteX0" fmla="*/ 3017800 w 5446056"/>
                <a:gd name="connsiteY0" fmla="*/ 468138 h 1285495"/>
                <a:gd name="connsiteX1" fmla="*/ 1807186 w 5446056"/>
                <a:gd name="connsiteY1" fmla="*/ 532533 h 1285495"/>
                <a:gd name="connsiteX2" fmla="*/ 1704155 w 5446056"/>
                <a:gd name="connsiteY2" fmla="*/ 545412 h 1285495"/>
                <a:gd name="connsiteX3" fmla="*/ 1536730 w 5446056"/>
                <a:gd name="connsiteY3" fmla="*/ 1047688 h 1285495"/>
                <a:gd name="connsiteX4" fmla="*/ 3816290 w 5446056"/>
                <a:gd name="connsiteY4" fmla="*/ 1060566 h 1285495"/>
                <a:gd name="connsiteX5" fmla="*/ 3726138 w 5446056"/>
                <a:gd name="connsiteY5" fmla="*/ 584048 h 1285495"/>
                <a:gd name="connsiteX6" fmla="*/ 0 w 5446056"/>
                <a:gd name="connsiteY6" fmla="*/ 0 h 1285495"/>
                <a:gd name="connsiteX7" fmla="*/ 5446056 w 5446056"/>
                <a:gd name="connsiteY7" fmla="*/ 0 h 1285495"/>
                <a:gd name="connsiteX8" fmla="*/ 5446056 w 5446056"/>
                <a:gd name="connsiteY8" fmla="*/ 1285495 h 1285495"/>
                <a:gd name="connsiteX9" fmla="*/ 0 w 5446056"/>
                <a:gd name="connsiteY9" fmla="*/ 1285495 h 128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6056" h="1285495">
                  <a:moveTo>
                    <a:pt x="3017800" y="468138"/>
                  </a:moveTo>
                  <a:lnTo>
                    <a:pt x="1807186" y="532533"/>
                  </a:lnTo>
                  <a:lnTo>
                    <a:pt x="1704155" y="545412"/>
                  </a:lnTo>
                  <a:lnTo>
                    <a:pt x="1536730" y="1047688"/>
                  </a:lnTo>
                  <a:lnTo>
                    <a:pt x="3816290" y="1060566"/>
                  </a:lnTo>
                  <a:lnTo>
                    <a:pt x="3726138" y="584048"/>
                  </a:lnTo>
                  <a:close/>
                  <a:moveTo>
                    <a:pt x="0" y="0"/>
                  </a:moveTo>
                  <a:lnTo>
                    <a:pt x="5446056" y="0"/>
                  </a:lnTo>
                  <a:lnTo>
                    <a:pt x="5446056" y="1285495"/>
                  </a:lnTo>
                  <a:lnTo>
                    <a:pt x="0" y="1285495"/>
                  </a:lnTo>
                  <a:close/>
                </a:path>
              </a:pathLst>
            </a:custGeom>
          </p:spPr>
        </p:pic>
        <p:pic>
          <p:nvPicPr>
            <p:cNvPr id="18" name="Picture 17"/>
            <p:cNvPicPr>
              <a:picLocks noChangeAspect="1"/>
            </p:cNvPicPr>
            <p:nvPr/>
          </p:nvPicPr>
          <p:blipFill>
            <a:blip r:embed="rId6">
              <a:extLst>
                <a:ext uri="{BEBA8EAE-BF5A-486C-A8C5-ECC9F3942E4B}">
                  <a14:imgProps xmlns:a14="http://schemas.microsoft.com/office/drawing/2010/main">
                    <a14:imgLayer r:embed="rId7">
                      <a14:imgEffect>
                        <a14:backgroundRemoval t="0" b="100000" l="0" r="99533">
                          <a14:foregroundMark x1="57477" y1="26936" x2="57477" y2="26936"/>
                          <a14:foregroundMark x1="59346" y1="27273" x2="59346" y2="27273"/>
                          <a14:foregroundMark x1="59813" y1="30640" x2="59813" y2="30640"/>
                          <a14:foregroundMark x1="52336" y1="26263" x2="52336" y2="26263"/>
                          <a14:foregroundMark x1="50701" y1="23232" x2="50701" y2="23232"/>
                          <a14:foregroundMark x1="48131" y1="23232" x2="48131" y2="23232"/>
                          <a14:foregroundMark x1="47196" y1="23232" x2="47196" y2="23232"/>
                          <a14:foregroundMark x1="45561" y1="22896" x2="45561" y2="22896"/>
                          <a14:foregroundMark x1="43224" y1="21212" x2="43224" y2="21212"/>
                          <a14:foregroundMark x1="42523" y1="17845" x2="42523" y2="17845"/>
                          <a14:foregroundMark x1="39019" y1="16162" x2="39019" y2="16162"/>
                          <a14:foregroundMark x1="37383" y1="20539" x2="37383" y2="20539"/>
                          <a14:foregroundMark x1="41355" y1="40404" x2="41355" y2="40404"/>
                          <a14:foregroundMark x1="50467" y1="37037" x2="50467" y2="37037"/>
                          <a14:foregroundMark x1="45561" y1="37710" x2="45561" y2="37710"/>
                          <a14:foregroundMark x1="44393" y1="47138" x2="44393" y2="47138"/>
                          <a14:foregroundMark x1="39019" y1="32997" x2="39019" y2="32997"/>
                          <a14:foregroundMark x1="41355" y1="32997" x2="41355" y2="32997"/>
                          <a14:foregroundMark x1="39486" y1="43771" x2="39486" y2="43771"/>
                          <a14:foregroundMark x1="46495" y1="57912" x2="46495" y2="57912"/>
                          <a14:foregroundMark x1="38551" y1="57912" x2="38551" y2="57912"/>
                          <a14:foregroundMark x1="34579" y1="55556" x2="34579" y2="55556"/>
                          <a14:foregroundMark x1="32243" y1="53535" x2="32243" y2="53535"/>
                          <a14:foregroundMark x1="47664" y1="37037" x2="47664" y2="37037"/>
                          <a14:foregroundMark x1="42757" y1="37374" x2="42757" y2="37374"/>
                          <a14:foregroundMark x1="39486" y1="47138" x2="39486" y2="47138"/>
                          <a14:foregroundMark x1="46028" y1="61279" x2="46028" y2="61279"/>
                          <a14:foregroundMark x1="34112" y1="53199" x2="34112" y2="53199"/>
                        </a14:backgroundRemoval>
                      </a14:imgEffect>
                    </a14:imgLayer>
                  </a14:imgProps>
                </a:ext>
                <a:ext uri="{28A0092B-C50C-407E-A947-70E740481C1C}">
                  <a14:useLocalDpi xmlns:a14="http://schemas.microsoft.com/office/drawing/2010/main" val="0"/>
                </a:ext>
              </a:extLst>
            </a:blip>
            <a:srcRect/>
            <a:stretch>
              <a:fillRect/>
            </a:stretch>
          </p:blipFill>
          <p:spPr>
            <a:xfrm>
              <a:off x="3685752" y="4053945"/>
              <a:ext cx="2644955" cy="1914143"/>
            </a:xfrm>
            <a:custGeom>
              <a:avLst/>
              <a:gdLst>
                <a:gd name="connsiteX0" fmla="*/ 1053673 w 2644955"/>
                <a:gd name="connsiteY0" fmla="*/ 144568 h 1914143"/>
                <a:gd name="connsiteX1" fmla="*/ 602913 w 2644955"/>
                <a:gd name="connsiteY1" fmla="*/ 1084725 h 1914143"/>
                <a:gd name="connsiteX2" fmla="*/ 886248 w 2644955"/>
                <a:gd name="connsiteY2" fmla="*/ 1316545 h 1914143"/>
                <a:gd name="connsiteX3" fmla="*/ 1414282 w 2644955"/>
                <a:gd name="connsiteY3" fmla="*/ 1200635 h 1914143"/>
                <a:gd name="connsiteX4" fmla="*/ 1530192 w 2644955"/>
                <a:gd name="connsiteY4" fmla="*/ 981694 h 1914143"/>
                <a:gd name="connsiteX5" fmla="*/ 1749133 w 2644955"/>
                <a:gd name="connsiteY5" fmla="*/ 518055 h 1914143"/>
                <a:gd name="connsiteX6" fmla="*/ 0 w 2644955"/>
                <a:gd name="connsiteY6" fmla="*/ 0 h 1914143"/>
                <a:gd name="connsiteX7" fmla="*/ 2644955 w 2644955"/>
                <a:gd name="connsiteY7" fmla="*/ 0 h 1914143"/>
                <a:gd name="connsiteX8" fmla="*/ 2644955 w 2644955"/>
                <a:gd name="connsiteY8" fmla="*/ 1914143 h 1914143"/>
                <a:gd name="connsiteX9" fmla="*/ 0 w 2644955"/>
                <a:gd name="connsiteY9" fmla="*/ 1914143 h 191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44955" h="1914143">
                  <a:moveTo>
                    <a:pt x="1053673" y="144568"/>
                  </a:moveTo>
                  <a:lnTo>
                    <a:pt x="602913" y="1084725"/>
                  </a:lnTo>
                  <a:lnTo>
                    <a:pt x="886248" y="1316545"/>
                  </a:lnTo>
                  <a:lnTo>
                    <a:pt x="1414282" y="1200635"/>
                  </a:lnTo>
                  <a:lnTo>
                    <a:pt x="1530192" y="981694"/>
                  </a:lnTo>
                  <a:lnTo>
                    <a:pt x="1749133" y="518055"/>
                  </a:lnTo>
                  <a:close/>
                  <a:moveTo>
                    <a:pt x="0" y="0"/>
                  </a:moveTo>
                  <a:lnTo>
                    <a:pt x="2644955" y="0"/>
                  </a:lnTo>
                  <a:lnTo>
                    <a:pt x="2644955" y="1914143"/>
                  </a:lnTo>
                  <a:lnTo>
                    <a:pt x="0" y="1914143"/>
                  </a:lnTo>
                  <a:close/>
                </a:path>
              </a:pathLst>
            </a:custGeom>
          </p:spPr>
        </p:pic>
        <p:sp>
          <p:nvSpPr>
            <p:cNvPr id="21" name="Rectangle 20"/>
            <p:cNvSpPr/>
            <p:nvPr/>
          </p:nvSpPr>
          <p:spPr>
            <a:xfrm>
              <a:off x="5059031" y="2474541"/>
              <a:ext cx="2506118" cy="1785104"/>
            </a:xfrm>
            <a:prstGeom prst="rect">
              <a:avLst/>
            </a:prstGeom>
          </p:spPr>
          <p:txBody>
            <a:bodyPr wrap="square">
              <a:spAutoFit/>
            </a:bodyPr>
            <a:lstStyle/>
            <a:p>
              <a:pPr algn="ctr" rtl="0"/>
              <a:r>
                <a:rPr lang="he-IL" sz="2000" b="1" dirty="0">
                  <a:solidFill>
                    <a:srgbClr val="C00000"/>
                  </a:solidFill>
                </a:rPr>
                <a:t>Designers:</a:t>
              </a:r>
            </a:p>
            <a:p>
              <a:pPr algn="ctr" rtl="0"/>
              <a:r>
                <a:rPr lang="he-IL" b="1" dirty="0">
                  <a:solidFill>
                    <a:srgbClr val="C00000"/>
                  </a:solidFill>
                </a:rPr>
                <a:t>Orde Wingate</a:t>
              </a:r>
            </a:p>
            <a:p>
              <a:pPr algn="ctr" rtl="0"/>
              <a:r>
                <a:rPr lang="he-IL" b="1" dirty="0">
                  <a:solidFill>
                    <a:srgbClr val="C00000"/>
                  </a:solidFill>
                </a:rPr>
                <a:t>Its'hak Sadeh</a:t>
              </a:r>
            </a:p>
            <a:p>
              <a:pPr algn="ctr" rtl="0"/>
              <a:r>
                <a:rPr lang="he-IL" b="1" dirty="0">
                  <a:solidFill>
                    <a:srgbClr val="C00000"/>
                  </a:solidFill>
                </a:rPr>
                <a:t>Yigal Allon</a:t>
              </a:r>
            </a:p>
            <a:p>
              <a:pPr algn="ctr" rtl="0"/>
              <a:r>
                <a:rPr lang="he-IL" b="1" dirty="0">
                  <a:solidFill>
                    <a:srgbClr val="C00000"/>
                  </a:solidFill>
                </a:rPr>
                <a:t>Moshe Dayan</a:t>
              </a:r>
            </a:p>
            <a:p>
              <a:pPr algn="ctr" rtl="0"/>
              <a:r>
                <a:rPr lang="he-IL" b="1" dirty="0">
                  <a:solidFill>
                    <a:srgbClr val="C00000"/>
                  </a:solidFill>
                </a:rPr>
                <a:t>Ariel Sharon</a:t>
              </a:r>
            </a:p>
          </p:txBody>
        </p:sp>
        <p:sp>
          <p:nvSpPr>
            <p:cNvPr id="28" name="Rectangle 27"/>
            <p:cNvSpPr/>
            <p:nvPr/>
          </p:nvSpPr>
          <p:spPr>
            <a:xfrm rot="1793806">
              <a:off x="4162145" y="4240048"/>
              <a:ext cx="1464972" cy="1231106"/>
            </a:xfrm>
            <a:prstGeom prst="rect">
              <a:avLst/>
            </a:prstGeom>
          </p:spPr>
          <p:txBody>
            <a:bodyPr wrap="square">
              <a:spAutoFit/>
            </a:bodyPr>
            <a:lstStyle/>
            <a:p>
              <a:pPr algn="ctr" rtl="0"/>
              <a:r>
                <a:rPr lang="en-US" sz="2000" b="1" dirty="0" smtClean="0">
                  <a:solidFill>
                    <a:srgbClr val="C00000"/>
                  </a:solidFill>
                </a:rPr>
                <a:t>Tradition:</a:t>
              </a:r>
            </a:p>
            <a:p>
              <a:pPr algn="ctr" rtl="0"/>
              <a:r>
                <a:rPr lang="en-US" b="1" dirty="0" smtClean="0">
                  <a:solidFill>
                    <a:srgbClr val="C00000"/>
                  </a:solidFill>
                </a:rPr>
                <a:t>Command </a:t>
              </a:r>
              <a:r>
                <a:rPr lang="en-US" b="1" dirty="0">
                  <a:solidFill>
                    <a:srgbClr val="C00000"/>
                  </a:solidFill>
                </a:rPr>
                <a:t>from the lines</a:t>
              </a:r>
              <a:endParaRPr lang="he-IL" sz="1600" b="1" dirty="0">
                <a:solidFill>
                  <a:srgbClr val="C00000"/>
                </a:solidFill>
              </a:endParaRPr>
            </a:p>
          </p:txBody>
        </p:sp>
        <p:sp>
          <p:nvSpPr>
            <p:cNvPr id="30" name="Rectangle 29"/>
            <p:cNvSpPr/>
            <p:nvPr/>
          </p:nvSpPr>
          <p:spPr>
            <a:xfrm rot="20186296">
              <a:off x="6970105" y="4274110"/>
              <a:ext cx="1468711" cy="1384995"/>
            </a:xfrm>
            <a:prstGeom prst="rect">
              <a:avLst/>
            </a:prstGeom>
          </p:spPr>
          <p:txBody>
            <a:bodyPr wrap="square">
              <a:spAutoFit/>
            </a:bodyPr>
            <a:lstStyle/>
            <a:p>
              <a:pPr algn="l" rtl="0"/>
              <a:r>
                <a:rPr lang="en-US" sz="1400" b="1" dirty="0">
                  <a:solidFill>
                    <a:srgbClr val="C00000"/>
                  </a:solidFill>
                </a:rPr>
                <a:t>"Leaving the </a:t>
              </a:r>
              <a:r>
                <a:rPr lang="en-US" sz="1400" b="1" dirty="0" smtClean="0">
                  <a:solidFill>
                    <a:srgbClr val="C00000"/>
                  </a:solidFill>
                </a:rPr>
                <a:t>            </a:t>
              </a:r>
            </a:p>
            <a:p>
              <a:pPr algn="l" rtl="0"/>
              <a:r>
                <a:rPr lang="en-US" sz="1400" b="1" dirty="0">
                  <a:solidFill>
                    <a:srgbClr val="C00000"/>
                  </a:solidFill>
                </a:rPr>
                <a:t> </a:t>
              </a:r>
              <a:r>
                <a:rPr lang="en-US" sz="1400" b="1" dirty="0" smtClean="0">
                  <a:solidFill>
                    <a:srgbClr val="C00000"/>
                  </a:solidFill>
                </a:rPr>
                <a:t>   fence</a:t>
              </a:r>
              <a:r>
                <a:rPr lang="en-US" sz="1400" b="1" dirty="0">
                  <a:solidFill>
                    <a:srgbClr val="C00000"/>
                  </a:solidFill>
                </a:rPr>
                <a:t>"</a:t>
              </a:r>
            </a:p>
            <a:p>
              <a:pPr algn="l" rtl="0"/>
              <a:r>
                <a:rPr lang="en-US" sz="1400" b="1" dirty="0" smtClean="0">
                  <a:solidFill>
                    <a:srgbClr val="C00000"/>
                  </a:solidFill>
                </a:rPr>
                <a:t>       S.N.S</a:t>
              </a:r>
              <a:r>
                <a:rPr lang="en-US" sz="1400" b="1" dirty="0">
                  <a:solidFill>
                    <a:srgbClr val="C00000"/>
                  </a:solidFill>
                </a:rPr>
                <a:t>.</a:t>
              </a:r>
            </a:p>
            <a:p>
              <a:pPr algn="l" rtl="0"/>
              <a:r>
                <a:rPr lang="en-US" sz="1400" b="1" dirty="0" smtClean="0">
                  <a:solidFill>
                    <a:srgbClr val="C00000"/>
                  </a:solidFill>
                </a:rPr>
                <a:t>         “The        </a:t>
              </a:r>
            </a:p>
            <a:p>
              <a:pPr algn="l" rtl="0"/>
              <a:r>
                <a:rPr lang="en-US" sz="1400" b="1" dirty="0">
                  <a:solidFill>
                    <a:srgbClr val="C00000"/>
                  </a:solidFill>
                </a:rPr>
                <a:t> </a:t>
              </a:r>
              <a:r>
                <a:rPr lang="en-US" sz="1400" b="1" dirty="0" smtClean="0">
                  <a:solidFill>
                    <a:srgbClr val="C00000"/>
                  </a:solidFill>
                </a:rPr>
                <a:t>          Wanderer</a:t>
              </a:r>
              <a:r>
                <a:rPr lang="en-US" sz="1400" b="1" dirty="0">
                  <a:solidFill>
                    <a:srgbClr val="C00000"/>
                  </a:solidFill>
                </a:rPr>
                <a:t>"</a:t>
              </a:r>
            </a:p>
            <a:p>
              <a:pPr algn="l" rtl="0"/>
              <a:r>
                <a:rPr lang="en-US" sz="1400" b="1" dirty="0" smtClean="0">
                  <a:solidFill>
                    <a:srgbClr val="C00000"/>
                  </a:solidFill>
                </a:rPr>
                <a:t>                Unit </a:t>
              </a:r>
              <a:r>
                <a:rPr lang="en-US" sz="1400" b="1" dirty="0">
                  <a:solidFill>
                    <a:srgbClr val="C00000"/>
                  </a:solidFill>
                </a:rPr>
                <a:t>101</a:t>
              </a:r>
              <a:endParaRPr lang="he-IL" sz="1200" b="1" dirty="0">
                <a:solidFill>
                  <a:srgbClr val="C00000"/>
                </a:solidFill>
              </a:endParaRPr>
            </a:p>
          </p:txBody>
        </p:sp>
        <p:sp>
          <p:nvSpPr>
            <p:cNvPr id="31" name="Rectangle 30"/>
            <p:cNvSpPr/>
            <p:nvPr/>
          </p:nvSpPr>
          <p:spPr>
            <a:xfrm>
              <a:off x="5059031" y="5234651"/>
              <a:ext cx="2506118" cy="646331"/>
            </a:xfrm>
            <a:prstGeom prst="rect">
              <a:avLst/>
            </a:prstGeom>
          </p:spPr>
          <p:txBody>
            <a:bodyPr wrap="square">
              <a:spAutoFit/>
            </a:bodyPr>
            <a:lstStyle/>
            <a:p>
              <a:pPr algn="ctr" rtl="0"/>
              <a:r>
                <a:rPr lang="en-US" b="1" dirty="0">
                  <a:solidFill>
                    <a:srgbClr val="C00000"/>
                  </a:solidFill>
                </a:rPr>
                <a:t>The ideological basis:</a:t>
              </a:r>
            </a:p>
            <a:p>
              <a:pPr algn="ctr" rtl="0"/>
              <a:r>
                <a:rPr lang="en-US" b="1" dirty="0" err="1">
                  <a:solidFill>
                    <a:srgbClr val="C00000"/>
                  </a:solidFill>
                </a:rPr>
                <a:t>Golomb</a:t>
              </a:r>
              <a:r>
                <a:rPr lang="en-US" b="1" dirty="0">
                  <a:solidFill>
                    <a:srgbClr val="C00000"/>
                  </a:solidFill>
                </a:rPr>
                <a:t> and Jabotinsky</a:t>
              </a:r>
              <a:endParaRPr lang="he-IL" sz="1600" b="1" dirty="0">
                <a:solidFill>
                  <a:srgbClr val="C00000"/>
                </a:solidFill>
              </a:endParaRPr>
            </a:p>
          </p:txBody>
        </p:sp>
      </p:grpSp>
      <p:sp>
        <p:nvSpPr>
          <p:cNvPr id="33" name="Rectangle 32"/>
          <p:cNvSpPr/>
          <p:nvPr/>
        </p:nvSpPr>
        <p:spPr>
          <a:xfrm>
            <a:off x="3986544" y="5903097"/>
            <a:ext cx="4651092" cy="646331"/>
          </a:xfrm>
          <a:prstGeom prst="rect">
            <a:avLst/>
          </a:prstGeom>
        </p:spPr>
        <p:txBody>
          <a:bodyPr wrap="square">
            <a:spAutoFit/>
          </a:bodyPr>
          <a:lstStyle/>
          <a:p>
            <a:pPr algn="ctr" rtl="0"/>
            <a:r>
              <a:rPr lang="en-US" b="1" dirty="0">
                <a:solidFill>
                  <a:srgbClr val="0935C2"/>
                </a:solidFill>
              </a:rPr>
              <a:t>Characteristics of recruitment, conditions of the underground and Israeli society</a:t>
            </a:r>
            <a:endParaRPr lang="he-IL" sz="1600" b="1" dirty="0">
              <a:solidFill>
                <a:srgbClr val="0935C2"/>
              </a:solidFill>
            </a:endParaRPr>
          </a:p>
        </p:txBody>
      </p:sp>
      <p:sp>
        <p:nvSpPr>
          <p:cNvPr id="35" name="Rectangle 34"/>
          <p:cNvSpPr/>
          <p:nvPr/>
        </p:nvSpPr>
        <p:spPr>
          <a:xfrm rot="20033438">
            <a:off x="8263606" y="3931945"/>
            <a:ext cx="1096733" cy="1323439"/>
          </a:xfrm>
          <a:prstGeom prst="rect">
            <a:avLst/>
          </a:prstGeom>
        </p:spPr>
        <p:txBody>
          <a:bodyPr wrap="square">
            <a:spAutoFit/>
          </a:bodyPr>
          <a:lstStyle/>
          <a:p>
            <a:pPr algn="ctr" rtl="0"/>
            <a:r>
              <a:rPr lang="en-US" sz="2000" b="1" dirty="0">
                <a:solidFill>
                  <a:srgbClr val="0935C2"/>
                </a:solidFill>
              </a:rPr>
              <a:t>Arising from conflicts and war</a:t>
            </a:r>
            <a:endParaRPr lang="he-IL" b="1" dirty="0">
              <a:solidFill>
                <a:srgbClr val="0935C2"/>
              </a:solidFill>
            </a:endParaRPr>
          </a:p>
        </p:txBody>
      </p:sp>
      <p:pic>
        <p:nvPicPr>
          <p:cNvPr id="37" name="תמונה 12"/>
          <p:cNvPicPr>
            <a:picLocks noChangeAspect="1"/>
          </p:cNvPicPr>
          <p:nvPr/>
        </p:nvPicPr>
        <p:blipFill>
          <a:blip r:embed="rId8">
            <a:extLst>
              <a:ext uri="{BEBA8EAE-BF5A-486C-A8C5-ECC9F3942E4B}">
                <a14:imgProps xmlns:a14="http://schemas.microsoft.com/office/drawing/2010/main">
                  <a14:imgLayer r:embed="rId9">
                    <a14:imgEffect>
                      <a14:backgroundRemoval t="932" b="100000" l="4625" r="99375"/>
                    </a14:imgEffect>
                  </a14:imgLayer>
                </a14:imgProps>
              </a:ext>
              <a:ext uri="{28A0092B-C50C-407E-A947-70E740481C1C}">
                <a14:useLocalDpi xmlns:a14="http://schemas.microsoft.com/office/drawing/2010/main" val="0"/>
              </a:ext>
            </a:extLst>
          </a:blip>
          <a:stretch>
            <a:fillRect/>
          </a:stretch>
        </p:blipFill>
        <p:spPr>
          <a:xfrm>
            <a:off x="2332551" y="888605"/>
            <a:ext cx="7367054" cy="5930478"/>
          </a:xfrm>
          <a:prstGeom prst="rect">
            <a:avLst/>
          </a:prstGeom>
        </p:spPr>
      </p:pic>
    </p:spTree>
    <p:extLst>
      <p:ext uri="{BB962C8B-B14F-4D97-AF65-F5344CB8AC3E}">
        <p14:creationId xmlns:p14="http://schemas.microsoft.com/office/powerpoint/2010/main" val="2283678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heel(1)">
                                      <p:cBhvr>
                                        <p:cTn id="14" dur="20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down)">
                                      <p:cBhvr>
                                        <p:cTn id="22" dur="500"/>
                                        <p:tgtEl>
                                          <p:spTgt spid="3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down)">
                                      <p:cBhvr>
                                        <p:cTn id="25" dur="500"/>
                                        <p:tgtEl>
                                          <p:spTgt spid="33"/>
                                        </p:tgtEl>
                                      </p:cBhvr>
                                    </p:animEffect>
                                  </p:childTnLst>
                                </p:cTn>
                              </p:par>
                              <p:par>
                                <p:cTn id="26" presetID="22" presetClass="entr" presetSubtype="4"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down)">
                                      <p:cBhvr>
                                        <p:cTn id="2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P spid="33"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4592661" y="407988"/>
            <a:ext cx="7599339" cy="461129"/>
          </a:xfrm>
        </p:spPr>
        <p:txBody>
          <a:bodyPr>
            <a:noAutofit/>
          </a:bodyPr>
          <a:lstStyle/>
          <a:p>
            <a:pPr algn="ctr" rtl="0"/>
            <a:r>
              <a:rPr lang="en-US" b="1" i="1" dirty="0">
                <a:solidFill>
                  <a:srgbClr val="002060"/>
                </a:solidFill>
                <a:effectLst>
                  <a:outerShdw blurRad="38100" dist="38100" dir="2700000" algn="tl">
                    <a:srgbClr val="000000">
                      <a:alpha val="43137"/>
                    </a:srgbClr>
                  </a:outerShdw>
                </a:effectLst>
                <a:latin typeface="+mn-lt"/>
                <a:cs typeface="Lucida Sans Unicode" panose="020B0602030504020204" pitchFamily="34" charset="0"/>
              </a:rPr>
              <a:t>Charles </a:t>
            </a:r>
            <a:r>
              <a:rPr lang="en-US" b="1" i="1" dirty="0" err="1">
                <a:solidFill>
                  <a:srgbClr val="002060"/>
                </a:solidFill>
                <a:effectLst>
                  <a:outerShdw blurRad="38100" dist="38100" dir="2700000" algn="tl">
                    <a:srgbClr val="000000">
                      <a:alpha val="43137"/>
                    </a:srgbClr>
                  </a:outerShdw>
                </a:effectLst>
                <a:latin typeface="+mn-lt"/>
                <a:cs typeface="Lucida Sans Unicode" panose="020B0602030504020204" pitchFamily="34" charset="0"/>
              </a:rPr>
              <a:t>Orde</a:t>
            </a:r>
            <a:r>
              <a:rPr lang="en-US" b="1" i="1" dirty="0">
                <a:solidFill>
                  <a:srgbClr val="002060"/>
                </a:solidFill>
                <a:effectLst>
                  <a:outerShdw blurRad="38100" dist="38100" dir="2700000" algn="tl">
                    <a:srgbClr val="000000">
                      <a:alpha val="43137"/>
                    </a:srgbClr>
                  </a:outerShdw>
                </a:effectLst>
                <a:latin typeface="+mn-lt"/>
                <a:cs typeface="Lucida Sans Unicode" panose="020B0602030504020204" pitchFamily="34" charset="0"/>
              </a:rPr>
              <a:t> Wingate</a:t>
            </a:r>
            <a:endParaRPr lang="he-IL" sz="4400" b="1" i="1" dirty="0">
              <a:solidFill>
                <a:srgbClr val="002060"/>
              </a:solidFill>
              <a:effectLst>
                <a:outerShdw blurRad="38100" dist="38100" dir="2700000" algn="tl">
                  <a:srgbClr val="000000">
                    <a:alpha val="43137"/>
                  </a:srgbClr>
                </a:outerShdw>
              </a:effectLst>
              <a:latin typeface="+mn-lt"/>
              <a:cs typeface="Lucida Sans Unicode" panose="020B0602030504020204" pitchFamily="34" charset="0"/>
            </a:endParaRPr>
          </a:p>
        </p:txBody>
      </p:sp>
      <p:sp>
        <p:nvSpPr>
          <p:cNvPr id="6" name="מלבן 5"/>
          <p:cNvSpPr/>
          <p:nvPr/>
        </p:nvSpPr>
        <p:spPr>
          <a:xfrm>
            <a:off x="177800" y="638553"/>
            <a:ext cx="1651000" cy="728660"/>
          </a:xfrm>
          <a:prstGeom prst="rect">
            <a:avLst/>
          </a:prstGeom>
          <a:solidFill>
            <a:srgbClr val="FE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 y="88900"/>
            <a:ext cx="4414861" cy="6674327"/>
          </a:xfrm>
          <a:prstGeom prst="rect">
            <a:avLst/>
          </a:prstGeom>
          <a:ln w="88900" cap="sq" cmpd="thickThin">
            <a:solidFill>
              <a:srgbClr val="000000"/>
            </a:solidFill>
            <a:prstDash val="solid"/>
            <a:miter lim="800000"/>
          </a:ln>
          <a:effectLst>
            <a:innerShdw blurRad="76200">
              <a:srgbClr val="000000"/>
            </a:innerShdw>
          </a:effectLst>
        </p:spPr>
      </p:pic>
      <p:sp>
        <p:nvSpPr>
          <p:cNvPr id="8" name="כותרת 1"/>
          <p:cNvSpPr txBox="1">
            <a:spLocks/>
          </p:cNvSpPr>
          <p:nvPr/>
        </p:nvSpPr>
        <p:spPr>
          <a:xfrm>
            <a:off x="4592661" y="1931361"/>
            <a:ext cx="7599339" cy="1718887"/>
          </a:xfrm>
          <a:prstGeom prst="rect">
            <a:avLst/>
          </a:prstGeom>
        </p:spPr>
        <p:txBody>
          <a:bodyPr vert="horz" lIns="91440" tIns="45720" rIns="91440" bIns="45720" rtlCol="0" anchor="t">
            <a:noAutofit/>
          </a:bodyPr>
          <a:lstStyle>
            <a:lvl1pPr algn="l" defTabSz="457200" rtl="1" eaLnBrk="1" latinLnBrk="0" hangingPunct="1">
              <a:spcBef>
                <a:spcPct val="0"/>
              </a:spcBef>
              <a:buNone/>
              <a:defRPr sz="3600" kern="1200">
                <a:solidFill>
                  <a:schemeClr val="accent2">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r>
              <a:rPr lang="en-US" sz="2400" b="1" dirty="0">
                <a:solidFill>
                  <a:srgbClr val="000000"/>
                </a:solidFill>
                <a:latin typeface="+mn-lt"/>
                <a:cs typeface="Lucida Sans Unicode" panose="020B0602030504020204" pitchFamily="34" charset="0"/>
              </a:rPr>
              <a:t>"Everything is written in the Bible,</a:t>
            </a:r>
          </a:p>
          <a:p>
            <a:pPr algn="ctr" rtl="0"/>
            <a:r>
              <a:rPr lang="en-US" sz="2400" b="1" dirty="0">
                <a:solidFill>
                  <a:srgbClr val="000000"/>
                </a:solidFill>
                <a:latin typeface="+mn-lt"/>
                <a:cs typeface="Lucida Sans Unicode" panose="020B0602030504020204" pitchFamily="34" charset="0"/>
              </a:rPr>
              <a:t>All the places, all the </a:t>
            </a:r>
            <a:r>
              <a:rPr lang="en-US" sz="2400" b="1" dirty="0" smtClean="0">
                <a:solidFill>
                  <a:srgbClr val="000000"/>
                </a:solidFill>
                <a:latin typeface="+mn-lt"/>
                <a:cs typeface="Lucida Sans Unicode" panose="020B0602030504020204" pitchFamily="34" charset="0"/>
              </a:rPr>
              <a:t>tactics.</a:t>
            </a:r>
            <a:endParaRPr lang="en-US" sz="2400" b="1" dirty="0">
              <a:solidFill>
                <a:srgbClr val="000000"/>
              </a:solidFill>
              <a:latin typeface="+mn-lt"/>
              <a:cs typeface="Lucida Sans Unicode" panose="020B0602030504020204" pitchFamily="34" charset="0"/>
            </a:endParaRPr>
          </a:p>
          <a:p>
            <a:pPr algn="ctr" rtl="0"/>
            <a:r>
              <a:rPr lang="en-US" sz="2400" b="1" dirty="0">
                <a:solidFill>
                  <a:srgbClr val="000000"/>
                </a:solidFill>
                <a:latin typeface="+mn-lt"/>
                <a:cs typeface="Lucida Sans Unicode" panose="020B0602030504020204" pitchFamily="34" charset="0"/>
              </a:rPr>
              <a:t>As it is written, "You </a:t>
            </a:r>
            <a:r>
              <a:rPr lang="en-US" sz="2400" b="1" dirty="0" smtClean="0">
                <a:solidFill>
                  <a:srgbClr val="000000"/>
                </a:solidFill>
                <a:latin typeface="+mn-lt"/>
                <a:cs typeface="Lucida Sans Unicode" panose="020B0602030504020204" pitchFamily="34" charset="0"/>
              </a:rPr>
              <a:t>can win a war with a plan"</a:t>
            </a:r>
            <a:endParaRPr lang="he-IL" sz="2400" b="1" dirty="0">
              <a:solidFill>
                <a:srgbClr val="000000"/>
              </a:solidFill>
              <a:latin typeface="+mn-lt"/>
              <a:cs typeface="Lucida Sans Unicode" panose="020B0602030504020204" pitchFamily="34" charset="0"/>
            </a:endParaRPr>
          </a:p>
        </p:txBody>
      </p:sp>
      <p:sp>
        <p:nvSpPr>
          <p:cNvPr id="9" name="כותרת 1"/>
          <p:cNvSpPr txBox="1">
            <a:spLocks/>
          </p:cNvSpPr>
          <p:nvPr/>
        </p:nvSpPr>
        <p:spPr>
          <a:xfrm>
            <a:off x="4592661" y="1002925"/>
            <a:ext cx="7599340" cy="461129"/>
          </a:xfrm>
          <a:prstGeom prst="rect">
            <a:avLst/>
          </a:prstGeom>
        </p:spPr>
        <p:txBody>
          <a:bodyPr vert="horz" lIns="91440" tIns="45720" rIns="91440" bIns="45720" rtlCol="0" anchor="t">
            <a:noAutofit/>
          </a:bodyPr>
          <a:lstStyle>
            <a:lvl1pPr algn="l" defTabSz="457200" rtl="1" eaLnBrk="1" latinLnBrk="0" hangingPunct="1">
              <a:spcBef>
                <a:spcPct val="0"/>
              </a:spcBef>
              <a:buNone/>
              <a:defRPr sz="3600" kern="1200">
                <a:solidFill>
                  <a:schemeClr val="accent2">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r>
              <a:rPr lang="en-US" sz="3200" b="1" dirty="0">
                <a:solidFill>
                  <a:srgbClr val="002060"/>
                </a:solidFill>
                <a:latin typeface="+mn-lt"/>
                <a:cs typeface="Lucida Sans Unicode" panose="020B0602030504020204" pitchFamily="34" charset="0"/>
              </a:rPr>
              <a:t>"Lawrence of the Jews"</a:t>
            </a:r>
            <a:endParaRPr lang="he-IL" sz="3200" b="1" dirty="0">
              <a:solidFill>
                <a:srgbClr val="002060"/>
              </a:solidFill>
              <a:latin typeface="+mn-lt"/>
              <a:cs typeface="Lucida Sans Unicode" panose="020B0602030504020204" pitchFamily="34" charset="0"/>
            </a:endParaRPr>
          </a:p>
        </p:txBody>
      </p:sp>
      <p:sp>
        <p:nvSpPr>
          <p:cNvPr id="7" name="כותרת 1"/>
          <p:cNvSpPr txBox="1">
            <a:spLocks/>
          </p:cNvSpPr>
          <p:nvPr/>
        </p:nvSpPr>
        <p:spPr>
          <a:xfrm>
            <a:off x="5211412" y="3650248"/>
            <a:ext cx="6315180" cy="3063518"/>
          </a:xfrm>
          <a:prstGeom prst="rect">
            <a:avLst/>
          </a:prstGeom>
        </p:spPr>
        <p:txBody>
          <a:bodyPr vert="horz" lIns="91440" tIns="45720" rIns="91440" bIns="45720" rtlCol="0" anchor="t">
            <a:noAutofit/>
          </a:bodyPr>
          <a:lstStyle>
            <a:lvl1pPr algn="l" defTabSz="457200" rtl="1" eaLnBrk="1" latinLnBrk="0" hangingPunct="1">
              <a:spcBef>
                <a:spcPct val="0"/>
              </a:spcBef>
              <a:buNone/>
              <a:defRPr sz="3600" kern="1200">
                <a:solidFill>
                  <a:schemeClr val="accent2">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285750" indent="-285750" algn="l" rtl="0">
              <a:lnSpc>
                <a:spcPct val="150000"/>
              </a:lnSpc>
              <a:buFont typeface="Courier New" panose="02070309020205020404" pitchFamily="49" charset="0"/>
              <a:buChar char="o"/>
            </a:pPr>
            <a:r>
              <a:rPr lang="en-US" sz="1800" b="1" dirty="0">
                <a:solidFill>
                  <a:srgbClr val="000000"/>
                </a:solidFill>
                <a:latin typeface="+mn-lt"/>
                <a:cs typeface="Lucida Sans Unicode" panose="020B0602030504020204" pitchFamily="34" charset="0"/>
              </a:rPr>
              <a:t>Commander in front</a:t>
            </a:r>
          </a:p>
          <a:p>
            <a:pPr marL="285750" indent="-285750" algn="l" rtl="0">
              <a:lnSpc>
                <a:spcPct val="150000"/>
              </a:lnSpc>
              <a:buFont typeface="Courier New" panose="02070309020205020404" pitchFamily="49" charset="0"/>
              <a:buChar char="o"/>
            </a:pPr>
            <a:r>
              <a:rPr lang="en-US" sz="1800" b="1" dirty="0">
                <a:solidFill>
                  <a:srgbClr val="000000"/>
                </a:solidFill>
                <a:latin typeface="+mn-lt"/>
                <a:cs typeface="Lucida Sans Unicode" panose="020B0602030504020204" pitchFamily="34" charset="0"/>
              </a:rPr>
              <a:t>diligent</a:t>
            </a:r>
          </a:p>
          <a:p>
            <a:pPr marL="285750" indent="-285750" algn="l" rtl="0">
              <a:lnSpc>
                <a:spcPct val="150000"/>
              </a:lnSpc>
              <a:buFont typeface="Courier New" panose="02070309020205020404" pitchFamily="49" charset="0"/>
              <a:buChar char="o"/>
            </a:pPr>
            <a:r>
              <a:rPr lang="en-US" sz="1800" b="1" dirty="0">
                <a:solidFill>
                  <a:srgbClr val="000000"/>
                </a:solidFill>
                <a:latin typeface="+mn-lt"/>
                <a:cs typeface="Lucida Sans Unicode" panose="020B0602030504020204" pitchFamily="34" charset="0"/>
              </a:rPr>
              <a:t>scholar</a:t>
            </a:r>
          </a:p>
          <a:p>
            <a:pPr marL="285750" indent="-285750" algn="l" rtl="0">
              <a:lnSpc>
                <a:spcPct val="150000"/>
              </a:lnSpc>
              <a:buFont typeface="Courier New" panose="02070309020205020404" pitchFamily="49" charset="0"/>
              <a:buChar char="o"/>
            </a:pPr>
            <a:r>
              <a:rPr lang="en-US" sz="1800" b="1" dirty="0">
                <a:solidFill>
                  <a:srgbClr val="000000"/>
                </a:solidFill>
                <a:latin typeface="+mn-lt"/>
                <a:cs typeface="Lucida Sans Unicode" panose="020B0602030504020204" pitchFamily="34" charset="0"/>
              </a:rPr>
              <a:t>Strict: operational discipline</a:t>
            </a:r>
          </a:p>
          <a:p>
            <a:pPr marL="285750" indent="-285750" algn="l" rtl="0">
              <a:lnSpc>
                <a:spcPct val="150000"/>
              </a:lnSpc>
              <a:buFont typeface="Courier New" panose="02070309020205020404" pitchFamily="49" charset="0"/>
              <a:buChar char="o"/>
            </a:pPr>
            <a:r>
              <a:rPr lang="en-US" sz="1800" b="1" dirty="0">
                <a:solidFill>
                  <a:srgbClr val="000000"/>
                </a:solidFill>
                <a:latin typeface="+mn-lt"/>
                <a:cs typeface="Lucida Sans Unicode" panose="020B0602030504020204" pitchFamily="34" charset="0"/>
              </a:rPr>
              <a:t>tactician</a:t>
            </a:r>
          </a:p>
          <a:p>
            <a:pPr marL="285750" indent="-285750" algn="l" rtl="0">
              <a:lnSpc>
                <a:spcPct val="150000"/>
              </a:lnSpc>
              <a:buFont typeface="Courier New" panose="02070309020205020404" pitchFamily="49" charset="0"/>
              <a:buChar char="o"/>
            </a:pPr>
            <a:r>
              <a:rPr lang="en-US" sz="1800" b="1" dirty="0">
                <a:solidFill>
                  <a:srgbClr val="000000"/>
                </a:solidFill>
                <a:latin typeface="+mn-lt"/>
                <a:cs typeface="Lucida Sans Unicode" panose="020B0602030504020204" pitchFamily="34" charset="0"/>
              </a:rPr>
              <a:t>"A bold and planning personality, a bit crazy"</a:t>
            </a:r>
          </a:p>
          <a:p>
            <a:pPr marL="285750" indent="-285750" algn="l" rtl="0">
              <a:lnSpc>
                <a:spcPct val="150000"/>
              </a:lnSpc>
              <a:buFont typeface="Courier New" panose="02070309020205020404" pitchFamily="49" charset="0"/>
              <a:buChar char="o"/>
            </a:pPr>
            <a:r>
              <a:rPr lang="en-US" sz="1800" b="1" dirty="0">
                <a:solidFill>
                  <a:srgbClr val="000000"/>
                </a:solidFill>
                <a:latin typeface="+mn-lt"/>
                <a:cs typeface="Lucida Sans Unicode" panose="020B0602030504020204" pitchFamily="34" charset="0"/>
              </a:rPr>
              <a:t>"The </a:t>
            </a:r>
            <a:r>
              <a:rPr lang="en-US" sz="1800" b="1" dirty="0" err="1" smtClean="0">
                <a:solidFill>
                  <a:srgbClr val="000000"/>
                </a:solidFill>
                <a:latin typeface="+mn-lt"/>
                <a:cs typeface="Lucida Sans Unicode" panose="020B0602030504020204" pitchFamily="34" charset="0"/>
              </a:rPr>
              <a:t>Unappointed</a:t>
            </a:r>
            <a:r>
              <a:rPr lang="en-US" sz="1800" b="1" dirty="0" smtClean="0">
                <a:solidFill>
                  <a:srgbClr val="000000"/>
                </a:solidFill>
                <a:latin typeface="+mn-lt"/>
                <a:cs typeface="Lucida Sans Unicode" panose="020B0602030504020204" pitchFamily="34" charset="0"/>
              </a:rPr>
              <a:t> </a:t>
            </a:r>
            <a:r>
              <a:rPr lang="en-US" sz="1800" b="1" dirty="0">
                <a:solidFill>
                  <a:srgbClr val="000000"/>
                </a:solidFill>
                <a:latin typeface="+mn-lt"/>
                <a:cs typeface="Lucida Sans Unicode" panose="020B0602030504020204" pitchFamily="34" charset="0"/>
              </a:rPr>
              <a:t>Commander"</a:t>
            </a:r>
            <a:endParaRPr lang="he-IL" sz="1800" b="1" dirty="0">
              <a:solidFill>
                <a:srgbClr val="000000"/>
              </a:solidFill>
              <a:latin typeface="+mn-lt"/>
              <a:cs typeface="Lucida Sans Unicode" panose="020B0602030504020204" pitchFamily="34" charset="0"/>
            </a:endParaRPr>
          </a:p>
        </p:txBody>
      </p:sp>
    </p:spTree>
    <p:extLst>
      <p:ext uri="{BB962C8B-B14F-4D97-AF65-F5344CB8AC3E}">
        <p14:creationId xmlns:p14="http://schemas.microsoft.com/office/powerpoint/2010/main" val="1449658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177800" y="638553"/>
            <a:ext cx="1651000" cy="728660"/>
          </a:xfrm>
          <a:prstGeom prst="rect">
            <a:avLst/>
          </a:prstGeom>
          <a:solidFill>
            <a:srgbClr val="FE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391" y="204716"/>
            <a:ext cx="11763992" cy="6432553"/>
          </a:xfrm>
          <a:prstGeom prst="rect">
            <a:avLst/>
          </a:prstGeom>
          <a:ln w="228600" cap="sq" cmpd="thickThin">
            <a:solidFill>
              <a:srgbClr val="000000"/>
            </a:solidFill>
            <a:prstDash val="solid"/>
            <a:miter lim="800000"/>
          </a:ln>
          <a:effectLst>
            <a:innerShdw blurRad="76200">
              <a:srgbClr val="000000"/>
            </a:innerShdw>
          </a:effectLst>
        </p:spPr>
      </p:pic>
      <p:sp>
        <p:nvSpPr>
          <p:cNvPr id="6" name="מלבן 5"/>
          <p:cNvSpPr/>
          <p:nvPr/>
        </p:nvSpPr>
        <p:spPr>
          <a:xfrm>
            <a:off x="232390" y="5221719"/>
            <a:ext cx="11763993" cy="142507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כותרת 1"/>
          <p:cNvSpPr txBox="1">
            <a:spLocks/>
          </p:cNvSpPr>
          <p:nvPr/>
        </p:nvSpPr>
        <p:spPr>
          <a:xfrm>
            <a:off x="79991" y="5097462"/>
            <a:ext cx="11763992" cy="1544570"/>
          </a:xfrm>
          <a:prstGeom prst="rect">
            <a:avLst/>
          </a:prstGeom>
          <a:noFill/>
        </p:spPr>
        <p:txBody>
          <a:bodyPr vert="horz" lIns="91440" tIns="45720" rIns="91440" bIns="45720" rtlCol="0" anchor="t">
            <a:noAutofit/>
          </a:bodyPr>
          <a:lstStyle>
            <a:lvl1pPr algn="l" defTabSz="457200" rtl="1" eaLnBrk="1" latinLnBrk="0" hangingPunct="1">
              <a:spcBef>
                <a:spcPct val="0"/>
              </a:spcBef>
              <a:buNone/>
              <a:defRPr sz="3600" kern="1200">
                <a:solidFill>
                  <a:schemeClr val="accent2">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150000"/>
              </a:lnSpc>
            </a:pPr>
            <a:r>
              <a:rPr lang="en-US" sz="3200" b="1" dirty="0">
                <a:ln>
                  <a:solidFill>
                    <a:schemeClr val="tx1"/>
                  </a:solidFill>
                </a:ln>
                <a:solidFill>
                  <a:srgbClr val="FF0000"/>
                </a:solidFill>
                <a:latin typeface="+mn-lt"/>
                <a:ea typeface="+mn-ea"/>
                <a:cs typeface="Lucida Sans Unicode" panose="020B0602030504020204" pitchFamily="34" charset="0"/>
              </a:rPr>
              <a:t>In </a:t>
            </a:r>
            <a:r>
              <a:rPr lang="en-US" sz="3200" b="1" dirty="0" err="1">
                <a:ln>
                  <a:solidFill>
                    <a:schemeClr val="tx1"/>
                  </a:solidFill>
                </a:ln>
                <a:solidFill>
                  <a:srgbClr val="FF0000"/>
                </a:solidFill>
                <a:latin typeface="+mn-lt"/>
                <a:ea typeface="+mn-ea"/>
                <a:cs typeface="Lucida Sans Unicode" panose="020B0602030504020204" pitchFamily="34" charset="0"/>
              </a:rPr>
              <a:t>Tirat</a:t>
            </a:r>
            <a:r>
              <a:rPr lang="en-US" sz="3200" b="1" dirty="0">
                <a:ln>
                  <a:solidFill>
                    <a:schemeClr val="tx1"/>
                  </a:solidFill>
                </a:ln>
                <a:solidFill>
                  <a:srgbClr val="FF0000"/>
                </a:solidFill>
                <a:latin typeface="+mn-lt"/>
                <a:ea typeface="+mn-ea"/>
                <a:cs typeface="Lucida Sans Unicode" panose="020B0602030504020204" pitchFamily="34" charset="0"/>
              </a:rPr>
              <a:t> </a:t>
            </a:r>
            <a:r>
              <a:rPr lang="en-US" sz="3200" b="1" dirty="0" err="1">
                <a:ln>
                  <a:solidFill>
                    <a:schemeClr val="tx1"/>
                  </a:solidFill>
                </a:ln>
                <a:solidFill>
                  <a:srgbClr val="FF0000"/>
                </a:solidFill>
                <a:latin typeface="+mn-lt"/>
                <a:ea typeface="+mn-ea"/>
                <a:cs typeface="Lucida Sans Unicode" panose="020B0602030504020204" pitchFamily="34" charset="0"/>
              </a:rPr>
              <a:t>Zvi</a:t>
            </a:r>
            <a:r>
              <a:rPr lang="en-US" sz="3200" b="1" dirty="0">
                <a:ln>
                  <a:solidFill>
                    <a:schemeClr val="tx1"/>
                  </a:solidFill>
                </a:ln>
                <a:solidFill>
                  <a:srgbClr val="FF0000"/>
                </a:solidFill>
                <a:latin typeface="+mn-lt"/>
                <a:ea typeface="+mn-ea"/>
                <a:cs typeface="Lucida Sans Unicode" panose="020B0602030504020204" pitchFamily="34" charset="0"/>
              </a:rPr>
              <a:t>: "Two thousand years recess, tonight you form the nucleus of  Israel's renewed </a:t>
            </a:r>
            <a:r>
              <a:rPr lang="en-US" sz="3200" b="1" dirty="0" smtClean="0">
                <a:ln>
                  <a:solidFill>
                    <a:schemeClr val="tx1"/>
                  </a:solidFill>
                </a:ln>
                <a:solidFill>
                  <a:srgbClr val="FF0000"/>
                </a:solidFill>
                <a:latin typeface="+mn-lt"/>
                <a:ea typeface="+mn-ea"/>
                <a:cs typeface="Lucida Sans Unicode" panose="020B0602030504020204" pitchFamily="34" charset="0"/>
              </a:rPr>
              <a:t>military“</a:t>
            </a:r>
            <a:endParaRPr lang="he-IL" sz="3200" b="1" dirty="0">
              <a:ln>
                <a:solidFill>
                  <a:schemeClr val="tx1"/>
                </a:solidFill>
              </a:ln>
              <a:solidFill>
                <a:srgbClr val="FF0000"/>
              </a:solidFill>
              <a:latin typeface="+mn-lt"/>
              <a:ea typeface="+mn-ea"/>
              <a:cs typeface="Lucida Sans Unicode" panose="020B0602030504020204" pitchFamily="34" charset="0"/>
            </a:endParaRPr>
          </a:p>
        </p:txBody>
      </p:sp>
      <p:sp>
        <p:nvSpPr>
          <p:cNvPr id="4" name="כותרת 1"/>
          <p:cNvSpPr>
            <a:spLocks noGrp="1"/>
          </p:cNvSpPr>
          <p:nvPr>
            <p:ph type="title"/>
          </p:nvPr>
        </p:nvSpPr>
        <p:spPr>
          <a:xfrm>
            <a:off x="1126056" y="-127005"/>
            <a:ext cx="9736665" cy="1045454"/>
          </a:xfrm>
        </p:spPr>
        <p:txBody>
          <a:bodyPr>
            <a:noAutofit/>
          </a:bodyPr>
          <a:lstStyle/>
          <a:p>
            <a:pPr algn="ctr" rtl="0">
              <a:lnSpc>
                <a:spcPct val="150000"/>
              </a:lnSpc>
            </a:pPr>
            <a:r>
              <a:rPr lang="en-US" sz="3600" b="1" i="1" dirty="0">
                <a:solidFill>
                  <a:srgbClr val="002060"/>
                </a:solidFill>
                <a:effectLst>
                  <a:outerShdw blurRad="38100" dist="38100" dir="2700000" algn="tl">
                    <a:srgbClr val="000000">
                      <a:alpha val="43137"/>
                    </a:srgbClr>
                  </a:outerShdw>
                </a:effectLst>
                <a:latin typeface="+mn-lt"/>
                <a:cs typeface="Lucida Sans Unicode" panose="020B0602030504020204" pitchFamily="34" charset="0"/>
              </a:rPr>
              <a:t>Reviving the Hebrew </a:t>
            </a:r>
            <a:r>
              <a:rPr lang="en-US" sz="3600" b="1" i="1" dirty="0" smtClean="0">
                <a:solidFill>
                  <a:srgbClr val="002060"/>
                </a:solidFill>
                <a:effectLst>
                  <a:outerShdw blurRad="38100" dist="38100" dir="2700000" algn="tl">
                    <a:srgbClr val="000000">
                      <a:alpha val="43137"/>
                    </a:srgbClr>
                  </a:outerShdw>
                </a:effectLst>
                <a:latin typeface="+mn-lt"/>
                <a:cs typeface="Lucida Sans Unicode" panose="020B0602030504020204" pitchFamily="34" charset="0"/>
              </a:rPr>
              <a:t>Military Tradition</a:t>
            </a:r>
            <a:endParaRPr lang="he-IL" sz="3600" b="1" i="1" dirty="0">
              <a:solidFill>
                <a:srgbClr val="002060"/>
              </a:solidFill>
              <a:effectLst>
                <a:outerShdw blurRad="38100" dist="38100" dir="2700000" algn="tl">
                  <a:srgbClr val="000000">
                    <a:alpha val="43137"/>
                  </a:srgbClr>
                </a:outerShdw>
              </a:effectLst>
              <a:latin typeface="+mn-lt"/>
              <a:cs typeface="Lucida Sans Unicode" panose="020B0602030504020204" pitchFamily="34" charset="0"/>
            </a:endParaRPr>
          </a:p>
        </p:txBody>
      </p:sp>
    </p:spTree>
    <p:extLst>
      <p:ext uri="{BB962C8B-B14F-4D97-AF65-F5344CB8AC3E}">
        <p14:creationId xmlns:p14="http://schemas.microsoft.com/office/powerpoint/2010/main" val="4207562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תמונה 14"/>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b="6966"/>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l="20106" r="59891" b="9084"/>
          <a:stretch/>
        </p:blipFill>
        <p:spPr>
          <a:xfrm>
            <a:off x="93981" y="1605477"/>
            <a:ext cx="1805764" cy="5164292"/>
          </a:xfrm>
          <a:prstGeom prst="rect">
            <a:avLst/>
          </a:prstGeom>
          <a:ln w="88900" cap="sq" cmpd="thickThin">
            <a:solidFill>
              <a:srgbClr val="000000"/>
            </a:solidFill>
            <a:prstDash val="solid"/>
            <a:miter lim="800000"/>
          </a:ln>
          <a:effectLst>
            <a:innerShdw blurRad="76200">
              <a:srgbClr val="000000"/>
            </a:innerShdw>
          </a:effectLst>
        </p:spPr>
      </p:pic>
      <p:sp>
        <p:nvSpPr>
          <p:cNvPr id="4" name="כותרת 1"/>
          <p:cNvSpPr>
            <a:spLocks noGrp="1"/>
          </p:cNvSpPr>
          <p:nvPr>
            <p:ph type="title"/>
          </p:nvPr>
        </p:nvSpPr>
        <p:spPr>
          <a:xfrm>
            <a:off x="0" y="-3753"/>
            <a:ext cx="3956893" cy="1015860"/>
          </a:xfrm>
        </p:spPr>
        <p:txBody>
          <a:bodyPr>
            <a:noAutofit/>
          </a:bodyPr>
          <a:lstStyle/>
          <a:p>
            <a:pPr algn="l" rtl="0">
              <a:lnSpc>
                <a:spcPct val="150000"/>
              </a:lnSpc>
            </a:pPr>
            <a:r>
              <a:rPr lang="en-US" b="1" i="1" dirty="0" err="1">
                <a:solidFill>
                  <a:srgbClr val="002060"/>
                </a:solidFill>
                <a:effectLst>
                  <a:outerShdw blurRad="38100" dist="38100" dir="2700000" algn="tl">
                    <a:srgbClr val="000000">
                      <a:alpha val="43137"/>
                    </a:srgbClr>
                  </a:outerShdw>
                </a:effectLst>
                <a:latin typeface="+mn-lt"/>
                <a:cs typeface="Lucida Sans Unicode" panose="020B0602030504020204" pitchFamily="34" charset="0"/>
              </a:rPr>
              <a:t>Its'hak</a:t>
            </a:r>
            <a:r>
              <a:rPr lang="en-US" b="1" i="1" dirty="0">
                <a:solidFill>
                  <a:srgbClr val="002060"/>
                </a:solidFill>
                <a:effectLst>
                  <a:outerShdw blurRad="38100" dist="38100" dir="2700000" algn="tl">
                    <a:srgbClr val="000000">
                      <a:alpha val="43137"/>
                    </a:srgbClr>
                  </a:outerShdw>
                </a:effectLst>
                <a:latin typeface="+mn-lt"/>
                <a:cs typeface="Lucida Sans Unicode" panose="020B0602030504020204" pitchFamily="34" charset="0"/>
              </a:rPr>
              <a:t> </a:t>
            </a:r>
            <a:r>
              <a:rPr lang="en-US" b="1" i="1" dirty="0" err="1">
                <a:solidFill>
                  <a:srgbClr val="002060"/>
                </a:solidFill>
                <a:effectLst>
                  <a:outerShdw blurRad="38100" dist="38100" dir="2700000" algn="tl">
                    <a:srgbClr val="000000">
                      <a:alpha val="43137"/>
                    </a:srgbClr>
                  </a:outerShdw>
                </a:effectLst>
                <a:latin typeface="+mn-lt"/>
                <a:cs typeface="Lucida Sans Unicode" panose="020B0602030504020204" pitchFamily="34" charset="0"/>
              </a:rPr>
              <a:t>Sadeh</a:t>
            </a:r>
            <a:endParaRPr lang="he-IL" sz="4400" b="1" i="1" dirty="0">
              <a:solidFill>
                <a:srgbClr val="002060"/>
              </a:solidFill>
              <a:effectLst>
                <a:outerShdw blurRad="38100" dist="38100" dir="2700000" algn="tl">
                  <a:srgbClr val="000000">
                    <a:alpha val="43137"/>
                  </a:srgbClr>
                </a:outerShdw>
              </a:effectLst>
              <a:latin typeface="+mn-lt"/>
              <a:cs typeface="Lucida Sans Unicode" panose="020B0602030504020204" pitchFamily="34" charset="0"/>
            </a:endParaRPr>
          </a:p>
        </p:txBody>
      </p:sp>
      <p:sp>
        <p:nvSpPr>
          <p:cNvPr id="3" name="מלבן 2"/>
          <p:cNvSpPr/>
          <p:nvPr/>
        </p:nvSpPr>
        <p:spPr>
          <a:xfrm>
            <a:off x="-73654" y="660136"/>
            <a:ext cx="4104200" cy="830997"/>
          </a:xfrm>
          <a:prstGeom prst="rect">
            <a:avLst/>
          </a:prstGeom>
        </p:spPr>
        <p:txBody>
          <a:bodyPr wrap="none">
            <a:spAutoFit/>
          </a:bodyPr>
          <a:lstStyle/>
          <a:p>
            <a:pPr algn="ctr" rtl="0">
              <a:lnSpc>
                <a:spcPct val="150000"/>
              </a:lnSpc>
            </a:pPr>
            <a:r>
              <a:rPr lang="en-US" sz="3200" b="1" dirty="0">
                <a:solidFill>
                  <a:srgbClr val="002060"/>
                </a:solidFill>
                <a:ea typeface="+mj-ea"/>
                <a:cs typeface="Lucida Sans Unicode" panose="020B0602030504020204" pitchFamily="34" charset="0"/>
              </a:rPr>
              <a:t>"Garibaldi of the Jews"</a:t>
            </a:r>
            <a:endParaRPr lang="he-IL" sz="3200" b="1" dirty="0">
              <a:solidFill>
                <a:srgbClr val="002060"/>
              </a:solidFill>
              <a:ea typeface="+mj-ea"/>
              <a:cs typeface="Lucida Sans Unicode" panose="020B0602030504020204" pitchFamily="34" charset="0"/>
            </a:endParaRPr>
          </a:p>
        </p:txBody>
      </p:sp>
      <p:pic>
        <p:nvPicPr>
          <p:cNvPr id="7" name="תמונה 6"/>
          <p:cNvPicPr>
            <a:picLocks noChangeAspect="1"/>
          </p:cNvPicPr>
          <p:nvPr/>
        </p:nvPicPr>
        <p:blipFill rotWithShape="1">
          <a:blip r:embed="rId2">
            <a:extLst>
              <a:ext uri="{28A0092B-C50C-407E-A947-70E740481C1C}">
                <a14:useLocalDpi xmlns:a14="http://schemas.microsoft.com/office/drawing/2010/main" val="0"/>
              </a:ext>
            </a:extLst>
          </a:blip>
          <a:srcRect l="39700" t="3382" r="44358" b="6966"/>
          <a:stretch/>
        </p:blipFill>
        <p:spPr>
          <a:xfrm>
            <a:off x="4006778" y="1684421"/>
            <a:ext cx="1836708" cy="5092439"/>
          </a:xfrm>
          <a:prstGeom prst="rect">
            <a:avLst/>
          </a:prstGeom>
          <a:ln w="88900" cap="sq" cmpd="thickThin">
            <a:solidFill>
              <a:srgbClr val="000000"/>
            </a:solidFill>
            <a:prstDash val="solid"/>
            <a:miter lim="800000"/>
          </a:ln>
          <a:effectLst>
            <a:innerShdw blurRad="76200">
              <a:srgbClr val="000000"/>
            </a:innerShdw>
          </a:effectLst>
        </p:spPr>
      </p:pic>
      <p:pic>
        <p:nvPicPr>
          <p:cNvPr id="8" name="תמונה 7"/>
          <p:cNvPicPr>
            <a:picLocks noChangeAspect="1"/>
          </p:cNvPicPr>
          <p:nvPr/>
        </p:nvPicPr>
        <p:blipFill rotWithShape="1">
          <a:blip r:embed="rId2">
            <a:extLst>
              <a:ext uri="{28A0092B-C50C-407E-A947-70E740481C1C}">
                <a14:useLocalDpi xmlns:a14="http://schemas.microsoft.com/office/drawing/2010/main" val="0"/>
              </a:ext>
            </a:extLst>
          </a:blip>
          <a:srcRect l="54280" t="4512" r="22821" b="6966"/>
          <a:stretch/>
        </p:blipFill>
        <p:spPr>
          <a:xfrm>
            <a:off x="8132149" y="1748589"/>
            <a:ext cx="1910210" cy="5028271"/>
          </a:xfrm>
          <a:prstGeom prst="rect">
            <a:avLst/>
          </a:prstGeom>
          <a:ln w="88900" cap="sq" cmpd="thickThin">
            <a:solidFill>
              <a:srgbClr val="000000"/>
            </a:solidFill>
            <a:prstDash val="solid"/>
            <a:miter lim="800000"/>
          </a:ln>
          <a:effectLst>
            <a:innerShdw blurRad="76200">
              <a:srgbClr val="000000"/>
            </a:innerShdw>
          </a:effectLst>
        </p:spPr>
      </p:pic>
      <p:sp>
        <p:nvSpPr>
          <p:cNvPr id="9" name="כותרת 1"/>
          <p:cNvSpPr txBox="1">
            <a:spLocks/>
          </p:cNvSpPr>
          <p:nvPr/>
        </p:nvSpPr>
        <p:spPr>
          <a:xfrm>
            <a:off x="1851414" y="2403115"/>
            <a:ext cx="2049378" cy="3963818"/>
          </a:xfrm>
          <a:prstGeom prst="rect">
            <a:avLst/>
          </a:prstGeom>
        </p:spPr>
        <p:txBody>
          <a:bodyPr vert="horz" lIns="91440" tIns="45720" rIns="91440" bIns="45720" rtlCol="0" anchor="t">
            <a:noAutofit/>
          </a:bodyPr>
          <a:lstStyle>
            <a:lvl1pPr algn="l" defTabSz="457200" rtl="1" eaLnBrk="1" latinLnBrk="0" hangingPunct="1">
              <a:spcBef>
                <a:spcPct val="0"/>
              </a:spcBef>
              <a:buNone/>
              <a:defRPr sz="3600" kern="1200">
                <a:solidFill>
                  <a:schemeClr val="accent2">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285750" indent="-285750" algn="l" rtl="0">
              <a:lnSpc>
                <a:spcPct val="130000"/>
              </a:lnSpc>
              <a:buFont typeface="Courier New" panose="02070309020205020404" pitchFamily="49" charset="0"/>
              <a:buChar char="o"/>
            </a:pPr>
            <a:r>
              <a:rPr lang="en-US" sz="1800" b="1" dirty="0">
                <a:solidFill>
                  <a:srgbClr val="000000"/>
                </a:solidFill>
                <a:latin typeface="+mn-lt"/>
                <a:cs typeface="Lucida Sans Unicode" panose="020B0602030504020204" pitchFamily="34" charset="0"/>
              </a:rPr>
              <a:t>"follow me" and not "lets go"</a:t>
            </a:r>
          </a:p>
          <a:p>
            <a:pPr marL="285750" indent="-285750" algn="l" rtl="0">
              <a:lnSpc>
                <a:spcPct val="130000"/>
              </a:lnSpc>
              <a:buFont typeface="Courier New" panose="02070309020205020404" pitchFamily="49" charset="0"/>
              <a:buChar char="o"/>
            </a:pPr>
            <a:r>
              <a:rPr lang="en-US" sz="1800" b="1" dirty="0">
                <a:solidFill>
                  <a:srgbClr val="000000"/>
                </a:solidFill>
                <a:latin typeface="+mn-lt"/>
                <a:cs typeface="Lucida Sans Unicode" panose="020B0602030504020204" pitchFamily="34" charset="0"/>
              </a:rPr>
              <a:t>complete the task</a:t>
            </a:r>
          </a:p>
          <a:p>
            <a:pPr marL="285750" indent="-285750" algn="l" rtl="0">
              <a:lnSpc>
                <a:spcPct val="130000"/>
              </a:lnSpc>
              <a:buFont typeface="Courier New" panose="02070309020205020404" pitchFamily="49" charset="0"/>
              <a:buChar char="o"/>
            </a:pPr>
            <a:r>
              <a:rPr lang="en-US" sz="1800" b="1" dirty="0">
                <a:solidFill>
                  <a:srgbClr val="000000"/>
                </a:solidFill>
                <a:latin typeface="+mn-lt"/>
                <a:cs typeface="Lucida Sans Unicode" panose="020B0602030504020204" pitchFamily="34" charset="0"/>
              </a:rPr>
              <a:t>initiative</a:t>
            </a:r>
          </a:p>
          <a:p>
            <a:pPr marL="285750" indent="-285750" algn="l" rtl="0">
              <a:lnSpc>
                <a:spcPct val="130000"/>
              </a:lnSpc>
              <a:buFont typeface="Courier New" panose="02070309020205020404" pitchFamily="49" charset="0"/>
              <a:buChar char="o"/>
            </a:pPr>
            <a:r>
              <a:rPr lang="en-US" sz="1800" b="1" dirty="0">
                <a:solidFill>
                  <a:srgbClr val="000000"/>
                </a:solidFill>
                <a:latin typeface="+mn-lt"/>
                <a:cs typeface="Lucida Sans Unicode" panose="020B0602030504020204" pitchFamily="34" charset="0"/>
              </a:rPr>
              <a:t>Doesn't abandon the wounded</a:t>
            </a:r>
          </a:p>
          <a:p>
            <a:pPr marL="285750" indent="-285750" algn="l" rtl="0">
              <a:lnSpc>
                <a:spcPct val="130000"/>
              </a:lnSpc>
              <a:buFont typeface="Courier New" panose="02070309020205020404" pitchFamily="49" charset="0"/>
              <a:buChar char="o"/>
            </a:pPr>
            <a:r>
              <a:rPr lang="en-US" sz="1800" b="1" dirty="0">
                <a:solidFill>
                  <a:srgbClr val="000000"/>
                </a:solidFill>
                <a:latin typeface="+mn-lt"/>
                <a:cs typeface="Lucida Sans Unicode" panose="020B0602030504020204" pitchFamily="34" charset="0"/>
              </a:rPr>
              <a:t>Discipline and not obedience</a:t>
            </a:r>
          </a:p>
          <a:p>
            <a:pPr marL="285750" indent="-285750" algn="l" rtl="0">
              <a:lnSpc>
                <a:spcPct val="130000"/>
              </a:lnSpc>
              <a:buFont typeface="Courier New" panose="02070309020205020404" pitchFamily="49" charset="0"/>
              <a:buChar char="o"/>
            </a:pPr>
            <a:r>
              <a:rPr lang="en-US" sz="1800" b="1" dirty="0">
                <a:solidFill>
                  <a:srgbClr val="000000"/>
                </a:solidFill>
                <a:latin typeface="+mn-lt"/>
                <a:cs typeface="Lucida Sans Unicode" panose="020B0602030504020204" pitchFamily="34" charset="0"/>
              </a:rPr>
              <a:t>"</a:t>
            </a:r>
            <a:r>
              <a:rPr lang="en-US" sz="1800" b="1" dirty="0" err="1">
                <a:solidFill>
                  <a:srgbClr val="000000"/>
                </a:solidFill>
                <a:latin typeface="+mn-lt"/>
                <a:cs typeface="Lucida Sans Unicode" panose="020B0602030504020204" pitchFamily="34" charset="0"/>
              </a:rPr>
              <a:t>Guderian</a:t>
            </a:r>
            <a:r>
              <a:rPr lang="en-US" sz="1800" b="1" dirty="0">
                <a:solidFill>
                  <a:srgbClr val="000000"/>
                </a:solidFill>
                <a:latin typeface="+mn-lt"/>
                <a:cs typeface="Lucida Sans Unicode" panose="020B0602030504020204" pitchFamily="34" charset="0"/>
              </a:rPr>
              <a:t>? I do not know him"</a:t>
            </a:r>
            <a:endParaRPr lang="he-IL" sz="1800" b="1" dirty="0" smtClean="0">
              <a:solidFill>
                <a:srgbClr val="000000"/>
              </a:solidFill>
              <a:latin typeface="+mn-lt"/>
              <a:cs typeface="Lucida Sans Unicode" panose="020B0602030504020204" pitchFamily="34" charset="0"/>
            </a:endParaRPr>
          </a:p>
        </p:txBody>
      </p:sp>
      <p:sp>
        <p:nvSpPr>
          <p:cNvPr id="10" name="כותרת 1"/>
          <p:cNvSpPr txBox="1">
            <a:spLocks/>
          </p:cNvSpPr>
          <p:nvPr/>
        </p:nvSpPr>
        <p:spPr>
          <a:xfrm>
            <a:off x="6001842" y="2403115"/>
            <a:ext cx="1858790" cy="4366654"/>
          </a:xfrm>
          <a:prstGeom prst="rect">
            <a:avLst/>
          </a:prstGeom>
        </p:spPr>
        <p:txBody>
          <a:bodyPr vert="horz" lIns="91440" tIns="45720" rIns="91440" bIns="45720" rtlCol="0" anchor="t">
            <a:noAutofit/>
          </a:bodyPr>
          <a:lstStyle>
            <a:lvl1pPr algn="l" defTabSz="457200" rtl="1" eaLnBrk="1" latinLnBrk="0" hangingPunct="1">
              <a:spcBef>
                <a:spcPct val="0"/>
              </a:spcBef>
              <a:buNone/>
              <a:defRPr sz="3600" kern="1200">
                <a:solidFill>
                  <a:schemeClr val="accent2">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285750" indent="-285750" algn="l" rtl="0">
              <a:lnSpc>
                <a:spcPct val="150000"/>
              </a:lnSpc>
              <a:buFont typeface="Courier New" panose="02070309020205020404" pitchFamily="49" charset="0"/>
              <a:buChar char="o"/>
            </a:pPr>
            <a:r>
              <a:rPr lang="en-US" sz="1800" b="1" dirty="0">
                <a:solidFill>
                  <a:srgbClr val="000000"/>
                </a:solidFill>
                <a:latin typeface="+mn-lt"/>
                <a:cs typeface="Lucida Sans Unicode" panose="020B0602030504020204" pitchFamily="34" charset="0"/>
              </a:rPr>
              <a:t>Friendship</a:t>
            </a:r>
          </a:p>
          <a:p>
            <a:pPr marL="285750" indent="-285750" algn="l" rtl="0">
              <a:lnSpc>
                <a:spcPct val="150000"/>
              </a:lnSpc>
              <a:buFont typeface="Courier New" panose="02070309020205020404" pitchFamily="49" charset="0"/>
              <a:buChar char="o"/>
            </a:pPr>
            <a:r>
              <a:rPr lang="en-US" sz="1800" b="1" dirty="0">
                <a:solidFill>
                  <a:srgbClr val="000000"/>
                </a:solidFill>
                <a:latin typeface="+mn-lt"/>
                <a:cs typeface="Lucida Sans Unicode" panose="020B0602030504020204" pitchFamily="34" charset="0"/>
              </a:rPr>
              <a:t>Mission oriented (Pioneering, Zionism)</a:t>
            </a:r>
          </a:p>
          <a:p>
            <a:pPr marL="285750" indent="-285750" algn="l" rtl="0">
              <a:lnSpc>
                <a:spcPct val="150000"/>
              </a:lnSpc>
              <a:buFont typeface="Courier New" panose="02070309020205020404" pitchFamily="49" charset="0"/>
              <a:buChar char="o"/>
            </a:pPr>
            <a:r>
              <a:rPr lang="en-US" sz="1800" b="1" dirty="0">
                <a:solidFill>
                  <a:srgbClr val="000000"/>
                </a:solidFill>
                <a:latin typeface="+mn-lt"/>
                <a:cs typeface="Lucida Sans Unicode" panose="020B0602030504020204" pitchFamily="34" charset="0"/>
              </a:rPr>
              <a:t>Striving for contact</a:t>
            </a:r>
          </a:p>
          <a:p>
            <a:pPr marL="285750" indent="-285750" algn="l" rtl="0">
              <a:lnSpc>
                <a:spcPct val="150000"/>
              </a:lnSpc>
              <a:buFont typeface="Courier New" panose="02070309020205020404" pitchFamily="49" charset="0"/>
              <a:buChar char="o"/>
            </a:pPr>
            <a:r>
              <a:rPr lang="en-US" sz="1800" b="1" dirty="0" smtClean="0">
                <a:solidFill>
                  <a:srgbClr val="000000"/>
                </a:solidFill>
                <a:latin typeface="+mn-lt"/>
                <a:cs typeface="Lucida Sans Unicode" panose="020B0602030504020204" pitchFamily="34" charset="0"/>
              </a:rPr>
              <a:t>Courage</a:t>
            </a:r>
            <a:endParaRPr lang="en-US" sz="1800" b="1" dirty="0">
              <a:solidFill>
                <a:srgbClr val="000000"/>
              </a:solidFill>
              <a:latin typeface="+mn-lt"/>
              <a:cs typeface="Lucida Sans Unicode" panose="020B0602030504020204" pitchFamily="34" charset="0"/>
            </a:endParaRPr>
          </a:p>
          <a:p>
            <a:pPr marL="285750" indent="-285750" algn="l" rtl="0">
              <a:lnSpc>
                <a:spcPct val="150000"/>
              </a:lnSpc>
              <a:buFont typeface="Courier New" panose="02070309020205020404" pitchFamily="49" charset="0"/>
              <a:buChar char="o"/>
            </a:pPr>
            <a:r>
              <a:rPr lang="en-US" sz="1800" b="1" dirty="0" smtClean="0">
                <a:solidFill>
                  <a:srgbClr val="000000"/>
                </a:solidFill>
                <a:latin typeface="+mn-lt"/>
                <a:cs typeface="Lucida Sans Unicode" panose="020B0602030504020204" pitchFamily="34" charset="0"/>
              </a:rPr>
              <a:t>Improvisation</a:t>
            </a:r>
            <a:endParaRPr lang="en-US" sz="1800" b="1" dirty="0">
              <a:solidFill>
                <a:srgbClr val="000000"/>
              </a:solidFill>
              <a:latin typeface="+mn-lt"/>
              <a:cs typeface="Lucida Sans Unicode" panose="020B0602030504020204" pitchFamily="34" charset="0"/>
            </a:endParaRPr>
          </a:p>
          <a:p>
            <a:pPr marL="285750" indent="-285750" algn="l" rtl="0">
              <a:lnSpc>
                <a:spcPct val="150000"/>
              </a:lnSpc>
              <a:buFont typeface="Courier New" panose="02070309020205020404" pitchFamily="49" charset="0"/>
              <a:buChar char="o"/>
            </a:pPr>
            <a:r>
              <a:rPr lang="en-US" sz="1800" b="1" dirty="0">
                <a:solidFill>
                  <a:srgbClr val="000000"/>
                </a:solidFill>
                <a:latin typeface="+mn-lt"/>
                <a:cs typeface="Lucida Sans Unicode" panose="020B0602030504020204" pitchFamily="34" charset="0"/>
              </a:rPr>
              <a:t>Education</a:t>
            </a:r>
            <a:endParaRPr lang="he-IL" sz="1800" b="1" dirty="0" smtClean="0">
              <a:solidFill>
                <a:srgbClr val="000000"/>
              </a:solidFill>
              <a:latin typeface="+mn-lt"/>
              <a:cs typeface="Lucida Sans Unicode" panose="020B0602030504020204" pitchFamily="34" charset="0"/>
            </a:endParaRPr>
          </a:p>
        </p:txBody>
      </p:sp>
      <p:sp>
        <p:nvSpPr>
          <p:cNvPr id="11" name="כותרת 1"/>
          <p:cNvSpPr txBox="1">
            <a:spLocks/>
          </p:cNvSpPr>
          <p:nvPr/>
        </p:nvSpPr>
        <p:spPr>
          <a:xfrm>
            <a:off x="10042359" y="2403115"/>
            <a:ext cx="2079965" cy="2271296"/>
          </a:xfrm>
          <a:prstGeom prst="rect">
            <a:avLst/>
          </a:prstGeom>
        </p:spPr>
        <p:txBody>
          <a:bodyPr vert="horz" lIns="91440" tIns="45720" rIns="91440" bIns="45720" rtlCol="0" anchor="t">
            <a:noAutofit/>
          </a:bodyPr>
          <a:lstStyle>
            <a:lvl1pPr algn="l" defTabSz="457200" rtl="1" eaLnBrk="1" latinLnBrk="0" hangingPunct="1">
              <a:spcBef>
                <a:spcPct val="0"/>
              </a:spcBef>
              <a:buNone/>
              <a:defRPr sz="3600" kern="1200">
                <a:solidFill>
                  <a:schemeClr val="accent2">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285750" indent="-285750" algn="l" rtl="0">
              <a:lnSpc>
                <a:spcPct val="150000"/>
              </a:lnSpc>
              <a:buFont typeface="Courier New" panose="02070309020205020404" pitchFamily="49" charset="0"/>
              <a:buChar char="o"/>
            </a:pPr>
            <a:r>
              <a:rPr lang="en-US" sz="1800" b="1" dirty="0" smtClean="0">
                <a:solidFill>
                  <a:srgbClr val="000000"/>
                </a:solidFill>
                <a:latin typeface="+mn-lt"/>
                <a:cs typeface="Lucida Sans Unicode" panose="020B0602030504020204" pitchFamily="34" charset="0"/>
              </a:rPr>
              <a:t>professionalism</a:t>
            </a:r>
            <a:endParaRPr lang="en-US" sz="1800" b="1" dirty="0">
              <a:solidFill>
                <a:srgbClr val="000000"/>
              </a:solidFill>
              <a:latin typeface="+mn-lt"/>
              <a:cs typeface="Lucida Sans Unicode" panose="020B0602030504020204" pitchFamily="34" charset="0"/>
            </a:endParaRPr>
          </a:p>
          <a:p>
            <a:pPr marL="285750" indent="-285750" algn="l" rtl="0">
              <a:lnSpc>
                <a:spcPct val="150000"/>
              </a:lnSpc>
              <a:buFont typeface="Courier New" panose="02070309020205020404" pitchFamily="49" charset="0"/>
              <a:buChar char="o"/>
            </a:pPr>
            <a:r>
              <a:rPr lang="en-US" sz="1800" b="1" dirty="0" smtClean="0">
                <a:solidFill>
                  <a:srgbClr val="000000"/>
                </a:solidFill>
                <a:latin typeface="+mn-lt"/>
                <a:cs typeface="Lucida Sans Unicode" panose="020B0602030504020204" pitchFamily="34" charset="0"/>
              </a:rPr>
              <a:t>Leadership</a:t>
            </a:r>
            <a:endParaRPr lang="en-US" sz="1800" b="1" dirty="0">
              <a:solidFill>
                <a:srgbClr val="000000"/>
              </a:solidFill>
              <a:latin typeface="+mn-lt"/>
              <a:cs typeface="Lucida Sans Unicode" panose="020B0602030504020204" pitchFamily="34" charset="0"/>
            </a:endParaRPr>
          </a:p>
          <a:p>
            <a:pPr marL="285750" indent="-285750" algn="l" rtl="0">
              <a:lnSpc>
                <a:spcPct val="150000"/>
              </a:lnSpc>
              <a:buFont typeface="Courier New" panose="02070309020205020404" pitchFamily="49" charset="0"/>
              <a:buChar char="o"/>
            </a:pPr>
            <a:r>
              <a:rPr lang="en-US" sz="1800" b="1" dirty="0">
                <a:solidFill>
                  <a:srgbClr val="000000"/>
                </a:solidFill>
                <a:latin typeface="+mn-lt"/>
                <a:cs typeface="Lucida Sans Unicode" panose="020B0602030504020204" pitchFamily="34" charset="0"/>
              </a:rPr>
              <a:t>Being </a:t>
            </a:r>
            <a:r>
              <a:rPr lang="en-US" sz="1800" b="1" dirty="0" smtClean="0">
                <a:solidFill>
                  <a:srgbClr val="000000"/>
                </a:solidFill>
                <a:latin typeface="+mn-lt"/>
                <a:cs typeface="Lucida Sans Unicode" panose="020B0602030504020204" pitchFamily="34" charset="0"/>
              </a:rPr>
              <a:t>critical</a:t>
            </a:r>
            <a:endParaRPr lang="en-US" sz="1800" b="1" dirty="0">
              <a:solidFill>
                <a:srgbClr val="000000"/>
              </a:solidFill>
              <a:latin typeface="+mn-lt"/>
              <a:cs typeface="Lucida Sans Unicode" panose="020B0602030504020204" pitchFamily="34" charset="0"/>
            </a:endParaRPr>
          </a:p>
          <a:p>
            <a:pPr marL="285750" indent="-285750" algn="l" rtl="0">
              <a:lnSpc>
                <a:spcPct val="150000"/>
              </a:lnSpc>
              <a:buFont typeface="Courier New" panose="02070309020205020404" pitchFamily="49" charset="0"/>
              <a:buChar char="o"/>
            </a:pPr>
            <a:r>
              <a:rPr lang="en-US" sz="1800" b="1" dirty="0">
                <a:solidFill>
                  <a:srgbClr val="000000"/>
                </a:solidFill>
                <a:latin typeface="+mn-lt"/>
                <a:cs typeface="Lucida Sans Unicode" panose="020B0602030504020204" pitchFamily="34" charset="0"/>
              </a:rPr>
              <a:t>Indirect approach</a:t>
            </a:r>
            <a:endParaRPr lang="he-IL" sz="800" b="1" dirty="0" smtClean="0">
              <a:solidFill>
                <a:srgbClr val="000000"/>
              </a:solidFill>
              <a:latin typeface="+mn-lt"/>
              <a:cs typeface="Lucida Sans Unicode" panose="020B0602030504020204" pitchFamily="34" charset="0"/>
            </a:endParaRPr>
          </a:p>
        </p:txBody>
      </p:sp>
      <p:sp>
        <p:nvSpPr>
          <p:cNvPr id="12" name="מלבן 11"/>
          <p:cNvSpPr/>
          <p:nvPr/>
        </p:nvSpPr>
        <p:spPr>
          <a:xfrm>
            <a:off x="1736607" y="1552786"/>
            <a:ext cx="2390399" cy="727122"/>
          </a:xfrm>
          <a:prstGeom prst="rect">
            <a:avLst/>
          </a:prstGeom>
        </p:spPr>
        <p:txBody>
          <a:bodyPr wrap="none">
            <a:spAutoFit/>
          </a:bodyPr>
          <a:lstStyle/>
          <a:p>
            <a:pPr algn="ctr" rtl="0">
              <a:lnSpc>
                <a:spcPct val="150000"/>
              </a:lnSpc>
            </a:pPr>
            <a:r>
              <a:rPr lang="en-US" sz="3000" b="1" i="1" dirty="0">
                <a:solidFill>
                  <a:srgbClr val="FF0000"/>
                </a:solidFill>
                <a:effectLst>
                  <a:outerShdw blurRad="38100" dist="38100" dir="2700000" algn="tl">
                    <a:srgbClr val="000000">
                      <a:alpha val="43137"/>
                    </a:srgbClr>
                  </a:outerShdw>
                </a:effectLst>
                <a:ea typeface="+mj-ea"/>
                <a:cs typeface="Lucida Sans Unicode" panose="020B0602030504020204" pitchFamily="34" charset="0"/>
              </a:rPr>
              <a:t>Moshe Dayan</a:t>
            </a:r>
            <a:endParaRPr lang="he-IL" sz="3000" b="1" i="1" dirty="0">
              <a:solidFill>
                <a:srgbClr val="FF0000"/>
              </a:solidFill>
              <a:effectLst>
                <a:outerShdw blurRad="38100" dist="38100" dir="2700000" algn="tl">
                  <a:srgbClr val="000000">
                    <a:alpha val="43137"/>
                  </a:srgbClr>
                </a:outerShdw>
              </a:effectLst>
              <a:ea typeface="+mj-ea"/>
              <a:cs typeface="Lucida Sans Unicode" panose="020B0602030504020204" pitchFamily="34" charset="0"/>
            </a:endParaRPr>
          </a:p>
        </p:txBody>
      </p:sp>
      <p:sp>
        <p:nvSpPr>
          <p:cNvPr id="13" name="מלבן 12"/>
          <p:cNvSpPr/>
          <p:nvPr/>
        </p:nvSpPr>
        <p:spPr>
          <a:xfrm>
            <a:off x="5715968" y="1552786"/>
            <a:ext cx="2459328" cy="769441"/>
          </a:xfrm>
          <a:prstGeom prst="rect">
            <a:avLst/>
          </a:prstGeom>
        </p:spPr>
        <p:txBody>
          <a:bodyPr wrap="none">
            <a:spAutoFit/>
          </a:bodyPr>
          <a:lstStyle/>
          <a:p>
            <a:pPr algn="ctr" rtl="0">
              <a:lnSpc>
                <a:spcPct val="150000"/>
              </a:lnSpc>
            </a:pPr>
            <a:r>
              <a:rPr lang="en-US" sz="3200" b="1" i="1" dirty="0" err="1">
                <a:solidFill>
                  <a:srgbClr val="FF0000"/>
                </a:solidFill>
                <a:effectLst>
                  <a:outerShdw blurRad="38100" dist="38100" dir="2700000" algn="tl">
                    <a:srgbClr val="000000">
                      <a:alpha val="43137"/>
                    </a:srgbClr>
                  </a:outerShdw>
                </a:effectLst>
                <a:ea typeface="+mj-ea"/>
                <a:cs typeface="Lucida Sans Unicode" panose="020B0602030504020204" pitchFamily="34" charset="0"/>
              </a:rPr>
              <a:t>Its'hak</a:t>
            </a:r>
            <a:r>
              <a:rPr lang="en-US" sz="3200" b="1" i="1" dirty="0">
                <a:solidFill>
                  <a:srgbClr val="FF0000"/>
                </a:solidFill>
                <a:effectLst>
                  <a:outerShdw blurRad="38100" dist="38100" dir="2700000" algn="tl">
                    <a:srgbClr val="000000">
                      <a:alpha val="43137"/>
                    </a:srgbClr>
                  </a:outerShdw>
                </a:effectLst>
                <a:ea typeface="+mj-ea"/>
                <a:cs typeface="Lucida Sans Unicode" panose="020B0602030504020204" pitchFamily="34" charset="0"/>
              </a:rPr>
              <a:t> </a:t>
            </a:r>
            <a:r>
              <a:rPr lang="en-US" sz="3200" b="1" i="1" dirty="0" err="1">
                <a:solidFill>
                  <a:srgbClr val="FF0000"/>
                </a:solidFill>
                <a:effectLst>
                  <a:outerShdw blurRad="38100" dist="38100" dir="2700000" algn="tl">
                    <a:srgbClr val="000000">
                      <a:alpha val="43137"/>
                    </a:srgbClr>
                  </a:outerShdw>
                </a:effectLst>
                <a:ea typeface="+mj-ea"/>
                <a:cs typeface="Lucida Sans Unicode" panose="020B0602030504020204" pitchFamily="34" charset="0"/>
              </a:rPr>
              <a:t>Sadeh</a:t>
            </a:r>
            <a:endParaRPr lang="he-IL" sz="3200" b="1" i="1" dirty="0">
              <a:solidFill>
                <a:srgbClr val="FF0000"/>
              </a:solidFill>
              <a:effectLst>
                <a:outerShdw blurRad="38100" dist="38100" dir="2700000" algn="tl">
                  <a:srgbClr val="000000">
                    <a:alpha val="43137"/>
                  </a:srgbClr>
                </a:outerShdw>
              </a:effectLst>
              <a:ea typeface="+mj-ea"/>
              <a:cs typeface="Lucida Sans Unicode" panose="020B0602030504020204" pitchFamily="34" charset="0"/>
            </a:endParaRPr>
          </a:p>
        </p:txBody>
      </p:sp>
      <p:sp>
        <p:nvSpPr>
          <p:cNvPr id="14" name="מלבן 13"/>
          <p:cNvSpPr/>
          <p:nvPr/>
        </p:nvSpPr>
        <p:spPr>
          <a:xfrm>
            <a:off x="10197086" y="1531626"/>
            <a:ext cx="2003498" cy="769441"/>
          </a:xfrm>
          <a:prstGeom prst="rect">
            <a:avLst/>
          </a:prstGeom>
        </p:spPr>
        <p:txBody>
          <a:bodyPr wrap="none">
            <a:spAutoFit/>
          </a:bodyPr>
          <a:lstStyle/>
          <a:p>
            <a:pPr algn="ctr" rtl="0">
              <a:lnSpc>
                <a:spcPct val="150000"/>
              </a:lnSpc>
            </a:pPr>
            <a:r>
              <a:rPr lang="en-US" sz="3200" b="1" i="1" dirty="0" err="1">
                <a:solidFill>
                  <a:srgbClr val="FF0000"/>
                </a:solidFill>
                <a:effectLst>
                  <a:outerShdw blurRad="38100" dist="38100" dir="2700000" algn="tl">
                    <a:srgbClr val="000000">
                      <a:alpha val="43137"/>
                    </a:srgbClr>
                  </a:outerShdw>
                </a:effectLst>
                <a:ea typeface="+mj-ea"/>
                <a:cs typeface="Lucida Sans Unicode" panose="020B0602030504020204" pitchFamily="34" charset="0"/>
              </a:rPr>
              <a:t>Yigal</a:t>
            </a:r>
            <a:r>
              <a:rPr lang="en-US" sz="3200" b="1" i="1" dirty="0">
                <a:solidFill>
                  <a:srgbClr val="FF0000"/>
                </a:solidFill>
                <a:effectLst>
                  <a:outerShdw blurRad="38100" dist="38100" dir="2700000" algn="tl">
                    <a:srgbClr val="000000">
                      <a:alpha val="43137"/>
                    </a:srgbClr>
                  </a:outerShdw>
                </a:effectLst>
                <a:ea typeface="+mj-ea"/>
                <a:cs typeface="Lucida Sans Unicode" panose="020B0602030504020204" pitchFamily="34" charset="0"/>
              </a:rPr>
              <a:t> Allon</a:t>
            </a:r>
            <a:endParaRPr lang="he-IL" sz="3200" b="1" i="1" dirty="0">
              <a:solidFill>
                <a:srgbClr val="FF0000"/>
              </a:solidFill>
              <a:effectLst>
                <a:outerShdw blurRad="38100" dist="38100" dir="2700000" algn="tl">
                  <a:srgbClr val="000000">
                    <a:alpha val="43137"/>
                  </a:srgbClr>
                </a:outerShdw>
              </a:effectLst>
              <a:ea typeface="+mj-ea"/>
              <a:cs typeface="Lucida Sans Unicode" panose="020B0602030504020204" pitchFamily="34" charset="0"/>
            </a:endParaRPr>
          </a:p>
        </p:txBody>
      </p:sp>
    </p:spTree>
    <p:extLst>
      <p:ext uri="{BB962C8B-B14F-4D97-AF65-F5344CB8AC3E}">
        <p14:creationId xmlns:p14="http://schemas.microsoft.com/office/powerpoint/2010/main" val="3808540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1461674" y="72673"/>
            <a:ext cx="4392800" cy="1280890"/>
          </a:xfrm>
        </p:spPr>
        <p:txBody>
          <a:bodyPr>
            <a:noAutofit/>
          </a:bodyPr>
          <a:lstStyle/>
          <a:p>
            <a:pPr algn="ctr" rtl="0">
              <a:lnSpc>
                <a:spcPct val="150000"/>
              </a:lnSpc>
            </a:pPr>
            <a:r>
              <a:rPr lang="en-US" sz="3600" b="1" i="1" dirty="0" smtClean="0">
                <a:solidFill>
                  <a:srgbClr val="002060"/>
                </a:solidFill>
                <a:effectLst>
                  <a:outerShdw blurRad="38100" dist="38100" dir="2700000" algn="tl">
                    <a:srgbClr val="000000">
                      <a:alpha val="43137"/>
                    </a:srgbClr>
                  </a:outerShdw>
                </a:effectLst>
              </a:rPr>
              <a:t>A</a:t>
            </a:r>
            <a:r>
              <a:rPr lang="he-IL" sz="3600" b="1" i="1" dirty="0" smtClean="0">
                <a:solidFill>
                  <a:srgbClr val="002060"/>
                </a:solidFill>
                <a:effectLst>
                  <a:outerShdw blurRad="38100" dist="38100" dir="2700000" algn="tl">
                    <a:srgbClr val="000000">
                      <a:alpha val="43137"/>
                    </a:srgbClr>
                  </a:outerShdw>
                </a:effectLst>
              </a:rPr>
              <a:t> </a:t>
            </a:r>
            <a:r>
              <a:rPr lang="en-US" sz="3600" b="1" i="1" dirty="0" smtClean="0">
                <a:solidFill>
                  <a:srgbClr val="002060"/>
                </a:solidFill>
                <a:effectLst>
                  <a:outerShdw blurRad="38100" dist="38100" dir="2700000" algn="tl">
                    <a:srgbClr val="000000">
                      <a:alpha val="43137"/>
                    </a:srgbClr>
                  </a:outerShdw>
                </a:effectLst>
              </a:rPr>
              <a:t>Night of Waiting</a:t>
            </a:r>
            <a:endParaRPr lang="he-IL" sz="3600" b="1" i="1" dirty="0">
              <a:solidFill>
                <a:srgbClr val="002060"/>
              </a:solidFill>
              <a:effectLst>
                <a:outerShdw blurRad="38100" dist="38100" dir="2700000" algn="tl">
                  <a:srgbClr val="000000">
                    <a:alpha val="43137"/>
                  </a:srgbClr>
                </a:outerShdw>
              </a:effectLst>
            </a:endParaRPr>
          </a:p>
        </p:txBody>
      </p:sp>
      <p:sp>
        <p:nvSpPr>
          <p:cNvPr id="3" name="כותרת 1"/>
          <p:cNvSpPr txBox="1">
            <a:spLocks/>
          </p:cNvSpPr>
          <p:nvPr/>
        </p:nvSpPr>
        <p:spPr>
          <a:xfrm>
            <a:off x="6596415" y="2433676"/>
            <a:ext cx="5595585" cy="4120248"/>
          </a:xfrm>
          <a:prstGeom prst="rect">
            <a:avLst/>
          </a:prstGeom>
        </p:spPr>
        <p:txBody>
          <a:bodyPr vert="horz" lIns="91440" tIns="45720" rIns="91440" bIns="45720" rtlCol="0" anchor="t">
            <a:noAutofit/>
          </a:bodyPr>
          <a:lstStyle>
            <a:lvl1pPr algn="l" defTabSz="457200" rtl="1" eaLnBrk="1" latinLnBrk="0" hangingPunct="1">
              <a:spcBef>
                <a:spcPct val="0"/>
              </a:spcBef>
              <a:buNone/>
              <a:defRPr sz="3600" kern="1200">
                <a:solidFill>
                  <a:schemeClr val="accent2">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sz="2800" dirty="0">
                <a:solidFill>
                  <a:schemeClr val="tx1"/>
                </a:solidFill>
              </a:rPr>
              <a:t>He talks about </a:t>
            </a:r>
            <a:r>
              <a:rPr lang="en-US" sz="2800" b="1" dirty="0">
                <a:solidFill>
                  <a:schemeClr val="tx1"/>
                </a:solidFill>
              </a:rPr>
              <a:t>love </a:t>
            </a:r>
            <a:r>
              <a:rPr lang="en-US" sz="2800" dirty="0">
                <a:solidFill>
                  <a:schemeClr val="tx1"/>
                </a:solidFill>
              </a:rPr>
              <a:t>(with that he starts)</a:t>
            </a:r>
          </a:p>
          <a:p>
            <a:r>
              <a:rPr lang="en-US" sz="2800" dirty="0">
                <a:solidFill>
                  <a:schemeClr val="tx1"/>
                </a:solidFill>
              </a:rPr>
              <a:t>And on </a:t>
            </a:r>
            <a:r>
              <a:rPr lang="en-US" sz="2800" b="1" dirty="0">
                <a:solidFill>
                  <a:schemeClr val="tx1"/>
                </a:solidFill>
              </a:rPr>
              <a:t>obligation</a:t>
            </a:r>
            <a:r>
              <a:rPr lang="en-US" sz="2800" dirty="0">
                <a:solidFill>
                  <a:schemeClr val="tx1"/>
                </a:solidFill>
              </a:rPr>
              <a:t> and on </a:t>
            </a:r>
            <a:r>
              <a:rPr lang="en-US" sz="2800" b="1" dirty="0">
                <a:solidFill>
                  <a:schemeClr val="tx1"/>
                </a:solidFill>
              </a:rPr>
              <a:t>battle</a:t>
            </a:r>
            <a:r>
              <a:rPr lang="en-US" sz="2800" dirty="0">
                <a:solidFill>
                  <a:schemeClr val="tx1"/>
                </a:solidFill>
              </a:rPr>
              <a:t> and the burden, everything and everything</a:t>
            </a:r>
          </a:p>
          <a:p>
            <a:r>
              <a:rPr lang="en-US" sz="2800" dirty="0">
                <a:solidFill>
                  <a:schemeClr val="tx1"/>
                </a:solidFill>
              </a:rPr>
              <a:t>He does not say this in all the intricacy</a:t>
            </a:r>
          </a:p>
          <a:p>
            <a:r>
              <a:rPr lang="en-US" sz="2800" dirty="0">
                <a:solidFill>
                  <a:schemeClr val="tx1"/>
                </a:solidFill>
              </a:rPr>
              <a:t>Of poetry, but says in a great triumph</a:t>
            </a:r>
          </a:p>
          <a:p>
            <a:r>
              <a:rPr lang="en-US" sz="2800" dirty="0">
                <a:solidFill>
                  <a:schemeClr val="tx1"/>
                </a:solidFill>
              </a:rPr>
              <a:t>"Without a feeble heart or fear of the other."</a:t>
            </a:r>
          </a:p>
          <a:p>
            <a:endParaRPr lang="en-US" sz="2800" dirty="0">
              <a:solidFill>
                <a:schemeClr val="tx1"/>
              </a:solidFill>
            </a:endParaRPr>
          </a:p>
        </p:txBody>
      </p:sp>
      <p:sp>
        <p:nvSpPr>
          <p:cNvPr id="5" name="כותרת 1"/>
          <p:cNvSpPr txBox="1">
            <a:spLocks/>
          </p:cNvSpPr>
          <p:nvPr/>
        </p:nvSpPr>
        <p:spPr>
          <a:xfrm>
            <a:off x="139996" y="1999894"/>
            <a:ext cx="6073253" cy="2959127"/>
          </a:xfrm>
          <a:prstGeom prst="rect">
            <a:avLst/>
          </a:prstGeom>
        </p:spPr>
        <p:txBody>
          <a:bodyPr vert="horz" lIns="91440" tIns="45720" rIns="91440" bIns="45720" rtlCol="0" anchor="t">
            <a:noAutofit/>
          </a:bodyPr>
          <a:lstStyle>
            <a:lvl1pPr algn="l" defTabSz="457200" rtl="1" eaLnBrk="1" latinLnBrk="0" hangingPunct="1">
              <a:spcBef>
                <a:spcPct val="0"/>
              </a:spcBef>
              <a:buNone/>
              <a:defRPr sz="3600" kern="1200">
                <a:solidFill>
                  <a:schemeClr val="accent2">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just" rtl="0"/>
            <a:r>
              <a:rPr lang="en-US" sz="2600" dirty="0">
                <a:solidFill>
                  <a:srgbClr val="000000"/>
                </a:solidFill>
              </a:rPr>
              <a:t>A </a:t>
            </a:r>
            <a:r>
              <a:rPr lang="en-US" sz="2600" b="1" dirty="0">
                <a:solidFill>
                  <a:srgbClr val="000000"/>
                </a:solidFill>
              </a:rPr>
              <a:t>night in the waiting</a:t>
            </a:r>
            <a:r>
              <a:rPr lang="en-US" sz="2600" dirty="0">
                <a:solidFill>
                  <a:srgbClr val="000000"/>
                </a:solidFill>
              </a:rPr>
              <a:t>, a night of song, a starry night</a:t>
            </a:r>
          </a:p>
          <a:p>
            <a:pPr algn="just" rtl="0"/>
            <a:r>
              <a:rPr lang="en-US" sz="2600" dirty="0">
                <a:solidFill>
                  <a:srgbClr val="000000"/>
                </a:solidFill>
              </a:rPr>
              <a:t>A night of hasted efforts, A night of steam of from the boilers</a:t>
            </a:r>
          </a:p>
          <a:p>
            <a:pPr algn="just" rtl="0"/>
            <a:r>
              <a:rPr lang="en-US" sz="2600" dirty="0">
                <a:solidFill>
                  <a:srgbClr val="000000"/>
                </a:solidFill>
              </a:rPr>
              <a:t>A night that melts the spell of </a:t>
            </a:r>
            <a:r>
              <a:rPr lang="en-US" sz="2600" b="1" dirty="0">
                <a:solidFill>
                  <a:srgbClr val="000000"/>
                </a:solidFill>
              </a:rPr>
              <a:t>evil</a:t>
            </a:r>
            <a:r>
              <a:rPr lang="en-US" sz="2600" dirty="0">
                <a:solidFill>
                  <a:srgbClr val="000000"/>
                </a:solidFill>
              </a:rPr>
              <a:t> spirits</a:t>
            </a:r>
          </a:p>
          <a:p>
            <a:pPr algn="just" rtl="0"/>
            <a:r>
              <a:rPr lang="en-US" sz="2600" dirty="0">
                <a:solidFill>
                  <a:srgbClr val="000000"/>
                </a:solidFill>
              </a:rPr>
              <a:t>While building a </a:t>
            </a:r>
            <a:r>
              <a:rPr lang="en-US" sz="2600" b="1" dirty="0">
                <a:solidFill>
                  <a:srgbClr val="000000"/>
                </a:solidFill>
              </a:rPr>
              <a:t>kingdom</a:t>
            </a:r>
            <a:r>
              <a:rPr lang="en-US" sz="2600" dirty="0">
                <a:solidFill>
                  <a:srgbClr val="000000"/>
                </a:solidFill>
              </a:rPr>
              <a:t>, a night of wandering</a:t>
            </a:r>
          </a:p>
          <a:p>
            <a:pPr algn="just" rtl="0"/>
            <a:r>
              <a:rPr lang="en-US" sz="2600" dirty="0">
                <a:solidFill>
                  <a:srgbClr val="000000"/>
                </a:solidFill>
              </a:rPr>
              <a:t>Stands over every person and the battalions as a whole.</a:t>
            </a:r>
            <a:endParaRPr lang="he-IL" sz="2600" dirty="0">
              <a:solidFill>
                <a:srgbClr val="000000"/>
              </a:solidFill>
            </a:endParaRPr>
          </a:p>
        </p:txBody>
      </p:sp>
      <p:sp>
        <p:nvSpPr>
          <p:cNvPr id="2" name="מלבן 1"/>
          <p:cNvSpPr/>
          <p:nvPr/>
        </p:nvSpPr>
        <p:spPr>
          <a:xfrm>
            <a:off x="139996" y="1353563"/>
            <a:ext cx="3793667" cy="646331"/>
          </a:xfrm>
          <a:prstGeom prst="rect">
            <a:avLst/>
          </a:prstGeom>
        </p:spPr>
        <p:txBody>
          <a:bodyPr wrap="none">
            <a:spAutoFit/>
          </a:bodyPr>
          <a:lstStyle/>
          <a:p>
            <a:pPr algn="l" rtl="0"/>
            <a:r>
              <a:rPr lang="en-US" b="1" i="1" dirty="0" err="1" smtClean="0">
                <a:solidFill>
                  <a:srgbClr val="002060"/>
                </a:solidFill>
                <a:latin typeface="+mj-lt"/>
                <a:cs typeface="+mj-cs"/>
              </a:rPr>
              <a:t>Wriiter</a:t>
            </a:r>
            <a:r>
              <a:rPr lang="en-US" b="1" i="1" dirty="0" smtClean="0">
                <a:solidFill>
                  <a:srgbClr val="002060"/>
                </a:solidFill>
                <a:latin typeface="+mj-lt"/>
                <a:cs typeface="+mj-cs"/>
              </a:rPr>
              <a:t>: </a:t>
            </a:r>
            <a:r>
              <a:rPr lang="en-US" b="1" i="1" dirty="0" err="1" smtClean="0">
                <a:solidFill>
                  <a:srgbClr val="002060"/>
                </a:solidFill>
                <a:latin typeface="+mj-lt"/>
                <a:cs typeface="+mj-cs"/>
              </a:rPr>
              <a:t>Natan</a:t>
            </a:r>
            <a:r>
              <a:rPr lang="en-US" b="1" i="1" dirty="0" smtClean="0">
                <a:solidFill>
                  <a:srgbClr val="002060"/>
                </a:solidFill>
                <a:latin typeface="+mj-lt"/>
                <a:cs typeface="+mj-cs"/>
              </a:rPr>
              <a:t> </a:t>
            </a:r>
            <a:r>
              <a:rPr lang="en-US" b="1" i="1" dirty="0" err="1">
                <a:solidFill>
                  <a:srgbClr val="002060"/>
                </a:solidFill>
                <a:latin typeface="+mj-lt"/>
                <a:cs typeface="+mj-cs"/>
              </a:rPr>
              <a:t>Alterman</a:t>
            </a:r>
            <a:r>
              <a:rPr lang="en-US" b="1" i="1" dirty="0">
                <a:solidFill>
                  <a:srgbClr val="002060"/>
                </a:solidFill>
                <a:latin typeface="+mj-lt"/>
                <a:cs typeface="+mj-cs"/>
              </a:rPr>
              <a:t> (October 1948)</a:t>
            </a:r>
          </a:p>
          <a:p>
            <a:pPr algn="l" rtl="0"/>
            <a:r>
              <a:rPr lang="en-US" b="1" i="1" dirty="0">
                <a:solidFill>
                  <a:srgbClr val="002060"/>
                </a:solidFill>
                <a:latin typeface="+mj-lt"/>
                <a:cs typeface="+mj-cs"/>
              </a:rPr>
              <a:t>Composer: </a:t>
            </a:r>
            <a:r>
              <a:rPr lang="en-US" b="1" i="1" dirty="0" err="1">
                <a:solidFill>
                  <a:srgbClr val="002060"/>
                </a:solidFill>
                <a:latin typeface="+mj-lt"/>
                <a:cs typeface="+mj-cs"/>
              </a:rPr>
              <a:t>Yair</a:t>
            </a:r>
            <a:r>
              <a:rPr lang="en-US" b="1" i="1" dirty="0">
                <a:solidFill>
                  <a:srgbClr val="002060"/>
                </a:solidFill>
                <a:latin typeface="+mj-lt"/>
                <a:cs typeface="+mj-cs"/>
              </a:rPr>
              <a:t> Rosenblum (May 1973)</a:t>
            </a:r>
            <a:endParaRPr lang="he-IL" b="1" i="1" dirty="0">
              <a:latin typeface="+mj-lt"/>
              <a:cs typeface="+mj-cs"/>
            </a:endParaRPr>
          </a:p>
        </p:txBody>
      </p:sp>
      <p:sp>
        <p:nvSpPr>
          <p:cNvPr id="6" name="לחצן פעולה: סרט 5">
            <a:hlinkClick r:id="" action="ppaction://noaction" highlightClick="1"/>
          </p:cNvPr>
          <p:cNvSpPr/>
          <p:nvPr/>
        </p:nvSpPr>
        <p:spPr>
          <a:xfrm>
            <a:off x="262144" y="472266"/>
            <a:ext cx="576056" cy="613584"/>
          </a:xfrm>
          <a:prstGeom prst="actionButtonMovi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mj-lt"/>
              <a:cs typeface="+mj-cs"/>
            </a:endParaRPr>
          </a:p>
        </p:txBody>
      </p:sp>
    </p:spTree>
    <p:extLst>
      <p:ext uri="{BB962C8B-B14F-4D97-AF65-F5344CB8AC3E}">
        <p14:creationId xmlns:p14="http://schemas.microsoft.com/office/powerpoint/2010/main" val="1761842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100889"/>
            <a:ext cx="8528336" cy="6858000"/>
          </a:xfrm>
          <a:prstGeom prst="rect">
            <a:avLst/>
          </a:prstGeom>
          <a:ln>
            <a:noFill/>
          </a:ln>
          <a:effectLst>
            <a:outerShdw blurRad="292100" dist="139700" dir="2700000" algn="tl" rotWithShape="0">
              <a:srgbClr val="333333">
                <a:alpha val="65000"/>
              </a:srgbClr>
            </a:outerShdw>
          </a:effectLst>
        </p:spPr>
      </p:pic>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9808" y="100889"/>
            <a:ext cx="8689846" cy="6660108"/>
          </a:xfrm>
          <a:prstGeom prst="rect">
            <a:avLst/>
          </a:prstGeom>
          <a:ln w="88900" cap="sq" cmpd="thickThin">
            <a:solidFill>
              <a:srgbClr val="000000"/>
            </a:solidFill>
            <a:prstDash val="solid"/>
            <a:miter lim="800000"/>
          </a:ln>
          <a:effectLst>
            <a:innerShdw blurRad="76200">
              <a:srgbClr val="000000"/>
            </a:innerShdw>
          </a:effectLst>
        </p:spPr>
      </p:pic>
      <p:sp>
        <p:nvSpPr>
          <p:cNvPr id="4" name="כותרת 1"/>
          <p:cNvSpPr>
            <a:spLocks noGrp="1"/>
          </p:cNvSpPr>
          <p:nvPr>
            <p:ph type="title"/>
          </p:nvPr>
        </p:nvSpPr>
        <p:spPr>
          <a:xfrm>
            <a:off x="7512419" y="118353"/>
            <a:ext cx="3575712" cy="1280890"/>
          </a:xfrm>
        </p:spPr>
        <p:txBody>
          <a:bodyPr>
            <a:noAutofit/>
          </a:bodyPr>
          <a:lstStyle/>
          <a:p>
            <a:pPr algn="ctr" rtl="0">
              <a:lnSpc>
                <a:spcPct val="150000"/>
              </a:lnSpc>
            </a:pPr>
            <a:r>
              <a:rPr lang="en-US" sz="4400" dirty="0" smtClean="0">
                <a:ln>
                  <a:solidFill>
                    <a:schemeClr val="bg1"/>
                  </a:solidFill>
                </a:ln>
                <a:solidFill>
                  <a:srgbClr val="002060"/>
                </a:solidFill>
                <a:cs typeface="Lucida Sans Unicode" panose="020B0602030504020204" pitchFamily="34" charset="0"/>
              </a:rPr>
              <a:t>Ariel Sharon </a:t>
            </a:r>
            <a:endParaRPr lang="he-IL" sz="4400" dirty="0">
              <a:ln>
                <a:solidFill>
                  <a:schemeClr val="bg1"/>
                </a:solidFill>
              </a:ln>
              <a:solidFill>
                <a:srgbClr val="002060"/>
              </a:solidFill>
              <a:cs typeface="Lucida Sans Unicode" panose="020B0602030504020204" pitchFamily="34" charset="0"/>
            </a:endParaRPr>
          </a:p>
        </p:txBody>
      </p:sp>
      <p:sp>
        <p:nvSpPr>
          <p:cNvPr id="8" name="מלבן 7"/>
          <p:cNvSpPr/>
          <p:nvPr/>
        </p:nvSpPr>
        <p:spPr>
          <a:xfrm>
            <a:off x="3399808" y="5355069"/>
            <a:ext cx="8689846" cy="142507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כותרת 1"/>
          <p:cNvSpPr txBox="1">
            <a:spLocks/>
          </p:cNvSpPr>
          <p:nvPr/>
        </p:nvSpPr>
        <p:spPr>
          <a:xfrm>
            <a:off x="3873500" y="5315187"/>
            <a:ext cx="8046684" cy="918858"/>
          </a:xfrm>
          <a:prstGeom prst="rect">
            <a:avLst/>
          </a:prstGeom>
          <a:noFill/>
        </p:spPr>
        <p:txBody>
          <a:bodyPr vert="horz" lIns="91440" tIns="45720" rIns="91440" bIns="45720" rtlCol="0" anchor="t">
            <a:noAutofit/>
          </a:bodyPr>
          <a:lstStyle>
            <a:lvl1pPr algn="l" defTabSz="457200" rtl="1" eaLnBrk="1" latinLnBrk="0" hangingPunct="1">
              <a:spcBef>
                <a:spcPct val="0"/>
              </a:spcBef>
              <a:buNone/>
              <a:defRPr sz="3600" kern="1200">
                <a:solidFill>
                  <a:schemeClr val="accent2">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150000"/>
              </a:lnSpc>
            </a:pPr>
            <a:r>
              <a:rPr lang="en-US" sz="3200" dirty="0">
                <a:ln>
                  <a:solidFill>
                    <a:schemeClr val="tx1"/>
                  </a:solidFill>
                </a:ln>
                <a:solidFill>
                  <a:srgbClr val="FF0000"/>
                </a:solidFill>
                <a:ea typeface="+mn-ea"/>
                <a:cs typeface="Lucida Sans Unicode" panose="020B0602030504020204" pitchFamily="34" charset="0"/>
              </a:rPr>
              <a:t>Unit 101: </a:t>
            </a:r>
            <a:r>
              <a:rPr lang="en-US" sz="3200" dirty="0" smtClean="0">
                <a:ln>
                  <a:solidFill>
                    <a:schemeClr val="tx1"/>
                  </a:solidFill>
                </a:ln>
                <a:solidFill>
                  <a:srgbClr val="FF0000"/>
                </a:solidFill>
                <a:ea typeface="+mn-ea"/>
                <a:cs typeface="Lucida Sans Unicode" panose="020B0602030504020204" pitchFamily="34" charset="0"/>
              </a:rPr>
              <a:t>Ariel </a:t>
            </a:r>
            <a:r>
              <a:rPr lang="en-US" sz="3200" dirty="0">
                <a:ln>
                  <a:solidFill>
                    <a:schemeClr val="tx1"/>
                  </a:solidFill>
                </a:ln>
                <a:solidFill>
                  <a:srgbClr val="FF0000"/>
                </a:solidFill>
                <a:ea typeface="+mn-ea"/>
                <a:cs typeface="Lucida Sans Unicode" panose="020B0602030504020204" pitchFamily="34" charset="0"/>
              </a:rPr>
              <a:t>Sharon and Meir </a:t>
            </a:r>
            <a:r>
              <a:rPr lang="en-US" sz="3200" dirty="0" err="1" smtClean="0">
                <a:ln>
                  <a:solidFill>
                    <a:schemeClr val="tx1"/>
                  </a:solidFill>
                </a:ln>
                <a:solidFill>
                  <a:srgbClr val="FF0000"/>
                </a:solidFill>
                <a:ea typeface="+mn-ea"/>
                <a:cs typeface="Lucida Sans Unicode" panose="020B0602030504020204" pitchFamily="34" charset="0"/>
              </a:rPr>
              <a:t>Har</a:t>
            </a:r>
            <a:r>
              <a:rPr lang="en-US" sz="3200" dirty="0" smtClean="0">
                <a:ln>
                  <a:solidFill>
                    <a:schemeClr val="tx1"/>
                  </a:solidFill>
                </a:ln>
                <a:solidFill>
                  <a:srgbClr val="FF0000"/>
                </a:solidFill>
                <a:ea typeface="+mn-ea"/>
                <a:cs typeface="Lucida Sans Unicode" panose="020B0602030504020204" pitchFamily="34" charset="0"/>
              </a:rPr>
              <a:t>-Zion Before Going on a Mission</a:t>
            </a:r>
            <a:endParaRPr lang="he-IL" sz="3200" dirty="0">
              <a:ln>
                <a:solidFill>
                  <a:schemeClr val="tx1"/>
                </a:solidFill>
              </a:ln>
              <a:solidFill>
                <a:srgbClr val="FF0000"/>
              </a:solidFill>
              <a:ea typeface="+mn-ea"/>
              <a:cs typeface="Lucida Sans Unicode" panose="020B0602030504020204" pitchFamily="34" charset="0"/>
            </a:endParaRPr>
          </a:p>
        </p:txBody>
      </p:sp>
      <p:sp>
        <p:nvSpPr>
          <p:cNvPr id="6" name="כותרת 1"/>
          <p:cNvSpPr txBox="1">
            <a:spLocks/>
          </p:cNvSpPr>
          <p:nvPr/>
        </p:nvSpPr>
        <p:spPr>
          <a:xfrm>
            <a:off x="169554" y="466371"/>
            <a:ext cx="3060700" cy="3063518"/>
          </a:xfrm>
          <a:prstGeom prst="rect">
            <a:avLst/>
          </a:prstGeom>
        </p:spPr>
        <p:txBody>
          <a:bodyPr vert="horz" lIns="91440" tIns="45720" rIns="91440" bIns="45720" rtlCol="0" anchor="t">
            <a:noAutofit/>
          </a:bodyPr>
          <a:lstStyle>
            <a:lvl1pPr algn="l" defTabSz="457200" rtl="1" eaLnBrk="1" latinLnBrk="0" hangingPunct="1">
              <a:spcBef>
                <a:spcPct val="0"/>
              </a:spcBef>
              <a:buNone/>
              <a:defRPr sz="3600" kern="1200">
                <a:solidFill>
                  <a:schemeClr val="accent2">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285750" indent="-285750" algn="l" rtl="0">
              <a:lnSpc>
                <a:spcPct val="150000"/>
              </a:lnSpc>
              <a:buFont typeface="Courier New" panose="02070309020205020404" pitchFamily="49" charset="0"/>
              <a:buChar char="o"/>
            </a:pPr>
            <a:r>
              <a:rPr lang="en-US" sz="1800" dirty="0">
                <a:solidFill>
                  <a:srgbClr val="000000"/>
                </a:solidFill>
                <a:latin typeface="+mn-lt"/>
                <a:cs typeface="Lucida Sans Unicode" panose="020B0602030504020204" pitchFamily="34" charset="0"/>
              </a:rPr>
              <a:t>"We do not return until we </a:t>
            </a:r>
            <a:r>
              <a:rPr lang="en-US" sz="1800" dirty="0" smtClean="0">
                <a:solidFill>
                  <a:srgbClr val="000000"/>
                </a:solidFill>
                <a:latin typeface="+mn-lt"/>
                <a:cs typeface="Lucida Sans Unicode" panose="020B0602030504020204" pitchFamily="34" charset="0"/>
              </a:rPr>
              <a:t>perform the task at hand"</a:t>
            </a:r>
            <a:endParaRPr lang="en-US" sz="1800" dirty="0">
              <a:solidFill>
                <a:srgbClr val="000000"/>
              </a:solidFill>
              <a:latin typeface="+mn-lt"/>
              <a:cs typeface="Lucida Sans Unicode" panose="020B0602030504020204" pitchFamily="34" charset="0"/>
            </a:endParaRPr>
          </a:p>
          <a:p>
            <a:pPr marL="285750" indent="-285750" algn="l" rtl="0">
              <a:lnSpc>
                <a:spcPct val="150000"/>
              </a:lnSpc>
              <a:buFont typeface="Courier New" panose="02070309020205020404" pitchFamily="49" charset="0"/>
              <a:buChar char="o"/>
            </a:pPr>
            <a:endParaRPr lang="en-US" sz="1800" dirty="0">
              <a:solidFill>
                <a:srgbClr val="000000"/>
              </a:solidFill>
              <a:latin typeface="+mn-lt"/>
              <a:cs typeface="Lucida Sans Unicode" panose="020B0602030504020204" pitchFamily="34" charset="0"/>
            </a:endParaRPr>
          </a:p>
          <a:p>
            <a:pPr marL="285750" indent="-285750" algn="l" rtl="0">
              <a:lnSpc>
                <a:spcPct val="150000"/>
              </a:lnSpc>
              <a:buFont typeface="Courier New" panose="02070309020205020404" pitchFamily="49" charset="0"/>
              <a:buChar char="o"/>
            </a:pPr>
            <a:r>
              <a:rPr lang="en-US" sz="1800" dirty="0">
                <a:solidFill>
                  <a:srgbClr val="000000"/>
                </a:solidFill>
                <a:latin typeface="+mn-lt"/>
                <a:cs typeface="Lucida Sans Unicode" panose="020B0602030504020204" pitchFamily="34" charset="0"/>
              </a:rPr>
              <a:t>courage</a:t>
            </a:r>
          </a:p>
          <a:p>
            <a:pPr marL="285750" indent="-285750" algn="l" rtl="0">
              <a:lnSpc>
                <a:spcPct val="150000"/>
              </a:lnSpc>
              <a:buFont typeface="Courier New" panose="02070309020205020404" pitchFamily="49" charset="0"/>
              <a:buChar char="o"/>
            </a:pPr>
            <a:endParaRPr lang="en-US" sz="1800" dirty="0">
              <a:solidFill>
                <a:srgbClr val="000000"/>
              </a:solidFill>
              <a:latin typeface="+mn-lt"/>
              <a:cs typeface="Lucida Sans Unicode" panose="020B0602030504020204" pitchFamily="34" charset="0"/>
            </a:endParaRPr>
          </a:p>
          <a:p>
            <a:pPr marL="285750" indent="-285750" algn="l" rtl="0">
              <a:lnSpc>
                <a:spcPct val="150000"/>
              </a:lnSpc>
              <a:buFont typeface="Courier New" panose="02070309020205020404" pitchFamily="49" charset="0"/>
              <a:buChar char="o"/>
            </a:pPr>
            <a:r>
              <a:rPr lang="en-US" sz="1800" dirty="0">
                <a:solidFill>
                  <a:srgbClr val="000000"/>
                </a:solidFill>
                <a:latin typeface="+mn-lt"/>
                <a:cs typeface="Lucida Sans Unicode" panose="020B0602030504020204" pitchFamily="34" charset="0"/>
              </a:rPr>
              <a:t>The spirit of the unit</a:t>
            </a:r>
          </a:p>
          <a:p>
            <a:pPr marL="285750" indent="-285750" algn="l" rtl="0">
              <a:lnSpc>
                <a:spcPct val="150000"/>
              </a:lnSpc>
              <a:buFont typeface="Courier New" panose="02070309020205020404" pitchFamily="49" charset="0"/>
              <a:buChar char="o"/>
            </a:pPr>
            <a:endParaRPr lang="en-US" sz="1800" dirty="0">
              <a:solidFill>
                <a:srgbClr val="000000"/>
              </a:solidFill>
              <a:latin typeface="+mn-lt"/>
              <a:cs typeface="Lucida Sans Unicode" panose="020B0602030504020204" pitchFamily="34" charset="0"/>
            </a:endParaRPr>
          </a:p>
          <a:p>
            <a:pPr marL="285750" indent="-285750" algn="l" rtl="0">
              <a:lnSpc>
                <a:spcPct val="150000"/>
              </a:lnSpc>
              <a:buFont typeface="Courier New" panose="02070309020205020404" pitchFamily="49" charset="0"/>
              <a:buChar char="o"/>
            </a:pPr>
            <a:r>
              <a:rPr lang="en-US" sz="1800" dirty="0">
                <a:solidFill>
                  <a:srgbClr val="000000"/>
                </a:solidFill>
                <a:latin typeface="+mn-lt"/>
                <a:cs typeface="Lucida Sans Unicode" panose="020B0602030504020204" pitchFamily="34" charset="0"/>
              </a:rPr>
              <a:t>Independence (Task Force)</a:t>
            </a:r>
            <a:endParaRPr lang="he-IL" sz="1800" dirty="0">
              <a:solidFill>
                <a:srgbClr val="000000"/>
              </a:solidFill>
              <a:latin typeface="+mn-lt"/>
              <a:cs typeface="Lucida Sans Unicode" panose="020B0602030504020204" pitchFamily="34" charset="0"/>
            </a:endParaRPr>
          </a:p>
        </p:txBody>
      </p:sp>
    </p:spTree>
    <p:extLst>
      <p:ext uri="{BB962C8B-B14F-4D97-AF65-F5344CB8AC3E}">
        <p14:creationId xmlns:p14="http://schemas.microsoft.com/office/powerpoint/2010/main" val="2149693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flipH="1">
            <a:off x="6177510" y="1137685"/>
            <a:ext cx="45719" cy="2339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7" name="מלבן 6"/>
          <p:cNvSpPr/>
          <p:nvPr/>
        </p:nvSpPr>
        <p:spPr>
          <a:xfrm>
            <a:off x="206495" y="740723"/>
            <a:ext cx="11544781" cy="5336846"/>
          </a:xfrm>
          <a:prstGeom prst="rect">
            <a:avLst/>
          </a:prstGeom>
        </p:spPr>
        <p:txBody>
          <a:bodyPr wrap="square">
            <a:spAutoFit/>
          </a:bodyPr>
          <a:lstStyle/>
          <a:p>
            <a:pPr algn="just" rtl="0">
              <a:lnSpc>
                <a:spcPct val="180000"/>
              </a:lnSpc>
            </a:pPr>
            <a:r>
              <a:rPr lang="en-US" sz="2400" dirty="0">
                <a:cs typeface="Lucida Sans Unicode" panose="020B0602030504020204" pitchFamily="34" charset="0"/>
              </a:rPr>
              <a:t>"Usually the soldiers turn to their officers </a:t>
            </a:r>
            <a:r>
              <a:rPr lang="en-US" sz="2400" dirty="0" smtClean="0">
                <a:cs typeface="Lucida Sans Unicode" panose="020B0602030504020204" pitchFamily="34" charset="0"/>
              </a:rPr>
              <a:t>using </a:t>
            </a:r>
            <a:r>
              <a:rPr lang="en-US" sz="2400" dirty="0">
                <a:cs typeface="Lucida Sans Unicode" panose="020B0602030504020204" pitchFamily="34" charset="0"/>
              </a:rPr>
              <a:t>their first names, as if they were their colleagues, the salutes are very rare, the unshaven chin is common, but there is no outward sign of respect for the high class, In Hebrew, a word parallel to the English call "</a:t>
            </a:r>
            <a:r>
              <a:rPr lang="en-US" sz="2400" dirty="0" smtClean="0">
                <a:cs typeface="Lucida Sans Unicode" panose="020B0602030504020204" pitchFamily="34" charset="0"/>
              </a:rPr>
              <a:t>Sir</a:t>
            </a:r>
            <a:r>
              <a:rPr lang="en-US" sz="2400" dirty="0">
                <a:cs typeface="Lucida Sans Unicode" panose="020B0602030504020204" pitchFamily="34" charset="0"/>
              </a:rPr>
              <a:t>." The soldier really feels himself equal to his commander - or like any other officer - but in battle, he accepts the military authority without </a:t>
            </a:r>
            <a:r>
              <a:rPr lang="en-US" sz="2400" dirty="0" smtClean="0">
                <a:cs typeface="Lucida Sans Unicode" panose="020B0602030504020204" pitchFamily="34" charset="0"/>
              </a:rPr>
              <a:t>hesitation. I</a:t>
            </a:r>
            <a:r>
              <a:rPr lang="en-US" sz="2400" b="1" dirty="0" smtClean="0">
                <a:cs typeface="Lucida Sans Unicode" panose="020B0602030504020204" pitchFamily="34" charset="0"/>
              </a:rPr>
              <a:t> </a:t>
            </a:r>
            <a:r>
              <a:rPr lang="en-US" sz="2400" b="1" dirty="0">
                <a:cs typeface="Lucida Sans Unicode" panose="020B0602030504020204" pitchFamily="34" charset="0"/>
              </a:rPr>
              <a:t>can not explain, I </a:t>
            </a:r>
            <a:r>
              <a:rPr lang="en-US" sz="2400" b="1" dirty="0" smtClean="0">
                <a:cs typeface="Lucida Sans Unicode" panose="020B0602030504020204" pitchFamily="34" charset="0"/>
              </a:rPr>
              <a:t>cannot begin </a:t>
            </a:r>
            <a:r>
              <a:rPr lang="en-US" sz="2400" b="1" dirty="0">
                <a:cs typeface="Lucida Sans Unicode" panose="020B0602030504020204" pitchFamily="34" charset="0"/>
              </a:rPr>
              <a:t>to understand </a:t>
            </a:r>
            <a:r>
              <a:rPr lang="en-US" sz="2400" b="1" dirty="0" smtClean="0">
                <a:cs typeface="Lucida Sans Unicode" panose="020B0602030504020204" pitchFamily="34" charset="0"/>
              </a:rPr>
              <a:t>how it works. All </a:t>
            </a:r>
            <a:r>
              <a:rPr lang="en-US" sz="2400" b="1" dirty="0">
                <a:cs typeface="Lucida Sans Unicode" panose="020B0602030504020204" pitchFamily="34" charset="0"/>
              </a:rPr>
              <a:t>my military efforts in the British and American armies have taught me that iron discipline in battle is subject to good discipline in barracks "It turns out that the IDF contradicts this lesson"</a:t>
            </a:r>
            <a:endParaRPr lang="he-IL" sz="2800" b="1" dirty="0" smtClean="0">
              <a:cs typeface="Lucida Sans Unicode" panose="020B0602030504020204" pitchFamily="34" charset="0"/>
            </a:endParaRPr>
          </a:p>
        </p:txBody>
      </p:sp>
      <p:sp>
        <p:nvSpPr>
          <p:cNvPr id="4" name="מלבן 3"/>
          <p:cNvSpPr/>
          <p:nvPr/>
        </p:nvSpPr>
        <p:spPr>
          <a:xfrm>
            <a:off x="206495" y="5956028"/>
            <a:ext cx="6697362" cy="590931"/>
          </a:xfrm>
          <a:prstGeom prst="rect">
            <a:avLst/>
          </a:prstGeom>
        </p:spPr>
        <p:txBody>
          <a:bodyPr wrap="square">
            <a:spAutoFit/>
          </a:bodyPr>
          <a:lstStyle/>
          <a:p>
            <a:pPr algn="l" rtl="0">
              <a:lnSpc>
                <a:spcPct val="180000"/>
              </a:lnSpc>
            </a:pPr>
            <a:r>
              <a:rPr lang="en-US" b="1" dirty="0">
                <a:solidFill>
                  <a:srgbClr val="002060"/>
                </a:solidFill>
                <a:cs typeface="Lucida Sans Unicode" panose="020B0602030504020204" pitchFamily="34" charset="0"/>
              </a:rPr>
              <a:t>Robert Hendrix, "One Hundred Hours to Suez" (1957)</a:t>
            </a:r>
            <a:endParaRPr lang="he-IL" b="1" dirty="0">
              <a:solidFill>
                <a:srgbClr val="002060"/>
              </a:solidFill>
              <a:cs typeface="Lucida Sans Unicode" panose="020B0602030504020204" pitchFamily="34" charset="0"/>
            </a:endParaRPr>
          </a:p>
        </p:txBody>
      </p:sp>
      <p:sp>
        <p:nvSpPr>
          <p:cNvPr id="5" name="TextBox 4"/>
          <p:cNvSpPr txBox="1"/>
          <p:nvPr/>
        </p:nvSpPr>
        <p:spPr>
          <a:xfrm>
            <a:off x="508844" y="60467"/>
            <a:ext cx="8574877" cy="584775"/>
          </a:xfrm>
          <a:prstGeom prst="rect">
            <a:avLst/>
          </a:prstGeom>
          <a:noFill/>
        </p:spPr>
        <p:txBody>
          <a:bodyPr wrap="square" rtlCol="1">
            <a:spAutoFit/>
          </a:bodyPr>
          <a:lstStyle/>
          <a:p>
            <a:pPr algn="l" rtl="0"/>
            <a:r>
              <a:rPr lang="en-US" sz="3200" dirty="0" smtClean="0">
                <a:solidFill>
                  <a:srgbClr val="002060"/>
                </a:solidFill>
                <a:cs typeface="Lucida Sans Unicode" panose="020B0602030504020204" pitchFamily="34" charset="0"/>
              </a:rPr>
              <a:t>About a Different Operational Culture</a:t>
            </a:r>
            <a:endParaRPr lang="he-IL" sz="3200" dirty="0">
              <a:solidFill>
                <a:srgbClr val="002060"/>
              </a:solidFill>
              <a:cs typeface="Lucida Sans Unicode" panose="020B0602030504020204" pitchFamily="34" charset="0"/>
            </a:endParaRPr>
          </a:p>
        </p:txBody>
      </p:sp>
    </p:spTree>
    <p:extLst>
      <p:ext uri="{BB962C8B-B14F-4D97-AF65-F5344CB8AC3E}">
        <p14:creationId xmlns:p14="http://schemas.microsoft.com/office/powerpoint/2010/main" val="958753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3391</TotalTime>
  <Words>1436</Words>
  <Application>Microsoft Office PowerPoint</Application>
  <PresentationFormat>Widescreen</PresentationFormat>
  <Paragraphs>167</Paragraphs>
  <Slides>16</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Calibri Light</vt:lpstr>
      <vt:lpstr>Courier New</vt:lpstr>
      <vt:lpstr>Gisha</vt:lpstr>
      <vt:lpstr>Lucida Sans Unicode</vt:lpstr>
      <vt:lpstr>Times New Roman</vt:lpstr>
      <vt:lpstr>Wingdings</vt:lpstr>
      <vt:lpstr>ערכת נושא Office</vt:lpstr>
      <vt:lpstr>and the Concept of the Israeli Commander</vt:lpstr>
      <vt:lpstr>PowerPoint Presentation</vt:lpstr>
      <vt:lpstr>The Components that Influence the Character of the Israeli Commander</vt:lpstr>
      <vt:lpstr>Charles Orde Wingate</vt:lpstr>
      <vt:lpstr>Reviving the Hebrew Military Tradition</vt:lpstr>
      <vt:lpstr>Its'hak Sadeh</vt:lpstr>
      <vt:lpstr>A Night of Waiting</vt:lpstr>
      <vt:lpstr>Ariel Sharon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IDF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כנס פורום מטכ"ל במיל' ופורום ספ"ב</dc:title>
  <dc:creator>s7575975</dc:creator>
  <cp:lastModifiedBy>Mamram</cp:lastModifiedBy>
  <cp:revision>171</cp:revision>
  <cp:lastPrinted>2018-08-22T18:05:08Z</cp:lastPrinted>
  <dcterms:created xsi:type="dcterms:W3CDTF">2018-08-16T09:01:21Z</dcterms:created>
  <dcterms:modified xsi:type="dcterms:W3CDTF">2018-09-13T14:36:02Z</dcterms:modified>
</cp:coreProperties>
</file>