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25"/>
  </p:notesMasterIdLst>
  <p:sldIdLst>
    <p:sldId id="256" r:id="rId2"/>
    <p:sldId id="270" r:id="rId3"/>
    <p:sldId id="257" r:id="rId4"/>
    <p:sldId id="271" r:id="rId5"/>
    <p:sldId id="258" r:id="rId6"/>
    <p:sldId id="274" r:id="rId7"/>
    <p:sldId id="275" r:id="rId8"/>
    <p:sldId id="280" r:id="rId9"/>
    <p:sldId id="279" r:id="rId10"/>
    <p:sldId id="281" r:id="rId11"/>
    <p:sldId id="282" r:id="rId12"/>
    <p:sldId id="283" r:id="rId13"/>
    <p:sldId id="284" r:id="rId14"/>
    <p:sldId id="259" r:id="rId15"/>
    <p:sldId id="285" r:id="rId16"/>
    <p:sldId id="260" r:id="rId17"/>
    <p:sldId id="286" r:id="rId18"/>
    <p:sldId id="261" r:id="rId19"/>
    <p:sldId id="287" r:id="rId20"/>
    <p:sldId id="272" r:id="rId21"/>
    <p:sldId id="438" r:id="rId22"/>
    <p:sldId id="267" r:id="rId23"/>
    <p:sldId id="437" r:id="rId2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5005" autoAdjust="0"/>
    <p:restoredTop sz="93899" autoAdjust="0"/>
  </p:normalViewPr>
  <p:slideViewPr>
    <p:cSldViewPr snapToGrid="0">
      <p:cViewPr varScale="1">
        <p:scale>
          <a:sx n="67" d="100"/>
          <a:sy n="67" d="100"/>
        </p:scale>
        <p:origin x="1284"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r">
              <a:defRPr sz="1200"/>
            </a:lvl1pPr>
          </a:lstStyle>
          <a:p>
            <a:endParaRPr lang="he-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l">
              <a:defRPr sz="1200"/>
            </a:lvl1pPr>
          </a:lstStyle>
          <a:p>
            <a:fld id="{1233224D-154E-450F-8210-1B36412291E5}" type="datetimeFigureOut">
              <a:rPr lang="he-IL" smtClean="0"/>
              <a:t>כ"ה/חשון/תש"פ</a:t>
            </a:fld>
            <a:endParaRPr lang="he-IL"/>
          </a:p>
        </p:txBody>
      </p:sp>
      <p:sp>
        <p:nvSpPr>
          <p:cNvPr id="4" name="מציין מיקום של תמונת שקופית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1" anchor="ctr"/>
          <a:lstStyle/>
          <a:p>
            <a:endParaRPr lang="he-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r">
              <a:defRPr sz="1200"/>
            </a:lvl1pPr>
          </a:lstStyle>
          <a:p>
            <a:endParaRPr lang="he-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l">
              <a:defRPr sz="1200"/>
            </a:lvl1pPr>
          </a:lstStyle>
          <a:p>
            <a:fld id="{FCB961E9-2EB7-4D72-AF4B-E229A6F2999D}" type="slidenum">
              <a:rPr lang="he-IL" smtClean="0"/>
              <a:t>‹#›</a:t>
            </a:fld>
            <a:endParaRPr lang="he-IL"/>
          </a:p>
        </p:txBody>
      </p:sp>
    </p:spTree>
    <p:extLst>
      <p:ext uri="{BB962C8B-B14F-4D97-AF65-F5344CB8AC3E}">
        <p14:creationId xmlns:p14="http://schemas.microsoft.com/office/powerpoint/2010/main" val="193333735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10"/>
          </p:nvPr>
        </p:nvSpPr>
        <p:spPr/>
        <p:txBody>
          <a:bodyPr/>
          <a:lstStyle/>
          <a:p>
            <a:fld id="{02806861-0454-43E4-BC31-1C7C892AFD7E}" type="slidenum">
              <a:rPr lang="he-IL" smtClean="0"/>
              <a:t>2</a:t>
            </a:fld>
            <a:endParaRPr lang="he-IL"/>
          </a:p>
        </p:txBody>
      </p:sp>
    </p:spTree>
    <p:extLst>
      <p:ext uri="{BB962C8B-B14F-4D97-AF65-F5344CB8AC3E}">
        <p14:creationId xmlns:p14="http://schemas.microsoft.com/office/powerpoint/2010/main" val="3752681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a:xfrm>
            <a:off x="706438" y="793750"/>
            <a:ext cx="5292725" cy="3970338"/>
          </a:xfrm>
        </p:spPr>
      </p:sp>
      <p:sp>
        <p:nvSpPr>
          <p:cNvPr id="3" name="מציין מיקום של הערות 2"/>
          <p:cNvSpPr>
            <a:spLocks noGrp="1"/>
          </p:cNvSpPr>
          <p:nvPr>
            <p:ph type="body" idx="1"/>
          </p:nvPr>
        </p:nvSpPr>
        <p:spPr/>
        <p:txBody>
          <a:bodyPr>
            <a:normAutofit/>
          </a:bodyPr>
          <a:lstStyle/>
          <a:p>
            <a:endParaRPr lang="he-IL" dirty="0"/>
          </a:p>
        </p:txBody>
      </p:sp>
      <p:sp>
        <p:nvSpPr>
          <p:cNvPr id="4" name="מציין מיקום של מספר שקופית 3"/>
          <p:cNvSpPr>
            <a:spLocks noGrp="1"/>
          </p:cNvSpPr>
          <p:nvPr>
            <p:ph type="sldNum" sz="quarter" idx="10"/>
          </p:nvPr>
        </p:nvSpPr>
        <p:spPr/>
        <p:txBody>
          <a:bodyPr/>
          <a:lstStyle/>
          <a:p>
            <a:pPr>
              <a:defRPr/>
            </a:pPr>
            <a:fld id="{83C1CE10-AB13-4EDA-9B6B-5EE784577139}" type="slidenum">
              <a:rPr lang="he-IL">
                <a:solidFill>
                  <a:srgbClr val="000000"/>
                </a:solidFill>
              </a:rPr>
              <a:pPr>
                <a:defRPr/>
              </a:pPr>
              <a:t>20</a:t>
            </a:fld>
            <a:endParaRPr lang="en-US" dirty="0">
              <a:solidFill>
                <a:srgbClr val="000000"/>
              </a:solidFill>
            </a:endParaRPr>
          </a:p>
        </p:txBody>
      </p:sp>
      <p:sp>
        <p:nvSpPr>
          <p:cNvPr id="5" name="מציין מיקום של כותרת תחתונה 4"/>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164146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he-IL"/>
              <a:t>לחץ כדי לערוך סגנון כותרת של תבנית בסיס</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e-IL"/>
              <a:t>לחץ כדי לערוך סגנון כותרת משנה של תבנית בסיס</a:t>
            </a:r>
            <a:endParaRPr lang="en-US" dirty="0"/>
          </a:p>
        </p:txBody>
      </p:sp>
      <p:sp>
        <p:nvSpPr>
          <p:cNvPr id="4" name="Date Placeholder 3"/>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2108006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תמונה פנורמית עם כיתוב">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213613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כותרת ו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11502459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ציטוט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he-IL"/>
              <a:t>לחץ כדי לערוך סגנון כותרת של תבנית בסיס</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26677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כרטיס שם">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he-IL"/>
              <a:t>לחץ כדי לערוך סגנון כותרת של תבנית בסיס</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1407286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עמודות">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he-IL"/>
              <a:t>לחץ כדי לערוך סגנון כותרת של תבנית בסיס</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31724759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עמודת 3 תמונות">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he-IL"/>
              <a:t>לחץ כדי לערוך סגנון כותרת של תבנית בסיס</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3" name="Date Placeholder 2"/>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586610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967400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he-IL"/>
              <a:t>לחץ כדי לערוך סגנון כותרת של תבנית בסיס</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3385896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idx="1"/>
          </p:nvPr>
        </p:nvSpPr>
        <p:spPr/>
        <p:txBody>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4730190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e-IL"/>
              <a:t>ערוך סגנונות טקסט של תבנית בסיס</a:t>
            </a:r>
          </a:p>
        </p:txBody>
      </p:sp>
      <p:sp>
        <p:nvSpPr>
          <p:cNvPr id="4" name="Date Placeholder 3"/>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3883022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14461955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ערוך סגנונות טקסט של תבנית בסיס</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7" name="Date Placeholder 6"/>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1750770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e-IL"/>
              <a:t>לחץ כדי לערוך סגנון כותרת של תבנית בסיס</a:t>
            </a:r>
            <a:endParaRPr lang="en-US" dirty="0"/>
          </a:p>
        </p:txBody>
      </p:sp>
      <p:sp>
        <p:nvSpPr>
          <p:cNvPr id="3" name="Date Placeholder 2"/>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3183534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40782688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he-IL"/>
              <a:t>לחץ כדי לערוך סגנון כותרת של תבנית בסיס</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8967222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he-IL"/>
              <a:t>לחץ כדי לערוך סגנון כותרת של תבנית בסיס</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e-IL"/>
              <a:t>לחץ על הסמל כדי להוסיף תמונה</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e-IL"/>
              <a:t>ערוך סגנונות טקסט של תבנית בסיס</a:t>
            </a:r>
          </a:p>
        </p:txBody>
      </p:sp>
      <p:sp>
        <p:nvSpPr>
          <p:cNvPr id="5" name="Date Placeholder 4"/>
          <p:cNvSpPr>
            <a:spLocks noGrp="1"/>
          </p:cNvSpPr>
          <p:nvPr>
            <p:ph type="dt" sz="half" idx="10"/>
          </p:nvPr>
        </p:nvSpPr>
        <p:spPr/>
        <p:txBody>
          <a:bodyPr/>
          <a:lstStyle/>
          <a:p>
            <a:fld id="{01C1FCEF-4B4E-467D-846B-112AB64734F5}" type="datetimeFigureOut">
              <a:rPr lang="he-IL" smtClean="0"/>
              <a:t>כ"ה/חשון/תש"פ</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ADA20CFA-4F25-4CD0-9231-0B7742C5F9F2}" type="slidenum">
              <a:rPr lang="he-IL" smtClean="0"/>
              <a:t>‹#›</a:t>
            </a:fld>
            <a:endParaRPr lang="he-IL"/>
          </a:p>
        </p:txBody>
      </p:sp>
    </p:spTree>
    <p:extLst>
      <p:ext uri="{BB962C8B-B14F-4D97-AF65-F5344CB8AC3E}">
        <p14:creationId xmlns:p14="http://schemas.microsoft.com/office/powerpoint/2010/main" val="2123676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he-IL"/>
              <a:t>לחץ כדי לערוך סגנון כותרת של תבנית בסיס</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he-IL"/>
              <a:t>ערוך סגנונות טקסט של תבנית בסיס</a:t>
            </a:r>
          </a:p>
          <a:p>
            <a:pPr lvl="1"/>
            <a:r>
              <a:rPr lang="he-IL"/>
              <a:t>רמה שניה</a:t>
            </a:r>
          </a:p>
          <a:p>
            <a:pPr lvl="2"/>
            <a:r>
              <a:rPr lang="he-IL"/>
              <a:t>רמה שלישית</a:t>
            </a:r>
          </a:p>
          <a:p>
            <a:pPr lvl="3"/>
            <a:r>
              <a:rPr lang="he-IL"/>
              <a:t>רמה רביעית</a:t>
            </a:r>
          </a:p>
          <a:p>
            <a:pPr lvl="4"/>
            <a:r>
              <a:rPr lang="he-IL"/>
              <a:t>רמה חמישית</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1C1FCEF-4B4E-467D-846B-112AB64734F5}" type="datetimeFigureOut">
              <a:rPr lang="he-IL" smtClean="0"/>
              <a:t>כ"ה/חשון/תש"פ</a:t>
            </a:fld>
            <a:endParaRPr lang="he-IL"/>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he-IL"/>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DA20CFA-4F25-4CD0-9231-0B7742C5F9F2}" type="slidenum">
              <a:rPr lang="he-IL" smtClean="0"/>
              <a:t>‹#›</a:t>
            </a:fld>
            <a:endParaRPr lang="he-IL"/>
          </a:p>
        </p:txBody>
      </p:sp>
      <p:pic>
        <p:nvPicPr>
          <p:cNvPr id="8" name="Picture 4" descr="×¡×× ×¤×&quot;×">
            <a:extLst>
              <a:ext uri="{FF2B5EF4-FFF2-40B4-BE49-F238E27FC236}">
                <a16:creationId xmlns:a16="http://schemas.microsoft.com/office/drawing/2014/main" id="{4FCE1FE3-2962-46A7-992B-D6046F7D05E5}"/>
              </a:ext>
            </a:extLst>
          </p:cNvPr>
          <p:cNvPicPr>
            <a:picLocks noChangeAspect="1" noChangeArrowheads="1"/>
          </p:cNvPicPr>
          <p:nvPr userDrawn="1"/>
        </p:nvPicPr>
        <p:blipFill>
          <a:blip r:embed="rId19" cstate="hqprint">
            <a:extLst>
              <a:ext uri="{28A0092B-C50C-407E-A947-70E740481C1C}">
                <a14:useLocalDpi xmlns:a14="http://schemas.microsoft.com/office/drawing/2010/main" val="0"/>
              </a:ext>
            </a:extLst>
          </a:blip>
          <a:srcRect/>
          <a:stretch>
            <a:fillRect/>
          </a:stretch>
        </p:blipFill>
        <p:spPr bwMode="auto">
          <a:xfrm>
            <a:off x="131828" y="72626"/>
            <a:ext cx="636634" cy="857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18506"/>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306000" algn="r" defTabSz="457200" rtl="1"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r" defTabSz="457200" rtl="1"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r" defTabSz="457200" rtl="1"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r" defTabSz="457200" rtl="1"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r" defTabSz="457200" rtl="1" eaLnBrk="1" latinLnBrk="0" hangingPunct="1">
        <a:defRPr sz="1800" kern="1200">
          <a:solidFill>
            <a:schemeClr val="tx1"/>
          </a:solidFill>
          <a:latin typeface="+mn-lt"/>
          <a:ea typeface="+mn-ea"/>
          <a:cs typeface="+mn-cs"/>
        </a:defRPr>
      </a:lvl1pPr>
      <a:lvl2pPr marL="457200" algn="r" defTabSz="457200" rtl="1" eaLnBrk="1" latinLnBrk="0" hangingPunct="1">
        <a:defRPr sz="1800" kern="1200">
          <a:solidFill>
            <a:schemeClr val="tx1"/>
          </a:solidFill>
          <a:latin typeface="+mn-lt"/>
          <a:ea typeface="+mn-ea"/>
          <a:cs typeface="+mn-cs"/>
        </a:defRPr>
      </a:lvl2pPr>
      <a:lvl3pPr marL="914400" algn="r" defTabSz="457200" rtl="1" eaLnBrk="1" latinLnBrk="0" hangingPunct="1">
        <a:defRPr sz="1800" kern="1200">
          <a:solidFill>
            <a:schemeClr val="tx1"/>
          </a:solidFill>
          <a:latin typeface="+mn-lt"/>
          <a:ea typeface="+mn-ea"/>
          <a:cs typeface="+mn-cs"/>
        </a:defRPr>
      </a:lvl3pPr>
      <a:lvl4pPr marL="1371600" algn="r" defTabSz="457200" rtl="1" eaLnBrk="1" latinLnBrk="0" hangingPunct="1">
        <a:defRPr sz="1800" kern="1200">
          <a:solidFill>
            <a:schemeClr val="tx1"/>
          </a:solidFill>
          <a:latin typeface="+mn-lt"/>
          <a:ea typeface="+mn-ea"/>
          <a:cs typeface="+mn-cs"/>
        </a:defRPr>
      </a:lvl4pPr>
      <a:lvl5pPr marL="1828800" algn="r" defTabSz="457200" rtl="1" eaLnBrk="1" latinLnBrk="0" hangingPunct="1">
        <a:defRPr sz="1800" kern="1200">
          <a:solidFill>
            <a:schemeClr val="tx1"/>
          </a:solidFill>
          <a:latin typeface="+mn-lt"/>
          <a:ea typeface="+mn-ea"/>
          <a:cs typeface="+mn-cs"/>
        </a:defRPr>
      </a:lvl5pPr>
      <a:lvl6pPr marL="2286000" algn="r" defTabSz="457200" rtl="1" eaLnBrk="1" latinLnBrk="0" hangingPunct="1">
        <a:defRPr sz="1800" kern="1200">
          <a:solidFill>
            <a:schemeClr val="tx1"/>
          </a:solidFill>
          <a:latin typeface="+mn-lt"/>
          <a:ea typeface="+mn-ea"/>
          <a:cs typeface="+mn-cs"/>
        </a:defRPr>
      </a:lvl6pPr>
      <a:lvl7pPr marL="2743200" algn="r" defTabSz="457200" rtl="1" eaLnBrk="1" latinLnBrk="0" hangingPunct="1">
        <a:defRPr sz="1800" kern="1200">
          <a:solidFill>
            <a:schemeClr val="tx1"/>
          </a:solidFill>
          <a:latin typeface="+mn-lt"/>
          <a:ea typeface="+mn-ea"/>
          <a:cs typeface="+mn-cs"/>
        </a:defRPr>
      </a:lvl7pPr>
      <a:lvl8pPr marL="3200400" algn="r" defTabSz="457200" rtl="1" eaLnBrk="1" latinLnBrk="0" hangingPunct="1">
        <a:defRPr sz="1800" kern="1200">
          <a:solidFill>
            <a:schemeClr val="tx1"/>
          </a:solidFill>
          <a:latin typeface="+mn-lt"/>
          <a:ea typeface="+mn-ea"/>
          <a:cs typeface="+mn-cs"/>
        </a:defRPr>
      </a:lvl8pPr>
      <a:lvl9pPr marL="3657600" algn="r" defTabSz="4572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FEC3D06-54C6-453A-82A2-174CD0A228A0}"/>
              </a:ext>
            </a:extLst>
          </p:cNvPr>
          <p:cNvSpPr>
            <a:spLocks noGrp="1"/>
          </p:cNvSpPr>
          <p:nvPr>
            <p:ph type="ctrTitle"/>
          </p:nvPr>
        </p:nvSpPr>
        <p:spPr>
          <a:xfrm>
            <a:off x="180602" y="1769542"/>
            <a:ext cx="8774862" cy="1154634"/>
          </a:xfrm>
        </p:spPr>
        <p:txBody>
          <a:bodyPr>
            <a:normAutofit/>
          </a:bodyPr>
          <a:lstStyle/>
          <a:p>
            <a:r>
              <a:rPr lang="en-US" sz="40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Command &amp; Staff College, </a:t>
            </a:r>
            <a:r>
              <a:rPr lang="en-US" sz="4800" dirty="0">
                <a:ln>
                  <a:solidFill>
                    <a:prstClr val="black">
                      <a:lumMod val="75000"/>
                      <a:lumOff val="25000"/>
                      <a:alpha val="10000"/>
                    </a:prstClr>
                  </a:solidFill>
                </a:ln>
                <a:solidFill>
                  <a:srgbClr val="DADADA"/>
                </a:solidFill>
                <a:effectLst>
                  <a:outerShdw blurRad="9525" dist="25400" dir="14640000" algn="tl" rotWithShape="0">
                    <a:prstClr val="black">
                      <a:alpha val="30000"/>
                    </a:prstClr>
                  </a:outerShdw>
                </a:effectLst>
              </a:rPr>
              <a:t>Alon</a:t>
            </a:r>
            <a:endParaRPr lang="he-IL" sz="4800" dirty="0"/>
          </a:p>
        </p:txBody>
      </p:sp>
      <p:pic>
        <p:nvPicPr>
          <p:cNvPr id="1028" name="Picture 4" descr="×¡×× ×¤×&quot;×">
            <a:extLst>
              <a:ext uri="{FF2B5EF4-FFF2-40B4-BE49-F238E27FC236}">
                <a16:creationId xmlns:a16="http://schemas.microsoft.com/office/drawing/2014/main" id="{D4B87387-C6E0-45C7-B3A3-7E6028A40EA5}"/>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3816860" y="4648206"/>
            <a:ext cx="1502346" cy="20243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upload.wikimedia.org/wikipedia/he/thumb/7/75/Pum_logo.png/800px-Pum_logo.png">
            <a:extLst>
              <a:ext uri="{FF2B5EF4-FFF2-40B4-BE49-F238E27FC236}">
                <a16:creationId xmlns:a16="http://schemas.microsoft.com/office/drawing/2014/main" id="{C8174EC9-4F18-4A78-8222-861F8847FF67}"/>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028020" y="4814954"/>
            <a:ext cx="1396428" cy="198635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 ×××¨×¡×××ª ×××¤× - ×¦××¢×× ×.svg">
            <a:extLst>
              <a:ext uri="{FF2B5EF4-FFF2-40B4-BE49-F238E27FC236}">
                <a16:creationId xmlns:a16="http://schemas.microsoft.com/office/drawing/2014/main" id="{17557A43-69A7-4961-B229-82D3E573B23C}"/>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217920" y="5116779"/>
            <a:ext cx="2428909" cy="1382707"/>
          </a:xfrm>
          <a:prstGeom prst="rect">
            <a:avLst/>
          </a:prstGeom>
          <a:noFill/>
          <a:extLst>
            <a:ext uri="{909E8E84-426E-40DD-AFC4-6F175D3DCCD1}">
              <a14:hiddenFill xmlns:a14="http://schemas.microsoft.com/office/drawing/2010/main">
                <a:solidFill>
                  <a:srgbClr val="FFFFFF"/>
                </a:solidFill>
              </a14:hiddenFill>
            </a:ext>
          </a:extLst>
        </p:spPr>
      </p:pic>
      <p:sp>
        <p:nvSpPr>
          <p:cNvPr id="4" name="כותרת משנה 3"/>
          <p:cNvSpPr>
            <a:spLocks noGrp="1"/>
          </p:cNvSpPr>
          <p:nvPr>
            <p:ph type="subTitle" idx="1"/>
          </p:nvPr>
        </p:nvSpPr>
        <p:spPr/>
        <p:txBody>
          <a:bodyPr/>
          <a:lstStyle/>
          <a:p>
            <a:r>
              <a:rPr lang="en-US" dirty="0" err="1"/>
              <a:t>LTc</a:t>
            </a:r>
            <a:r>
              <a:rPr lang="en-US" dirty="0"/>
              <a:t>. (res.) </a:t>
            </a:r>
            <a:r>
              <a:rPr lang="en-US" dirty="0" err="1"/>
              <a:t>Dotan</a:t>
            </a:r>
            <a:r>
              <a:rPr lang="en-US" dirty="0"/>
              <a:t> </a:t>
            </a:r>
            <a:r>
              <a:rPr lang="en-US" dirty="0" err="1"/>
              <a:t>Druck</a:t>
            </a:r>
            <a:r>
              <a:rPr lang="en-US" dirty="0"/>
              <a:t>, PhD.</a:t>
            </a:r>
          </a:p>
          <a:p>
            <a:r>
              <a:rPr lang="en-US" dirty="0"/>
              <a:t>Academic Instructor, Alon command &amp; Staff College </a:t>
            </a:r>
            <a:endParaRPr lang="he-IL" dirty="0"/>
          </a:p>
        </p:txBody>
      </p:sp>
    </p:spTree>
    <p:extLst>
      <p:ext uri="{BB962C8B-B14F-4D97-AF65-F5344CB8AC3E}">
        <p14:creationId xmlns:p14="http://schemas.microsoft.com/office/powerpoint/2010/main" val="18132087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a:bodyPr>
          <a:lstStyle/>
          <a:p>
            <a:r>
              <a:rPr lang="en-US" dirty="0"/>
              <a:t>Military History &amp; Development</a:t>
            </a:r>
            <a:endParaRPr lang="he-IL" dirty="0"/>
          </a:p>
        </p:txBody>
      </p:sp>
      <p:pic>
        <p:nvPicPr>
          <p:cNvPr id="6" name="תמונה 5">
            <a:extLst>
              <a:ext uri="{FF2B5EF4-FFF2-40B4-BE49-F238E27FC236}">
                <a16:creationId xmlns:a16="http://schemas.microsoft.com/office/drawing/2014/main" id="{BEB2E586-6806-410A-BF43-6AC50CF0C497}"/>
              </a:ext>
            </a:extLst>
          </p:cNvPr>
          <p:cNvPicPr>
            <a:picLocks noChangeAspect="1"/>
          </p:cNvPicPr>
          <p:nvPr/>
        </p:nvPicPr>
        <p:blipFill>
          <a:blip r:embed="rId2"/>
          <a:stretch>
            <a:fillRect/>
          </a:stretch>
        </p:blipFill>
        <p:spPr>
          <a:xfrm>
            <a:off x="5050286" y="1066800"/>
            <a:ext cx="3556000" cy="2667000"/>
          </a:xfrm>
          <a:prstGeom prst="rect">
            <a:avLst/>
          </a:prstGeom>
        </p:spPr>
      </p:pic>
      <p:pic>
        <p:nvPicPr>
          <p:cNvPr id="7" name="תמונה 6">
            <a:extLst>
              <a:ext uri="{FF2B5EF4-FFF2-40B4-BE49-F238E27FC236}">
                <a16:creationId xmlns:a16="http://schemas.microsoft.com/office/drawing/2014/main" id="{6B9E0BEC-3F18-4623-8568-E8E0E58CE5FD}"/>
              </a:ext>
            </a:extLst>
          </p:cNvPr>
          <p:cNvPicPr>
            <a:picLocks noChangeAspect="1"/>
          </p:cNvPicPr>
          <p:nvPr/>
        </p:nvPicPr>
        <p:blipFill>
          <a:blip r:embed="rId3"/>
          <a:stretch>
            <a:fillRect/>
          </a:stretch>
        </p:blipFill>
        <p:spPr>
          <a:xfrm>
            <a:off x="537718" y="1066801"/>
            <a:ext cx="3556000" cy="2667000"/>
          </a:xfrm>
          <a:prstGeom prst="rect">
            <a:avLst/>
          </a:prstGeom>
        </p:spPr>
      </p:pic>
      <p:pic>
        <p:nvPicPr>
          <p:cNvPr id="9" name="תמונה 8">
            <a:extLst>
              <a:ext uri="{FF2B5EF4-FFF2-40B4-BE49-F238E27FC236}">
                <a16:creationId xmlns:a16="http://schemas.microsoft.com/office/drawing/2014/main" id="{239DAEF1-642C-4A59-A290-7B66AD47976F}"/>
              </a:ext>
            </a:extLst>
          </p:cNvPr>
          <p:cNvPicPr>
            <a:picLocks noChangeAspect="1"/>
          </p:cNvPicPr>
          <p:nvPr/>
        </p:nvPicPr>
        <p:blipFill>
          <a:blip r:embed="rId4"/>
          <a:stretch>
            <a:fillRect/>
          </a:stretch>
        </p:blipFill>
        <p:spPr>
          <a:xfrm>
            <a:off x="537718" y="3962400"/>
            <a:ext cx="3556000" cy="2667000"/>
          </a:xfrm>
          <a:prstGeom prst="rect">
            <a:avLst/>
          </a:prstGeom>
        </p:spPr>
      </p:pic>
      <p:pic>
        <p:nvPicPr>
          <p:cNvPr id="10" name="תמונה 9">
            <a:extLst>
              <a:ext uri="{FF2B5EF4-FFF2-40B4-BE49-F238E27FC236}">
                <a16:creationId xmlns:a16="http://schemas.microsoft.com/office/drawing/2014/main" id="{93ABFCD1-0D5A-4787-ABB3-D8A7EE86B5BA}"/>
              </a:ext>
            </a:extLst>
          </p:cNvPr>
          <p:cNvPicPr>
            <a:picLocks noChangeAspect="1"/>
          </p:cNvPicPr>
          <p:nvPr/>
        </p:nvPicPr>
        <p:blipFill>
          <a:blip r:embed="rId5"/>
          <a:stretch>
            <a:fillRect/>
          </a:stretch>
        </p:blipFill>
        <p:spPr>
          <a:xfrm>
            <a:off x="5050284" y="3962398"/>
            <a:ext cx="3556001" cy="2667001"/>
          </a:xfrm>
          <a:prstGeom prst="rect">
            <a:avLst/>
          </a:prstGeom>
        </p:spPr>
      </p:pic>
    </p:spTree>
    <p:extLst>
      <p:ext uri="{BB962C8B-B14F-4D97-AF65-F5344CB8AC3E}">
        <p14:creationId xmlns:p14="http://schemas.microsoft.com/office/powerpoint/2010/main" val="23500405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fontScale="90000"/>
          </a:bodyPr>
          <a:lstStyle/>
          <a:p>
            <a:r>
              <a:rPr lang="en-US" dirty="0"/>
              <a:t>IDF - Military Doctrine &amp; Concept</a:t>
            </a:r>
            <a:endParaRPr lang="he-IL" dirty="0"/>
          </a:p>
        </p:txBody>
      </p:sp>
      <p:pic>
        <p:nvPicPr>
          <p:cNvPr id="8" name="תמונה 7">
            <a:extLst>
              <a:ext uri="{FF2B5EF4-FFF2-40B4-BE49-F238E27FC236}">
                <a16:creationId xmlns:a16="http://schemas.microsoft.com/office/drawing/2014/main" id="{74602EC5-C869-4870-BD82-353273EB1197}"/>
              </a:ext>
            </a:extLst>
          </p:cNvPr>
          <p:cNvPicPr>
            <a:picLocks noChangeAspect="1"/>
          </p:cNvPicPr>
          <p:nvPr/>
        </p:nvPicPr>
        <p:blipFill>
          <a:blip r:embed="rId2"/>
          <a:stretch>
            <a:fillRect/>
          </a:stretch>
        </p:blipFill>
        <p:spPr>
          <a:xfrm>
            <a:off x="108244" y="1066800"/>
            <a:ext cx="4572396" cy="3429297"/>
          </a:xfrm>
          <a:prstGeom prst="rect">
            <a:avLst/>
          </a:prstGeom>
        </p:spPr>
      </p:pic>
      <p:pic>
        <p:nvPicPr>
          <p:cNvPr id="9" name="תמונה 8">
            <a:extLst>
              <a:ext uri="{FF2B5EF4-FFF2-40B4-BE49-F238E27FC236}">
                <a16:creationId xmlns:a16="http://schemas.microsoft.com/office/drawing/2014/main" id="{01A9D5EB-0EC7-45BC-A107-FFAB7F8D18C2}"/>
              </a:ext>
            </a:extLst>
          </p:cNvPr>
          <p:cNvPicPr>
            <a:picLocks noChangeAspect="1"/>
          </p:cNvPicPr>
          <p:nvPr/>
        </p:nvPicPr>
        <p:blipFill>
          <a:blip r:embed="rId3"/>
          <a:stretch>
            <a:fillRect/>
          </a:stretch>
        </p:blipFill>
        <p:spPr>
          <a:xfrm>
            <a:off x="4463360" y="3295650"/>
            <a:ext cx="4572396" cy="3429297"/>
          </a:xfrm>
          <a:prstGeom prst="rect">
            <a:avLst/>
          </a:prstGeom>
        </p:spPr>
      </p:pic>
    </p:spTree>
    <p:extLst>
      <p:ext uri="{BB962C8B-B14F-4D97-AF65-F5344CB8AC3E}">
        <p14:creationId xmlns:p14="http://schemas.microsoft.com/office/powerpoint/2010/main" val="1010712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fontScale="90000"/>
          </a:bodyPr>
          <a:lstStyle/>
          <a:p>
            <a:r>
              <a:rPr lang="en-US" dirty="0"/>
              <a:t>IDF - Military Doctrine &amp; Concept</a:t>
            </a:r>
            <a:endParaRPr lang="he-IL" dirty="0"/>
          </a:p>
        </p:txBody>
      </p:sp>
      <p:pic>
        <p:nvPicPr>
          <p:cNvPr id="3" name="תמונה 2">
            <a:extLst>
              <a:ext uri="{FF2B5EF4-FFF2-40B4-BE49-F238E27FC236}">
                <a16:creationId xmlns:a16="http://schemas.microsoft.com/office/drawing/2014/main" id="{DB6CA4A8-5D5E-4651-AF17-B52F65B8B72B}"/>
              </a:ext>
            </a:extLst>
          </p:cNvPr>
          <p:cNvPicPr>
            <a:picLocks noChangeAspect="1"/>
          </p:cNvPicPr>
          <p:nvPr/>
        </p:nvPicPr>
        <p:blipFill>
          <a:blip r:embed="rId2"/>
          <a:stretch>
            <a:fillRect/>
          </a:stretch>
        </p:blipFill>
        <p:spPr>
          <a:xfrm>
            <a:off x="304799" y="1066800"/>
            <a:ext cx="4267201" cy="3200400"/>
          </a:xfrm>
          <a:prstGeom prst="rect">
            <a:avLst/>
          </a:prstGeom>
        </p:spPr>
      </p:pic>
      <p:pic>
        <p:nvPicPr>
          <p:cNvPr id="4" name="תמונה 3">
            <a:extLst>
              <a:ext uri="{FF2B5EF4-FFF2-40B4-BE49-F238E27FC236}">
                <a16:creationId xmlns:a16="http://schemas.microsoft.com/office/drawing/2014/main" id="{67DC358E-6C25-49DD-AF0D-75F9CE787F4B}"/>
              </a:ext>
            </a:extLst>
          </p:cNvPr>
          <p:cNvPicPr>
            <a:picLocks noChangeAspect="1"/>
          </p:cNvPicPr>
          <p:nvPr/>
        </p:nvPicPr>
        <p:blipFill>
          <a:blip r:embed="rId3"/>
          <a:stretch>
            <a:fillRect/>
          </a:stretch>
        </p:blipFill>
        <p:spPr>
          <a:xfrm>
            <a:off x="4729932" y="3429000"/>
            <a:ext cx="4267200" cy="3200400"/>
          </a:xfrm>
          <a:prstGeom prst="rect">
            <a:avLst/>
          </a:prstGeom>
        </p:spPr>
      </p:pic>
      <p:sp>
        <p:nvSpPr>
          <p:cNvPr id="7" name="כותרת 1">
            <a:extLst>
              <a:ext uri="{FF2B5EF4-FFF2-40B4-BE49-F238E27FC236}">
                <a16:creationId xmlns:a16="http://schemas.microsoft.com/office/drawing/2014/main" id="{3BA51B9B-A446-48E0-8DEE-992A740E36DB}"/>
              </a:ext>
            </a:extLst>
          </p:cNvPr>
          <p:cNvSpPr txBox="1">
            <a:spLocks/>
          </p:cNvSpPr>
          <p:nvPr/>
        </p:nvSpPr>
        <p:spPr>
          <a:xfrm>
            <a:off x="4804140" y="1133474"/>
            <a:ext cx="4120785" cy="183832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dirty="0"/>
              <a:t>Battle analysis</a:t>
            </a:r>
            <a:endParaRPr lang="he-IL" dirty="0"/>
          </a:p>
        </p:txBody>
      </p:sp>
    </p:spTree>
    <p:extLst>
      <p:ext uri="{BB962C8B-B14F-4D97-AF65-F5344CB8AC3E}">
        <p14:creationId xmlns:p14="http://schemas.microsoft.com/office/powerpoint/2010/main" val="1682797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fontScale="90000"/>
          </a:bodyPr>
          <a:lstStyle/>
          <a:p>
            <a:r>
              <a:rPr lang="en-US" dirty="0"/>
              <a:t>IDF - Military Doctrine &amp; Concept</a:t>
            </a:r>
            <a:endParaRPr lang="he-IL" dirty="0"/>
          </a:p>
        </p:txBody>
      </p:sp>
      <p:sp>
        <p:nvSpPr>
          <p:cNvPr id="7" name="כותרת 1">
            <a:extLst>
              <a:ext uri="{FF2B5EF4-FFF2-40B4-BE49-F238E27FC236}">
                <a16:creationId xmlns:a16="http://schemas.microsoft.com/office/drawing/2014/main" id="{3BA51B9B-A446-48E0-8DEE-992A740E36DB}"/>
              </a:ext>
            </a:extLst>
          </p:cNvPr>
          <p:cNvSpPr txBox="1">
            <a:spLocks/>
          </p:cNvSpPr>
          <p:nvPr/>
        </p:nvSpPr>
        <p:spPr>
          <a:xfrm>
            <a:off x="4804140" y="1133474"/>
            <a:ext cx="4120785" cy="1838325"/>
          </a:xfrm>
          <a:prstGeom prst="rect">
            <a:avLst/>
          </a:prstGeom>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1"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a:lstStyle>
          <a:p>
            <a:r>
              <a:rPr lang="en-US" dirty="0"/>
              <a:t>Battle analysis</a:t>
            </a:r>
            <a:endParaRPr lang="he-IL" dirty="0"/>
          </a:p>
        </p:txBody>
      </p:sp>
      <p:pic>
        <p:nvPicPr>
          <p:cNvPr id="5" name="תמונה 4">
            <a:extLst>
              <a:ext uri="{FF2B5EF4-FFF2-40B4-BE49-F238E27FC236}">
                <a16:creationId xmlns:a16="http://schemas.microsoft.com/office/drawing/2014/main" id="{59083C10-9053-4836-B277-259C2D753DCD}"/>
              </a:ext>
            </a:extLst>
          </p:cNvPr>
          <p:cNvPicPr>
            <a:picLocks noChangeAspect="1"/>
          </p:cNvPicPr>
          <p:nvPr/>
        </p:nvPicPr>
        <p:blipFill>
          <a:blip r:embed="rId2"/>
          <a:stretch>
            <a:fillRect/>
          </a:stretch>
        </p:blipFill>
        <p:spPr>
          <a:xfrm>
            <a:off x="157536" y="1066801"/>
            <a:ext cx="4414464" cy="3310848"/>
          </a:xfrm>
          <a:prstGeom prst="rect">
            <a:avLst/>
          </a:prstGeom>
        </p:spPr>
      </p:pic>
      <p:pic>
        <p:nvPicPr>
          <p:cNvPr id="6" name="תמונה 5">
            <a:extLst>
              <a:ext uri="{FF2B5EF4-FFF2-40B4-BE49-F238E27FC236}">
                <a16:creationId xmlns:a16="http://schemas.microsoft.com/office/drawing/2014/main" id="{BE8F440C-1630-424A-AE60-C697A947894B}"/>
              </a:ext>
            </a:extLst>
          </p:cNvPr>
          <p:cNvPicPr>
            <a:picLocks noChangeAspect="1"/>
          </p:cNvPicPr>
          <p:nvPr/>
        </p:nvPicPr>
        <p:blipFill rotWithShape="1">
          <a:blip r:embed="rId3"/>
          <a:srcRect t="3615"/>
          <a:stretch/>
        </p:blipFill>
        <p:spPr>
          <a:xfrm>
            <a:off x="4729932" y="3657334"/>
            <a:ext cx="4256532" cy="3076989"/>
          </a:xfrm>
          <a:prstGeom prst="rect">
            <a:avLst/>
          </a:prstGeom>
        </p:spPr>
      </p:pic>
    </p:spTree>
    <p:extLst>
      <p:ext uri="{BB962C8B-B14F-4D97-AF65-F5344CB8AC3E}">
        <p14:creationId xmlns:p14="http://schemas.microsoft.com/office/powerpoint/2010/main" val="3330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27CB17-92CF-40A8-BC66-A0A3ADB2DE32}"/>
              </a:ext>
            </a:extLst>
          </p:cNvPr>
          <p:cNvSpPr>
            <a:spLocks noGrp="1"/>
          </p:cNvSpPr>
          <p:nvPr>
            <p:ph type="title"/>
          </p:nvPr>
        </p:nvSpPr>
        <p:spPr/>
        <p:txBody>
          <a:bodyPr/>
          <a:lstStyle/>
          <a:p>
            <a:r>
              <a:rPr lang="en-US" dirty="0"/>
              <a:t>Military Creativity &amp; Flexibility</a:t>
            </a:r>
            <a:endParaRPr lang="he-IL" dirty="0"/>
          </a:p>
        </p:txBody>
      </p:sp>
      <p:sp>
        <p:nvSpPr>
          <p:cNvPr id="3" name="מציין מיקום תוכן 2">
            <a:extLst>
              <a:ext uri="{FF2B5EF4-FFF2-40B4-BE49-F238E27FC236}">
                <a16:creationId xmlns:a16="http://schemas.microsoft.com/office/drawing/2014/main" id="{EFE2AAF6-F631-47BB-B77A-7A67443FD49B}"/>
              </a:ext>
            </a:extLst>
          </p:cNvPr>
          <p:cNvSpPr>
            <a:spLocks noGrp="1"/>
          </p:cNvSpPr>
          <p:nvPr>
            <p:ph idx="1"/>
          </p:nvPr>
        </p:nvSpPr>
        <p:spPr>
          <a:xfrm>
            <a:off x="498908" y="1828800"/>
            <a:ext cx="8192324" cy="4509856"/>
          </a:xfrm>
        </p:spPr>
        <p:txBody>
          <a:bodyPr>
            <a:normAutofit fontScale="85000" lnSpcReduction="10000"/>
          </a:bodyPr>
          <a:lstStyle/>
          <a:p>
            <a:pPr algn="l" rtl="0">
              <a:lnSpc>
                <a:spcPct val="160000"/>
              </a:lnSpc>
            </a:pPr>
            <a:r>
              <a:rPr lang="en-US" sz="3200" dirty="0">
                <a:effectLst/>
              </a:rPr>
              <a:t>Creativity is a phenomenon whereby something new and somehow valuable is formed</a:t>
            </a:r>
          </a:p>
          <a:p>
            <a:pPr algn="l" rtl="0">
              <a:lnSpc>
                <a:spcPct val="160000"/>
              </a:lnSpc>
            </a:pPr>
            <a:r>
              <a:rPr lang="en-US" sz="3200" dirty="0">
                <a:effectLst/>
              </a:rPr>
              <a:t>Creativity depends on intellectual flexibility, which allows multi-dimensional and multi-directional thinking. One of the core characteristics of creative work is that it is innovative</a:t>
            </a:r>
          </a:p>
        </p:txBody>
      </p:sp>
    </p:spTree>
    <p:extLst>
      <p:ext uri="{BB962C8B-B14F-4D97-AF65-F5344CB8AC3E}">
        <p14:creationId xmlns:p14="http://schemas.microsoft.com/office/powerpoint/2010/main" val="26497833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27CB17-92CF-40A8-BC66-A0A3ADB2DE32}"/>
              </a:ext>
            </a:extLst>
          </p:cNvPr>
          <p:cNvSpPr>
            <a:spLocks noGrp="1"/>
          </p:cNvSpPr>
          <p:nvPr>
            <p:ph type="title"/>
          </p:nvPr>
        </p:nvSpPr>
        <p:spPr/>
        <p:txBody>
          <a:bodyPr/>
          <a:lstStyle/>
          <a:p>
            <a:r>
              <a:rPr lang="en-US" dirty="0"/>
              <a:t>Military Creativity &amp; Flexibility</a:t>
            </a:r>
            <a:endParaRPr lang="he-IL" dirty="0"/>
          </a:p>
        </p:txBody>
      </p:sp>
      <p:sp>
        <p:nvSpPr>
          <p:cNvPr id="3" name="מציין מיקום תוכן 2">
            <a:extLst>
              <a:ext uri="{FF2B5EF4-FFF2-40B4-BE49-F238E27FC236}">
                <a16:creationId xmlns:a16="http://schemas.microsoft.com/office/drawing/2014/main" id="{EFE2AAF6-F631-47BB-B77A-7A67443FD49B}"/>
              </a:ext>
            </a:extLst>
          </p:cNvPr>
          <p:cNvSpPr>
            <a:spLocks noGrp="1"/>
          </p:cNvSpPr>
          <p:nvPr>
            <p:ph idx="1"/>
          </p:nvPr>
        </p:nvSpPr>
        <p:spPr>
          <a:xfrm rot="335003">
            <a:off x="685346" y="2207939"/>
            <a:ext cx="7765322" cy="2382350"/>
          </a:xfrm>
        </p:spPr>
        <p:txBody>
          <a:bodyPr>
            <a:normAutofit/>
          </a:bodyPr>
          <a:lstStyle/>
          <a:p>
            <a:pPr marL="36900" indent="0" algn="l" rtl="0">
              <a:buNone/>
            </a:pPr>
            <a:r>
              <a:rPr lang="en-US" sz="3200" b="1" dirty="0">
                <a:effectLst/>
              </a:rPr>
              <a:t>Vision</a:t>
            </a:r>
            <a:r>
              <a:rPr lang="en-US" sz="3200" dirty="0">
                <a:effectLst/>
              </a:rPr>
              <a:t> of the Command &amp; Staff College – “The IDF will have professional, brave, </a:t>
            </a:r>
            <a:r>
              <a:rPr lang="en-US" sz="3200" b="1" dirty="0">
                <a:solidFill>
                  <a:srgbClr val="0070C0"/>
                </a:solidFill>
                <a:effectLst/>
              </a:rPr>
              <a:t>creative</a:t>
            </a:r>
            <a:r>
              <a:rPr lang="en-US" sz="3200" dirty="0">
                <a:effectLst/>
              </a:rPr>
              <a:t>, sophisticated and intelligent senior officers…”</a:t>
            </a:r>
          </a:p>
        </p:txBody>
      </p:sp>
      <p:pic>
        <p:nvPicPr>
          <p:cNvPr id="3079" name="Picture 7" descr="×ª××× × ×§×©××¨×">
            <a:extLst>
              <a:ext uri="{FF2B5EF4-FFF2-40B4-BE49-F238E27FC236}">
                <a16:creationId xmlns:a16="http://schemas.microsoft.com/office/drawing/2014/main" id="{D1352631-1DF3-4ACB-920D-660CDE6487A9}"/>
              </a:ext>
            </a:extLst>
          </p:cNvPr>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flipV="1">
            <a:off x="4568007" y="4323411"/>
            <a:ext cx="2682901" cy="178953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3935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5A6FD1D-6B64-4383-A561-1FFF4EA02C8B}"/>
              </a:ext>
            </a:extLst>
          </p:cNvPr>
          <p:cNvSpPr>
            <a:spLocks noGrp="1"/>
          </p:cNvSpPr>
          <p:nvPr>
            <p:ph type="title"/>
          </p:nvPr>
        </p:nvSpPr>
        <p:spPr>
          <a:xfrm>
            <a:off x="685346" y="609600"/>
            <a:ext cx="7765321" cy="970450"/>
          </a:xfrm>
        </p:spPr>
        <p:txBody>
          <a:bodyPr>
            <a:normAutofit/>
          </a:bodyPr>
          <a:lstStyle/>
          <a:p>
            <a:r>
              <a:rPr lang="en-US" dirty="0"/>
              <a:t>What do we do?</a:t>
            </a:r>
            <a:endParaRPr lang="he-IL" dirty="0"/>
          </a:p>
        </p:txBody>
      </p:sp>
      <p:sp>
        <p:nvSpPr>
          <p:cNvPr id="3" name="מציין מיקום תוכן 2">
            <a:extLst>
              <a:ext uri="{FF2B5EF4-FFF2-40B4-BE49-F238E27FC236}">
                <a16:creationId xmlns:a16="http://schemas.microsoft.com/office/drawing/2014/main" id="{65FAA8FA-8CD7-4E1F-9BDB-8F6D6D98DDA7}"/>
              </a:ext>
            </a:extLst>
          </p:cNvPr>
          <p:cNvSpPr>
            <a:spLocks noGrp="1"/>
          </p:cNvSpPr>
          <p:nvPr>
            <p:ph idx="1"/>
          </p:nvPr>
        </p:nvSpPr>
        <p:spPr>
          <a:xfrm>
            <a:off x="248575" y="1732449"/>
            <a:ext cx="4932282" cy="3653367"/>
          </a:xfrm>
        </p:spPr>
        <p:txBody>
          <a:bodyPr anchor="ctr">
            <a:normAutofit/>
          </a:bodyPr>
          <a:lstStyle/>
          <a:p>
            <a:pPr algn="l" rtl="0">
              <a:buClr>
                <a:srgbClr val="E8C48D"/>
              </a:buClr>
            </a:pPr>
            <a:r>
              <a:rPr lang="en-US" sz="2800" dirty="0">
                <a:effectLst/>
              </a:rPr>
              <a:t>War games – developing tactical thinking, fostering creativity – problem solving, manipulating the enemy, stratagem…</a:t>
            </a:r>
          </a:p>
          <a:p>
            <a:pPr algn="l" rtl="0">
              <a:buClr>
                <a:srgbClr val="E8C48D"/>
              </a:buClr>
            </a:pPr>
            <a:endParaRPr lang="he-IL" sz="2800" dirty="0">
              <a:effectLst/>
            </a:endParaRPr>
          </a:p>
        </p:txBody>
      </p:sp>
      <p:pic>
        <p:nvPicPr>
          <p:cNvPr id="4" name="תמונה 3">
            <a:extLst>
              <a:ext uri="{FF2B5EF4-FFF2-40B4-BE49-F238E27FC236}">
                <a16:creationId xmlns:a16="http://schemas.microsoft.com/office/drawing/2014/main" id="{22B95866-F2AE-4BFA-8515-8A06ABBAE12F}"/>
              </a:ext>
            </a:extLst>
          </p:cNvPr>
          <p:cNvPicPr>
            <a:picLocks noChangeAspect="1"/>
          </p:cNvPicPr>
          <p:nvPr/>
        </p:nvPicPr>
        <p:blipFill>
          <a:blip r:embed="rId3"/>
          <a:stretch>
            <a:fillRect/>
          </a:stretch>
        </p:blipFill>
        <p:spPr>
          <a:xfrm>
            <a:off x="5180858" y="1732449"/>
            <a:ext cx="3524776" cy="2099867"/>
          </a:xfrm>
          <a:prstGeom prst="rect">
            <a:avLst/>
          </a:prstGeom>
          <a:ln>
            <a:noFill/>
          </a:ln>
          <a:effectLst>
            <a:softEdge rad="112500"/>
          </a:effectLst>
        </p:spPr>
      </p:pic>
      <p:pic>
        <p:nvPicPr>
          <p:cNvPr id="6" name="תמונה 5">
            <a:extLst>
              <a:ext uri="{FF2B5EF4-FFF2-40B4-BE49-F238E27FC236}">
                <a16:creationId xmlns:a16="http://schemas.microsoft.com/office/drawing/2014/main" id="{DA09D83B-E343-430F-A4A6-1EAB4A2D92F2}"/>
              </a:ext>
            </a:extLst>
          </p:cNvPr>
          <p:cNvPicPr>
            <a:picLocks noChangeAspect="1"/>
          </p:cNvPicPr>
          <p:nvPr/>
        </p:nvPicPr>
        <p:blipFill rotWithShape="1">
          <a:blip r:embed="rId4"/>
          <a:srcRect l="39500" t="20845" r="7495" b="30622"/>
          <a:stretch/>
        </p:blipFill>
        <p:spPr>
          <a:xfrm>
            <a:off x="5180857" y="4133088"/>
            <a:ext cx="3524776" cy="1815422"/>
          </a:xfrm>
          <a:prstGeom prst="rect">
            <a:avLst/>
          </a:prstGeom>
          <a:ln>
            <a:noFill/>
          </a:ln>
          <a:effectLst>
            <a:softEdge rad="112500"/>
          </a:effectLst>
        </p:spPr>
      </p:pic>
    </p:spTree>
    <p:extLst>
      <p:ext uri="{BB962C8B-B14F-4D97-AF65-F5344CB8AC3E}">
        <p14:creationId xmlns:p14="http://schemas.microsoft.com/office/powerpoint/2010/main" val="20475185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B1D8285-6857-43FD-BDF6-7E95FE4BC3DD}"/>
              </a:ext>
            </a:extLst>
          </p:cNvPr>
          <p:cNvSpPr>
            <a:spLocks noGrp="1"/>
          </p:cNvSpPr>
          <p:nvPr>
            <p:ph type="title"/>
          </p:nvPr>
        </p:nvSpPr>
        <p:spPr>
          <a:xfrm>
            <a:off x="685346" y="609600"/>
            <a:ext cx="5166814" cy="970450"/>
          </a:xfrm>
        </p:spPr>
        <p:txBody>
          <a:bodyPr/>
          <a:lstStyle/>
          <a:p>
            <a:r>
              <a:rPr lang="en-US" dirty="0"/>
              <a:t>What do we do?</a:t>
            </a:r>
            <a:endParaRPr lang="he-IL" dirty="0"/>
          </a:p>
        </p:txBody>
      </p:sp>
      <p:sp>
        <p:nvSpPr>
          <p:cNvPr id="3" name="מציין מיקום תוכן 2">
            <a:extLst>
              <a:ext uri="{FF2B5EF4-FFF2-40B4-BE49-F238E27FC236}">
                <a16:creationId xmlns:a16="http://schemas.microsoft.com/office/drawing/2014/main" id="{4FC2682A-C2CC-4283-A7D5-BC2FA4009688}"/>
              </a:ext>
            </a:extLst>
          </p:cNvPr>
          <p:cNvSpPr>
            <a:spLocks noGrp="1"/>
          </p:cNvSpPr>
          <p:nvPr>
            <p:ph idx="1"/>
          </p:nvPr>
        </p:nvSpPr>
        <p:spPr>
          <a:xfrm>
            <a:off x="228600" y="1732450"/>
            <a:ext cx="5541264" cy="4659206"/>
          </a:xfrm>
        </p:spPr>
        <p:txBody>
          <a:bodyPr>
            <a:normAutofit/>
          </a:bodyPr>
          <a:lstStyle/>
          <a:p>
            <a:pPr algn="l" rtl="0"/>
            <a:r>
              <a:rPr lang="en-US" sz="2800" dirty="0"/>
              <a:t>Learning case studies about failures in the battlefield; </a:t>
            </a:r>
          </a:p>
          <a:p>
            <a:pPr algn="l" rtl="0"/>
            <a:r>
              <a:rPr lang="en-US" sz="2800" dirty="0"/>
              <a:t>Trying to understand the causes, how commanders thought; </a:t>
            </a:r>
          </a:p>
          <a:p>
            <a:pPr algn="l" rtl="0"/>
            <a:r>
              <a:rPr lang="en-US" sz="2800" dirty="0"/>
              <a:t>Acting like the commander in the battle: “this is the assessment of the situation in the battle, you have to decide what has to be done!“ </a:t>
            </a:r>
          </a:p>
          <a:p>
            <a:pPr algn="l" rtl="0"/>
            <a:endParaRPr lang="en-US" sz="2800" dirty="0"/>
          </a:p>
          <a:p>
            <a:pPr algn="l" rtl="0"/>
            <a:endParaRPr lang="en-US" sz="2800" dirty="0"/>
          </a:p>
          <a:p>
            <a:pPr algn="l" rtl="0"/>
            <a:endParaRPr lang="he-IL" sz="2800" dirty="0"/>
          </a:p>
        </p:txBody>
      </p:sp>
      <p:pic>
        <p:nvPicPr>
          <p:cNvPr id="4" name="Picture 2" descr="×ª××¦××ª ×ª××× × ×¢×××¨ ×§×¨× ××¡×××§×">
            <a:extLst>
              <a:ext uri="{FF2B5EF4-FFF2-40B4-BE49-F238E27FC236}">
                <a16:creationId xmlns:a16="http://schemas.microsoft.com/office/drawing/2014/main" id="{9549FB67-12B9-49B9-A199-CAAFA368E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52160" y="4529991"/>
            <a:ext cx="2962656" cy="2078281"/>
          </a:xfrm>
          <a:prstGeom prst="rect">
            <a:avLst/>
          </a:prstGeom>
          <a:noFill/>
          <a:extLst>
            <a:ext uri="{909E8E84-426E-40DD-AFC4-6F175D3DCCD1}">
              <a14:hiddenFill xmlns:a14="http://schemas.microsoft.com/office/drawing/2010/main">
                <a:solidFill>
                  <a:srgbClr val="FFFFFF"/>
                </a:solidFill>
              </a14:hiddenFill>
            </a:ext>
          </a:extLst>
        </p:spPr>
      </p:pic>
      <p:pic>
        <p:nvPicPr>
          <p:cNvPr id="5" name="תמונה 4">
            <a:extLst>
              <a:ext uri="{FF2B5EF4-FFF2-40B4-BE49-F238E27FC236}">
                <a16:creationId xmlns:a16="http://schemas.microsoft.com/office/drawing/2014/main" id="{8A1F8E58-1341-43B2-BDCA-31C4AA950547}"/>
              </a:ext>
            </a:extLst>
          </p:cNvPr>
          <p:cNvPicPr>
            <a:picLocks noChangeAspect="1"/>
          </p:cNvPicPr>
          <p:nvPr/>
        </p:nvPicPr>
        <p:blipFill>
          <a:blip r:embed="rId3"/>
          <a:stretch>
            <a:fillRect/>
          </a:stretch>
        </p:blipFill>
        <p:spPr>
          <a:xfrm>
            <a:off x="5852160" y="316298"/>
            <a:ext cx="2962656" cy="1946058"/>
          </a:xfrm>
          <a:prstGeom prst="rect">
            <a:avLst/>
          </a:prstGeom>
        </p:spPr>
      </p:pic>
      <p:pic>
        <p:nvPicPr>
          <p:cNvPr id="8194" name="Picture 2" descr="×ª××× × ×§×©××¨×">
            <a:extLst>
              <a:ext uri="{FF2B5EF4-FFF2-40B4-BE49-F238E27FC236}">
                <a16:creationId xmlns:a16="http://schemas.microsoft.com/office/drawing/2014/main" id="{CABD5382-41C5-4E6C-8480-FC148001BC79}"/>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6716253" y="2404229"/>
            <a:ext cx="1234470" cy="2049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183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2">
                <a:shade val="80000"/>
                <a:lumMod val="80000"/>
              </a:schemeClr>
              <a:schemeClr val="bg2">
                <a:tint val="98000"/>
              </a:schemeClr>
            </a:duotone>
            <a:extLst/>
          </a:blip>
          <a:stretch/>
        </a:blipFill>
        <a:effectLst/>
      </p:bgPr>
    </p:bg>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AB22F0B-EEB4-433D-9E1D-ACA198F519DD}"/>
              </a:ext>
            </a:extLst>
          </p:cNvPr>
          <p:cNvSpPr>
            <a:spLocks noGrp="1"/>
          </p:cNvSpPr>
          <p:nvPr>
            <p:ph type="title"/>
          </p:nvPr>
        </p:nvSpPr>
        <p:spPr>
          <a:xfrm>
            <a:off x="685346" y="609600"/>
            <a:ext cx="7765321" cy="970450"/>
          </a:xfrm>
        </p:spPr>
        <p:txBody>
          <a:bodyPr>
            <a:normAutofit/>
          </a:bodyPr>
          <a:lstStyle/>
          <a:p>
            <a:r>
              <a:rPr lang="en-US" dirty="0"/>
              <a:t>Creativity Delayers</a:t>
            </a:r>
            <a:endParaRPr lang="he-IL" dirty="0"/>
          </a:p>
        </p:txBody>
      </p:sp>
      <p:sp>
        <p:nvSpPr>
          <p:cNvPr id="3" name="מציין מיקום תוכן 2">
            <a:extLst>
              <a:ext uri="{FF2B5EF4-FFF2-40B4-BE49-F238E27FC236}">
                <a16:creationId xmlns:a16="http://schemas.microsoft.com/office/drawing/2014/main" id="{2FEFD31A-CF89-44B6-92EE-CBA4D5A9B7FE}"/>
              </a:ext>
            </a:extLst>
          </p:cNvPr>
          <p:cNvSpPr>
            <a:spLocks noGrp="1"/>
          </p:cNvSpPr>
          <p:nvPr>
            <p:ph idx="1"/>
          </p:nvPr>
        </p:nvSpPr>
        <p:spPr>
          <a:xfrm>
            <a:off x="685346" y="1619325"/>
            <a:ext cx="4518250" cy="4706058"/>
          </a:xfrm>
        </p:spPr>
        <p:txBody>
          <a:bodyPr anchor="ctr">
            <a:normAutofit fontScale="92500"/>
          </a:bodyPr>
          <a:lstStyle/>
          <a:p>
            <a:pPr algn="l" rtl="0"/>
            <a:r>
              <a:rPr lang="en-US" sz="2800" dirty="0"/>
              <a:t>Military Doctrine – patterns of thinking vs creativity &amp; flexibility</a:t>
            </a:r>
          </a:p>
          <a:p>
            <a:pPr algn="l" rtl="0"/>
            <a:r>
              <a:rPr lang="en-US" sz="2800" dirty="0"/>
              <a:t>The Doctrine is the general solution but might not your solution;</a:t>
            </a:r>
          </a:p>
          <a:p>
            <a:pPr algn="l" rtl="0"/>
            <a:endParaRPr lang="en-US" sz="2800" dirty="0"/>
          </a:p>
          <a:p>
            <a:pPr algn="l" rtl="0"/>
            <a:r>
              <a:rPr lang="en-US" sz="2800" dirty="0"/>
              <a:t>The operational and tactical learning contest – lessons learned, adaptation…</a:t>
            </a:r>
            <a:endParaRPr lang="he-IL" sz="2800" dirty="0"/>
          </a:p>
        </p:txBody>
      </p:sp>
      <p:pic>
        <p:nvPicPr>
          <p:cNvPr id="4" name="תמונה 3">
            <a:extLst>
              <a:ext uri="{FF2B5EF4-FFF2-40B4-BE49-F238E27FC236}">
                <a16:creationId xmlns:a16="http://schemas.microsoft.com/office/drawing/2014/main" id="{0AD45058-AF6C-4FC9-852E-DB59C90CE5B9}"/>
              </a:ext>
            </a:extLst>
          </p:cNvPr>
          <p:cNvPicPr>
            <a:picLocks noChangeAspect="1"/>
          </p:cNvPicPr>
          <p:nvPr/>
        </p:nvPicPr>
        <p:blipFill rotWithShape="1">
          <a:blip r:embed="rId3"/>
          <a:srcRect l="1618" t="15148" r="618"/>
          <a:stretch/>
        </p:blipFill>
        <p:spPr>
          <a:xfrm>
            <a:off x="5469723" y="1558713"/>
            <a:ext cx="2980944" cy="2257354"/>
          </a:xfrm>
          <a:prstGeom prst="rect">
            <a:avLst/>
          </a:prstGeom>
          <a:ln>
            <a:noFill/>
          </a:ln>
          <a:effectLst>
            <a:softEdge rad="112500"/>
          </a:effectLst>
        </p:spPr>
      </p:pic>
      <p:pic>
        <p:nvPicPr>
          <p:cNvPr id="6148" name="Picture 4" descr="×ª××¦××ª ×ª××× × ×¢×××¨ âªlessons learnedâ¬â">
            <a:extLst>
              <a:ext uri="{FF2B5EF4-FFF2-40B4-BE49-F238E27FC236}">
                <a16:creationId xmlns:a16="http://schemas.microsoft.com/office/drawing/2014/main" id="{C355E037-FD7F-439A-964F-A06E295F5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6192" y="3922776"/>
            <a:ext cx="3230880" cy="24231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415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9E22FA5-382A-4DF7-84D6-34F7DC0B008B}"/>
              </a:ext>
            </a:extLst>
          </p:cNvPr>
          <p:cNvSpPr>
            <a:spLocks noGrp="1"/>
          </p:cNvSpPr>
          <p:nvPr>
            <p:ph type="title"/>
          </p:nvPr>
        </p:nvSpPr>
        <p:spPr>
          <a:xfrm>
            <a:off x="689339" y="298515"/>
            <a:ext cx="7765322" cy="970450"/>
          </a:xfrm>
        </p:spPr>
        <p:txBody>
          <a:bodyPr/>
          <a:lstStyle/>
          <a:p>
            <a:r>
              <a:rPr lang="en-US" dirty="0"/>
              <a:t>Part of a test in doctrine thought</a:t>
            </a:r>
            <a:endParaRPr lang="he-IL" dirty="0"/>
          </a:p>
        </p:txBody>
      </p:sp>
      <p:grpSp>
        <p:nvGrpSpPr>
          <p:cNvPr id="10" name="קבוצה 9">
            <a:extLst>
              <a:ext uri="{FF2B5EF4-FFF2-40B4-BE49-F238E27FC236}">
                <a16:creationId xmlns:a16="http://schemas.microsoft.com/office/drawing/2014/main" id="{D55964C3-2345-490E-AF8B-60FC4AEEE6C0}"/>
              </a:ext>
            </a:extLst>
          </p:cNvPr>
          <p:cNvGrpSpPr/>
          <p:nvPr/>
        </p:nvGrpSpPr>
        <p:grpSpPr>
          <a:xfrm>
            <a:off x="689339" y="1476355"/>
            <a:ext cx="7790126" cy="4396544"/>
            <a:chOff x="689339" y="1476355"/>
            <a:chExt cx="7790126" cy="4396544"/>
          </a:xfrm>
        </p:grpSpPr>
        <p:pic>
          <p:nvPicPr>
            <p:cNvPr id="4" name="תמונה 3">
              <a:extLst>
                <a:ext uri="{FF2B5EF4-FFF2-40B4-BE49-F238E27FC236}">
                  <a16:creationId xmlns:a16="http://schemas.microsoft.com/office/drawing/2014/main" id="{9321FAB6-E6B2-4283-BDEF-6C3DD7B9EB0B}"/>
                </a:ext>
              </a:extLst>
            </p:cNvPr>
            <p:cNvPicPr>
              <a:picLocks noChangeAspect="1"/>
            </p:cNvPicPr>
            <p:nvPr/>
          </p:nvPicPr>
          <p:blipFill rotWithShape="1">
            <a:blip r:embed="rId2"/>
            <a:srcRect l="12165" t="24020" r="19897" b="7617"/>
            <a:stretch/>
          </p:blipFill>
          <p:spPr>
            <a:xfrm>
              <a:off x="689339" y="1476355"/>
              <a:ext cx="7767621" cy="4396544"/>
            </a:xfrm>
            <a:prstGeom prst="rect">
              <a:avLst/>
            </a:prstGeom>
          </p:spPr>
        </p:pic>
        <p:sp>
          <p:nvSpPr>
            <p:cNvPr id="6" name="צורה חופשית: צורה 5">
              <a:extLst>
                <a:ext uri="{FF2B5EF4-FFF2-40B4-BE49-F238E27FC236}">
                  <a16:creationId xmlns:a16="http://schemas.microsoft.com/office/drawing/2014/main" id="{4F823529-E602-48D4-8C21-6A4E757CE4C6}"/>
                </a:ext>
              </a:extLst>
            </p:cNvPr>
            <p:cNvSpPr/>
            <p:nvPr/>
          </p:nvSpPr>
          <p:spPr>
            <a:xfrm>
              <a:off x="1807535" y="2195451"/>
              <a:ext cx="6655981" cy="2511568"/>
            </a:xfrm>
            <a:custGeom>
              <a:avLst/>
              <a:gdLst>
                <a:gd name="connsiteX0" fmla="*/ 0 w 6655981"/>
                <a:gd name="connsiteY0" fmla="*/ 2440344 h 2511568"/>
                <a:gd name="connsiteX1" fmla="*/ 239232 w 6655981"/>
                <a:gd name="connsiteY1" fmla="*/ 2339335 h 2511568"/>
                <a:gd name="connsiteX2" fmla="*/ 361507 w 6655981"/>
                <a:gd name="connsiteY2" fmla="*/ 2190479 h 2511568"/>
                <a:gd name="connsiteX3" fmla="*/ 430618 w 6655981"/>
                <a:gd name="connsiteY3" fmla="*/ 1983144 h 2511568"/>
                <a:gd name="connsiteX4" fmla="*/ 542260 w 6655981"/>
                <a:gd name="connsiteY4" fmla="*/ 1765177 h 2511568"/>
                <a:gd name="connsiteX5" fmla="*/ 510363 w 6655981"/>
                <a:gd name="connsiteY5" fmla="*/ 1494047 h 2511568"/>
                <a:gd name="connsiteX6" fmla="*/ 526312 w 6655981"/>
                <a:gd name="connsiteY6" fmla="*/ 1345191 h 2511568"/>
                <a:gd name="connsiteX7" fmla="*/ 606056 w 6655981"/>
                <a:gd name="connsiteY7" fmla="*/ 1297344 h 2511568"/>
                <a:gd name="connsiteX8" fmla="*/ 813391 w 6655981"/>
                <a:gd name="connsiteY8" fmla="*/ 1414302 h 2511568"/>
                <a:gd name="connsiteX9" fmla="*/ 919716 w 6655981"/>
                <a:gd name="connsiteY9" fmla="*/ 1488730 h 2511568"/>
                <a:gd name="connsiteX10" fmla="*/ 1047307 w 6655981"/>
                <a:gd name="connsiteY10" fmla="*/ 1595056 h 2511568"/>
                <a:gd name="connsiteX11" fmla="*/ 1153632 w 6655981"/>
                <a:gd name="connsiteY11" fmla="*/ 1924665 h 2511568"/>
                <a:gd name="connsiteX12" fmla="*/ 1111102 w 6655981"/>
                <a:gd name="connsiteY12" fmla="*/ 2094786 h 2511568"/>
                <a:gd name="connsiteX13" fmla="*/ 1355651 w 6655981"/>
                <a:gd name="connsiteY13" fmla="*/ 2286172 h 2511568"/>
                <a:gd name="connsiteX14" fmla="*/ 1568302 w 6655981"/>
                <a:gd name="connsiteY14" fmla="*/ 2498823 h 2511568"/>
                <a:gd name="connsiteX15" fmla="*/ 2046767 w 6655981"/>
                <a:gd name="connsiteY15" fmla="*/ 1887451 h 2511568"/>
                <a:gd name="connsiteX16" fmla="*/ 2583712 w 6655981"/>
                <a:gd name="connsiteY16" fmla="*/ 1642902 h 2511568"/>
                <a:gd name="connsiteX17" fmla="*/ 3072809 w 6655981"/>
                <a:gd name="connsiteY17" fmla="*/ 1823656 h 2511568"/>
                <a:gd name="connsiteX18" fmla="*/ 3354572 w 6655981"/>
                <a:gd name="connsiteY18" fmla="*/ 1446200 h 2511568"/>
                <a:gd name="connsiteX19" fmla="*/ 3631018 w 6655981"/>
                <a:gd name="connsiteY19" fmla="*/ 1318609 h 2511568"/>
                <a:gd name="connsiteX20" fmla="*/ 3928730 w 6655981"/>
                <a:gd name="connsiteY20" fmla="*/ 1148489 h 2511568"/>
                <a:gd name="connsiteX21" fmla="*/ 4189228 w 6655981"/>
                <a:gd name="connsiteY21" fmla="*/ 1031530 h 2511568"/>
                <a:gd name="connsiteX22" fmla="*/ 4513521 w 6655981"/>
                <a:gd name="connsiteY22" fmla="*/ 829512 h 2511568"/>
                <a:gd name="connsiteX23" fmla="*/ 4598581 w 6655981"/>
                <a:gd name="connsiteY23" fmla="*/ 489270 h 2511568"/>
                <a:gd name="connsiteX24" fmla="*/ 4848446 w 6655981"/>
                <a:gd name="connsiteY24" fmla="*/ 218140 h 2511568"/>
                <a:gd name="connsiteX25" fmla="*/ 5034516 w 6655981"/>
                <a:gd name="connsiteY25" fmla="*/ 172 h 2511568"/>
                <a:gd name="connsiteX26" fmla="*/ 5326912 w 6655981"/>
                <a:gd name="connsiteY26" fmla="*/ 186242 h 2511568"/>
                <a:gd name="connsiteX27" fmla="*/ 5268432 w 6655981"/>
                <a:gd name="connsiteY27" fmla="*/ 436107 h 2511568"/>
                <a:gd name="connsiteX28" fmla="*/ 5438553 w 6655981"/>
                <a:gd name="connsiteY28" fmla="*/ 297884 h 2511568"/>
                <a:gd name="connsiteX29" fmla="*/ 5629939 w 6655981"/>
                <a:gd name="connsiteY29" fmla="*/ 196875 h 2511568"/>
                <a:gd name="connsiteX30" fmla="*/ 5927651 w 6655981"/>
                <a:gd name="connsiteY30" fmla="*/ 21437 h 2511568"/>
                <a:gd name="connsiteX31" fmla="*/ 6209414 w 6655981"/>
                <a:gd name="connsiteY31" fmla="*/ 37386 h 2511568"/>
                <a:gd name="connsiteX32" fmla="*/ 6655981 w 6655981"/>
                <a:gd name="connsiteY32" fmla="*/ 10805 h 25115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655981" h="2511568">
                  <a:moveTo>
                    <a:pt x="0" y="2440344"/>
                  </a:moveTo>
                  <a:cubicBezTo>
                    <a:pt x="89490" y="2410661"/>
                    <a:pt x="178981" y="2380979"/>
                    <a:pt x="239232" y="2339335"/>
                  </a:cubicBezTo>
                  <a:cubicBezTo>
                    <a:pt x="299483" y="2297691"/>
                    <a:pt x="329609" y="2249844"/>
                    <a:pt x="361507" y="2190479"/>
                  </a:cubicBezTo>
                  <a:cubicBezTo>
                    <a:pt x="393405" y="2131114"/>
                    <a:pt x="400493" y="2054028"/>
                    <a:pt x="430618" y="1983144"/>
                  </a:cubicBezTo>
                  <a:cubicBezTo>
                    <a:pt x="460744" y="1912260"/>
                    <a:pt x="528969" y="1846693"/>
                    <a:pt x="542260" y="1765177"/>
                  </a:cubicBezTo>
                  <a:cubicBezTo>
                    <a:pt x="555551" y="1683661"/>
                    <a:pt x="513021" y="1564045"/>
                    <a:pt x="510363" y="1494047"/>
                  </a:cubicBezTo>
                  <a:cubicBezTo>
                    <a:pt x="507705" y="1424049"/>
                    <a:pt x="510363" y="1377975"/>
                    <a:pt x="526312" y="1345191"/>
                  </a:cubicBezTo>
                  <a:cubicBezTo>
                    <a:pt x="542261" y="1312407"/>
                    <a:pt x="558210" y="1285826"/>
                    <a:pt x="606056" y="1297344"/>
                  </a:cubicBezTo>
                  <a:cubicBezTo>
                    <a:pt x="653902" y="1308862"/>
                    <a:pt x="761114" y="1382404"/>
                    <a:pt x="813391" y="1414302"/>
                  </a:cubicBezTo>
                  <a:cubicBezTo>
                    <a:pt x="865668" y="1446200"/>
                    <a:pt x="880730" y="1458604"/>
                    <a:pt x="919716" y="1488730"/>
                  </a:cubicBezTo>
                  <a:cubicBezTo>
                    <a:pt x="958702" y="1518856"/>
                    <a:pt x="1008321" y="1522400"/>
                    <a:pt x="1047307" y="1595056"/>
                  </a:cubicBezTo>
                  <a:cubicBezTo>
                    <a:pt x="1086293" y="1667712"/>
                    <a:pt x="1143000" y="1841377"/>
                    <a:pt x="1153632" y="1924665"/>
                  </a:cubicBezTo>
                  <a:cubicBezTo>
                    <a:pt x="1164264" y="2007953"/>
                    <a:pt x="1077432" y="2034535"/>
                    <a:pt x="1111102" y="2094786"/>
                  </a:cubicBezTo>
                  <a:cubicBezTo>
                    <a:pt x="1144772" y="2155037"/>
                    <a:pt x="1279451" y="2218833"/>
                    <a:pt x="1355651" y="2286172"/>
                  </a:cubicBezTo>
                  <a:cubicBezTo>
                    <a:pt x="1431851" y="2353511"/>
                    <a:pt x="1453116" y="2565277"/>
                    <a:pt x="1568302" y="2498823"/>
                  </a:cubicBezTo>
                  <a:cubicBezTo>
                    <a:pt x="1683488" y="2432369"/>
                    <a:pt x="1877532" y="2030104"/>
                    <a:pt x="2046767" y="1887451"/>
                  </a:cubicBezTo>
                  <a:cubicBezTo>
                    <a:pt x="2216002" y="1744798"/>
                    <a:pt x="2412705" y="1653534"/>
                    <a:pt x="2583712" y="1642902"/>
                  </a:cubicBezTo>
                  <a:cubicBezTo>
                    <a:pt x="2754719" y="1632270"/>
                    <a:pt x="2944332" y="1856440"/>
                    <a:pt x="3072809" y="1823656"/>
                  </a:cubicBezTo>
                  <a:cubicBezTo>
                    <a:pt x="3201286" y="1790872"/>
                    <a:pt x="3261537" y="1530374"/>
                    <a:pt x="3354572" y="1446200"/>
                  </a:cubicBezTo>
                  <a:cubicBezTo>
                    <a:pt x="3447607" y="1362026"/>
                    <a:pt x="3535325" y="1368228"/>
                    <a:pt x="3631018" y="1318609"/>
                  </a:cubicBezTo>
                  <a:cubicBezTo>
                    <a:pt x="3726711" y="1268990"/>
                    <a:pt x="3835695" y="1196335"/>
                    <a:pt x="3928730" y="1148489"/>
                  </a:cubicBezTo>
                  <a:cubicBezTo>
                    <a:pt x="4021765" y="1100642"/>
                    <a:pt x="4091763" y="1084693"/>
                    <a:pt x="4189228" y="1031530"/>
                  </a:cubicBezTo>
                  <a:cubicBezTo>
                    <a:pt x="4286693" y="978367"/>
                    <a:pt x="4445296" y="919889"/>
                    <a:pt x="4513521" y="829512"/>
                  </a:cubicBezTo>
                  <a:cubicBezTo>
                    <a:pt x="4581746" y="739135"/>
                    <a:pt x="4542760" y="591165"/>
                    <a:pt x="4598581" y="489270"/>
                  </a:cubicBezTo>
                  <a:cubicBezTo>
                    <a:pt x="4654402" y="387375"/>
                    <a:pt x="4775790" y="299656"/>
                    <a:pt x="4848446" y="218140"/>
                  </a:cubicBezTo>
                  <a:cubicBezTo>
                    <a:pt x="4921102" y="136624"/>
                    <a:pt x="4954772" y="5488"/>
                    <a:pt x="5034516" y="172"/>
                  </a:cubicBezTo>
                  <a:cubicBezTo>
                    <a:pt x="5114260" y="-5144"/>
                    <a:pt x="5287926" y="113586"/>
                    <a:pt x="5326912" y="186242"/>
                  </a:cubicBezTo>
                  <a:cubicBezTo>
                    <a:pt x="5365898" y="258898"/>
                    <a:pt x="5249825" y="417500"/>
                    <a:pt x="5268432" y="436107"/>
                  </a:cubicBezTo>
                  <a:cubicBezTo>
                    <a:pt x="5287039" y="454714"/>
                    <a:pt x="5378302" y="337756"/>
                    <a:pt x="5438553" y="297884"/>
                  </a:cubicBezTo>
                  <a:cubicBezTo>
                    <a:pt x="5498804" y="258012"/>
                    <a:pt x="5548423" y="242950"/>
                    <a:pt x="5629939" y="196875"/>
                  </a:cubicBezTo>
                  <a:cubicBezTo>
                    <a:pt x="5711455" y="150800"/>
                    <a:pt x="5831072" y="48018"/>
                    <a:pt x="5927651" y="21437"/>
                  </a:cubicBezTo>
                  <a:cubicBezTo>
                    <a:pt x="6024230" y="-5144"/>
                    <a:pt x="6088026" y="39158"/>
                    <a:pt x="6209414" y="37386"/>
                  </a:cubicBezTo>
                  <a:cubicBezTo>
                    <a:pt x="6330802" y="35614"/>
                    <a:pt x="6493391" y="23209"/>
                    <a:pt x="6655981" y="10805"/>
                  </a:cubicBezTo>
                </a:path>
              </a:pathLst>
            </a:cu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sto MT" panose="02040603050505030304"/>
                <a:ea typeface="+mn-ea"/>
                <a:cs typeface="Arial" panose="020B0604020202020204" pitchFamily="34" charset="0"/>
              </a:endParaRPr>
            </a:p>
          </p:txBody>
        </p:sp>
        <p:sp>
          <p:nvSpPr>
            <p:cNvPr id="8" name="צורה חופשית: צורה 7">
              <a:extLst>
                <a:ext uri="{FF2B5EF4-FFF2-40B4-BE49-F238E27FC236}">
                  <a16:creationId xmlns:a16="http://schemas.microsoft.com/office/drawing/2014/main" id="{4C7AED84-2B5F-4497-B0DB-A53A1EE07DB5}"/>
                </a:ext>
              </a:extLst>
            </p:cNvPr>
            <p:cNvSpPr/>
            <p:nvPr/>
          </p:nvSpPr>
          <p:spPr>
            <a:xfrm>
              <a:off x="1770321" y="2083725"/>
              <a:ext cx="6709144" cy="2477642"/>
            </a:xfrm>
            <a:custGeom>
              <a:avLst/>
              <a:gdLst>
                <a:gd name="connsiteX0" fmla="*/ 0 w 6709144"/>
                <a:gd name="connsiteY0" fmla="*/ 2477642 h 2477642"/>
                <a:gd name="connsiteX1" fmla="*/ 271130 w 6709144"/>
                <a:gd name="connsiteY1" fmla="*/ 2302205 h 2477642"/>
                <a:gd name="connsiteX2" fmla="*/ 398721 w 6709144"/>
                <a:gd name="connsiteY2" fmla="*/ 2041708 h 2477642"/>
                <a:gd name="connsiteX3" fmla="*/ 510363 w 6709144"/>
                <a:gd name="connsiteY3" fmla="*/ 1728047 h 2477642"/>
                <a:gd name="connsiteX4" fmla="*/ 451884 w 6709144"/>
                <a:gd name="connsiteY4" fmla="*/ 1398438 h 2477642"/>
                <a:gd name="connsiteX5" fmla="*/ 728330 w 6709144"/>
                <a:gd name="connsiteY5" fmla="*/ 1302745 h 2477642"/>
                <a:gd name="connsiteX6" fmla="*/ 1015409 w 6709144"/>
                <a:gd name="connsiteY6" fmla="*/ 1446284 h 2477642"/>
                <a:gd name="connsiteX7" fmla="*/ 1233377 w 6709144"/>
                <a:gd name="connsiteY7" fmla="*/ 1674884 h 2477642"/>
                <a:gd name="connsiteX8" fmla="*/ 1270591 w 6709144"/>
                <a:gd name="connsiteY8" fmla="*/ 2036391 h 2477642"/>
                <a:gd name="connsiteX9" fmla="*/ 1228060 w 6709144"/>
                <a:gd name="connsiteY9" fmla="*/ 2195880 h 2477642"/>
                <a:gd name="connsiteX10" fmla="*/ 1424763 w 6709144"/>
                <a:gd name="connsiteY10" fmla="*/ 2296889 h 2477642"/>
                <a:gd name="connsiteX11" fmla="*/ 1547037 w 6709144"/>
                <a:gd name="connsiteY11" fmla="*/ 2472326 h 2477642"/>
                <a:gd name="connsiteX12" fmla="*/ 1669312 w 6709144"/>
                <a:gd name="connsiteY12" fmla="*/ 2360684 h 2477642"/>
                <a:gd name="connsiteX13" fmla="*/ 1892595 w 6709144"/>
                <a:gd name="connsiteY13" fmla="*/ 2047024 h 2477642"/>
                <a:gd name="connsiteX14" fmla="*/ 2211572 w 6709144"/>
                <a:gd name="connsiteY14" fmla="*/ 1802475 h 2477642"/>
                <a:gd name="connsiteX15" fmla="*/ 2620926 w 6709144"/>
                <a:gd name="connsiteY15" fmla="*/ 1621722 h 2477642"/>
                <a:gd name="connsiteX16" fmla="*/ 3046228 w 6709144"/>
                <a:gd name="connsiteY16" fmla="*/ 1818424 h 2477642"/>
                <a:gd name="connsiteX17" fmla="*/ 3290777 w 6709144"/>
                <a:gd name="connsiteY17" fmla="*/ 1499447 h 2477642"/>
                <a:gd name="connsiteX18" fmla="*/ 3668232 w 6709144"/>
                <a:gd name="connsiteY18" fmla="*/ 1297428 h 2477642"/>
                <a:gd name="connsiteX19" fmla="*/ 4481623 w 6709144"/>
                <a:gd name="connsiteY19" fmla="*/ 882759 h 2477642"/>
                <a:gd name="connsiteX20" fmla="*/ 4524153 w 6709144"/>
                <a:gd name="connsiteY20" fmla="*/ 659475 h 2477642"/>
                <a:gd name="connsiteX21" fmla="*/ 4662377 w 6709144"/>
                <a:gd name="connsiteY21" fmla="*/ 441508 h 2477642"/>
                <a:gd name="connsiteX22" fmla="*/ 5007935 w 6709144"/>
                <a:gd name="connsiteY22" fmla="*/ 21522 h 2477642"/>
                <a:gd name="connsiteX23" fmla="*/ 5316279 w 6709144"/>
                <a:gd name="connsiteY23" fmla="*/ 80001 h 2477642"/>
                <a:gd name="connsiteX24" fmla="*/ 5465135 w 6709144"/>
                <a:gd name="connsiteY24" fmla="*/ 244805 h 2477642"/>
                <a:gd name="connsiteX25" fmla="*/ 5539563 w 6709144"/>
                <a:gd name="connsiteY25" fmla="*/ 260754 h 2477642"/>
                <a:gd name="connsiteX26" fmla="*/ 5869172 w 6709144"/>
                <a:gd name="connsiteY26" fmla="*/ 32154 h 2477642"/>
                <a:gd name="connsiteX27" fmla="*/ 6709144 w 6709144"/>
                <a:gd name="connsiteY27" fmla="*/ 26838 h 2477642"/>
                <a:gd name="connsiteX28" fmla="*/ 6709144 w 6709144"/>
                <a:gd name="connsiteY28" fmla="*/ 26838 h 2477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6709144" h="2477642">
                  <a:moveTo>
                    <a:pt x="0" y="2477642"/>
                  </a:moveTo>
                  <a:cubicBezTo>
                    <a:pt x="102338" y="2426251"/>
                    <a:pt x="204677" y="2374861"/>
                    <a:pt x="271130" y="2302205"/>
                  </a:cubicBezTo>
                  <a:cubicBezTo>
                    <a:pt x="337584" y="2229549"/>
                    <a:pt x="358849" y="2137401"/>
                    <a:pt x="398721" y="2041708"/>
                  </a:cubicBezTo>
                  <a:cubicBezTo>
                    <a:pt x="438593" y="1946015"/>
                    <a:pt x="501503" y="1835259"/>
                    <a:pt x="510363" y="1728047"/>
                  </a:cubicBezTo>
                  <a:cubicBezTo>
                    <a:pt x="519223" y="1620835"/>
                    <a:pt x="415556" y="1469322"/>
                    <a:pt x="451884" y="1398438"/>
                  </a:cubicBezTo>
                  <a:cubicBezTo>
                    <a:pt x="488212" y="1327554"/>
                    <a:pt x="634409" y="1294771"/>
                    <a:pt x="728330" y="1302745"/>
                  </a:cubicBezTo>
                  <a:cubicBezTo>
                    <a:pt x="822251" y="1310719"/>
                    <a:pt x="931235" y="1384261"/>
                    <a:pt x="1015409" y="1446284"/>
                  </a:cubicBezTo>
                  <a:cubicBezTo>
                    <a:pt x="1099583" y="1508307"/>
                    <a:pt x="1190847" y="1576533"/>
                    <a:pt x="1233377" y="1674884"/>
                  </a:cubicBezTo>
                  <a:cubicBezTo>
                    <a:pt x="1275907" y="1773235"/>
                    <a:pt x="1271477" y="1949558"/>
                    <a:pt x="1270591" y="2036391"/>
                  </a:cubicBezTo>
                  <a:cubicBezTo>
                    <a:pt x="1269705" y="2123224"/>
                    <a:pt x="1202365" y="2152464"/>
                    <a:pt x="1228060" y="2195880"/>
                  </a:cubicBezTo>
                  <a:cubicBezTo>
                    <a:pt x="1253755" y="2239296"/>
                    <a:pt x="1371600" y="2250815"/>
                    <a:pt x="1424763" y="2296889"/>
                  </a:cubicBezTo>
                  <a:cubicBezTo>
                    <a:pt x="1477926" y="2342963"/>
                    <a:pt x="1506279" y="2461694"/>
                    <a:pt x="1547037" y="2472326"/>
                  </a:cubicBezTo>
                  <a:cubicBezTo>
                    <a:pt x="1587795" y="2482958"/>
                    <a:pt x="1611719" y="2431568"/>
                    <a:pt x="1669312" y="2360684"/>
                  </a:cubicBezTo>
                  <a:cubicBezTo>
                    <a:pt x="1726905" y="2289800"/>
                    <a:pt x="1802218" y="2140059"/>
                    <a:pt x="1892595" y="2047024"/>
                  </a:cubicBezTo>
                  <a:cubicBezTo>
                    <a:pt x="1982972" y="1953989"/>
                    <a:pt x="2090184" y="1873359"/>
                    <a:pt x="2211572" y="1802475"/>
                  </a:cubicBezTo>
                  <a:cubicBezTo>
                    <a:pt x="2332960" y="1731591"/>
                    <a:pt x="2481817" y="1619064"/>
                    <a:pt x="2620926" y="1621722"/>
                  </a:cubicBezTo>
                  <a:cubicBezTo>
                    <a:pt x="2760035" y="1624380"/>
                    <a:pt x="2934586" y="1838803"/>
                    <a:pt x="3046228" y="1818424"/>
                  </a:cubicBezTo>
                  <a:cubicBezTo>
                    <a:pt x="3157870" y="1798045"/>
                    <a:pt x="3187110" y="1586280"/>
                    <a:pt x="3290777" y="1499447"/>
                  </a:cubicBezTo>
                  <a:cubicBezTo>
                    <a:pt x="3394444" y="1412614"/>
                    <a:pt x="3668232" y="1297428"/>
                    <a:pt x="3668232" y="1297428"/>
                  </a:cubicBezTo>
                  <a:cubicBezTo>
                    <a:pt x="3866706" y="1194647"/>
                    <a:pt x="4338970" y="989084"/>
                    <a:pt x="4481623" y="882759"/>
                  </a:cubicBezTo>
                  <a:cubicBezTo>
                    <a:pt x="4624277" y="776433"/>
                    <a:pt x="4494027" y="733017"/>
                    <a:pt x="4524153" y="659475"/>
                  </a:cubicBezTo>
                  <a:cubicBezTo>
                    <a:pt x="4554279" y="585933"/>
                    <a:pt x="4581747" y="547833"/>
                    <a:pt x="4662377" y="441508"/>
                  </a:cubicBezTo>
                  <a:cubicBezTo>
                    <a:pt x="4743007" y="335182"/>
                    <a:pt x="4898951" y="81773"/>
                    <a:pt x="5007935" y="21522"/>
                  </a:cubicBezTo>
                  <a:cubicBezTo>
                    <a:pt x="5116919" y="-38729"/>
                    <a:pt x="5240079" y="42787"/>
                    <a:pt x="5316279" y="80001"/>
                  </a:cubicBezTo>
                  <a:cubicBezTo>
                    <a:pt x="5392479" y="117215"/>
                    <a:pt x="5427921" y="214680"/>
                    <a:pt x="5465135" y="244805"/>
                  </a:cubicBezTo>
                  <a:cubicBezTo>
                    <a:pt x="5502349" y="274930"/>
                    <a:pt x="5472224" y="296196"/>
                    <a:pt x="5539563" y="260754"/>
                  </a:cubicBezTo>
                  <a:cubicBezTo>
                    <a:pt x="5606902" y="225312"/>
                    <a:pt x="5674242" y="71140"/>
                    <a:pt x="5869172" y="32154"/>
                  </a:cubicBezTo>
                  <a:cubicBezTo>
                    <a:pt x="6064102" y="-6832"/>
                    <a:pt x="6709144" y="26838"/>
                    <a:pt x="6709144" y="26838"/>
                  </a:cubicBezTo>
                  <a:lnTo>
                    <a:pt x="6709144" y="26838"/>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sto MT" panose="02040603050505030304"/>
                <a:ea typeface="+mn-ea"/>
                <a:cs typeface="Arial" panose="020B0604020202020204" pitchFamily="34" charset="0"/>
              </a:endParaRPr>
            </a:p>
          </p:txBody>
        </p:sp>
        <p:sp>
          <p:nvSpPr>
            <p:cNvPr id="9" name="חץ: למטה 8">
              <a:extLst>
                <a:ext uri="{FF2B5EF4-FFF2-40B4-BE49-F238E27FC236}">
                  <a16:creationId xmlns:a16="http://schemas.microsoft.com/office/drawing/2014/main" id="{144E5D40-5416-47B5-A791-3EE17B6CFA0F}"/>
                </a:ext>
              </a:extLst>
            </p:cNvPr>
            <p:cNvSpPr/>
            <p:nvPr/>
          </p:nvSpPr>
          <p:spPr>
            <a:xfrm flipV="1">
              <a:off x="3441700" y="2436767"/>
              <a:ext cx="444500" cy="2477642"/>
            </a:xfrm>
            <a:prstGeom prst="down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he-IL" sz="1800" b="0" i="0" u="none" strike="noStrike" kern="1200" cap="none" spc="0" normalizeH="0" baseline="0" noProof="0">
                <a:ln>
                  <a:noFill/>
                </a:ln>
                <a:solidFill>
                  <a:prstClr val="white"/>
                </a:solidFill>
                <a:effectLst/>
                <a:uLnTx/>
                <a:uFillTx/>
                <a:latin typeface="Calisto MT" panose="02040603050505030304"/>
                <a:ea typeface="+mn-ea"/>
                <a:cs typeface="Arial" panose="020B0604020202020204" pitchFamily="34" charset="0"/>
              </a:endParaRPr>
            </a:p>
          </p:txBody>
        </p:sp>
      </p:grpSp>
      <p:sp>
        <p:nvSpPr>
          <p:cNvPr id="3" name="מלבן: פינות מעוגלות 2">
            <a:extLst>
              <a:ext uri="{FF2B5EF4-FFF2-40B4-BE49-F238E27FC236}">
                <a16:creationId xmlns:a16="http://schemas.microsoft.com/office/drawing/2014/main" id="{3951650B-BFE1-4AA9-B013-FF7A5819BD51}"/>
              </a:ext>
            </a:extLst>
          </p:cNvPr>
          <p:cNvSpPr/>
          <p:nvPr/>
        </p:nvSpPr>
        <p:spPr>
          <a:xfrm>
            <a:off x="6193410" y="1517713"/>
            <a:ext cx="2630079" cy="815357"/>
          </a:xfrm>
          <a:prstGeom prst="round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Boundary </a:t>
            </a:r>
            <a:endParaRPr kumimoji="0" lang="he-IL" sz="2800" b="0"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endParaRPr>
          </a:p>
        </p:txBody>
      </p:sp>
      <p:sp>
        <p:nvSpPr>
          <p:cNvPr id="11" name="מלבן: פינות מעוגלות 10">
            <a:extLst>
              <a:ext uri="{FF2B5EF4-FFF2-40B4-BE49-F238E27FC236}">
                <a16:creationId xmlns:a16="http://schemas.microsoft.com/office/drawing/2014/main" id="{59250E2E-F1CF-44F8-BCAA-9E30EC136A88}"/>
              </a:ext>
            </a:extLst>
          </p:cNvPr>
          <p:cNvSpPr/>
          <p:nvPr/>
        </p:nvSpPr>
        <p:spPr>
          <a:xfrm>
            <a:off x="6193409" y="2692860"/>
            <a:ext cx="2630079" cy="815357"/>
          </a:xfrm>
          <a:prstGeom prst="round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Linear </a:t>
            </a:r>
            <a:endParaRPr kumimoji="0" lang="he-IL" sz="2800" b="0"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endParaRPr>
          </a:p>
        </p:txBody>
      </p:sp>
      <p:sp>
        <p:nvSpPr>
          <p:cNvPr id="12" name="מלבן: פינות מעוגלות 11">
            <a:extLst>
              <a:ext uri="{FF2B5EF4-FFF2-40B4-BE49-F238E27FC236}">
                <a16:creationId xmlns:a16="http://schemas.microsoft.com/office/drawing/2014/main" id="{C4D69C05-1CC7-4A9D-A3FB-C6ECE5519F91}"/>
              </a:ext>
            </a:extLst>
          </p:cNvPr>
          <p:cNvSpPr/>
          <p:nvPr/>
        </p:nvSpPr>
        <p:spPr>
          <a:xfrm>
            <a:off x="6193409" y="3866990"/>
            <a:ext cx="2630079" cy="815357"/>
          </a:xfrm>
          <a:prstGeom prst="round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“Doctrinal” </a:t>
            </a:r>
            <a:endParaRPr kumimoji="0" lang="he-IL" sz="2800" b="0"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endParaRPr>
          </a:p>
        </p:txBody>
      </p:sp>
      <p:sp>
        <p:nvSpPr>
          <p:cNvPr id="13" name="מלבן: פינות מעוגלות 12">
            <a:extLst>
              <a:ext uri="{FF2B5EF4-FFF2-40B4-BE49-F238E27FC236}">
                <a16:creationId xmlns:a16="http://schemas.microsoft.com/office/drawing/2014/main" id="{E75B85F2-6CE8-4DF8-BAD3-0C714AADC8F5}"/>
              </a:ext>
            </a:extLst>
          </p:cNvPr>
          <p:cNvSpPr/>
          <p:nvPr/>
        </p:nvSpPr>
        <p:spPr>
          <a:xfrm>
            <a:off x="6193409" y="5036084"/>
            <a:ext cx="2630079" cy="815357"/>
          </a:xfrm>
          <a:prstGeom prst="roundRect">
            <a:avLst/>
          </a:prstGeom>
          <a:solidFill>
            <a:schemeClr val="bg1">
              <a:lumMod val="75000"/>
              <a:lumOff val="25000"/>
            </a:schemeClr>
          </a:solid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sto MT" panose="02040603050505030304"/>
                <a:ea typeface="+mn-ea"/>
                <a:cs typeface="+mn-cs"/>
              </a:rPr>
              <a:t>With out any creativity</a:t>
            </a:r>
            <a:endParaRPr kumimoji="0" lang="he-IL" sz="2800" b="0" i="0" u="none" strike="noStrike" kern="1200" cap="none" spc="0" normalizeH="0" baseline="0" noProof="0" dirty="0">
              <a:ln>
                <a:noFill/>
              </a:ln>
              <a:solidFill>
                <a:prstClr val="white"/>
              </a:solidFill>
              <a:effectLst/>
              <a:uLnTx/>
              <a:uFillTx/>
              <a:latin typeface="Calisto MT" panose="02040603050505030304"/>
              <a:ea typeface="+mn-ea"/>
              <a:cs typeface="Arial" panose="020B0604020202020204" pitchFamily="34" charset="0"/>
            </a:endParaRPr>
          </a:p>
        </p:txBody>
      </p:sp>
    </p:spTree>
    <p:extLst>
      <p:ext uri="{BB962C8B-B14F-4D97-AF65-F5344CB8AC3E}">
        <p14:creationId xmlns:p14="http://schemas.microsoft.com/office/powerpoint/2010/main" val="1161796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en-US" sz="3600" b="1" dirty="0">
                <a:ln w="11430"/>
                <a:solidFill>
                  <a:schemeClr val="tx1"/>
                </a:solidFill>
                <a:latin typeface="Arial" panose="020B0604020202020204" pitchFamily="34" charset="0"/>
                <a:ea typeface="Tahoma" panose="020B0604030504040204" pitchFamily="34" charset="0"/>
                <a:cs typeface="Arial" panose="020B0604020202020204" pitchFamily="34" charset="0"/>
              </a:rPr>
              <a:t>Agenda</a:t>
            </a:r>
            <a:endParaRPr lang="he-IL" sz="3600" b="1" dirty="0">
              <a:ln w="11430"/>
              <a:solidFill>
                <a:schemeClr val="tx1"/>
              </a:solidFill>
              <a:latin typeface="Arial" panose="020B0604020202020204" pitchFamily="34" charset="0"/>
              <a:ea typeface="Tahoma" panose="020B0604030504040204" pitchFamily="34" charset="0"/>
              <a:cs typeface="Arial" panose="020B0604020202020204" pitchFamily="34" charset="0"/>
            </a:endParaRPr>
          </a:p>
        </p:txBody>
      </p:sp>
      <p:sp>
        <p:nvSpPr>
          <p:cNvPr id="3" name="מציין מיקום תוכן 2"/>
          <p:cNvSpPr>
            <a:spLocks noGrp="1"/>
          </p:cNvSpPr>
          <p:nvPr>
            <p:ph idx="1"/>
          </p:nvPr>
        </p:nvSpPr>
        <p:spPr>
          <a:xfrm>
            <a:off x="174171" y="1690689"/>
            <a:ext cx="8667988" cy="4351338"/>
          </a:xfrm>
        </p:spPr>
        <p:txBody>
          <a:bodyPr>
            <a:normAutofit/>
          </a:bodyPr>
          <a:lstStyle/>
          <a:p>
            <a:pPr algn="l" rtl="0"/>
            <a:r>
              <a:rPr lang="en-US" sz="2800" dirty="0"/>
              <a:t>Structure of the IDF Military Colleges </a:t>
            </a:r>
          </a:p>
          <a:p>
            <a:pPr algn="l" rtl="0"/>
            <a:r>
              <a:rPr lang="en-US" sz="2800" dirty="0"/>
              <a:t>Alon Command &amp; Staff College</a:t>
            </a:r>
          </a:p>
          <a:p>
            <a:pPr algn="l" rtl="0"/>
            <a:r>
              <a:rPr lang="en-US" sz="2800" dirty="0"/>
              <a:t>IDF - Military History &amp; Development</a:t>
            </a:r>
          </a:p>
          <a:p>
            <a:pPr algn="l" rtl="0"/>
            <a:r>
              <a:rPr lang="en-US" sz="2800" dirty="0"/>
              <a:t>Military History &amp; Development</a:t>
            </a:r>
          </a:p>
          <a:p>
            <a:pPr algn="l" rtl="0"/>
            <a:r>
              <a:rPr lang="en-US" sz="2800" dirty="0"/>
              <a:t>Battle analysis</a:t>
            </a:r>
          </a:p>
          <a:p>
            <a:pPr algn="l" rtl="0"/>
            <a:r>
              <a:rPr lang="en-US" sz="2800" dirty="0"/>
              <a:t>Military Creativity &amp; Flexibility</a:t>
            </a:r>
          </a:p>
          <a:p>
            <a:pPr algn="l" rtl="0"/>
            <a:r>
              <a:rPr lang="en-US" sz="2800" dirty="0"/>
              <a:t>Questions?</a:t>
            </a:r>
            <a:endParaRPr lang="he-IL" sz="2800" dirty="0"/>
          </a:p>
          <a:p>
            <a:endParaRPr lang="he-IL" sz="2800" dirty="0"/>
          </a:p>
        </p:txBody>
      </p:sp>
    </p:spTree>
    <p:extLst>
      <p:ext uri="{BB962C8B-B14F-4D97-AF65-F5344CB8AC3E}">
        <p14:creationId xmlns:p14="http://schemas.microsoft.com/office/powerpoint/2010/main" val="2472576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כותרת 1"/>
          <p:cNvSpPr txBox="1">
            <a:spLocks/>
          </p:cNvSpPr>
          <p:nvPr/>
        </p:nvSpPr>
        <p:spPr>
          <a:xfrm>
            <a:off x="1445004" y="146509"/>
            <a:ext cx="6097761" cy="673825"/>
          </a:xfrm>
          <a:prstGeom prst="rect">
            <a:avLst/>
          </a:prstGeom>
        </p:spPr>
        <p:txBody>
          <a:bodyPr/>
          <a:lstStyle>
            <a:lvl1pPr algn="ctr" rtl="1" eaLnBrk="0" fontAlgn="base" hangingPunct="0">
              <a:lnSpc>
                <a:spcPct val="150000"/>
              </a:lnSpc>
              <a:spcBef>
                <a:spcPct val="0"/>
              </a:spcBef>
              <a:spcAft>
                <a:spcPct val="0"/>
              </a:spcAft>
              <a:defRPr sz="2800" b="1" kern="1200" cap="none" spc="0">
                <a:ln w="11430"/>
                <a:solidFill>
                  <a:srgbClr val="002060"/>
                </a:solidFill>
                <a:effectLst>
                  <a:outerShdw blurRad="50800" dist="39000" dir="5460000" algn="tl">
                    <a:srgbClr val="000000">
                      <a:alpha val="38000"/>
                    </a:srgbClr>
                  </a:outerShdw>
                </a:effectLst>
                <a:latin typeface="Tahoma" pitchFamily="34" charset="0"/>
                <a:ea typeface="+mj-ea"/>
                <a:cs typeface="Tahoma" pitchFamily="34" charset="0"/>
              </a:defRPr>
            </a:lvl1pPr>
            <a:lvl2pPr algn="ctr" rtl="1" eaLnBrk="0" fontAlgn="base" hangingPunct="0">
              <a:lnSpc>
                <a:spcPct val="150000"/>
              </a:lnSpc>
              <a:spcBef>
                <a:spcPct val="0"/>
              </a:spcBef>
              <a:spcAft>
                <a:spcPct val="0"/>
              </a:spcAft>
              <a:defRPr sz="2800" b="1">
                <a:solidFill>
                  <a:srgbClr val="002060"/>
                </a:solidFill>
                <a:latin typeface="Tahoma" pitchFamily="34" charset="0"/>
                <a:cs typeface="Tahoma" pitchFamily="34" charset="0"/>
              </a:defRPr>
            </a:lvl2pPr>
            <a:lvl3pPr algn="ctr" rtl="1" eaLnBrk="0" fontAlgn="base" hangingPunct="0">
              <a:lnSpc>
                <a:spcPct val="150000"/>
              </a:lnSpc>
              <a:spcBef>
                <a:spcPct val="0"/>
              </a:spcBef>
              <a:spcAft>
                <a:spcPct val="0"/>
              </a:spcAft>
              <a:defRPr sz="2800" b="1">
                <a:solidFill>
                  <a:srgbClr val="002060"/>
                </a:solidFill>
                <a:latin typeface="Tahoma" pitchFamily="34" charset="0"/>
                <a:cs typeface="Tahoma" pitchFamily="34" charset="0"/>
              </a:defRPr>
            </a:lvl3pPr>
            <a:lvl4pPr algn="ctr" rtl="1" eaLnBrk="0" fontAlgn="base" hangingPunct="0">
              <a:lnSpc>
                <a:spcPct val="150000"/>
              </a:lnSpc>
              <a:spcBef>
                <a:spcPct val="0"/>
              </a:spcBef>
              <a:spcAft>
                <a:spcPct val="0"/>
              </a:spcAft>
              <a:defRPr sz="2800" b="1">
                <a:solidFill>
                  <a:srgbClr val="002060"/>
                </a:solidFill>
                <a:latin typeface="Tahoma" pitchFamily="34" charset="0"/>
                <a:cs typeface="Tahoma" pitchFamily="34" charset="0"/>
              </a:defRPr>
            </a:lvl4pPr>
            <a:lvl5pPr algn="ctr" rtl="1" eaLnBrk="0" fontAlgn="base" hangingPunct="0">
              <a:lnSpc>
                <a:spcPct val="150000"/>
              </a:lnSpc>
              <a:spcBef>
                <a:spcPct val="0"/>
              </a:spcBef>
              <a:spcAft>
                <a:spcPct val="0"/>
              </a:spcAft>
              <a:defRPr sz="2800" b="1">
                <a:solidFill>
                  <a:srgbClr val="002060"/>
                </a:solidFill>
                <a:latin typeface="Tahoma" pitchFamily="34" charset="0"/>
                <a:cs typeface="Tahoma" pitchFamily="34" charset="0"/>
              </a:defRPr>
            </a:lvl5pPr>
            <a:lvl6pPr marL="457200" algn="l" rtl="1" fontAlgn="base">
              <a:spcBef>
                <a:spcPct val="0"/>
              </a:spcBef>
              <a:spcAft>
                <a:spcPct val="0"/>
              </a:spcAft>
              <a:defRPr sz="5000">
                <a:solidFill>
                  <a:schemeClr val="tx2"/>
                </a:solidFill>
                <a:latin typeface="Calibri" pitchFamily="34" charset="0"/>
                <a:cs typeface="Arial" pitchFamily="34" charset="0"/>
              </a:defRPr>
            </a:lvl6pPr>
            <a:lvl7pPr marL="914400" algn="l" rtl="1" fontAlgn="base">
              <a:spcBef>
                <a:spcPct val="0"/>
              </a:spcBef>
              <a:spcAft>
                <a:spcPct val="0"/>
              </a:spcAft>
              <a:defRPr sz="5000">
                <a:solidFill>
                  <a:schemeClr val="tx2"/>
                </a:solidFill>
                <a:latin typeface="Calibri" pitchFamily="34" charset="0"/>
                <a:cs typeface="Arial" pitchFamily="34" charset="0"/>
              </a:defRPr>
            </a:lvl7pPr>
            <a:lvl8pPr marL="1371600" algn="l" rtl="1" fontAlgn="base">
              <a:spcBef>
                <a:spcPct val="0"/>
              </a:spcBef>
              <a:spcAft>
                <a:spcPct val="0"/>
              </a:spcAft>
              <a:defRPr sz="5000">
                <a:solidFill>
                  <a:schemeClr val="tx2"/>
                </a:solidFill>
                <a:latin typeface="Calibri" pitchFamily="34" charset="0"/>
                <a:cs typeface="Arial" pitchFamily="34" charset="0"/>
              </a:defRPr>
            </a:lvl8pPr>
            <a:lvl9pPr marL="1828800" algn="l" rtl="1" fontAlgn="base">
              <a:spcBef>
                <a:spcPct val="0"/>
              </a:spcBef>
              <a:spcAft>
                <a:spcPct val="0"/>
              </a:spcAft>
              <a:defRPr sz="5000">
                <a:solidFill>
                  <a:schemeClr val="tx2"/>
                </a:solidFill>
                <a:latin typeface="Calibri" pitchFamily="34" charset="0"/>
                <a:cs typeface="Arial" pitchFamily="34" charset="0"/>
              </a:defRPr>
            </a:lvl9pPr>
          </a:lstStyle>
          <a:p>
            <a:pPr lvl="1" rtl="0" eaLnBrk="1" hangingPunct="1">
              <a:spcBef>
                <a:spcPts val="300"/>
              </a:spcBef>
              <a:buSzPct val="140000"/>
            </a:pPr>
            <a:r>
              <a:rPr lang="en-US" altLang="he-IL" sz="3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rPr>
              <a:t>Methods of Learning</a:t>
            </a:r>
            <a:endParaRPr lang="he-IL" altLang="he-IL" sz="3600" dirty="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endParaRPr>
          </a:p>
        </p:txBody>
      </p:sp>
      <p:grpSp>
        <p:nvGrpSpPr>
          <p:cNvPr id="4" name="קבוצה 3"/>
          <p:cNvGrpSpPr/>
          <p:nvPr/>
        </p:nvGrpSpPr>
        <p:grpSpPr>
          <a:xfrm>
            <a:off x="7085990" y="1114826"/>
            <a:ext cx="1474114" cy="1792575"/>
            <a:chOff x="7085990" y="1114826"/>
            <a:chExt cx="1474114" cy="1792575"/>
          </a:xfrm>
        </p:grpSpPr>
        <p:sp>
          <p:nvSpPr>
            <p:cNvPr id="6" name="מלבן 5"/>
            <p:cNvSpPr/>
            <p:nvPr/>
          </p:nvSpPr>
          <p:spPr>
            <a:xfrm>
              <a:off x="7085990" y="2316242"/>
              <a:ext cx="1409469" cy="591159"/>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Self Teaching</a:t>
              </a:r>
              <a:endParaRPr lang="he-IL" sz="1200" b="1" dirty="0">
                <a:latin typeface="Gisha" panose="020B0502040204020203" pitchFamily="34" charset="-79"/>
                <a:cs typeface="Gisha" panose="020B0502040204020203" pitchFamily="34" charset="-79"/>
              </a:endParaRPr>
            </a:p>
          </p:txBody>
        </p:sp>
        <p:pic>
          <p:nvPicPr>
            <p:cNvPr id="21" name="תמונה 2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07574" y="1114826"/>
              <a:ext cx="1452530" cy="1219951"/>
            </a:xfrm>
            <a:prstGeom prst="rect">
              <a:avLst/>
            </a:prstGeom>
            <a:ln>
              <a:noFill/>
            </a:ln>
            <a:effectLst>
              <a:outerShdw blurRad="190500" algn="tl" rotWithShape="0">
                <a:srgbClr val="000000">
                  <a:alpha val="70000"/>
                </a:srgbClr>
              </a:outerShdw>
            </a:effectLst>
          </p:spPr>
        </p:pic>
      </p:grpSp>
      <p:sp>
        <p:nvSpPr>
          <p:cNvPr id="9" name="מלבן 8"/>
          <p:cNvSpPr/>
          <p:nvPr/>
        </p:nvSpPr>
        <p:spPr>
          <a:xfrm>
            <a:off x="3015860" y="2185297"/>
            <a:ext cx="2552869" cy="591159"/>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One-on-One</a:t>
            </a:r>
          </a:p>
          <a:p>
            <a:pPr algn="ctr" rtl="0"/>
            <a:r>
              <a:rPr lang="en-US" sz="1200" dirty="0">
                <a:latin typeface="Gisha" panose="020B0502040204020203" pitchFamily="34" charset="-79"/>
                <a:cs typeface="Gisha" panose="020B0502040204020203" pitchFamily="34" charset="-79"/>
              </a:rPr>
              <a:t>Mutual Strengthening of abilities, deeper learning</a:t>
            </a:r>
            <a:endParaRPr lang="he-IL" sz="1200" dirty="0">
              <a:latin typeface="Gisha" panose="020B0502040204020203" pitchFamily="34" charset="-79"/>
              <a:cs typeface="Gisha" panose="020B0502040204020203" pitchFamily="34" charset="-79"/>
            </a:endParaRPr>
          </a:p>
        </p:txBody>
      </p:sp>
      <p:grpSp>
        <p:nvGrpSpPr>
          <p:cNvPr id="32" name="קבוצה 31"/>
          <p:cNvGrpSpPr/>
          <p:nvPr/>
        </p:nvGrpSpPr>
        <p:grpSpPr>
          <a:xfrm>
            <a:off x="148229" y="1041678"/>
            <a:ext cx="2417171" cy="1838352"/>
            <a:chOff x="-237169" y="1084164"/>
            <a:chExt cx="2417171" cy="1838352"/>
          </a:xfrm>
        </p:grpSpPr>
        <p:sp>
          <p:nvSpPr>
            <p:cNvPr id="11" name="מלבן 10"/>
            <p:cNvSpPr/>
            <p:nvPr/>
          </p:nvSpPr>
          <p:spPr>
            <a:xfrm>
              <a:off x="-237169" y="2331357"/>
              <a:ext cx="2417171" cy="591159"/>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Small Team</a:t>
              </a:r>
              <a:r>
                <a:rPr lang="he-IL" sz="1200" b="1" dirty="0">
                  <a:latin typeface="Gisha" panose="020B0502040204020203" pitchFamily="34" charset="-79"/>
                  <a:cs typeface="Gisha" panose="020B0502040204020203" pitchFamily="34" charset="-79"/>
                </a:rPr>
                <a:t> (4-5)</a:t>
              </a:r>
              <a:endParaRPr lang="en-US" sz="1200" dirty="0">
                <a:latin typeface="Gisha" panose="020B0502040204020203" pitchFamily="34" charset="-79"/>
                <a:cs typeface="Gisha" panose="020B0502040204020203" pitchFamily="34" charset="-79"/>
              </a:endParaRPr>
            </a:p>
            <a:p>
              <a:pPr algn="ctr" rtl="0"/>
              <a:r>
                <a:rPr lang="en-US" sz="1200" dirty="0">
                  <a:latin typeface="Gisha" panose="020B0502040204020203" pitchFamily="34" charset="-79"/>
                  <a:cs typeface="Gisha" panose="020B0502040204020203" pitchFamily="34" charset="-79"/>
                </a:rPr>
                <a:t>Deeper learning, getting out of comfort zones</a:t>
              </a:r>
              <a:endParaRPr lang="he-IL" sz="1200" dirty="0">
                <a:latin typeface="Gisha" panose="020B0502040204020203" pitchFamily="34" charset="-79"/>
                <a:cs typeface="Gisha" panose="020B0502040204020203" pitchFamily="34" charset="-79"/>
              </a:endParaRPr>
            </a:p>
          </p:txBody>
        </p:sp>
        <p:pic>
          <p:nvPicPr>
            <p:cNvPr id="25" name="תמונה 2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63222" y="1084164"/>
              <a:ext cx="1592769" cy="1125557"/>
            </a:xfrm>
            <a:prstGeom prst="rect">
              <a:avLst/>
            </a:prstGeom>
            <a:ln>
              <a:noFill/>
            </a:ln>
            <a:effectLst>
              <a:outerShdw blurRad="190500" algn="tl" rotWithShape="0">
                <a:srgbClr val="000000">
                  <a:alpha val="70000"/>
                </a:srgbClr>
              </a:outerShdw>
            </a:effectLst>
          </p:spPr>
        </p:pic>
      </p:grpSp>
      <p:grpSp>
        <p:nvGrpSpPr>
          <p:cNvPr id="37" name="קבוצה 36"/>
          <p:cNvGrpSpPr/>
          <p:nvPr/>
        </p:nvGrpSpPr>
        <p:grpSpPr>
          <a:xfrm>
            <a:off x="1762000" y="2953523"/>
            <a:ext cx="2466975" cy="1593274"/>
            <a:chOff x="2083418" y="3076021"/>
            <a:chExt cx="2466975" cy="1593274"/>
          </a:xfrm>
        </p:grpSpPr>
        <p:sp>
          <p:nvSpPr>
            <p:cNvPr id="13" name="מלבן 12"/>
            <p:cNvSpPr/>
            <p:nvPr/>
          </p:nvSpPr>
          <p:spPr>
            <a:xfrm>
              <a:off x="2083418" y="4133592"/>
              <a:ext cx="2466975" cy="535703"/>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Team</a:t>
              </a:r>
              <a:endParaRPr lang="en-US" sz="1200" dirty="0">
                <a:latin typeface="Gisha" panose="020B0502040204020203" pitchFamily="34" charset="-79"/>
                <a:cs typeface="Gisha" panose="020B0502040204020203" pitchFamily="34" charset="-79"/>
              </a:endParaRPr>
            </a:p>
            <a:p>
              <a:pPr algn="ctr" rtl="0"/>
              <a:r>
                <a:rPr lang="en-US" sz="1200" dirty="0">
                  <a:latin typeface="Gisha" panose="020B0502040204020203" pitchFamily="34" charset="-79"/>
                  <a:cs typeface="Gisha" panose="020B0502040204020203" pitchFamily="34" charset="-79"/>
                </a:rPr>
                <a:t>Leadership and individual development – “hall of mirrors”</a:t>
              </a:r>
              <a:endParaRPr lang="he-IL" sz="1200" dirty="0">
                <a:latin typeface="Gisha" panose="020B0502040204020203" pitchFamily="34" charset="-79"/>
                <a:cs typeface="Gisha" panose="020B0502040204020203" pitchFamily="34" charset="-79"/>
              </a:endParaRPr>
            </a:p>
          </p:txBody>
        </p:sp>
        <p:pic>
          <p:nvPicPr>
            <p:cNvPr id="26" name="תמונה 25"/>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2712823" y="3076021"/>
              <a:ext cx="1208166" cy="874666"/>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 name="קבוצה 2"/>
          <p:cNvGrpSpPr/>
          <p:nvPr/>
        </p:nvGrpSpPr>
        <p:grpSpPr>
          <a:xfrm>
            <a:off x="5669687" y="2953523"/>
            <a:ext cx="1437887" cy="1279725"/>
            <a:chOff x="3949402" y="4913794"/>
            <a:chExt cx="1559586" cy="1556995"/>
          </a:xfrm>
        </p:grpSpPr>
        <p:sp>
          <p:nvSpPr>
            <p:cNvPr id="15" name="מלבן 14"/>
            <p:cNvSpPr/>
            <p:nvPr/>
          </p:nvSpPr>
          <p:spPr>
            <a:xfrm>
              <a:off x="3949402" y="5708415"/>
              <a:ext cx="1515314" cy="762374"/>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Two Teams</a:t>
              </a:r>
              <a:endParaRPr lang="en-US" sz="1200" dirty="0">
                <a:latin typeface="Gisha" panose="020B0502040204020203" pitchFamily="34" charset="-79"/>
                <a:cs typeface="Gisha" panose="020B0502040204020203" pitchFamily="34" charset="-79"/>
              </a:endParaRPr>
            </a:p>
            <a:p>
              <a:pPr algn="ctr" rtl="0"/>
              <a:r>
                <a:rPr lang="en-US" sz="1200" dirty="0">
                  <a:latin typeface="Gisha" panose="020B0502040204020203" pitchFamily="34" charset="-79"/>
                  <a:cs typeface="Gisha" panose="020B0502040204020203" pitchFamily="34" charset="-79"/>
                </a:rPr>
                <a:t>Discourse, synergy</a:t>
              </a:r>
              <a:endParaRPr lang="he-IL" sz="1200" dirty="0">
                <a:latin typeface="Gisha" panose="020B0502040204020203" pitchFamily="34" charset="-79"/>
                <a:cs typeface="Gisha" panose="020B0502040204020203" pitchFamily="34" charset="-79"/>
              </a:endParaRPr>
            </a:p>
          </p:txBody>
        </p:sp>
        <p:pic>
          <p:nvPicPr>
            <p:cNvPr id="27" name="תמונה 2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49402" y="4913794"/>
              <a:ext cx="773726" cy="56014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8" name="תמונה 2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4735262" y="4913794"/>
              <a:ext cx="773726" cy="560149"/>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5" name="קבוצה 34"/>
          <p:cNvGrpSpPr/>
          <p:nvPr/>
        </p:nvGrpSpPr>
        <p:grpSpPr>
          <a:xfrm>
            <a:off x="2565400" y="4815212"/>
            <a:ext cx="3657599" cy="2030120"/>
            <a:chOff x="934246" y="4666019"/>
            <a:chExt cx="3657599" cy="2030120"/>
          </a:xfrm>
        </p:grpSpPr>
        <p:sp>
          <p:nvSpPr>
            <p:cNvPr id="17" name="מלבן 16"/>
            <p:cNvSpPr/>
            <p:nvPr/>
          </p:nvSpPr>
          <p:spPr>
            <a:xfrm>
              <a:off x="934246" y="5985009"/>
              <a:ext cx="3657599" cy="711130"/>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latin typeface="Gisha" panose="020B0502040204020203" pitchFamily="34" charset="-79"/>
                  <a:cs typeface="Gisha" panose="020B0502040204020203" pitchFamily="34" charset="-79"/>
                </a:rPr>
                <a:t>Lecture Hall</a:t>
              </a:r>
              <a:endParaRPr lang="en-US" sz="1200" dirty="0">
                <a:latin typeface="Gisha" panose="020B0502040204020203" pitchFamily="34" charset="-79"/>
                <a:cs typeface="Gisha" panose="020B0502040204020203" pitchFamily="34" charset="-79"/>
              </a:endParaRPr>
            </a:p>
            <a:p>
              <a:pPr algn="ctr" rtl="0"/>
              <a:r>
                <a:rPr lang="en-US" sz="1200" dirty="0">
                  <a:latin typeface="Gisha" panose="020B0502040204020203" pitchFamily="34" charset="-79"/>
                  <a:cs typeface="Gisha" panose="020B0502040204020203" pitchFamily="34" charset="-79"/>
                </a:rPr>
                <a:t>Unique content, senior leaders’ lectures, leadership development, after learning processing</a:t>
              </a:r>
              <a:endParaRPr lang="he-IL" sz="1200" dirty="0">
                <a:latin typeface="Gisha" panose="020B0502040204020203" pitchFamily="34" charset="-79"/>
                <a:cs typeface="Gisha" panose="020B0502040204020203" pitchFamily="34" charset="-79"/>
              </a:endParaRPr>
            </a:p>
          </p:txBody>
        </p:sp>
        <p:pic>
          <p:nvPicPr>
            <p:cNvPr id="29" name="תמונה 28"/>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2113233" y="4666019"/>
              <a:ext cx="1610197" cy="1184053"/>
            </a:xfrm>
            <a:prstGeom prst="rect">
              <a:avLst/>
            </a:prstGeom>
            <a:ln>
              <a:noFill/>
            </a:ln>
            <a:effectLst>
              <a:outerShdw blurRad="190500" algn="tl" rotWithShape="0">
                <a:srgbClr val="000000">
                  <a:alpha val="70000"/>
                </a:srgbClr>
              </a:outerShdw>
            </a:effectLst>
          </p:spPr>
        </p:pic>
      </p:grpSp>
      <p:grpSp>
        <p:nvGrpSpPr>
          <p:cNvPr id="36" name="קבוצה 35"/>
          <p:cNvGrpSpPr/>
          <p:nvPr/>
        </p:nvGrpSpPr>
        <p:grpSpPr>
          <a:xfrm>
            <a:off x="88900" y="4790618"/>
            <a:ext cx="2302505" cy="1868853"/>
            <a:chOff x="-175768" y="4601936"/>
            <a:chExt cx="2302505" cy="1868853"/>
          </a:xfrm>
        </p:grpSpPr>
        <p:sp>
          <p:nvSpPr>
            <p:cNvPr id="19" name="מלבן 18"/>
            <p:cNvSpPr/>
            <p:nvPr/>
          </p:nvSpPr>
          <p:spPr>
            <a:xfrm>
              <a:off x="-175768" y="5879630"/>
              <a:ext cx="2302505" cy="591159"/>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solidFill>
                    <a:schemeClr val="bg1"/>
                  </a:solidFill>
                  <a:latin typeface="Gisha" panose="020B0502040204020203" pitchFamily="34" charset="-79"/>
                  <a:cs typeface="Gisha" panose="020B0502040204020203" pitchFamily="34" charset="-79"/>
                </a:rPr>
                <a:t>Integrative Team Processing at selected points</a:t>
              </a:r>
              <a:endParaRPr lang="he-IL" sz="1200" b="1" dirty="0">
                <a:solidFill>
                  <a:schemeClr val="bg1"/>
                </a:solidFill>
                <a:latin typeface="Gisha" panose="020B0502040204020203" pitchFamily="34" charset="-79"/>
                <a:cs typeface="Gisha" panose="020B0502040204020203" pitchFamily="34" charset="-79"/>
              </a:endParaRPr>
            </a:p>
          </p:txBody>
        </p:sp>
        <p:pic>
          <p:nvPicPr>
            <p:cNvPr id="30" name="תמונה 2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76889" y="4601936"/>
              <a:ext cx="1593183" cy="1256891"/>
            </a:xfrm>
            <a:prstGeom prst="rect">
              <a:avLst/>
            </a:prstGeom>
            <a:ln>
              <a:noFill/>
            </a:ln>
            <a:effectLst>
              <a:outerShdw blurRad="190500" algn="tl" rotWithShape="0">
                <a:srgbClr val="000000">
                  <a:alpha val="70000"/>
                </a:srgbClr>
              </a:outerShdw>
            </a:effectLst>
          </p:spPr>
        </p:pic>
      </p:grpSp>
      <p:grpSp>
        <p:nvGrpSpPr>
          <p:cNvPr id="33" name="קבוצה 32"/>
          <p:cNvGrpSpPr/>
          <p:nvPr/>
        </p:nvGrpSpPr>
        <p:grpSpPr>
          <a:xfrm>
            <a:off x="6905988" y="4790618"/>
            <a:ext cx="1855702" cy="1992672"/>
            <a:chOff x="6905988" y="4857523"/>
            <a:chExt cx="1855702" cy="1992672"/>
          </a:xfrm>
        </p:grpSpPr>
        <p:sp>
          <p:nvSpPr>
            <p:cNvPr id="31" name="מלבן 30"/>
            <p:cNvSpPr/>
            <p:nvPr/>
          </p:nvSpPr>
          <p:spPr>
            <a:xfrm>
              <a:off x="6905988" y="6053006"/>
              <a:ext cx="1855702" cy="797189"/>
            </a:xfrm>
            <a:prstGeom prst="rect">
              <a:avLst/>
            </a:prstGeom>
            <a:ln>
              <a:noFill/>
            </a:ln>
          </p:spPr>
          <p:style>
            <a:lnRef idx="2">
              <a:schemeClr val="dk1"/>
            </a:lnRef>
            <a:fillRef idx="1">
              <a:schemeClr val="lt1"/>
            </a:fillRef>
            <a:effectRef idx="0">
              <a:schemeClr val="dk1"/>
            </a:effectRef>
            <a:fontRef idx="minor">
              <a:schemeClr val="dk1"/>
            </a:fontRef>
          </p:style>
          <p:txBody>
            <a:bodyPr rtlCol="1" anchor="ctr"/>
            <a:lstStyle/>
            <a:p>
              <a:pPr algn="ctr" rtl="0"/>
              <a:r>
                <a:rPr lang="en-US" sz="1200" b="1" dirty="0">
                  <a:solidFill>
                    <a:schemeClr val="bg1"/>
                  </a:solidFill>
                  <a:latin typeface="Gisha" panose="020B0502040204020203" pitchFamily="34" charset="-79"/>
                  <a:cs typeface="Gisha" panose="020B0502040204020203" pitchFamily="34" charset="-79"/>
                </a:rPr>
                <a:t>Debate</a:t>
              </a:r>
              <a:endParaRPr lang="en-US" sz="1200" dirty="0">
                <a:solidFill>
                  <a:schemeClr val="bg1"/>
                </a:solidFill>
                <a:latin typeface="Gisha" panose="020B0502040204020203" pitchFamily="34" charset="-79"/>
                <a:cs typeface="Gisha" panose="020B0502040204020203" pitchFamily="34" charset="-79"/>
              </a:endParaRPr>
            </a:p>
            <a:p>
              <a:pPr algn="ctr" rtl="0"/>
              <a:r>
                <a:rPr lang="en-US" sz="1200" dirty="0">
                  <a:solidFill>
                    <a:schemeClr val="bg1"/>
                  </a:solidFill>
                  <a:latin typeface="Gisha" panose="020B0502040204020203" pitchFamily="34" charset="-79"/>
                  <a:cs typeface="Gisha" panose="020B0502040204020203" pitchFamily="34" charset="-79"/>
                </a:rPr>
                <a:t>Critical thinking and developing “argument construction” abilities </a:t>
              </a:r>
              <a:endParaRPr lang="he-IL" sz="1200" dirty="0">
                <a:solidFill>
                  <a:schemeClr val="bg1"/>
                </a:solidFill>
                <a:latin typeface="Gisha" panose="020B0502040204020203" pitchFamily="34" charset="-79"/>
                <a:cs typeface="Gisha" panose="020B0502040204020203" pitchFamily="34" charset="-79"/>
              </a:endParaRPr>
            </a:p>
          </p:txBody>
        </p:sp>
        <p:pic>
          <p:nvPicPr>
            <p:cNvPr id="2" name="תמונה 1"/>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7107574" y="4857523"/>
              <a:ext cx="1470094" cy="1232079"/>
            </a:xfrm>
            <a:prstGeom prst="rect">
              <a:avLst/>
            </a:prstGeom>
          </p:spPr>
        </p:pic>
      </p:grpSp>
      <p:sp>
        <p:nvSpPr>
          <p:cNvPr id="38" name="אליפסה 37"/>
          <p:cNvSpPr/>
          <p:nvPr/>
        </p:nvSpPr>
        <p:spPr>
          <a:xfrm flipH="1">
            <a:off x="8338933" y="893828"/>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3</a:t>
            </a:r>
            <a:endParaRPr lang="he-IL" sz="2000" dirty="0"/>
          </a:p>
        </p:txBody>
      </p:sp>
      <p:sp>
        <p:nvSpPr>
          <p:cNvPr id="39" name="אליפסה 38"/>
          <p:cNvSpPr/>
          <p:nvPr/>
        </p:nvSpPr>
        <p:spPr>
          <a:xfrm flipH="1">
            <a:off x="5122099" y="828140"/>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2</a:t>
            </a:r>
            <a:endParaRPr lang="he-IL" sz="2000" dirty="0"/>
          </a:p>
        </p:txBody>
      </p:sp>
      <p:sp>
        <p:nvSpPr>
          <p:cNvPr id="40" name="אליפסה 39"/>
          <p:cNvSpPr/>
          <p:nvPr/>
        </p:nvSpPr>
        <p:spPr>
          <a:xfrm flipH="1">
            <a:off x="1986316" y="893828"/>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1</a:t>
            </a:r>
            <a:endParaRPr lang="he-IL" sz="2000" dirty="0"/>
          </a:p>
        </p:txBody>
      </p:sp>
      <p:sp>
        <p:nvSpPr>
          <p:cNvPr id="41" name="אליפסה 40"/>
          <p:cNvSpPr/>
          <p:nvPr/>
        </p:nvSpPr>
        <p:spPr>
          <a:xfrm flipH="1">
            <a:off x="8338933" y="4595931"/>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8</a:t>
            </a:r>
            <a:endParaRPr lang="he-IL" sz="2000" dirty="0"/>
          </a:p>
        </p:txBody>
      </p:sp>
      <p:sp>
        <p:nvSpPr>
          <p:cNvPr id="42" name="אליפסה 41"/>
          <p:cNvSpPr/>
          <p:nvPr/>
        </p:nvSpPr>
        <p:spPr>
          <a:xfrm flipH="1">
            <a:off x="5170551" y="4595931"/>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7</a:t>
            </a:r>
            <a:endParaRPr lang="he-IL" sz="2000" dirty="0"/>
          </a:p>
        </p:txBody>
      </p:sp>
      <p:sp>
        <p:nvSpPr>
          <p:cNvPr id="43" name="אליפסה 42"/>
          <p:cNvSpPr/>
          <p:nvPr/>
        </p:nvSpPr>
        <p:spPr>
          <a:xfrm flipH="1">
            <a:off x="1986316" y="4595931"/>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6</a:t>
            </a:r>
            <a:endParaRPr lang="he-IL" sz="2000" dirty="0"/>
          </a:p>
        </p:txBody>
      </p:sp>
      <p:sp>
        <p:nvSpPr>
          <p:cNvPr id="44" name="אליפסה 43"/>
          <p:cNvSpPr/>
          <p:nvPr/>
        </p:nvSpPr>
        <p:spPr>
          <a:xfrm flipH="1">
            <a:off x="7118761" y="2839340"/>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5</a:t>
            </a:r>
            <a:endParaRPr lang="he-IL" sz="2000" dirty="0"/>
          </a:p>
        </p:txBody>
      </p:sp>
      <p:sp>
        <p:nvSpPr>
          <p:cNvPr id="45" name="אליפסה 44"/>
          <p:cNvSpPr/>
          <p:nvPr/>
        </p:nvSpPr>
        <p:spPr>
          <a:xfrm flipH="1">
            <a:off x="3460584" y="2839340"/>
            <a:ext cx="313051" cy="362229"/>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lnRef>
          <a:fillRef idx="1">
            <a:schemeClr val="lt1"/>
          </a:fillRef>
          <a:effectRef idx="0">
            <a:schemeClr val="dk1"/>
          </a:effectRef>
          <a:fontRef idx="minor">
            <a:schemeClr val="dk1"/>
          </a:fontRef>
        </p:style>
        <p:txBody>
          <a:bodyPr rtlCol="1" anchor="ctr"/>
          <a:lstStyle/>
          <a:p>
            <a:pPr algn="ctr" rtl="0"/>
            <a:r>
              <a:rPr lang="en-US" sz="2000" dirty="0"/>
              <a:t>4</a:t>
            </a:r>
            <a:endParaRPr lang="he-IL" sz="2000" dirty="0"/>
          </a:p>
        </p:txBody>
      </p:sp>
      <p:pic>
        <p:nvPicPr>
          <p:cNvPr id="46" name="תמונה 45"/>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3472018" y="928451"/>
            <a:ext cx="1640555" cy="1228947"/>
          </a:xfrm>
          <a:prstGeom prst="rect">
            <a:avLst/>
          </a:prstGeom>
        </p:spPr>
      </p:pic>
    </p:spTree>
    <p:extLst>
      <p:ext uri="{BB962C8B-B14F-4D97-AF65-F5344CB8AC3E}">
        <p14:creationId xmlns:p14="http://schemas.microsoft.com/office/powerpoint/2010/main" val="2650830606"/>
      </p:ext>
    </p:extLst>
  </p:cSld>
  <p:clrMapOvr>
    <a:masterClrMapping/>
  </p:clrMapOvr>
  <p:transition spd="med">
    <p:wipe dir="d"/>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4" descr="תוצאת תמונה עבור ‪academic‬‏">
            <a:extLst>
              <a:ext uri="{FF2B5EF4-FFF2-40B4-BE49-F238E27FC236}">
                <a16:creationId xmlns:a16="http://schemas.microsoft.com/office/drawing/2014/main" id="{468203E5-C99E-4408-9AC3-F09EF423E13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525" r="17679"/>
          <a:stretch/>
        </p:blipFill>
        <p:spPr bwMode="auto">
          <a:xfrm>
            <a:off x="5845889" y="3506112"/>
            <a:ext cx="3298111" cy="3351888"/>
          </a:xfrm>
          <a:custGeom>
            <a:avLst/>
            <a:gdLst>
              <a:gd name="connsiteX0" fmla="*/ 0 w 4397481"/>
              <a:gd name="connsiteY0" fmla="*/ 0 h 3351888"/>
              <a:gd name="connsiteX1" fmla="*/ 4397481 w 4397481"/>
              <a:gd name="connsiteY1" fmla="*/ 0 h 3351888"/>
              <a:gd name="connsiteX2" fmla="*/ 4397481 w 4397481"/>
              <a:gd name="connsiteY2" fmla="*/ 3351888 h 3351888"/>
              <a:gd name="connsiteX3" fmla="*/ 1552363 w 4397481"/>
              <a:gd name="connsiteY3" fmla="*/ 3351888 h 3351888"/>
            </a:gdLst>
            <a:ahLst/>
            <a:cxnLst>
              <a:cxn ang="0">
                <a:pos x="connsiteX0" y="connsiteY0"/>
              </a:cxn>
              <a:cxn ang="0">
                <a:pos x="connsiteX1" y="connsiteY1"/>
              </a:cxn>
              <a:cxn ang="0">
                <a:pos x="connsiteX2" y="connsiteY2"/>
              </a:cxn>
              <a:cxn ang="0">
                <a:pos x="connsiteX3" y="connsiteY3"/>
              </a:cxn>
            </a:cxnLst>
            <a:rect l="l" t="t" r="r" b="b"/>
            <a:pathLst>
              <a:path w="4397481" h="3351888">
                <a:moveTo>
                  <a:pt x="0" y="0"/>
                </a:moveTo>
                <a:lnTo>
                  <a:pt x="4397481" y="0"/>
                </a:lnTo>
                <a:lnTo>
                  <a:pt x="4397481" y="3351888"/>
                </a:lnTo>
                <a:lnTo>
                  <a:pt x="1552363" y="3351888"/>
                </a:lnTo>
                <a:close/>
              </a:path>
            </a:pathLst>
          </a:custGeom>
          <a:noFill/>
          <a:extLst>
            <a:ext uri="{909E8E84-426E-40DD-AFC4-6F175D3DCCD1}">
              <a14:hiddenFill xmlns:a14="http://schemas.microsoft.com/office/drawing/2010/main">
                <a:solidFill>
                  <a:srgbClr val="FFFFFF"/>
                </a:solidFill>
              </a14:hiddenFill>
            </a:ext>
          </a:extLst>
        </p:spPr>
      </p:pic>
      <p:pic>
        <p:nvPicPr>
          <p:cNvPr id="8" name="תמונה 7">
            <a:extLst>
              <a:ext uri="{FF2B5EF4-FFF2-40B4-BE49-F238E27FC236}">
                <a16:creationId xmlns:a16="http://schemas.microsoft.com/office/drawing/2014/main" id="{EE246669-2FE5-40F0-9765-373C8EE35C62}"/>
              </a:ext>
            </a:extLst>
          </p:cNvPr>
          <p:cNvPicPr>
            <a:picLocks noChangeAspect="1"/>
          </p:cNvPicPr>
          <p:nvPr/>
        </p:nvPicPr>
        <p:blipFill rotWithShape="1">
          <a:blip r:embed="rId3"/>
          <a:srcRect l="9657" r="27571" b="2"/>
          <a:stretch/>
        </p:blipFill>
        <p:spPr>
          <a:xfrm>
            <a:off x="20" y="10"/>
            <a:ext cx="6865999" cy="6863475"/>
          </a:xfrm>
          <a:custGeom>
            <a:avLst/>
            <a:gdLst>
              <a:gd name="connsiteX0" fmla="*/ 0 w 9154693"/>
              <a:gd name="connsiteY0" fmla="*/ 0 h 6863485"/>
              <a:gd name="connsiteX1" fmla="*/ 5976000 w 9154693"/>
              <a:gd name="connsiteY1" fmla="*/ 0 h 6863485"/>
              <a:gd name="connsiteX2" fmla="*/ 9154693 w 9154693"/>
              <a:gd name="connsiteY2" fmla="*/ 6863485 h 6863485"/>
              <a:gd name="connsiteX3" fmla="*/ 0 w 9154693"/>
              <a:gd name="connsiteY3" fmla="*/ 6863485 h 6863485"/>
              <a:gd name="connsiteX4" fmla="*/ 0 w 9154693"/>
              <a:gd name="connsiteY4" fmla="*/ 0 h 68634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4693" h="6863485">
                <a:moveTo>
                  <a:pt x="0" y="0"/>
                </a:moveTo>
                <a:lnTo>
                  <a:pt x="5976000" y="0"/>
                </a:lnTo>
                <a:lnTo>
                  <a:pt x="9154693" y="6863485"/>
                </a:lnTo>
                <a:lnTo>
                  <a:pt x="0" y="6863485"/>
                </a:lnTo>
                <a:lnTo>
                  <a:pt x="0" y="0"/>
                </a:lnTo>
                <a:close/>
              </a:path>
            </a:pathLst>
          </a:custGeom>
        </p:spPr>
      </p:pic>
      <p:pic>
        <p:nvPicPr>
          <p:cNvPr id="3" name="תמונה 2">
            <a:extLst>
              <a:ext uri="{FF2B5EF4-FFF2-40B4-BE49-F238E27FC236}">
                <a16:creationId xmlns:a16="http://schemas.microsoft.com/office/drawing/2014/main" id="{6D7FAACE-E29E-4A67-9C1E-01807F886458}"/>
              </a:ext>
            </a:extLst>
          </p:cNvPr>
          <p:cNvPicPr>
            <a:picLocks noChangeAspect="1"/>
          </p:cNvPicPr>
          <p:nvPr/>
        </p:nvPicPr>
        <p:blipFill rotWithShape="1">
          <a:blip r:embed="rId4"/>
          <a:srcRect l="11892" r="12167" b="1"/>
          <a:stretch/>
        </p:blipFill>
        <p:spPr>
          <a:xfrm>
            <a:off x="4626141" y="10"/>
            <a:ext cx="4517859" cy="3346394"/>
          </a:xfrm>
          <a:custGeom>
            <a:avLst/>
            <a:gdLst>
              <a:gd name="connsiteX0" fmla="*/ 0 w 6023811"/>
              <a:gd name="connsiteY0" fmla="*/ 0 h 3346404"/>
              <a:gd name="connsiteX1" fmla="*/ 6023811 w 6023811"/>
              <a:gd name="connsiteY1" fmla="*/ 0 h 3346404"/>
              <a:gd name="connsiteX2" fmla="*/ 6023811 w 6023811"/>
              <a:gd name="connsiteY2" fmla="*/ 3346404 h 3346404"/>
              <a:gd name="connsiteX3" fmla="*/ 1549824 w 6023811"/>
              <a:gd name="connsiteY3" fmla="*/ 3346404 h 3346404"/>
            </a:gdLst>
            <a:ahLst/>
            <a:cxnLst>
              <a:cxn ang="0">
                <a:pos x="connsiteX0" y="connsiteY0"/>
              </a:cxn>
              <a:cxn ang="0">
                <a:pos x="connsiteX1" y="connsiteY1"/>
              </a:cxn>
              <a:cxn ang="0">
                <a:pos x="connsiteX2" y="connsiteY2"/>
              </a:cxn>
              <a:cxn ang="0">
                <a:pos x="connsiteX3" y="connsiteY3"/>
              </a:cxn>
            </a:cxnLst>
            <a:rect l="l" t="t" r="r" b="b"/>
            <a:pathLst>
              <a:path w="6023811" h="3346404">
                <a:moveTo>
                  <a:pt x="0" y="0"/>
                </a:moveTo>
                <a:lnTo>
                  <a:pt x="6023811" y="0"/>
                </a:lnTo>
                <a:lnTo>
                  <a:pt x="6023811" y="3346404"/>
                </a:lnTo>
                <a:lnTo>
                  <a:pt x="1549824" y="3346404"/>
                </a:lnTo>
                <a:close/>
              </a:path>
            </a:pathLst>
          </a:custGeom>
        </p:spPr>
      </p:pic>
    </p:spTree>
    <p:extLst>
      <p:ext uri="{BB962C8B-B14F-4D97-AF65-F5344CB8AC3E}">
        <p14:creationId xmlns:p14="http://schemas.microsoft.com/office/powerpoint/2010/main" val="2661289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C04E6FC-195F-410D-899B-93D6AA84D29A}"/>
              </a:ext>
            </a:extLst>
          </p:cNvPr>
          <p:cNvSpPr>
            <a:spLocks noGrp="1"/>
          </p:cNvSpPr>
          <p:nvPr>
            <p:ph type="title"/>
          </p:nvPr>
        </p:nvSpPr>
        <p:spPr>
          <a:xfrm>
            <a:off x="685345" y="147685"/>
            <a:ext cx="8222983" cy="970450"/>
          </a:xfrm>
        </p:spPr>
        <p:txBody>
          <a:bodyPr>
            <a:normAutofit/>
          </a:bodyPr>
          <a:lstStyle/>
          <a:p>
            <a:r>
              <a:rPr lang="en-US" dirty="0"/>
              <a:t>”</a:t>
            </a:r>
            <a:r>
              <a:rPr lang="en-US" dirty="0" err="1"/>
              <a:t>Tnoofa</a:t>
            </a:r>
            <a:r>
              <a:rPr lang="en-US" dirty="0"/>
              <a:t>” &amp; Mind-Lab</a:t>
            </a:r>
            <a:endParaRPr lang="he-IL" dirty="0"/>
          </a:p>
        </p:txBody>
      </p:sp>
      <p:sp>
        <p:nvSpPr>
          <p:cNvPr id="3" name="מציין מיקום תוכן 2">
            <a:extLst>
              <a:ext uri="{FF2B5EF4-FFF2-40B4-BE49-F238E27FC236}">
                <a16:creationId xmlns:a16="http://schemas.microsoft.com/office/drawing/2014/main" id="{B9423B25-8AD2-4093-9477-9665FF7355D6}"/>
              </a:ext>
            </a:extLst>
          </p:cNvPr>
          <p:cNvSpPr>
            <a:spLocks noGrp="1"/>
          </p:cNvSpPr>
          <p:nvPr>
            <p:ph idx="1"/>
          </p:nvPr>
        </p:nvSpPr>
        <p:spPr>
          <a:xfrm>
            <a:off x="389192" y="1050831"/>
            <a:ext cx="5198204" cy="5458401"/>
          </a:xfrm>
        </p:spPr>
        <p:txBody>
          <a:bodyPr>
            <a:normAutofit fontScale="92500"/>
          </a:bodyPr>
          <a:lstStyle/>
          <a:p>
            <a:pPr algn="l" rtl="0"/>
            <a:r>
              <a:rPr lang="en-US" sz="2400" dirty="0"/>
              <a:t>“</a:t>
            </a:r>
            <a:r>
              <a:rPr lang="en-US" sz="2400" dirty="0" err="1"/>
              <a:t>Tenoofa</a:t>
            </a:r>
            <a:r>
              <a:rPr lang="en-US" sz="2400" dirty="0"/>
              <a:t>”(momentum) program – improve personal awareness and get adaptable senior officers.</a:t>
            </a:r>
          </a:p>
          <a:p>
            <a:pPr algn="l" rtl="0"/>
            <a:r>
              <a:rPr lang="en-US" sz="2400" dirty="0"/>
              <a:t>Personal analysis – choose self development objectives, one on one and group workshop.</a:t>
            </a:r>
          </a:p>
          <a:p>
            <a:pPr algn="l" rtl="0"/>
            <a:r>
              <a:rPr lang="en-US" sz="2400" dirty="0"/>
              <a:t>Use the Mind-Lab - game based learning – assess complex, higher order skills, analytical thinking, strategic thinking and execution.</a:t>
            </a:r>
          </a:p>
          <a:p>
            <a:pPr algn="l" rtl="0"/>
            <a:r>
              <a:rPr lang="en-US" sz="2400" dirty="0"/>
              <a:t>Get a detailed report (12 sub-skills).</a:t>
            </a:r>
          </a:p>
          <a:p>
            <a:pPr algn="l" rtl="0"/>
            <a:r>
              <a:rPr lang="en-US" sz="2400" dirty="0"/>
              <a:t>Personal development plan – “</a:t>
            </a:r>
            <a:r>
              <a:rPr lang="en-US" sz="2400" dirty="0" err="1"/>
              <a:t>tnoofa”days</a:t>
            </a:r>
            <a:r>
              <a:rPr lang="en-US" sz="2400" dirty="0"/>
              <a:t>, roles in the course, and personal awareness to the future.</a:t>
            </a:r>
          </a:p>
          <a:p>
            <a:pPr algn="l" rtl="0"/>
            <a:endParaRPr lang="en-US" sz="2400" dirty="0"/>
          </a:p>
          <a:p>
            <a:pPr algn="l" rtl="0"/>
            <a:endParaRPr lang="en-US" sz="2400" dirty="0"/>
          </a:p>
          <a:p>
            <a:pPr algn="l" rtl="0"/>
            <a:endParaRPr lang="en-US" sz="2400" dirty="0"/>
          </a:p>
          <a:p>
            <a:pPr algn="l" rtl="0"/>
            <a:endParaRPr lang="he-IL" sz="2400" dirty="0"/>
          </a:p>
        </p:txBody>
      </p:sp>
      <p:pic>
        <p:nvPicPr>
          <p:cNvPr id="4" name="תמונה 3">
            <a:extLst>
              <a:ext uri="{FF2B5EF4-FFF2-40B4-BE49-F238E27FC236}">
                <a16:creationId xmlns:a16="http://schemas.microsoft.com/office/drawing/2014/main" id="{EB789C0D-6398-4761-9760-38F4A0D148E9}"/>
              </a:ext>
            </a:extLst>
          </p:cNvPr>
          <p:cNvPicPr>
            <a:picLocks noChangeAspect="1"/>
          </p:cNvPicPr>
          <p:nvPr/>
        </p:nvPicPr>
        <p:blipFill>
          <a:blip r:embed="rId2"/>
          <a:stretch>
            <a:fillRect/>
          </a:stretch>
        </p:blipFill>
        <p:spPr>
          <a:xfrm>
            <a:off x="5744964" y="1078800"/>
            <a:ext cx="3267064" cy="228709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8" name="תמונה 7">
            <a:extLst>
              <a:ext uri="{FF2B5EF4-FFF2-40B4-BE49-F238E27FC236}">
                <a16:creationId xmlns:a16="http://schemas.microsoft.com/office/drawing/2014/main" id="{86680E09-3F3E-4C40-A09E-6F7D55F119DC}"/>
              </a:ext>
            </a:extLst>
          </p:cNvPr>
          <p:cNvPicPr>
            <a:picLocks noChangeAspect="1"/>
          </p:cNvPicPr>
          <p:nvPr/>
        </p:nvPicPr>
        <p:blipFill>
          <a:blip r:embed="rId3"/>
          <a:stretch>
            <a:fillRect/>
          </a:stretch>
        </p:blipFill>
        <p:spPr>
          <a:xfrm>
            <a:off x="5555381" y="3492108"/>
            <a:ext cx="3429686" cy="2625888"/>
          </a:xfrm>
          <a:prstGeom prst="rect">
            <a:avLst/>
          </a:prstGeom>
        </p:spPr>
      </p:pic>
    </p:spTree>
    <p:extLst>
      <p:ext uri="{BB962C8B-B14F-4D97-AF65-F5344CB8AC3E}">
        <p14:creationId xmlns:p14="http://schemas.microsoft.com/office/powerpoint/2010/main" val="187172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AF41C957-8D24-4D0A-94AA-8F2523DE7854}"/>
              </a:ext>
            </a:extLst>
          </p:cNvPr>
          <p:cNvPicPr>
            <a:picLocks noChangeAspect="1"/>
          </p:cNvPicPr>
          <p:nvPr/>
        </p:nvPicPr>
        <p:blipFill rotWithShape="1">
          <a:blip r:embed="rId2"/>
          <a:srcRect b="11346"/>
          <a:stretch/>
        </p:blipFill>
        <p:spPr>
          <a:xfrm>
            <a:off x="547023" y="865562"/>
            <a:ext cx="2762333" cy="1836682"/>
          </a:xfrm>
          <a:prstGeom prst="rect">
            <a:avLst/>
          </a:prstGeom>
        </p:spPr>
      </p:pic>
      <p:pic>
        <p:nvPicPr>
          <p:cNvPr id="8" name="Picture 2" descr="×ª××× × ×§×©××¨×">
            <a:extLst>
              <a:ext uri="{FF2B5EF4-FFF2-40B4-BE49-F238E27FC236}">
                <a16:creationId xmlns:a16="http://schemas.microsoft.com/office/drawing/2014/main" id="{A6699D4B-5D2C-4E3A-BA3A-F25EB50BBDC3}"/>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tretch>
            <a:fillRect/>
          </a:stretch>
        </p:blipFill>
        <p:spPr bwMode="auto">
          <a:xfrm>
            <a:off x="3857535" y="313080"/>
            <a:ext cx="1363480" cy="226227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112839B5-6527-4FE1-B5CA-71D5FFC47C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752928"/>
            <a:ext cx="5674724" cy="759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89B37F3-721E-4809-A50E-9EE306404E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34862" y="0"/>
            <a:ext cx="68580" cy="278892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תמונה 1">
            <a:extLst>
              <a:ext uri="{FF2B5EF4-FFF2-40B4-BE49-F238E27FC236}">
                <a16:creationId xmlns:a16="http://schemas.microsoft.com/office/drawing/2014/main" id="{056B36AC-9ADE-46EC-8604-442B840914C9}"/>
              </a:ext>
            </a:extLst>
          </p:cNvPr>
          <p:cNvPicPr>
            <a:picLocks noChangeAspect="1"/>
          </p:cNvPicPr>
          <p:nvPr/>
        </p:nvPicPr>
        <p:blipFill>
          <a:blip r:embed="rId4"/>
          <a:stretch>
            <a:fillRect/>
          </a:stretch>
        </p:blipFill>
        <p:spPr>
          <a:xfrm>
            <a:off x="706923" y="3006496"/>
            <a:ext cx="4513545" cy="3385159"/>
          </a:xfrm>
          <a:prstGeom prst="rect">
            <a:avLst/>
          </a:prstGeom>
        </p:spPr>
      </p:pic>
      <p:sp>
        <p:nvSpPr>
          <p:cNvPr id="17" name="Rectangle 16">
            <a:extLst>
              <a:ext uri="{FF2B5EF4-FFF2-40B4-BE49-F238E27FC236}">
                <a16:creationId xmlns:a16="http://schemas.microsoft.com/office/drawing/2014/main" id="{BE12D8E2-6088-4997-A8C6-1794DA9E1D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5109" y="0"/>
            <a:ext cx="6858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תמונה 6">
            <a:extLst>
              <a:ext uri="{FF2B5EF4-FFF2-40B4-BE49-F238E27FC236}">
                <a16:creationId xmlns:a16="http://schemas.microsoft.com/office/drawing/2014/main" id="{7AFDA76B-332F-442B-A56D-108C5AE14073}"/>
              </a:ext>
            </a:extLst>
          </p:cNvPr>
          <p:cNvPicPr>
            <a:picLocks noChangeAspect="1"/>
          </p:cNvPicPr>
          <p:nvPr/>
        </p:nvPicPr>
        <p:blipFill>
          <a:blip r:embed="rId5"/>
          <a:stretch>
            <a:fillRect/>
          </a:stretch>
        </p:blipFill>
        <p:spPr>
          <a:xfrm>
            <a:off x="5889951" y="974808"/>
            <a:ext cx="2675521" cy="2006640"/>
          </a:xfrm>
          <a:prstGeom prst="rect">
            <a:avLst/>
          </a:prstGeom>
        </p:spPr>
      </p:pic>
      <p:sp>
        <p:nvSpPr>
          <p:cNvPr id="19" name="Rectangle 18">
            <a:extLst>
              <a:ext uri="{FF2B5EF4-FFF2-40B4-BE49-F238E27FC236}">
                <a16:creationId xmlns:a16="http://schemas.microsoft.com/office/drawing/2014/main" id="{FAF10F47-1605-47C5-AE58-9062909ADA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4724" y="3862989"/>
            <a:ext cx="3469276" cy="8228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תמונה 2">
            <a:extLst>
              <a:ext uri="{FF2B5EF4-FFF2-40B4-BE49-F238E27FC236}">
                <a16:creationId xmlns:a16="http://schemas.microsoft.com/office/drawing/2014/main" id="{E99762E2-E17A-4C9D-A9EB-B8CA7D48A333}"/>
              </a:ext>
            </a:extLst>
          </p:cNvPr>
          <p:cNvPicPr>
            <a:picLocks noChangeAspect="1"/>
          </p:cNvPicPr>
          <p:nvPr/>
        </p:nvPicPr>
        <p:blipFill>
          <a:blip r:embed="rId6"/>
          <a:stretch>
            <a:fillRect/>
          </a:stretch>
        </p:blipFill>
        <p:spPr>
          <a:xfrm>
            <a:off x="5889755" y="4283145"/>
            <a:ext cx="2675521" cy="2006640"/>
          </a:xfrm>
          <a:prstGeom prst="rect">
            <a:avLst/>
          </a:prstGeom>
        </p:spPr>
      </p:pic>
    </p:spTree>
    <p:extLst>
      <p:ext uri="{BB962C8B-B14F-4D97-AF65-F5344CB8AC3E}">
        <p14:creationId xmlns:p14="http://schemas.microsoft.com/office/powerpoint/2010/main" val="418574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C066F17-982B-44A6-829F-DEAF011F554A}"/>
              </a:ext>
            </a:extLst>
          </p:cNvPr>
          <p:cNvSpPr>
            <a:spLocks noGrp="1"/>
          </p:cNvSpPr>
          <p:nvPr>
            <p:ph type="title"/>
          </p:nvPr>
        </p:nvSpPr>
        <p:spPr/>
        <p:txBody>
          <a:bodyPr>
            <a:normAutofit fontScale="90000"/>
          </a:bodyPr>
          <a:lstStyle/>
          <a:p>
            <a:r>
              <a:rPr lang="en-US" dirty="0"/>
              <a:t>Structure of the IDF Military Colleges</a:t>
            </a:r>
            <a:endParaRPr lang="he-IL" dirty="0"/>
          </a:p>
        </p:txBody>
      </p:sp>
      <p:sp>
        <p:nvSpPr>
          <p:cNvPr id="4" name="מלבן מעוגל 80">
            <a:extLst>
              <a:ext uri="{FF2B5EF4-FFF2-40B4-BE49-F238E27FC236}">
                <a16:creationId xmlns:a16="http://schemas.microsoft.com/office/drawing/2014/main" id="{2ED3CC04-7700-48D7-8E4C-68523A5E4F35}"/>
              </a:ext>
            </a:extLst>
          </p:cNvPr>
          <p:cNvSpPr/>
          <p:nvPr/>
        </p:nvSpPr>
        <p:spPr>
          <a:xfrm>
            <a:off x="675986" y="2910943"/>
            <a:ext cx="1791840" cy="486376"/>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Israel National Defense College</a:t>
            </a:r>
          </a:p>
        </p:txBody>
      </p:sp>
      <p:cxnSp>
        <p:nvCxnSpPr>
          <p:cNvPr id="5" name="מחבר ישר 4">
            <a:extLst>
              <a:ext uri="{FF2B5EF4-FFF2-40B4-BE49-F238E27FC236}">
                <a16:creationId xmlns:a16="http://schemas.microsoft.com/office/drawing/2014/main" id="{A4C5FAE5-D6AD-4440-815C-2FB762C09A22}"/>
              </a:ext>
            </a:extLst>
          </p:cNvPr>
          <p:cNvCxnSpPr/>
          <p:nvPr/>
        </p:nvCxnSpPr>
        <p:spPr>
          <a:xfrm>
            <a:off x="6963626" y="4368234"/>
            <a:ext cx="0" cy="977714"/>
          </a:xfrm>
          <a:prstGeom prst="line">
            <a:avLst/>
          </a:prstGeom>
          <a:noFill/>
          <a:ln w="6350" cap="flat" cmpd="sng" algn="ctr">
            <a:solidFill>
              <a:schemeClr val="tx1"/>
            </a:solidFill>
            <a:prstDash val="solid"/>
            <a:miter lim="800000"/>
          </a:ln>
          <a:effectLst/>
        </p:spPr>
      </p:cxnSp>
      <p:cxnSp>
        <p:nvCxnSpPr>
          <p:cNvPr id="6" name="מחבר ישר 5">
            <a:extLst>
              <a:ext uri="{FF2B5EF4-FFF2-40B4-BE49-F238E27FC236}">
                <a16:creationId xmlns:a16="http://schemas.microsoft.com/office/drawing/2014/main" id="{BC269C57-A46B-4C0D-9E36-D2270F724B5B}"/>
              </a:ext>
            </a:extLst>
          </p:cNvPr>
          <p:cNvCxnSpPr/>
          <p:nvPr/>
        </p:nvCxnSpPr>
        <p:spPr>
          <a:xfrm>
            <a:off x="6473770" y="2665274"/>
            <a:ext cx="0" cy="977714"/>
          </a:xfrm>
          <a:prstGeom prst="line">
            <a:avLst/>
          </a:prstGeom>
          <a:noFill/>
          <a:ln w="6350" cap="flat" cmpd="sng" algn="ctr">
            <a:solidFill>
              <a:schemeClr val="tx1"/>
            </a:solidFill>
            <a:prstDash val="solid"/>
            <a:miter lim="800000"/>
          </a:ln>
          <a:effectLst/>
        </p:spPr>
      </p:cxnSp>
      <p:cxnSp>
        <p:nvCxnSpPr>
          <p:cNvPr id="7" name="מחבר ישר 6">
            <a:extLst>
              <a:ext uri="{FF2B5EF4-FFF2-40B4-BE49-F238E27FC236}">
                <a16:creationId xmlns:a16="http://schemas.microsoft.com/office/drawing/2014/main" id="{D8EB246F-FAC4-4312-8ABA-6FAE9703B0B3}"/>
              </a:ext>
            </a:extLst>
          </p:cNvPr>
          <p:cNvCxnSpPr/>
          <p:nvPr/>
        </p:nvCxnSpPr>
        <p:spPr>
          <a:xfrm>
            <a:off x="2462387" y="4368234"/>
            <a:ext cx="0" cy="977714"/>
          </a:xfrm>
          <a:prstGeom prst="line">
            <a:avLst/>
          </a:prstGeom>
          <a:noFill/>
          <a:ln w="6350" cap="flat" cmpd="sng" algn="ctr">
            <a:solidFill>
              <a:schemeClr val="tx1"/>
            </a:solidFill>
            <a:prstDash val="solid"/>
            <a:miter lim="800000"/>
          </a:ln>
          <a:effectLst/>
        </p:spPr>
      </p:cxnSp>
      <p:cxnSp>
        <p:nvCxnSpPr>
          <p:cNvPr id="8" name="מחבר ישר 7">
            <a:extLst>
              <a:ext uri="{FF2B5EF4-FFF2-40B4-BE49-F238E27FC236}">
                <a16:creationId xmlns:a16="http://schemas.microsoft.com/office/drawing/2014/main" id="{FAF42A04-6A2D-4A4D-B47E-A576B6DE0014}"/>
              </a:ext>
            </a:extLst>
          </p:cNvPr>
          <p:cNvCxnSpPr>
            <a:stCxn id="13" idx="2"/>
          </p:cNvCxnSpPr>
          <p:nvPr/>
        </p:nvCxnSpPr>
        <p:spPr>
          <a:xfrm flipH="1">
            <a:off x="4666740" y="3373609"/>
            <a:ext cx="10886" cy="989180"/>
          </a:xfrm>
          <a:prstGeom prst="line">
            <a:avLst/>
          </a:prstGeom>
          <a:noFill/>
          <a:ln w="6350" cap="flat" cmpd="sng" algn="ctr">
            <a:solidFill>
              <a:schemeClr val="tx1"/>
            </a:solidFill>
            <a:prstDash val="solid"/>
            <a:miter lim="800000"/>
          </a:ln>
          <a:effectLst/>
        </p:spPr>
      </p:cxnSp>
      <p:cxnSp>
        <p:nvCxnSpPr>
          <p:cNvPr id="9" name="מחבר ישר 8">
            <a:extLst>
              <a:ext uri="{FF2B5EF4-FFF2-40B4-BE49-F238E27FC236}">
                <a16:creationId xmlns:a16="http://schemas.microsoft.com/office/drawing/2014/main" id="{DD11C84B-4E86-450A-AE77-F16AB3D40E73}"/>
              </a:ext>
            </a:extLst>
          </p:cNvPr>
          <p:cNvCxnSpPr/>
          <p:nvPr/>
        </p:nvCxnSpPr>
        <p:spPr>
          <a:xfrm>
            <a:off x="4666740" y="2642295"/>
            <a:ext cx="0" cy="384743"/>
          </a:xfrm>
          <a:prstGeom prst="line">
            <a:avLst/>
          </a:prstGeom>
          <a:noFill/>
          <a:ln w="6350" cap="flat" cmpd="sng" algn="ctr">
            <a:solidFill>
              <a:schemeClr val="tx1"/>
            </a:solidFill>
            <a:prstDash val="solid"/>
            <a:miter lim="800000"/>
          </a:ln>
          <a:effectLst/>
        </p:spPr>
      </p:cxnSp>
      <p:cxnSp>
        <p:nvCxnSpPr>
          <p:cNvPr id="10" name="מחבר ישר 9">
            <a:extLst>
              <a:ext uri="{FF2B5EF4-FFF2-40B4-BE49-F238E27FC236}">
                <a16:creationId xmlns:a16="http://schemas.microsoft.com/office/drawing/2014/main" id="{68B1CC2E-31EF-48B1-A1B7-AC27500FDC41}"/>
              </a:ext>
            </a:extLst>
          </p:cNvPr>
          <p:cNvCxnSpPr/>
          <p:nvPr/>
        </p:nvCxnSpPr>
        <p:spPr>
          <a:xfrm>
            <a:off x="8308011" y="2665277"/>
            <a:ext cx="0" cy="330472"/>
          </a:xfrm>
          <a:prstGeom prst="line">
            <a:avLst/>
          </a:prstGeom>
          <a:noFill/>
          <a:ln w="6350" cap="flat" cmpd="sng" algn="ctr">
            <a:solidFill>
              <a:schemeClr val="tx1"/>
            </a:solidFill>
            <a:prstDash val="solid"/>
            <a:miter lim="800000"/>
          </a:ln>
          <a:effectLst/>
        </p:spPr>
      </p:cxnSp>
      <p:cxnSp>
        <p:nvCxnSpPr>
          <p:cNvPr id="11" name="מחבר ישר 10">
            <a:extLst>
              <a:ext uri="{FF2B5EF4-FFF2-40B4-BE49-F238E27FC236}">
                <a16:creationId xmlns:a16="http://schemas.microsoft.com/office/drawing/2014/main" id="{A53CB1A3-E3B9-4688-ACFC-23846DEACCD7}"/>
              </a:ext>
            </a:extLst>
          </p:cNvPr>
          <p:cNvCxnSpPr/>
          <p:nvPr/>
        </p:nvCxnSpPr>
        <p:spPr>
          <a:xfrm>
            <a:off x="1248626" y="2617539"/>
            <a:ext cx="0" cy="330472"/>
          </a:xfrm>
          <a:prstGeom prst="line">
            <a:avLst/>
          </a:prstGeom>
          <a:noFill/>
          <a:ln w="6350" cap="flat" cmpd="sng" algn="ctr">
            <a:solidFill>
              <a:schemeClr val="tx1"/>
            </a:solidFill>
            <a:prstDash val="solid"/>
            <a:miter lim="800000"/>
          </a:ln>
          <a:effectLst/>
        </p:spPr>
      </p:cxnSp>
      <p:sp>
        <p:nvSpPr>
          <p:cNvPr id="12" name="מלבן מעוגל 3">
            <a:extLst>
              <a:ext uri="{FF2B5EF4-FFF2-40B4-BE49-F238E27FC236}">
                <a16:creationId xmlns:a16="http://schemas.microsoft.com/office/drawing/2014/main" id="{9BD2CF0D-E814-4245-9CE1-9EA4C2F6DAD3}"/>
              </a:ext>
            </a:extLst>
          </p:cNvPr>
          <p:cNvSpPr/>
          <p:nvPr/>
        </p:nvSpPr>
        <p:spPr>
          <a:xfrm>
            <a:off x="3171825" y="1762252"/>
            <a:ext cx="2990850" cy="586796"/>
          </a:xfrm>
          <a:prstGeom prst="roundRect">
            <a:avLst/>
          </a:prstGeom>
          <a:gradFill rotWithShape="1">
            <a:gsLst>
              <a:gs pos="0">
                <a:srgbClr val="4472C4">
                  <a:lumMod val="110000"/>
                  <a:satMod val="105000"/>
                  <a:tint val="67000"/>
                </a:srgbClr>
              </a:gs>
              <a:gs pos="50000">
                <a:srgbClr val="4472C4">
                  <a:lumMod val="105000"/>
                  <a:satMod val="103000"/>
                  <a:tint val="73000"/>
                </a:srgbClr>
              </a:gs>
              <a:gs pos="100000">
                <a:srgbClr val="4472C4">
                  <a:lumMod val="105000"/>
                  <a:satMod val="109000"/>
                  <a:tint val="81000"/>
                </a:srgbClr>
              </a:gs>
            </a:gsLst>
            <a:lin ang="5400000" scaled="0"/>
          </a:gradFill>
          <a:ln w="6350" cap="flat" cmpd="sng" algn="ctr">
            <a:solidFill>
              <a:srgbClr val="4472C4"/>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Head of the IDF Military Colleges</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(MG)</a:t>
            </a:r>
            <a:endParaRPr kumimoji="0" lang="he-IL"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3" name="מלבן מעוגל 4">
            <a:extLst>
              <a:ext uri="{FF2B5EF4-FFF2-40B4-BE49-F238E27FC236}">
                <a16:creationId xmlns:a16="http://schemas.microsoft.com/office/drawing/2014/main" id="{71E87E47-F28C-45B0-A1F8-7A37B8909FCB}"/>
              </a:ext>
            </a:extLst>
          </p:cNvPr>
          <p:cNvSpPr/>
          <p:nvPr/>
        </p:nvSpPr>
        <p:spPr>
          <a:xfrm>
            <a:off x="3572726" y="2910943"/>
            <a:ext cx="2209800" cy="462666"/>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Chief of Staff of the Colleges</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BG</a:t>
            </a: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4" name="מלבן מעוגל 8">
            <a:extLst>
              <a:ext uri="{FF2B5EF4-FFF2-40B4-BE49-F238E27FC236}">
                <a16:creationId xmlns:a16="http://schemas.microsoft.com/office/drawing/2014/main" id="{14506598-C2B6-43C3-8E7D-226EEB690CD9}"/>
              </a:ext>
            </a:extLst>
          </p:cNvPr>
          <p:cNvSpPr/>
          <p:nvPr/>
        </p:nvSpPr>
        <p:spPr>
          <a:xfrm>
            <a:off x="586638" y="3655230"/>
            <a:ext cx="1323975" cy="48523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panose="020B0502040204020203" pitchFamily="34" charset="0"/>
                <a:ea typeface="Segoe UI" panose="020B0502040204020203" pitchFamily="34" charset="0"/>
                <a:cs typeface="Segoe UI" panose="020B0502040204020203" pitchFamily="34" charset="0"/>
              </a:rPr>
              <a:t>Research Center</a:t>
            </a:r>
            <a:endParaRPr kumimoji="0" lang="he-IL" sz="105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5" name="מלבן מעוגל 10">
            <a:extLst>
              <a:ext uri="{FF2B5EF4-FFF2-40B4-BE49-F238E27FC236}">
                <a16:creationId xmlns:a16="http://schemas.microsoft.com/office/drawing/2014/main" id="{422DB343-D090-4D79-938D-E3E302A58280}"/>
              </a:ext>
            </a:extLst>
          </p:cNvPr>
          <p:cNvSpPr/>
          <p:nvPr/>
        </p:nvSpPr>
        <p:spPr>
          <a:xfrm>
            <a:off x="506868" y="4533900"/>
            <a:ext cx="1628775" cy="654503"/>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Tactical and Command College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(COL)</a:t>
            </a:r>
            <a:endParaRPr kumimoji="0" lang="he-IL"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6" name="מלבן מעוגל 11">
            <a:extLst>
              <a:ext uri="{FF2B5EF4-FFF2-40B4-BE49-F238E27FC236}">
                <a16:creationId xmlns:a16="http://schemas.microsoft.com/office/drawing/2014/main" id="{5D6AFFB2-8707-44A3-851D-F48844873F4F}"/>
              </a:ext>
            </a:extLst>
          </p:cNvPr>
          <p:cNvSpPr/>
          <p:nvPr/>
        </p:nvSpPr>
        <p:spPr>
          <a:xfrm>
            <a:off x="2951162" y="4524375"/>
            <a:ext cx="1595664" cy="665788"/>
          </a:xfrm>
          <a:prstGeom prst="roundRect">
            <a:avLst/>
          </a:prstGeom>
          <a:solidFill>
            <a:schemeClr val="tx1"/>
          </a:soli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Commander of “</a:t>
            </a:r>
            <a:r>
              <a:rPr kumimoji="0" lang="en-US" sz="1050" b="1" i="0" u="none" strike="noStrike" kern="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Alon</a:t>
            </a: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Course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(COL)</a:t>
            </a:r>
            <a:endParaRPr kumimoji="0" lang="he-IL"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7" name="מלבן מעוגל 12">
            <a:extLst>
              <a:ext uri="{FF2B5EF4-FFF2-40B4-BE49-F238E27FC236}">
                <a16:creationId xmlns:a16="http://schemas.microsoft.com/office/drawing/2014/main" id="{BE3D6D4B-DFFB-4A28-840D-FFA4FEB34BE4}"/>
              </a:ext>
            </a:extLst>
          </p:cNvPr>
          <p:cNvSpPr/>
          <p:nvPr/>
        </p:nvSpPr>
        <p:spPr>
          <a:xfrm>
            <a:off x="5168897" y="4514850"/>
            <a:ext cx="1609497" cy="665788"/>
          </a:xfrm>
          <a:prstGeom prst="roundRect">
            <a:avLst/>
          </a:prstGeom>
          <a:solidFill>
            <a:schemeClr val="tx1"/>
          </a:soli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Commander of “</a:t>
            </a:r>
            <a:r>
              <a:rPr kumimoji="0" lang="en-US" sz="1050" b="1" i="0" u="none" strike="noStrike" kern="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Afek</a:t>
            </a: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Course</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(COL)</a:t>
            </a:r>
            <a:endParaRPr kumimoji="0" lang="he-IL"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8" name="מלבן מעוגל 13">
            <a:extLst>
              <a:ext uri="{FF2B5EF4-FFF2-40B4-BE49-F238E27FC236}">
                <a16:creationId xmlns:a16="http://schemas.microsoft.com/office/drawing/2014/main" id="{F6ED05B0-75D6-4CC0-AA9F-7D1B4FD1D3C0}"/>
              </a:ext>
            </a:extLst>
          </p:cNvPr>
          <p:cNvSpPr/>
          <p:nvPr/>
        </p:nvSpPr>
        <p:spPr>
          <a:xfrm>
            <a:off x="7243081" y="4524375"/>
            <a:ext cx="1833563" cy="654503"/>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Commander of the Operational Course for NCO</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(LTC)</a:t>
            </a:r>
            <a:endParaRPr kumimoji="0" lang="he-IL" sz="1050" b="0"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19" name="מלבן מעוגל 14">
            <a:extLst>
              <a:ext uri="{FF2B5EF4-FFF2-40B4-BE49-F238E27FC236}">
                <a16:creationId xmlns:a16="http://schemas.microsoft.com/office/drawing/2014/main" id="{CF39557D-A92A-46DA-BCF1-3D408E448128}"/>
              </a:ext>
            </a:extLst>
          </p:cNvPr>
          <p:cNvSpPr/>
          <p:nvPr/>
        </p:nvSpPr>
        <p:spPr>
          <a:xfrm>
            <a:off x="1467534" y="5276850"/>
            <a:ext cx="2152650" cy="60936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Head of the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Instruction Branch</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20" name="מלבן מעוגל 16">
            <a:extLst>
              <a:ext uri="{FF2B5EF4-FFF2-40B4-BE49-F238E27FC236}">
                <a16:creationId xmlns:a16="http://schemas.microsoft.com/office/drawing/2014/main" id="{A913B1E2-44A9-4BB2-BB6C-94AD86074B86}"/>
              </a:ext>
            </a:extLst>
          </p:cNvPr>
          <p:cNvSpPr/>
          <p:nvPr/>
        </p:nvSpPr>
        <p:spPr>
          <a:xfrm>
            <a:off x="6176963" y="5288757"/>
            <a:ext cx="1885950" cy="617828"/>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Head of Research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And Development</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cxnSp>
        <p:nvCxnSpPr>
          <p:cNvPr id="21" name="מחבר ישר 20">
            <a:extLst>
              <a:ext uri="{FF2B5EF4-FFF2-40B4-BE49-F238E27FC236}">
                <a16:creationId xmlns:a16="http://schemas.microsoft.com/office/drawing/2014/main" id="{984B10E8-91A5-49AC-B9A4-D4B5223990E4}"/>
              </a:ext>
            </a:extLst>
          </p:cNvPr>
          <p:cNvCxnSpPr/>
          <p:nvPr/>
        </p:nvCxnSpPr>
        <p:spPr>
          <a:xfrm>
            <a:off x="1248625" y="2617539"/>
            <a:ext cx="7059386" cy="38213"/>
          </a:xfrm>
          <a:prstGeom prst="line">
            <a:avLst/>
          </a:prstGeom>
          <a:noFill/>
          <a:ln w="6350" cap="flat" cmpd="sng" algn="ctr">
            <a:solidFill>
              <a:schemeClr val="tx1"/>
            </a:solidFill>
            <a:prstDash val="solid"/>
            <a:miter lim="800000"/>
          </a:ln>
          <a:effectLst/>
        </p:spPr>
      </p:cxnSp>
      <p:cxnSp>
        <p:nvCxnSpPr>
          <p:cNvPr id="22" name="מחבר ישר 21">
            <a:extLst>
              <a:ext uri="{FF2B5EF4-FFF2-40B4-BE49-F238E27FC236}">
                <a16:creationId xmlns:a16="http://schemas.microsoft.com/office/drawing/2014/main" id="{E88FF4E0-7475-4A3D-9F4A-6E9CE3ADBAD5}"/>
              </a:ext>
            </a:extLst>
          </p:cNvPr>
          <p:cNvCxnSpPr/>
          <p:nvPr/>
        </p:nvCxnSpPr>
        <p:spPr>
          <a:xfrm>
            <a:off x="1248626" y="3394875"/>
            <a:ext cx="0" cy="265118"/>
          </a:xfrm>
          <a:prstGeom prst="line">
            <a:avLst/>
          </a:prstGeom>
          <a:noFill/>
          <a:ln w="6350" cap="flat" cmpd="sng" algn="ctr">
            <a:solidFill>
              <a:schemeClr val="tx1"/>
            </a:solidFill>
            <a:prstDash val="solid"/>
            <a:miter lim="800000"/>
          </a:ln>
          <a:effectLst/>
        </p:spPr>
      </p:cxnSp>
      <p:cxnSp>
        <p:nvCxnSpPr>
          <p:cNvPr id="23" name="מחבר ישר 22">
            <a:extLst>
              <a:ext uri="{FF2B5EF4-FFF2-40B4-BE49-F238E27FC236}">
                <a16:creationId xmlns:a16="http://schemas.microsoft.com/office/drawing/2014/main" id="{AC31D765-3C34-49EE-92D9-994C9E2D8439}"/>
              </a:ext>
            </a:extLst>
          </p:cNvPr>
          <p:cNvCxnSpPr/>
          <p:nvPr/>
        </p:nvCxnSpPr>
        <p:spPr>
          <a:xfrm flipV="1">
            <a:off x="1321256" y="4362789"/>
            <a:ext cx="0" cy="152062"/>
          </a:xfrm>
          <a:prstGeom prst="line">
            <a:avLst/>
          </a:prstGeom>
          <a:noFill/>
          <a:ln w="6350" cap="flat" cmpd="sng" algn="ctr">
            <a:solidFill>
              <a:schemeClr val="tx1"/>
            </a:solidFill>
            <a:prstDash val="solid"/>
            <a:miter lim="800000"/>
          </a:ln>
          <a:effectLst/>
        </p:spPr>
      </p:cxnSp>
      <p:cxnSp>
        <p:nvCxnSpPr>
          <p:cNvPr id="24" name="מחבר ישר 23">
            <a:extLst>
              <a:ext uri="{FF2B5EF4-FFF2-40B4-BE49-F238E27FC236}">
                <a16:creationId xmlns:a16="http://schemas.microsoft.com/office/drawing/2014/main" id="{A494E9A3-D211-4623-A464-F4F9C8E86BA3}"/>
              </a:ext>
            </a:extLst>
          </p:cNvPr>
          <p:cNvCxnSpPr/>
          <p:nvPr/>
        </p:nvCxnSpPr>
        <p:spPr>
          <a:xfrm>
            <a:off x="1321256" y="4362789"/>
            <a:ext cx="6838607" cy="0"/>
          </a:xfrm>
          <a:prstGeom prst="line">
            <a:avLst/>
          </a:prstGeom>
          <a:noFill/>
          <a:ln w="6350" cap="flat" cmpd="sng" algn="ctr">
            <a:solidFill>
              <a:schemeClr val="tx1"/>
            </a:solidFill>
            <a:prstDash val="solid"/>
            <a:miter lim="800000"/>
          </a:ln>
          <a:effectLst/>
        </p:spPr>
      </p:cxnSp>
      <p:cxnSp>
        <p:nvCxnSpPr>
          <p:cNvPr id="25" name="מחבר ישר 24">
            <a:extLst>
              <a:ext uri="{FF2B5EF4-FFF2-40B4-BE49-F238E27FC236}">
                <a16:creationId xmlns:a16="http://schemas.microsoft.com/office/drawing/2014/main" id="{2F4A580A-8E8C-48FC-839E-2B732D8E546A}"/>
              </a:ext>
            </a:extLst>
          </p:cNvPr>
          <p:cNvCxnSpPr/>
          <p:nvPr/>
        </p:nvCxnSpPr>
        <p:spPr>
          <a:xfrm>
            <a:off x="5967938" y="4362790"/>
            <a:ext cx="0" cy="129098"/>
          </a:xfrm>
          <a:prstGeom prst="line">
            <a:avLst/>
          </a:prstGeom>
          <a:noFill/>
          <a:ln w="6350" cap="flat" cmpd="sng" algn="ctr">
            <a:solidFill>
              <a:schemeClr val="tx1"/>
            </a:solidFill>
            <a:prstDash val="solid"/>
            <a:miter lim="800000"/>
          </a:ln>
          <a:effectLst/>
        </p:spPr>
      </p:cxnSp>
      <p:pic>
        <p:nvPicPr>
          <p:cNvPr id="26" name="תמונה 25">
            <a:extLst>
              <a:ext uri="{FF2B5EF4-FFF2-40B4-BE49-F238E27FC236}">
                <a16:creationId xmlns:a16="http://schemas.microsoft.com/office/drawing/2014/main" id="{2B6012E6-F581-401B-BC57-7D9D084678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655" y="2910943"/>
            <a:ext cx="514286" cy="699193"/>
          </a:xfrm>
          <a:prstGeom prst="rect">
            <a:avLst/>
          </a:prstGeom>
        </p:spPr>
      </p:pic>
      <p:cxnSp>
        <p:nvCxnSpPr>
          <p:cNvPr id="27" name="מחבר ישר 26">
            <a:extLst>
              <a:ext uri="{FF2B5EF4-FFF2-40B4-BE49-F238E27FC236}">
                <a16:creationId xmlns:a16="http://schemas.microsoft.com/office/drawing/2014/main" id="{5B3B9814-CCC0-484D-948D-9F6A22462AB3}"/>
              </a:ext>
            </a:extLst>
          </p:cNvPr>
          <p:cNvCxnSpPr>
            <a:stCxn id="12" idx="2"/>
          </p:cNvCxnSpPr>
          <p:nvPr/>
        </p:nvCxnSpPr>
        <p:spPr>
          <a:xfrm>
            <a:off x="4667250" y="2349048"/>
            <a:ext cx="0" cy="293247"/>
          </a:xfrm>
          <a:prstGeom prst="line">
            <a:avLst/>
          </a:prstGeom>
          <a:noFill/>
          <a:ln w="6350" cap="flat" cmpd="sng" algn="ctr">
            <a:solidFill>
              <a:sysClr val="windowText" lastClr="000000"/>
            </a:solidFill>
            <a:prstDash val="solid"/>
            <a:miter lim="800000"/>
          </a:ln>
          <a:effectLst/>
        </p:spPr>
      </p:cxnSp>
      <p:cxnSp>
        <p:nvCxnSpPr>
          <p:cNvPr id="28" name="מחבר ישר 27">
            <a:extLst>
              <a:ext uri="{FF2B5EF4-FFF2-40B4-BE49-F238E27FC236}">
                <a16:creationId xmlns:a16="http://schemas.microsoft.com/office/drawing/2014/main" id="{0181B3EF-8984-442B-89EA-CD28E3594492}"/>
              </a:ext>
            </a:extLst>
          </p:cNvPr>
          <p:cNvCxnSpPr/>
          <p:nvPr/>
        </p:nvCxnSpPr>
        <p:spPr>
          <a:xfrm>
            <a:off x="8160655" y="4362789"/>
            <a:ext cx="0" cy="152061"/>
          </a:xfrm>
          <a:prstGeom prst="line">
            <a:avLst/>
          </a:prstGeom>
          <a:noFill/>
          <a:ln w="6350" cap="flat" cmpd="sng" algn="ctr">
            <a:solidFill>
              <a:schemeClr val="tx1"/>
            </a:solidFill>
            <a:prstDash val="solid"/>
            <a:miter lim="800000"/>
          </a:ln>
          <a:effectLst/>
        </p:spPr>
      </p:cxnSp>
      <p:cxnSp>
        <p:nvCxnSpPr>
          <p:cNvPr id="29" name="מחבר ישר 28">
            <a:extLst>
              <a:ext uri="{FF2B5EF4-FFF2-40B4-BE49-F238E27FC236}">
                <a16:creationId xmlns:a16="http://schemas.microsoft.com/office/drawing/2014/main" id="{18F07752-4481-45C9-B7C6-300871C81C84}"/>
              </a:ext>
            </a:extLst>
          </p:cNvPr>
          <p:cNvCxnSpPr/>
          <p:nvPr/>
        </p:nvCxnSpPr>
        <p:spPr>
          <a:xfrm>
            <a:off x="3654730" y="4368234"/>
            <a:ext cx="0" cy="129098"/>
          </a:xfrm>
          <a:prstGeom prst="line">
            <a:avLst/>
          </a:prstGeom>
          <a:noFill/>
          <a:ln w="6350" cap="flat" cmpd="sng" algn="ctr">
            <a:solidFill>
              <a:sysClr val="windowText" lastClr="000000"/>
            </a:solidFill>
            <a:prstDash val="solid"/>
            <a:miter lim="800000"/>
          </a:ln>
          <a:effectLst/>
        </p:spPr>
      </p:cxnSp>
      <p:pic>
        <p:nvPicPr>
          <p:cNvPr id="30" name="תמונה 29">
            <a:extLst>
              <a:ext uri="{FF2B5EF4-FFF2-40B4-BE49-F238E27FC236}">
                <a16:creationId xmlns:a16="http://schemas.microsoft.com/office/drawing/2014/main" id="{74F2B87A-B816-4319-922D-7523D4671B66}"/>
              </a:ext>
            </a:extLst>
          </p:cNvPr>
          <p:cNvPicPr>
            <a:picLocks noChangeAspect="1"/>
          </p:cNvPicPr>
          <p:nvPr/>
        </p:nvPicPr>
        <p:blipFill rotWithShape="1">
          <a:blip r:embed="rId3">
            <a:clrChange>
              <a:clrFrom>
                <a:srgbClr val="DEEBF7"/>
              </a:clrFrom>
              <a:clrTo>
                <a:srgbClr val="DEEBF7">
                  <a:alpha val="0"/>
                </a:srgbClr>
              </a:clrTo>
            </a:clrChange>
            <a:extLst>
              <a:ext uri="{28A0092B-C50C-407E-A947-70E740481C1C}">
                <a14:useLocalDpi xmlns:a14="http://schemas.microsoft.com/office/drawing/2010/main" val="0"/>
              </a:ext>
            </a:extLst>
          </a:blip>
          <a:srcRect l="91697" t="52289" r="852" b="34799"/>
          <a:stretch/>
        </p:blipFill>
        <p:spPr>
          <a:xfrm>
            <a:off x="51487" y="4533899"/>
            <a:ext cx="598031" cy="742950"/>
          </a:xfrm>
          <a:prstGeom prst="rect">
            <a:avLst/>
          </a:prstGeom>
        </p:spPr>
      </p:pic>
      <p:pic>
        <p:nvPicPr>
          <p:cNvPr id="31" name="תמונה 30">
            <a:extLst>
              <a:ext uri="{FF2B5EF4-FFF2-40B4-BE49-F238E27FC236}">
                <a16:creationId xmlns:a16="http://schemas.microsoft.com/office/drawing/2014/main" id="{298958AC-9416-40AF-9130-CDD11F2305C2}"/>
              </a:ext>
            </a:extLst>
          </p:cNvPr>
          <p:cNvPicPr>
            <a:picLocks noChangeAspect="1"/>
          </p:cNvPicPr>
          <p:nvPr/>
        </p:nvPicPr>
        <p:blipFill rotWithShape="1">
          <a:blip r:embed="rId3">
            <a:clrChange>
              <a:clrFrom>
                <a:srgbClr val="DEEBF7"/>
              </a:clrFrom>
              <a:clrTo>
                <a:srgbClr val="DEEBF7">
                  <a:alpha val="0"/>
                </a:srgbClr>
              </a:clrTo>
            </a:clrChange>
            <a:extLst>
              <a:ext uri="{28A0092B-C50C-407E-A947-70E740481C1C}">
                <a14:useLocalDpi xmlns:a14="http://schemas.microsoft.com/office/drawing/2010/main" val="0"/>
              </a:ext>
            </a:extLst>
          </a:blip>
          <a:srcRect l="53647" t="51350" r="39060" b="33860"/>
          <a:stretch/>
        </p:blipFill>
        <p:spPr>
          <a:xfrm>
            <a:off x="6933276" y="4514850"/>
            <a:ext cx="500743" cy="777817"/>
          </a:xfrm>
          <a:prstGeom prst="rect">
            <a:avLst/>
          </a:prstGeom>
        </p:spPr>
      </p:pic>
      <p:pic>
        <p:nvPicPr>
          <p:cNvPr id="32" name="תמונה 31">
            <a:extLst>
              <a:ext uri="{FF2B5EF4-FFF2-40B4-BE49-F238E27FC236}">
                <a16:creationId xmlns:a16="http://schemas.microsoft.com/office/drawing/2014/main" id="{CA57303F-27D0-492B-A8D8-A02C4BD48DA6}"/>
              </a:ext>
            </a:extLst>
          </p:cNvPr>
          <p:cNvPicPr>
            <a:picLocks noChangeAspect="1"/>
          </p:cNvPicPr>
          <p:nvPr/>
        </p:nvPicPr>
        <p:blipFill rotWithShape="1">
          <a:blip r:embed="rId3">
            <a:clrChange>
              <a:clrFrom>
                <a:srgbClr val="DEEBF7"/>
              </a:clrFrom>
              <a:clrTo>
                <a:srgbClr val="DEEBF7">
                  <a:alpha val="0"/>
                </a:srgbClr>
              </a:clrTo>
            </a:clrChange>
            <a:extLst>
              <a:ext uri="{28A0092B-C50C-407E-A947-70E740481C1C}">
                <a14:useLocalDpi xmlns:a14="http://schemas.microsoft.com/office/drawing/2010/main" val="0"/>
              </a:ext>
            </a:extLst>
          </a:blip>
          <a:srcRect l="92965" t="26700" r="1168" b="57806"/>
          <a:stretch/>
        </p:blipFill>
        <p:spPr>
          <a:xfrm>
            <a:off x="2554109" y="4438819"/>
            <a:ext cx="547255" cy="916652"/>
          </a:xfrm>
          <a:prstGeom prst="rect">
            <a:avLst/>
          </a:prstGeom>
        </p:spPr>
      </p:pic>
      <p:pic>
        <p:nvPicPr>
          <p:cNvPr id="33" name="תמונה 32">
            <a:extLst>
              <a:ext uri="{FF2B5EF4-FFF2-40B4-BE49-F238E27FC236}">
                <a16:creationId xmlns:a16="http://schemas.microsoft.com/office/drawing/2014/main" id="{54D0C3BB-B66C-4399-886C-5A45A7E91481}"/>
              </a:ext>
            </a:extLst>
          </p:cNvPr>
          <p:cNvPicPr>
            <a:picLocks noChangeAspect="1"/>
          </p:cNvPicPr>
          <p:nvPr/>
        </p:nvPicPr>
        <p:blipFill rotWithShape="1">
          <a:blip r:embed="rId3">
            <a:clrChange>
              <a:clrFrom>
                <a:srgbClr val="DEEBF7"/>
              </a:clrFrom>
              <a:clrTo>
                <a:srgbClr val="DEEBF7">
                  <a:alpha val="0"/>
                </a:srgbClr>
              </a:clrTo>
            </a:clrChange>
            <a:extLst>
              <a:ext uri="{28A0092B-C50C-407E-A947-70E740481C1C}">
                <a14:useLocalDpi xmlns:a14="http://schemas.microsoft.com/office/drawing/2010/main" val="0"/>
              </a:ext>
            </a:extLst>
          </a:blip>
          <a:srcRect l="53805" t="27170" r="38743" b="58979"/>
          <a:stretch/>
        </p:blipFill>
        <p:spPr>
          <a:xfrm>
            <a:off x="4863620" y="4427338"/>
            <a:ext cx="511628" cy="751540"/>
          </a:xfrm>
          <a:prstGeom prst="rect">
            <a:avLst/>
          </a:prstGeom>
        </p:spPr>
      </p:pic>
      <p:sp>
        <p:nvSpPr>
          <p:cNvPr id="34" name="מלבן מעוגל 36">
            <a:extLst>
              <a:ext uri="{FF2B5EF4-FFF2-40B4-BE49-F238E27FC236}">
                <a16:creationId xmlns:a16="http://schemas.microsoft.com/office/drawing/2014/main" id="{85B59629-D73E-4D88-AE6A-D4077CC031FD}"/>
              </a:ext>
            </a:extLst>
          </p:cNvPr>
          <p:cNvSpPr/>
          <p:nvPr/>
        </p:nvSpPr>
        <p:spPr>
          <a:xfrm>
            <a:off x="7631736" y="2910943"/>
            <a:ext cx="1352550" cy="486376"/>
          </a:xfrm>
          <a:prstGeom prst="roundRect">
            <a:avLst/>
          </a:prstGeom>
          <a:gradFill rotWithShape="1">
            <a:gsLst>
              <a:gs pos="0">
                <a:srgbClr val="70AD47">
                  <a:lumMod val="110000"/>
                  <a:satMod val="105000"/>
                  <a:tint val="67000"/>
                </a:srgbClr>
              </a:gs>
              <a:gs pos="50000">
                <a:srgbClr val="70AD47">
                  <a:lumMod val="105000"/>
                  <a:satMod val="103000"/>
                  <a:tint val="73000"/>
                </a:srgbClr>
              </a:gs>
              <a:gs pos="100000">
                <a:srgbClr val="70AD47">
                  <a:lumMod val="105000"/>
                  <a:satMod val="109000"/>
                  <a:tint val="81000"/>
                </a:srgbClr>
              </a:gs>
            </a:gsLst>
            <a:lin ang="5400000" scaled="0"/>
          </a:gradFill>
          <a:ln w="6350" cap="flat" cmpd="sng" algn="ctr">
            <a:solidFill>
              <a:srgbClr val="70AD47"/>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Brigadier Generals Course</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pic>
        <p:nvPicPr>
          <p:cNvPr id="35" name="תמונה 34">
            <a:extLst>
              <a:ext uri="{FF2B5EF4-FFF2-40B4-BE49-F238E27FC236}">
                <a16:creationId xmlns:a16="http://schemas.microsoft.com/office/drawing/2014/main" id="{95500AF7-2022-4692-9469-3ADE755698FF}"/>
              </a:ext>
            </a:extLst>
          </p:cNvPr>
          <p:cNvPicPr>
            <a:picLocks noChangeAspect="1"/>
          </p:cNvPicPr>
          <p:nvPr/>
        </p:nvPicPr>
        <p:blipFill rotWithShape="1">
          <a:blip r:embed="rId3">
            <a:clrChange>
              <a:clrFrom>
                <a:srgbClr val="DEEBF7"/>
              </a:clrFrom>
              <a:clrTo>
                <a:srgbClr val="DEEBF7">
                  <a:alpha val="0"/>
                </a:srgbClr>
              </a:clrTo>
            </a:clrChange>
            <a:extLst>
              <a:ext uri="{28A0092B-C50C-407E-A947-70E740481C1C}">
                <a14:useLocalDpi xmlns:a14="http://schemas.microsoft.com/office/drawing/2010/main" val="0"/>
              </a:ext>
            </a:extLst>
          </a:blip>
          <a:srcRect l="92366" t="5781" r="2118" b="81871"/>
          <a:stretch/>
        </p:blipFill>
        <p:spPr>
          <a:xfrm>
            <a:off x="7243082" y="2910943"/>
            <a:ext cx="462499" cy="699192"/>
          </a:xfrm>
          <a:prstGeom prst="rect">
            <a:avLst/>
          </a:prstGeom>
        </p:spPr>
      </p:pic>
      <p:sp>
        <p:nvSpPr>
          <p:cNvPr id="36" name="מלבן מעוגל 37">
            <a:extLst>
              <a:ext uri="{FF2B5EF4-FFF2-40B4-BE49-F238E27FC236}">
                <a16:creationId xmlns:a16="http://schemas.microsoft.com/office/drawing/2014/main" id="{5A4FC139-245E-42DA-9A29-0B5CBF9CAE92}"/>
              </a:ext>
            </a:extLst>
          </p:cNvPr>
          <p:cNvSpPr/>
          <p:nvPr/>
        </p:nvSpPr>
        <p:spPr>
          <a:xfrm>
            <a:off x="5456719" y="3622061"/>
            <a:ext cx="1924050" cy="615008"/>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1050" b="1" i="0" u="none" strike="noStrike" kern="0" cap="none" spc="0" normalizeH="0" baseline="0" noProof="0" dirty="0" err="1">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Maarachot</a:t>
            </a: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Segoe UI" panose="020B0502040204020203" pitchFamily="34" charset="0"/>
              </a:rPr>
              <a:t>” Publishing</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cxnSp>
        <p:nvCxnSpPr>
          <p:cNvPr id="37" name="מחבר ישר 36">
            <a:extLst>
              <a:ext uri="{FF2B5EF4-FFF2-40B4-BE49-F238E27FC236}">
                <a16:creationId xmlns:a16="http://schemas.microsoft.com/office/drawing/2014/main" id="{5FF04F2C-3045-4FFF-9712-7C2B56583CEB}"/>
              </a:ext>
            </a:extLst>
          </p:cNvPr>
          <p:cNvCxnSpPr/>
          <p:nvPr/>
        </p:nvCxnSpPr>
        <p:spPr>
          <a:xfrm>
            <a:off x="4740559" y="4358887"/>
            <a:ext cx="0" cy="977714"/>
          </a:xfrm>
          <a:prstGeom prst="line">
            <a:avLst/>
          </a:prstGeom>
          <a:noFill/>
          <a:ln w="6350" cap="flat" cmpd="sng" algn="ctr">
            <a:solidFill>
              <a:schemeClr val="tx1"/>
            </a:solidFill>
            <a:prstDash val="solid"/>
            <a:miter lim="800000"/>
          </a:ln>
          <a:effectLst/>
        </p:spPr>
      </p:cxnSp>
      <p:sp>
        <p:nvSpPr>
          <p:cNvPr id="38" name="מלבן מעוגל 15">
            <a:extLst>
              <a:ext uri="{FF2B5EF4-FFF2-40B4-BE49-F238E27FC236}">
                <a16:creationId xmlns:a16="http://schemas.microsoft.com/office/drawing/2014/main" id="{0C705ABE-0783-40F8-B319-058174B3EBE5}"/>
              </a:ext>
            </a:extLst>
          </p:cNvPr>
          <p:cNvSpPr/>
          <p:nvPr/>
        </p:nvSpPr>
        <p:spPr>
          <a:xfrm>
            <a:off x="3985533" y="5281612"/>
            <a:ext cx="1924050" cy="615008"/>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mn-cs"/>
              </a:rPr>
              <a:t>Head of Logistic Branch</a:t>
            </a:r>
            <a:endParaRPr kumimoji="0" lang="he-IL" sz="1050" b="1" i="0" u="none" strike="noStrike" kern="0" cap="none" spc="0" normalizeH="0" baseline="0" noProof="0" dirty="0">
              <a:ln>
                <a:noFill/>
              </a:ln>
              <a:solidFill>
                <a:prstClr val="black"/>
              </a:solidFill>
              <a:effectLst/>
              <a:uLnTx/>
              <a:uFillTx/>
              <a:latin typeface="Segoe UI" panose="020B0502040204020203" pitchFamily="34" charset="0"/>
              <a:ea typeface="Segoe UI" panose="020B0502040204020203" pitchFamily="34" charset="0"/>
              <a:cs typeface="Arial" panose="020B0604020202020204" pitchFamily="34" charset="0"/>
            </a:endParaRPr>
          </a:p>
        </p:txBody>
      </p:sp>
      <p:sp>
        <p:nvSpPr>
          <p:cNvPr id="39" name="מלבן מעוגל 8">
            <a:extLst>
              <a:ext uri="{FF2B5EF4-FFF2-40B4-BE49-F238E27FC236}">
                <a16:creationId xmlns:a16="http://schemas.microsoft.com/office/drawing/2014/main" id="{FB183CDA-4AED-46E3-A036-26F23361CC0B}"/>
              </a:ext>
            </a:extLst>
          </p:cNvPr>
          <p:cNvSpPr/>
          <p:nvPr/>
        </p:nvSpPr>
        <p:spPr>
          <a:xfrm>
            <a:off x="3793321" y="3656798"/>
            <a:ext cx="1323975" cy="485235"/>
          </a:xfrm>
          <a:prstGeom prst="roundRect">
            <a:avLst/>
          </a:prstGeom>
          <a:gradFill rotWithShape="1">
            <a:gsLst>
              <a:gs pos="0">
                <a:srgbClr val="FFC000">
                  <a:lumMod val="110000"/>
                  <a:satMod val="105000"/>
                  <a:tint val="67000"/>
                </a:srgbClr>
              </a:gs>
              <a:gs pos="50000">
                <a:srgbClr val="FFC000">
                  <a:lumMod val="105000"/>
                  <a:satMod val="103000"/>
                  <a:tint val="73000"/>
                </a:srgbClr>
              </a:gs>
              <a:gs pos="100000">
                <a:srgbClr val="FFC000">
                  <a:lumMod val="105000"/>
                  <a:satMod val="109000"/>
                  <a:tint val="81000"/>
                </a:srgbClr>
              </a:gs>
            </a:gsLst>
            <a:lin ang="5400000" scaled="0"/>
          </a:gradFill>
          <a:ln w="6350" cap="flat" cmpd="sng" algn="ctr">
            <a:solidFill>
              <a:srgbClr val="FFC000"/>
            </a:solidFill>
            <a:prstDash val="solid"/>
            <a:miter lim="800000"/>
          </a:ln>
          <a:effectLst/>
        </p:spPr>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panose="020B0502040204020203" pitchFamily="34" charset="0"/>
                <a:ea typeface="Segoe UI" panose="020B0502040204020203" pitchFamily="34" charset="0"/>
                <a:cs typeface="Segoe UI" panose="020B0502040204020203" pitchFamily="34" charset="0"/>
              </a:rPr>
              <a:t>Research Center</a:t>
            </a:r>
            <a:endParaRPr kumimoji="0" lang="he-IL" sz="1050" b="0" i="0" u="none" strike="noStrike" kern="0" cap="none" spc="0" normalizeH="0" baseline="0" noProof="0" dirty="0">
              <a:ln w="0"/>
              <a:solidFill>
                <a:prstClr val="black"/>
              </a:solidFill>
              <a:effectLst>
                <a:outerShdw blurRad="38100" dist="19050" dir="2700000" algn="tl" rotWithShape="0">
                  <a:prstClr val="black">
                    <a:alpha val="40000"/>
                  </a:prstClr>
                </a:outerShdw>
              </a:effectLst>
              <a:uLnTx/>
              <a:uFillTx/>
              <a:latin typeface="Segoe UI" panose="020B0502040204020203" pitchFamily="34" charset="0"/>
              <a:ea typeface="Segoe UI" panose="020B0502040204020203" pitchFamily="34" charset="0"/>
              <a:cs typeface="Arial" panose="020B0604020202020204" pitchFamily="34" charset="0"/>
            </a:endParaRPr>
          </a:p>
        </p:txBody>
      </p:sp>
      <p:cxnSp>
        <p:nvCxnSpPr>
          <p:cNvPr id="40" name="מחבר ישר 39">
            <a:extLst>
              <a:ext uri="{FF2B5EF4-FFF2-40B4-BE49-F238E27FC236}">
                <a16:creationId xmlns:a16="http://schemas.microsoft.com/office/drawing/2014/main" id="{6CC51317-E91F-4393-A8F2-510FE088C9F1}"/>
              </a:ext>
            </a:extLst>
          </p:cNvPr>
          <p:cNvCxnSpPr/>
          <p:nvPr/>
        </p:nvCxnSpPr>
        <p:spPr>
          <a:xfrm>
            <a:off x="4455309" y="3396443"/>
            <a:ext cx="0" cy="265118"/>
          </a:xfrm>
          <a:prstGeom prst="line">
            <a:avLst/>
          </a:prstGeom>
          <a:noFill/>
          <a:ln w="6350" cap="flat" cmpd="sng" algn="ctr">
            <a:solidFill>
              <a:schemeClr val="tx1"/>
            </a:solidFill>
            <a:prstDash val="solid"/>
            <a:miter lim="800000"/>
          </a:ln>
          <a:effectLst/>
        </p:spPr>
      </p:cxnSp>
    </p:spTree>
    <p:extLst>
      <p:ext uri="{BB962C8B-B14F-4D97-AF65-F5344CB8AC3E}">
        <p14:creationId xmlns:p14="http://schemas.microsoft.com/office/powerpoint/2010/main" val="7309406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B553596-624E-4841-ABBF-70CA41D8F64B}"/>
              </a:ext>
            </a:extLst>
          </p:cNvPr>
          <p:cNvSpPr>
            <a:spLocks noGrp="1"/>
          </p:cNvSpPr>
          <p:nvPr>
            <p:ph type="title"/>
          </p:nvPr>
        </p:nvSpPr>
        <p:spPr/>
        <p:txBody>
          <a:bodyPr>
            <a:normAutofit fontScale="90000"/>
          </a:bodyPr>
          <a:lstStyle/>
          <a:p>
            <a:pPr rtl="0"/>
            <a:r>
              <a:rPr lang="en-US" dirty="0"/>
              <a:t>Command and Staff College: </a:t>
            </a:r>
            <a:br>
              <a:rPr lang="en-US" dirty="0"/>
            </a:br>
            <a:r>
              <a:rPr lang="en-US" b="1" dirty="0" err="1"/>
              <a:t>Afek</a:t>
            </a:r>
            <a:r>
              <a:rPr lang="en-US" b="1" dirty="0"/>
              <a:t> Course</a:t>
            </a:r>
            <a:br>
              <a:rPr lang="he-IL" b="1" dirty="0"/>
            </a:br>
            <a:endParaRPr lang="he-IL" dirty="0"/>
          </a:p>
        </p:txBody>
      </p:sp>
      <p:graphicFrame>
        <p:nvGraphicFramePr>
          <p:cNvPr id="4" name="טבלה 3">
            <a:extLst>
              <a:ext uri="{FF2B5EF4-FFF2-40B4-BE49-F238E27FC236}">
                <a16:creationId xmlns:a16="http://schemas.microsoft.com/office/drawing/2014/main" id="{E975CBB0-6715-4B6E-A7E8-35DA67F262E3}"/>
              </a:ext>
            </a:extLst>
          </p:cNvPr>
          <p:cNvGraphicFramePr>
            <a:graphicFrameLocks noGrp="1"/>
          </p:cNvGraphicFramePr>
          <p:nvPr>
            <p:extLst>
              <p:ext uri="{D42A27DB-BD31-4B8C-83A1-F6EECF244321}">
                <p14:modId xmlns:p14="http://schemas.microsoft.com/office/powerpoint/2010/main" val="3335087572"/>
              </p:ext>
            </p:extLst>
          </p:nvPr>
        </p:nvGraphicFramePr>
        <p:xfrm>
          <a:off x="529408" y="1580050"/>
          <a:ext cx="8077198" cy="4421315"/>
        </p:xfrm>
        <a:graphic>
          <a:graphicData uri="http://schemas.openxmlformats.org/drawingml/2006/table">
            <a:tbl>
              <a:tblPr rtl="1" firstRow="1" bandRow="1">
                <a:tableStyleId>{5C22544A-7EE6-4342-B048-85BDC9FD1C3A}</a:tableStyleId>
              </a:tblPr>
              <a:tblGrid>
                <a:gridCol w="4877985">
                  <a:extLst>
                    <a:ext uri="{9D8B030D-6E8A-4147-A177-3AD203B41FA5}">
                      <a16:colId xmlns:a16="http://schemas.microsoft.com/office/drawing/2014/main" val="20000"/>
                    </a:ext>
                  </a:extLst>
                </a:gridCol>
                <a:gridCol w="985421">
                  <a:extLst>
                    <a:ext uri="{9D8B030D-6E8A-4147-A177-3AD203B41FA5}">
                      <a16:colId xmlns:a16="http://schemas.microsoft.com/office/drawing/2014/main" val="20001"/>
                    </a:ext>
                  </a:extLst>
                </a:gridCol>
                <a:gridCol w="1047565">
                  <a:extLst>
                    <a:ext uri="{9D8B030D-6E8A-4147-A177-3AD203B41FA5}">
                      <a16:colId xmlns:a16="http://schemas.microsoft.com/office/drawing/2014/main" val="20002"/>
                    </a:ext>
                  </a:extLst>
                </a:gridCol>
                <a:gridCol w="1166227">
                  <a:extLst>
                    <a:ext uri="{9D8B030D-6E8A-4147-A177-3AD203B41FA5}">
                      <a16:colId xmlns:a16="http://schemas.microsoft.com/office/drawing/2014/main" val="20003"/>
                    </a:ext>
                  </a:extLst>
                </a:gridCol>
              </a:tblGrid>
              <a:tr h="674878">
                <a:tc>
                  <a:txBody>
                    <a:bodyPr/>
                    <a:lstStyle/>
                    <a:p>
                      <a:pPr algn="ctr" rtl="0"/>
                      <a:r>
                        <a:rPr lang="en-US" sz="1600" dirty="0"/>
                        <a:t>General Information</a:t>
                      </a:r>
                      <a:endParaRPr lang="he-IL" sz="1600" dirty="0"/>
                    </a:p>
                  </a:txBody>
                  <a:tcPr/>
                </a:tc>
                <a:tc>
                  <a:txBody>
                    <a:bodyPr/>
                    <a:lstStyle/>
                    <a:p>
                      <a:pPr algn="ctr" rtl="1"/>
                      <a:r>
                        <a:rPr lang="en-US" sz="1600" dirty="0"/>
                        <a:t>Product</a:t>
                      </a:r>
                      <a:endParaRPr lang="he-IL" sz="1600" dirty="0"/>
                    </a:p>
                  </a:txBody>
                  <a:tcPr/>
                </a:tc>
                <a:tc>
                  <a:txBody>
                    <a:bodyPr/>
                    <a:lstStyle/>
                    <a:p>
                      <a:pPr algn="ctr" rtl="1"/>
                      <a:r>
                        <a:rPr lang="en-US" sz="1600" dirty="0"/>
                        <a:t>Duration</a:t>
                      </a:r>
                      <a:endParaRPr lang="he-IL" sz="1600" dirty="0"/>
                    </a:p>
                  </a:txBody>
                  <a:tcPr/>
                </a:tc>
                <a:tc>
                  <a:txBody>
                    <a:bodyPr/>
                    <a:lstStyle/>
                    <a:p>
                      <a:pPr algn="ctr" rtl="1"/>
                      <a:r>
                        <a:rPr lang="en-US" sz="1600" dirty="0"/>
                        <a:t>Target Audience</a:t>
                      </a:r>
                      <a:endParaRPr lang="he-IL" sz="1600" dirty="0"/>
                    </a:p>
                  </a:txBody>
                  <a:tcPr/>
                </a:tc>
                <a:extLst>
                  <a:ext uri="{0D108BD9-81ED-4DB2-BD59-A6C34878D82A}">
                    <a16:rowId xmlns:a16="http://schemas.microsoft.com/office/drawing/2014/main" val="10000"/>
                  </a:ext>
                </a:extLst>
              </a:tr>
              <a:tr h="3250635">
                <a:tc>
                  <a:txBody>
                    <a:bodyPr/>
                    <a:lstStyle/>
                    <a:p>
                      <a:pPr algn="just" rtl="0">
                        <a:lnSpc>
                          <a:spcPct val="150000"/>
                        </a:lnSpc>
                      </a:pPr>
                      <a:r>
                        <a:rPr lang="en-US" sz="1800" dirty="0"/>
                        <a:t>Students</a:t>
                      </a:r>
                      <a:r>
                        <a:rPr lang="en-US" sz="1800" baseline="0" dirty="0"/>
                        <a:t> who enter the </a:t>
                      </a:r>
                      <a:r>
                        <a:rPr lang="en-US" sz="1800" baseline="0" dirty="0" err="1"/>
                        <a:t>Afek</a:t>
                      </a:r>
                      <a:r>
                        <a:rPr lang="en-US" sz="1800" baseline="0" dirty="0"/>
                        <a:t> Course come from senior positions </a:t>
                      </a:r>
                      <a:r>
                        <a:rPr lang="en-US" sz="1800" b="1" u="none" baseline="0" dirty="0">
                          <a:solidFill>
                            <a:srgbClr val="0070C0"/>
                          </a:solidFill>
                        </a:rPr>
                        <a:t>in the General Staff</a:t>
                      </a:r>
                      <a:r>
                        <a:rPr lang="en-US" sz="1800" baseline="0" dirty="0"/>
                        <a:t>. The main purpose of the course is to broaden their point of view and provide a more complete picture of the IDF and its structure. This includes exposure to the world of combat and to strategic considerations in that regard. Furthermore, the course attempts to strengthen leadership and command </a:t>
                      </a:r>
                      <a:r>
                        <a:rPr lang="en-US" sz="1800" kern="1200" baseline="0" dirty="0">
                          <a:solidFill>
                            <a:schemeClr val="dk1"/>
                          </a:solidFill>
                          <a:latin typeface="+mn-lt"/>
                          <a:ea typeface="+mn-ea"/>
                          <a:cs typeface="+mn-cs"/>
                        </a:rPr>
                        <a:t>abilities.</a:t>
                      </a:r>
                      <a:r>
                        <a:rPr lang="en-US" sz="1600" baseline="0" dirty="0"/>
                        <a:t>  </a:t>
                      </a:r>
                      <a:endParaRPr lang="he-IL" sz="1600" dirty="0"/>
                    </a:p>
                  </a:txBody>
                  <a:tcPr/>
                </a:tc>
                <a:tc>
                  <a:txBody>
                    <a:bodyPr/>
                    <a:lstStyle/>
                    <a:p>
                      <a:pPr algn="l" rtl="0"/>
                      <a:r>
                        <a:rPr lang="en-US" sz="1400" dirty="0" err="1"/>
                        <a:t>Afek</a:t>
                      </a:r>
                      <a:r>
                        <a:rPr lang="en-US" sz="1400" dirty="0"/>
                        <a:t> Course Graduation Certificate</a:t>
                      </a:r>
                      <a:endParaRPr lang="he-IL" sz="1400" dirty="0"/>
                    </a:p>
                  </a:txBody>
                  <a:tcPr/>
                </a:tc>
                <a:tc>
                  <a:txBody>
                    <a:bodyPr/>
                    <a:lstStyle/>
                    <a:p>
                      <a:pPr algn="ctr" rtl="0"/>
                      <a:r>
                        <a:rPr lang="en-US" sz="1400" dirty="0"/>
                        <a:t>4 Months (3 Cycles per Year)</a:t>
                      </a:r>
                      <a:endParaRPr lang="he-IL" sz="1400" dirty="0"/>
                    </a:p>
                  </a:txBody>
                  <a:tcPr/>
                </a:tc>
                <a:tc>
                  <a:txBody>
                    <a:bodyPr/>
                    <a:lstStyle/>
                    <a:p>
                      <a:pPr algn="ctr" rtl="0"/>
                      <a:r>
                        <a:rPr lang="en-US" sz="1400" dirty="0"/>
                        <a:t>Majors (from the General Staff)</a:t>
                      </a:r>
                      <a:endParaRPr lang="he-IL" sz="1400" dirty="0"/>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7591122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DCFD779-45A3-49B0-A634-89E5667E363D}"/>
              </a:ext>
            </a:extLst>
          </p:cNvPr>
          <p:cNvSpPr>
            <a:spLocks noGrp="1"/>
          </p:cNvSpPr>
          <p:nvPr>
            <p:ph type="title"/>
          </p:nvPr>
        </p:nvSpPr>
        <p:spPr/>
        <p:txBody>
          <a:bodyPr/>
          <a:lstStyle/>
          <a:p>
            <a:r>
              <a:rPr lang="en-US" dirty="0"/>
              <a:t>Alon Command &amp; Staff College</a:t>
            </a:r>
            <a:endParaRPr lang="he-IL" dirty="0"/>
          </a:p>
        </p:txBody>
      </p:sp>
      <p:graphicFrame>
        <p:nvGraphicFramePr>
          <p:cNvPr id="4" name="מציין מיקום תוכן 3">
            <a:extLst>
              <a:ext uri="{FF2B5EF4-FFF2-40B4-BE49-F238E27FC236}">
                <a16:creationId xmlns:a16="http://schemas.microsoft.com/office/drawing/2014/main" id="{EA2C53CE-9497-4039-B3F8-AC5C0BCBAB50}"/>
              </a:ext>
            </a:extLst>
          </p:cNvPr>
          <p:cNvGraphicFramePr>
            <a:graphicFrameLocks/>
          </p:cNvGraphicFramePr>
          <p:nvPr>
            <p:extLst>
              <p:ext uri="{D42A27DB-BD31-4B8C-83A1-F6EECF244321}">
                <p14:modId xmlns:p14="http://schemas.microsoft.com/office/powerpoint/2010/main" val="1376534837"/>
              </p:ext>
            </p:extLst>
          </p:nvPr>
        </p:nvGraphicFramePr>
        <p:xfrm>
          <a:off x="237744" y="1869627"/>
          <a:ext cx="8700563" cy="4228211"/>
        </p:xfrm>
        <a:graphic>
          <a:graphicData uri="http://schemas.openxmlformats.org/drawingml/2006/table">
            <a:tbl>
              <a:tblPr rtl="1" firstRow="1" bandRow="1">
                <a:tableStyleId>{5C22544A-7EE6-4342-B048-85BDC9FD1C3A}</a:tableStyleId>
              </a:tblPr>
              <a:tblGrid>
                <a:gridCol w="5049888">
                  <a:extLst>
                    <a:ext uri="{9D8B030D-6E8A-4147-A177-3AD203B41FA5}">
                      <a16:colId xmlns:a16="http://schemas.microsoft.com/office/drawing/2014/main" val="20000"/>
                    </a:ext>
                  </a:extLst>
                </a:gridCol>
                <a:gridCol w="1373819">
                  <a:extLst>
                    <a:ext uri="{9D8B030D-6E8A-4147-A177-3AD203B41FA5}">
                      <a16:colId xmlns:a16="http://schemas.microsoft.com/office/drawing/2014/main" val="20001"/>
                    </a:ext>
                  </a:extLst>
                </a:gridCol>
                <a:gridCol w="1216152">
                  <a:extLst>
                    <a:ext uri="{9D8B030D-6E8A-4147-A177-3AD203B41FA5}">
                      <a16:colId xmlns:a16="http://schemas.microsoft.com/office/drawing/2014/main" val="20002"/>
                    </a:ext>
                  </a:extLst>
                </a:gridCol>
                <a:gridCol w="1060704">
                  <a:extLst>
                    <a:ext uri="{9D8B030D-6E8A-4147-A177-3AD203B41FA5}">
                      <a16:colId xmlns:a16="http://schemas.microsoft.com/office/drawing/2014/main" val="20003"/>
                    </a:ext>
                  </a:extLst>
                </a:gridCol>
              </a:tblGrid>
              <a:tr h="511562">
                <a:tc>
                  <a:txBody>
                    <a:bodyPr/>
                    <a:lstStyle/>
                    <a:p>
                      <a:pPr algn="ctr" rtl="0"/>
                      <a:r>
                        <a:rPr lang="en-US" sz="1600" dirty="0"/>
                        <a:t>General Information</a:t>
                      </a:r>
                      <a:endParaRPr lang="he-IL" sz="1600" dirty="0"/>
                    </a:p>
                  </a:txBody>
                  <a:tcPr marL="68580" marR="68580" marT="34290" marB="34290"/>
                </a:tc>
                <a:tc>
                  <a:txBody>
                    <a:bodyPr/>
                    <a:lstStyle/>
                    <a:p>
                      <a:pPr algn="ctr" rtl="1"/>
                      <a:r>
                        <a:rPr lang="en-US" sz="1600" dirty="0"/>
                        <a:t>Product</a:t>
                      </a:r>
                      <a:endParaRPr lang="he-IL" sz="1600" dirty="0"/>
                    </a:p>
                  </a:txBody>
                  <a:tcPr marL="68580" marR="68580" marT="34290" marB="34290"/>
                </a:tc>
                <a:tc>
                  <a:txBody>
                    <a:bodyPr/>
                    <a:lstStyle/>
                    <a:p>
                      <a:pPr algn="ctr" rtl="1"/>
                      <a:r>
                        <a:rPr lang="en-US" sz="1600" dirty="0"/>
                        <a:t>Duration</a:t>
                      </a:r>
                      <a:endParaRPr lang="he-IL" sz="1600" dirty="0"/>
                    </a:p>
                  </a:txBody>
                  <a:tcPr marL="68580" marR="68580" marT="34290" marB="34290"/>
                </a:tc>
                <a:tc>
                  <a:txBody>
                    <a:bodyPr/>
                    <a:lstStyle/>
                    <a:p>
                      <a:pPr algn="ctr" rtl="1"/>
                      <a:r>
                        <a:rPr lang="en-US" sz="1600" dirty="0"/>
                        <a:t>Target Audience</a:t>
                      </a:r>
                      <a:endParaRPr lang="he-IL" sz="1600" dirty="0"/>
                    </a:p>
                  </a:txBody>
                  <a:tcPr marL="68580" marR="68580" marT="34290" marB="34290"/>
                </a:tc>
                <a:extLst>
                  <a:ext uri="{0D108BD9-81ED-4DB2-BD59-A6C34878D82A}">
                    <a16:rowId xmlns:a16="http://schemas.microsoft.com/office/drawing/2014/main" val="10000"/>
                  </a:ext>
                </a:extLst>
              </a:tr>
              <a:tr h="2739452">
                <a:tc>
                  <a:txBody>
                    <a:bodyPr/>
                    <a:lstStyle/>
                    <a:p>
                      <a:pPr marL="0" marR="0" indent="0" algn="just" defTabSz="914400" rtl="0" eaLnBrk="1" fontAlgn="auto" latinLnBrk="0" hangingPunct="1">
                        <a:lnSpc>
                          <a:spcPct val="150000"/>
                        </a:lnSpc>
                        <a:spcBef>
                          <a:spcPts val="0"/>
                        </a:spcBef>
                        <a:spcAft>
                          <a:spcPts val="0"/>
                        </a:spcAft>
                        <a:buClrTx/>
                        <a:buSzTx/>
                        <a:buFontTx/>
                        <a:buNone/>
                        <a:tabLst/>
                        <a:defRPr/>
                      </a:pPr>
                      <a:r>
                        <a:rPr lang="en-US" sz="2000" baseline="0" dirty="0"/>
                        <a:t>The studies at the </a:t>
                      </a:r>
                      <a:r>
                        <a:rPr lang="en-US" sz="2000" baseline="0" dirty="0" err="1"/>
                        <a:t>Alon</a:t>
                      </a:r>
                      <a:r>
                        <a:rPr lang="en-US" sz="2000" baseline="0" dirty="0"/>
                        <a:t> Course include </a:t>
                      </a:r>
                      <a:r>
                        <a:rPr lang="en-US" sz="2000" b="1" baseline="0" dirty="0">
                          <a:solidFill>
                            <a:srgbClr val="0070C0"/>
                          </a:solidFill>
                        </a:rPr>
                        <a:t>analyzing combat doctrines </a:t>
                      </a:r>
                      <a:r>
                        <a:rPr lang="en-US" sz="2000" baseline="0" dirty="0"/>
                        <a:t>from around the world, </a:t>
                      </a:r>
                      <a:r>
                        <a:rPr lang="en-US" sz="2000" b="1" baseline="0" dirty="0">
                          <a:solidFill>
                            <a:srgbClr val="0070C0"/>
                          </a:solidFill>
                        </a:rPr>
                        <a:t>leadership</a:t>
                      </a:r>
                      <a:r>
                        <a:rPr lang="en-US" sz="2000" baseline="0" dirty="0"/>
                        <a:t> abilities and education methods. As part of the program, cadets travel abroad and visit battle sites, as part of the attempt to constantly </a:t>
                      </a:r>
                      <a:r>
                        <a:rPr lang="en-US" sz="2000" b="1" baseline="0" dirty="0">
                          <a:solidFill>
                            <a:srgbClr val="0070C0"/>
                          </a:solidFill>
                        </a:rPr>
                        <a:t>expose them to different perspectives regarding warfare </a:t>
                      </a:r>
                      <a:r>
                        <a:rPr lang="en-US" sz="2000" baseline="0" dirty="0"/>
                        <a:t>and operational tactics. </a:t>
                      </a:r>
                      <a:endParaRPr lang="he-IL" sz="2000" dirty="0"/>
                    </a:p>
                  </a:txBody>
                  <a:tcPr marL="68580" marR="68580" marT="34290" marB="34290"/>
                </a:tc>
                <a:tc>
                  <a:txBody>
                    <a:bodyPr/>
                    <a:lstStyle/>
                    <a:p>
                      <a:pPr marL="285750" indent="-285750" algn="l" rtl="0">
                        <a:buFont typeface="Arial" panose="020B0604020202020204" pitchFamily="34" charset="0"/>
                        <a:buChar char="•"/>
                      </a:pPr>
                      <a:r>
                        <a:rPr lang="en-US" sz="1400" dirty="0"/>
                        <a:t>M.A.</a:t>
                      </a:r>
                      <a:r>
                        <a:rPr lang="en-US" sz="1400" baseline="0" dirty="0"/>
                        <a:t> in Political Science from Haifa University</a:t>
                      </a:r>
                    </a:p>
                    <a:p>
                      <a:pPr marL="285750" indent="-285750" algn="l" rtl="0">
                        <a:buFont typeface="Arial" panose="020B0604020202020204" pitchFamily="34" charset="0"/>
                        <a:buChar char="•"/>
                      </a:pPr>
                      <a:r>
                        <a:rPr lang="en-US" sz="1400" baseline="0" dirty="0" err="1"/>
                        <a:t>Alon</a:t>
                      </a:r>
                      <a:r>
                        <a:rPr lang="en-US" sz="1400" baseline="0" dirty="0"/>
                        <a:t> Course Graduation Certificate </a:t>
                      </a:r>
                      <a:endParaRPr lang="he-IL" sz="1400" dirty="0"/>
                    </a:p>
                  </a:txBody>
                  <a:tcPr marL="68580" marR="68580" marT="34290" marB="34290"/>
                </a:tc>
                <a:tc>
                  <a:txBody>
                    <a:bodyPr/>
                    <a:lstStyle/>
                    <a:p>
                      <a:pPr algn="l" rtl="0"/>
                      <a:r>
                        <a:rPr lang="en-US" sz="1400" dirty="0"/>
                        <a:t>10 Months</a:t>
                      </a:r>
                      <a:endParaRPr lang="he-IL" sz="1400" dirty="0"/>
                    </a:p>
                  </a:txBody>
                  <a:tcPr marL="68580" marR="68580" marT="34290" marB="34290"/>
                </a:tc>
                <a:tc>
                  <a:txBody>
                    <a:bodyPr/>
                    <a:lstStyle/>
                    <a:p>
                      <a:pPr algn="l" rtl="0"/>
                      <a:r>
                        <a:rPr lang="en-US" sz="1400" dirty="0"/>
                        <a:t>Majors (from Combat Units)</a:t>
                      </a:r>
                      <a:endParaRPr lang="he-IL" sz="1400" dirty="0"/>
                    </a:p>
                  </a:txBody>
                  <a:tcPr marL="68580" marR="68580" marT="34290" marB="34290"/>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091008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67DBAA-DA33-4B54-BE74-CE6ACB1F013C}"/>
              </a:ext>
            </a:extLst>
          </p:cNvPr>
          <p:cNvSpPr>
            <a:spLocks noGrp="1"/>
          </p:cNvSpPr>
          <p:nvPr>
            <p:ph type="title"/>
          </p:nvPr>
        </p:nvSpPr>
        <p:spPr/>
        <p:txBody>
          <a:bodyPr/>
          <a:lstStyle/>
          <a:p>
            <a:r>
              <a:rPr lang="en-US" dirty="0"/>
              <a:t>Alon Command &amp; Staff College</a:t>
            </a:r>
            <a:endParaRPr lang="he-IL" dirty="0"/>
          </a:p>
        </p:txBody>
      </p:sp>
      <p:sp>
        <p:nvSpPr>
          <p:cNvPr id="3" name="מציין מיקום תוכן 2">
            <a:extLst>
              <a:ext uri="{FF2B5EF4-FFF2-40B4-BE49-F238E27FC236}">
                <a16:creationId xmlns:a16="http://schemas.microsoft.com/office/drawing/2014/main" id="{19463D0F-A8AB-4077-9B24-E6E99598128F}"/>
              </a:ext>
            </a:extLst>
          </p:cNvPr>
          <p:cNvSpPr>
            <a:spLocks noGrp="1"/>
          </p:cNvSpPr>
          <p:nvPr>
            <p:ph idx="1"/>
          </p:nvPr>
        </p:nvSpPr>
        <p:spPr/>
        <p:txBody>
          <a:bodyPr>
            <a:normAutofit/>
          </a:bodyPr>
          <a:lstStyle/>
          <a:p>
            <a:pPr algn="l" rtl="0"/>
            <a:r>
              <a:rPr lang="en-US" sz="2400" dirty="0"/>
              <a:t>Learning and analyzing the IDF Doctrine &amp; Concept</a:t>
            </a:r>
          </a:p>
          <a:p>
            <a:pPr algn="l" rtl="0"/>
            <a:r>
              <a:rPr lang="en-US" sz="2400" dirty="0"/>
              <a:t>Developing military leadership and self command identity</a:t>
            </a:r>
          </a:p>
          <a:p>
            <a:pPr algn="l" rtl="0"/>
            <a:r>
              <a:rPr lang="en-US" sz="2400" dirty="0"/>
              <a:t>Developing multi-domain thinking </a:t>
            </a:r>
          </a:p>
          <a:p>
            <a:pPr algn="l" rtl="0"/>
            <a:r>
              <a:rPr lang="en-US" sz="2400" dirty="0"/>
              <a:t>Consolidate critical thinking and the courage to express an opinion</a:t>
            </a:r>
          </a:p>
          <a:p>
            <a:pPr algn="l" rtl="0"/>
            <a:r>
              <a:rPr lang="en-US" sz="2400" dirty="0"/>
              <a:t>Physical fitness as a culture</a:t>
            </a:r>
          </a:p>
          <a:p>
            <a:pPr algn="l" rtl="0"/>
            <a:r>
              <a:rPr lang="en-US" sz="2400" dirty="0"/>
              <a:t>IDF values &amp; spirit</a:t>
            </a:r>
          </a:p>
        </p:txBody>
      </p:sp>
    </p:spTree>
    <p:extLst>
      <p:ext uri="{BB962C8B-B14F-4D97-AF65-F5344CB8AC3E}">
        <p14:creationId xmlns:p14="http://schemas.microsoft.com/office/powerpoint/2010/main" val="514124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fontScale="90000"/>
          </a:bodyPr>
          <a:lstStyle/>
          <a:p>
            <a:r>
              <a:rPr lang="en-US" dirty="0"/>
              <a:t>IDF - Military History &amp; Development</a:t>
            </a:r>
            <a:endParaRPr lang="he-IL" dirty="0"/>
          </a:p>
        </p:txBody>
      </p:sp>
      <p:sp>
        <p:nvSpPr>
          <p:cNvPr id="3" name="מציין מיקום תוכן 2">
            <a:extLst>
              <a:ext uri="{FF2B5EF4-FFF2-40B4-BE49-F238E27FC236}">
                <a16:creationId xmlns:a16="http://schemas.microsoft.com/office/drawing/2014/main" id="{E33B0718-089E-42F8-B501-117105179D56}"/>
              </a:ext>
            </a:extLst>
          </p:cNvPr>
          <p:cNvSpPr>
            <a:spLocks noGrp="1"/>
          </p:cNvSpPr>
          <p:nvPr>
            <p:ph idx="1"/>
          </p:nvPr>
        </p:nvSpPr>
        <p:spPr>
          <a:xfrm>
            <a:off x="685346" y="1143000"/>
            <a:ext cx="7765322" cy="5172075"/>
          </a:xfrm>
        </p:spPr>
        <p:txBody>
          <a:bodyPr>
            <a:normAutofit lnSpcReduction="10000"/>
          </a:bodyPr>
          <a:lstStyle/>
          <a:p>
            <a:pPr marL="36900" indent="0" algn="l" rtl="0">
              <a:buNone/>
            </a:pPr>
            <a:r>
              <a:rPr lang="en-US" sz="2400" dirty="0"/>
              <a:t>The development of Israeli military thinking 1900 – 2014:</a:t>
            </a:r>
          </a:p>
          <a:p>
            <a:pPr algn="l" rtl="0"/>
            <a:r>
              <a:rPr lang="en-US" sz="2400" dirty="0"/>
              <a:t>The era before 1948</a:t>
            </a:r>
          </a:p>
          <a:p>
            <a:pPr algn="l" rtl="0"/>
            <a:r>
              <a:rPr lang="en-US" sz="2400" dirty="0"/>
              <a:t>War of Independence – the stages of the war and the military thinking</a:t>
            </a:r>
          </a:p>
          <a:p>
            <a:pPr algn="l" rtl="0"/>
            <a:r>
              <a:rPr lang="en-US" sz="2400" dirty="0"/>
              <a:t>1948 – 1956 and the building of the IDF and the Sinai Campaign</a:t>
            </a:r>
          </a:p>
          <a:p>
            <a:pPr algn="l" rtl="0"/>
            <a:r>
              <a:rPr lang="en-US" sz="2400" dirty="0"/>
              <a:t>The six year war – 1967, attrition war, 1973</a:t>
            </a:r>
          </a:p>
          <a:p>
            <a:pPr algn="l" rtl="0"/>
            <a:r>
              <a:rPr lang="en-US" sz="2400" dirty="0"/>
              <a:t>The war between Israel and the Palestinians – 1967 - 2014</a:t>
            </a:r>
          </a:p>
          <a:p>
            <a:pPr algn="l" rtl="0"/>
            <a:r>
              <a:rPr lang="en-US" sz="2400" dirty="0"/>
              <a:t>The war at Lebanon – 1982, 1982 – 2000, 2006</a:t>
            </a:r>
          </a:p>
          <a:p>
            <a:pPr algn="l" rtl="0"/>
            <a:r>
              <a:rPr lang="en-US" sz="2400" dirty="0"/>
              <a:t>Gaza wars – 2008, 2012, 2014 &amp; beyond</a:t>
            </a:r>
          </a:p>
          <a:p>
            <a:pPr algn="l" rtl="0"/>
            <a:endParaRPr lang="en-US" sz="2400" dirty="0"/>
          </a:p>
          <a:p>
            <a:pPr algn="l" rtl="0"/>
            <a:endParaRPr lang="en-US" sz="2400" dirty="0"/>
          </a:p>
          <a:p>
            <a:pPr algn="l" rtl="0"/>
            <a:endParaRPr lang="en-US" sz="2400" dirty="0"/>
          </a:p>
          <a:p>
            <a:pPr algn="l" rtl="0"/>
            <a:endParaRPr lang="he-IL" sz="2400" dirty="0"/>
          </a:p>
        </p:txBody>
      </p:sp>
    </p:spTree>
    <p:extLst>
      <p:ext uri="{BB962C8B-B14F-4D97-AF65-F5344CB8AC3E}">
        <p14:creationId xmlns:p14="http://schemas.microsoft.com/office/powerpoint/2010/main" val="2579314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fontScale="90000"/>
          </a:bodyPr>
          <a:lstStyle/>
          <a:p>
            <a:r>
              <a:rPr lang="en-US" dirty="0"/>
              <a:t>IDF - Military History &amp; Development</a:t>
            </a:r>
            <a:endParaRPr lang="he-IL" dirty="0"/>
          </a:p>
        </p:txBody>
      </p:sp>
      <p:pic>
        <p:nvPicPr>
          <p:cNvPr id="7" name="תמונה 6" descr="תמונה שמכילה שמים, חוץ, דשא, גדר&#10;&#10;התיאור נוצר באופן אוטומטי">
            <a:extLst>
              <a:ext uri="{FF2B5EF4-FFF2-40B4-BE49-F238E27FC236}">
                <a16:creationId xmlns:a16="http://schemas.microsoft.com/office/drawing/2014/main" id="{C274CCA0-E144-4C6E-9D5C-42259B643D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1543050"/>
          </a:xfrm>
          <a:prstGeom prst="rect">
            <a:avLst/>
          </a:prstGeom>
        </p:spPr>
      </p:pic>
      <p:pic>
        <p:nvPicPr>
          <p:cNvPr id="9" name="תמונה 8">
            <a:extLst>
              <a:ext uri="{FF2B5EF4-FFF2-40B4-BE49-F238E27FC236}">
                <a16:creationId xmlns:a16="http://schemas.microsoft.com/office/drawing/2014/main" id="{CB0CBC42-9A03-48C9-8792-F014D81154C6}"/>
              </a:ext>
            </a:extLst>
          </p:cNvPr>
          <p:cNvPicPr>
            <a:picLocks noChangeAspect="1"/>
          </p:cNvPicPr>
          <p:nvPr/>
        </p:nvPicPr>
        <p:blipFill rotWithShape="1">
          <a:blip r:embed="rId3"/>
          <a:srcRect t="12503" b="15559"/>
          <a:stretch/>
        </p:blipFill>
        <p:spPr>
          <a:xfrm>
            <a:off x="811689" y="2695575"/>
            <a:ext cx="7520621" cy="4057650"/>
          </a:xfrm>
          <a:prstGeom prst="rect">
            <a:avLst/>
          </a:prstGeom>
        </p:spPr>
      </p:pic>
    </p:spTree>
    <p:extLst>
      <p:ext uri="{BB962C8B-B14F-4D97-AF65-F5344CB8AC3E}">
        <p14:creationId xmlns:p14="http://schemas.microsoft.com/office/powerpoint/2010/main" val="39659521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933585C-1D5C-484C-BF31-8C63FCBFB673}"/>
              </a:ext>
            </a:extLst>
          </p:cNvPr>
          <p:cNvSpPr>
            <a:spLocks noGrp="1"/>
          </p:cNvSpPr>
          <p:nvPr>
            <p:ph type="title"/>
          </p:nvPr>
        </p:nvSpPr>
        <p:spPr>
          <a:xfrm>
            <a:off x="847271" y="228600"/>
            <a:ext cx="7765322" cy="838200"/>
          </a:xfrm>
        </p:spPr>
        <p:txBody>
          <a:bodyPr>
            <a:normAutofit/>
          </a:bodyPr>
          <a:lstStyle/>
          <a:p>
            <a:r>
              <a:rPr lang="en-US" dirty="0"/>
              <a:t>Military History &amp; Development</a:t>
            </a:r>
            <a:endParaRPr lang="he-IL" dirty="0"/>
          </a:p>
        </p:txBody>
      </p:sp>
      <p:sp>
        <p:nvSpPr>
          <p:cNvPr id="3" name="מציין מיקום תוכן 2">
            <a:extLst>
              <a:ext uri="{FF2B5EF4-FFF2-40B4-BE49-F238E27FC236}">
                <a16:creationId xmlns:a16="http://schemas.microsoft.com/office/drawing/2014/main" id="{E33B0718-089E-42F8-B501-117105179D56}"/>
              </a:ext>
            </a:extLst>
          </p:cNvPr>
          <p:cNvSpPr>
            <a:spLocks noGrp="1"/>
          </p:cNvSpPr>
          <p:nvPr>
            <p:ph idx="1"/>
          </p:nvPr>
        </p:nvSpPr>
        <p:spPr>
          <a:xfrm>
            <a:off x="685346" y="1143000"/>
            <a:ext cx="7765322" cy="5172075"/>
          </a:xfrm>
        </p:spPr>
        <p:txBody>
          <a:bodyPr>
            <a:normAutofit/>
          </a:bodyPr>
          <a:lstStyle/>
          <a:p>
            <a:pPr marL="36900" indent="0" algn="l" rtl="0">
              <a:buNone/>
            </a:pPr>
            <a:r>
              <a:rPr lang="en-US" sz="2400" dirty="0"/>
              <a:t>The development of military thinking 1914 – 2019:</a:t>
            </a:r>
          </a:p>
          <a:p>
            <a:pPr algn="l" rtl="0"/>
            <a:r>
              <a:rPr lang="en-US" sz="2400" dirty="0"/>
              <a:t>Military thinkers (Clausewitz, Liddle-Hart…)</a:t>
            </a:r>
          </a:p>
          <a:p>
            <a:pPr algn="l" rtl="0"/>
            <a:r>
              <a:rPr lang="en-US" sz="2400" dirty="0"/>
              <a:t>Strategy – conceptualization, levels</a:t>
            </a:r>
          </a:p>
          <a:p>
            <a:pPr algn="l" rtl="0"/>
            <a:r>
              <a:rPr lang="en-US" sz="2400" dirty="0"/>
              <a:t>Decision &amp; Victory</a:t>
            </a:r>
          </a:p>
          <a:p>
            <a:pPr algn="l" rtl="0"/>
            <a:r>
              <a:rPr lang="en-US" sz="2400" dirty="0"/>
              <a:t>WW-I &amp; WW-II</a:t>
            </a:r>
          </a:p>
          <a:p>
            <a:pPr algn="l" rtl="0"/>
            <a:r>
              <a:rPr lang="en-US" sz="2400" dirty="0"/>
              <a:t>1945 as a turning point – RMA, 4GW, HYBRID..</a:t>
            </a:r>
          </a:p>
          <a:p>
            <a:pPr algn="l" rtl="0"/>
            <a:r>
              <a:rPr lang="en-US" sz="2400" dirty="0"/>
              <a:t>Terror &amp; Guerilla warfare</a:t>
            </a:r>
          </a:p>
          <a:p>
            <a:pPr algn="l" rtl="0"/>
            <a:r>
              <a:rPr lang="en-US" sz="2400" dirty="0"/>
              <a:t>Urban Warfare</a:t>
            </a:r>
          </a:p>
          <a:p>
            <a:pPr algn="l" rtl="0"/>
            <a:r>
              <a:rPr lang="en-US" sz="2400" dirty="0"/>
              <a:t>Air Warfare – decision from the air? Development</a:t>
            </a:r>
          </a:p>
          <a:p>
            <a:pPr algn="l" rtl="0"/>
            <a:r>
              <a:rPr lang="en-US" sz="2400" dirty="0"/>
              <a:t>Afghanistan, Iraq &amp; Syria – Case studies</a:t>
            </a:r>
          </a:p>
          <a:p>
            <a:pPr algn="l" rtl="0"/>
            <a:endParaRPr lang="en-US" sz="2400" dirty="0"/>
          </a:p>
          <a:p>
            <a:pPr algn="l" rtl="0"/>
            <a:endParaRPr lang="en-US" sz="2400" dirty="0"/>
          </a:p>
          <a:p>
            <a:pPr algn="l" rtl="0"/>
            <a:endParaRPr lang="en-US" sz="2400" dirty="0"/>
          </a:p>
          <a:p>
            <a:pPr algn="l" rtl="0"/>
            <a:endParaRPr lang="en-US" sz="2400" dirty="0"/>
          </a:p>
          <a:p>
            <a:pPr algn="l" rtl="0"/>
            <a:endParaRPr lang="he-IL" sz="2400" dirty="0"/>
          </a:p>
        </p:txBody>
      </p:sp>
    </p:spTree>
    <p:extLst>
      <p:ext uri="{BB962C8B-B14F-4D97-AF65-F5344CB8AC3E}">
        <p14:creationId xmlns:p14="http://schemas.microsoft.com/office/powerpoint/2010/main" val="575258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צפחה">
  <a:themeElements>
    <a:clrScheme name="צפחה">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צפחה">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צפחה">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3F2DE9A5-64E6-437C-A389-CC4477E817E8}"/>
    </a:ext>
  </a:extLst>
</a:theme>
</file>

<file path=ppt/theme/theme2.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893</Words>
  <Application>Microsoft Office PowerPoint</Application>
  <PresentationFormat>‫הצגה על המסך (4:3)</PresentationFormat>
  <Paragraphs>147</Paragraphs>
  <Slides>23</Slides>
  <Notes>2</Notes>
  <HiddenSlides>0</HiddenSlides>
  <MMClips>0</MMClips>
  <ScaleCrop>false</ScaleCrop>
  <HeadingPairs>
    <vt:vector size="6" baseType="variant">
      <vt:variant>
        <vt:lpstr>גופנים בשימוש</vt:lpstr>
      </vt:variant>
      <vt:variant>
        <vt:i4>6</vt:i4>
      </vt:variant>
      <vt:variant>
        <vt:lpstr>ערכת נושא</vt:lpstr>
      </vt:variant>
      <vt:variant>
        <vt:i4>1</vt:i4>
      </vt:variant>
      <vt:variant>
        <vt:lpstr>כותרות שקופיות</vt:lpstr>
      </vt:variant>
      <vt:variant>
        <vt:i4>23</vt:i4>
      </vt:variant>
    </vt:vector>
  </HeadingPairs>
  <TitlesOfParts>
    <vt:vector size="30" baseType="lpstr">
      <vt:lpstr>Arial</vt:lpstr>
      <vt:lpstr>Calibri</vt:lpstr>
      <vt:lpstr>Calisto MT</vt:lpstr>
      <vt:lpstr>Gisha</vt:lpstr>
      <vt:lpstr>Segoe UI</vt:lpstr>
      <vt:lpstr>Wingdings 2</vt:lpstr>
      <vt:lpstr>צפחה</vt:lpstr>
      <vt:lpstr>Command &amp; Staff College, Alon</vt:lpstr>
      <vt:lpstr>Agenda</vt:lpstr>
      <vt:lpstr>Structure of the IDF Military Colleges</vt:lpstr>
      <vt:lpstr>Command and Staff College:  Afek Course </vt:lpstr>
      <vt:lpstr>Alon Command &amp; Staff College</vt:lpstr>
      <vt:lpstr>Alon Command &amp; Staff College</vt:lpstr>
      <vt:lpstr>IDF - Military History &amp; Development</vt:lpstr>
      <vt:lpstr>IDF - Military History &amp; Development</vt:lpstr>
      <vt:lpstr>Military History &amp; Development</vt:lpstr>
      <vt:lpstr>Military History &amp; Development</vt:lpstr>
      <vt:lpstr>IDF - Military Doctrine &amp; Concept</vt:lpstr>
      <vt:lpstr>IDF - Military Doctrine &amp; Concept</vt:lpstr>
      <vt:lpstr>IDF - Military Doctrine &amp; Concept</vt:lpstr>
      <vt:lpstr>Military Creativity &amp; Flexibility</vt:lpstr>
      <vt:lpstr>Military Creativity &amp; Flexibility</vt:lpstr>
      <vt:lpstr>What do we do?</vt:lpstr>
      <vt:lpstr>What do we do?</vt:lpstr>
      <vt:lpstr>Creativity Delayers</vt:lpstr>
      <vt:lpstr>Part of a test in doctrine thought</vt:lpstr>
      <vt:lpstr>מצגת של PowerPoint‏</vt:lpstr>
      <vt:lpstr>מצגת של PowerPoint‏</vt:lpstr>
      <vt:lpstr>”Tnoofa” &amp; Mind-Lab</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Command &amp; Staff College, Alon</dc:title>
  <dc:creator>דותן דרוק</dc:creator>
  <cp:lastModifiedBy>דותן דרוק</cp:lastModifiedBy>
  <cp:revision>2</cp:revision>
  <dcterms:created xsi:type="dcterms:W3CDTF">2019-11-22T15:02:38Z</dcterms:created>
  <dcterms:modified xsi:type="dcterms:W3CDTF">2019-11-23T08:33:28Z</dcterms:modified>
</cp:coreProperties>
</file>