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58" r:id="rId4"/>
    <p:sldId id="308" r:id="rId5"/>
    <p:sldId id="264" r:id="rId6"/>
    <p:sldId id="310" r:id="rId7"/>
    <p:sldId id="306" r:id="rId8"/>
    <p:sldId id="309" r:id="rId9"/>
    <p:sldId id="330" r:id="rId10"/>
    <p:sldId id="336" r:id="rId11"/>
    <p:sldId id="335" r:id="rId12"/>
    <p:sldId id="343" r:id="rId13"/>
    <p:sldId id="338" r:id="rId14"/>
    <p:sldId id="339" r:id="rId15"/>
    <p:sldId id="341" r:id="rId16"/>
    <p:sldId id="342" r:id="rId17"/>
    <p:sldId id="347" r:id="rId18"/>
    <p:sldId id="345" r:id="rId19"/>
    <p:sldId id="346" r:id="rId20"/>
    <p:sldId id="262" r:id="rId21"/>
    <p:sldId id="344" r:id="rId22"/>
    <p:sldId id="349" r:id="rId23"/>
    <p:sldId id="350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696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041" autoAdjust="0"/>
    <p:restoredTop sz="82696" autoAdjust="0"/>
  </p:normalViewPr>
  <p:slideViewPr>
    <p:cSldViewPr snapToGrid="0">
      <p:cViewPr varScale="1">
        <p:scale>
          <a:sx n="61" d="100"/>
          <a:sy n="61" d="100"/>
        </p:scale>
        <p:origin x="93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According to the plan</a:t>
          </a:r>
          <a:endParaRPr lang="he-IL" dirty="0" smtClean="0">
            <a:solidFill>
              <a:schemeClr val="tx1"/>
            </a:solidFill>
          </a:endParaRPr>
        </a:p>
        <a:p>
          <a:pPr rtl="0"/>
          <a:r>
            <a:rPr lang="it-IT" dirty="0" smtClean="0">
              <a:solidFill>
                <a:schemeClr val="tx1"/>
              </a:solidFill>
            </a:rPr>
            <a:t>- The Quadripartite Coalition (USA, Egypt, Jordan)</a:t>
          </a:r>
          <a:r>
            <a:rPr lang="he-IL" dirty="0" smtClean="0">
              <a:solidFill>
                <a:schemeClr val="tx1"/>
              </a:solidFill>
            </a:rPr>
            <a:t>- תגובת חמאס</a:t>
          </a:r>
        </a:p>
        <a:p>
          <a:pPr rtl="0"/>
          <a:r>
            <a:rPr lang="en-US" dirty="0" smtClean="0">
              <a:solidFill>
                <a:schemeClr val="tx1"/>
              </a:solidFill>
            </a:rPr>
            <a:t>- Russia's reaction (even if its intensity was greater than expected)</a:t>
          </a:r>
          <a:endParaRPr lang="he-IL" dirty="0" smtClean="0">
            <a:solidFill>
              <a:schemeClr val="tx1"/>
            </a:solidFill>
          </a:endParaRPr>
        </a:p>
        <a:p>
          <a:pPr rtl="0"/>
          <a:r>
            <a:rPr lang="he-IL" dirty="0" smtClean="0">
              <a:solidFill>
                <a:schemeClr val="tx1"/>
              </a:solidFill>
            </a:rPr>
            <a:t>-</a:t>
          </a:r>
          <a:r>
            <a:rPr lang="en-US" dirty="0" smtClean="0">
              <a:solidFill>
                <a:schemeClr val="tx1"/>
              </a:solidFill>
            </a:rPr>
            <a:t>Response of the Israeli street</a:t>
          </a:r>
          <a:endParaRPr lang="he-IL" dirty="0" smtClean="0">
            <a:solidFill>
              <a:schemeClr val="tx1"/>
            </a:solidFill>
          </a:endParaRPr>
        </a:p>
        <a:p>
          <a:pPr rtl="0"/>
          <a:r>
            <a:rPr lang="en-US" dirty="0" smtClean="0">
              <a:solidFill>
                <a:schemeClr val="tx1"/>
              </a:solidFill>
            </a:rPr>
            <a:t>-Communications messages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en-US" b="1" dirty="0" smtClean="0">
              <a:solidFill>
                <a:schemeClr val="tx1"/>
              </a:solidFill>
            </a:rPr>
            <a:t>Not according to  the plan</a:t>
          </a:r>
          <a:endParaRPr lang="he-IL" b="1" dirty="0" smtClean="0">
            <a:solidFill>
              <a:schemeClr val="tx1"/>
            </a:solidFill>
          </a:endParaRPr>
        </a:p>
        <a:p>
          <a:pPr algn="ctr" rtl="0"/>
          <a:r>
            <a:rPr lang="en-US" b="0" dirty="0" smtClean="0">
              <a:solidFill>
                <a:schemeClr val="tx1"/>
              </a:solidFill>
            </a:rPr>
            <a:t>- Lack of support from other actors (AKA Director)</a:t>
          </a:r>
          <a:endParaRPr lang="he-IL" b="0" dirty="0" smtClean="0">
            <a:solidFill>
              <a:schemeClr val="tx1"/>
            </a:solidFill>
          </a:endParaRPr>
        </a:p>
        <a:p>
          <a:pPr algn="ctr" rtl="0"/>
          <a:r>
            <a:rPr lang="en-US" dirty="0" smtClean="0">
              <a:solidFill>
                <a:schemeClr val="tx1"/>
              </a:solidFill>
            </a:rPr>
            <a:t>- There are better comments than "No response</a:t>
          </a:r>
          <a:endParaRPr lang="he-IL" dirty="0" smtClean="0">
            <a:solidFill>
              <a:schemeClr val="tx1"/>
            </a:solidFill>
          </a:endParaRPr>
        </a:p>
        <a:p>
          <a:pPr algn="ctr" rtl="1"/>
          <a:r>
            <a:rPr lang="en-US" dirty="0" smtClean="0">
              <a:solidFill>
                <a:schemeClr val="tx1"/>
              </a:solidFill>
            </a:rPr>
            <a:t>- Cancellation of the meeting with the Authority *</a:t>
          </a:r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2696" custScaleY="273511" custLinFactNeighborX="-21561" custLinFactNeighborY="160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39737" custScaleY="272224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Subjects for examination</a:t>
          </a:r>
          <a:endParaRPr lang="he-IL" dirty="0" smtClean="0">
            <a:solidFill>
              <a:schemeClr val="tx1"/>
            </a:solidFill>
          </a:endParaRPr>
        </a:p>
        <a:p>
          <a:pPr rtl="1"/>
          <a:r>
            <a:rPr lang="en-US" dirty="0" smtClean="0">
              <a:solidFill>
                <a:schemeClr val="tx1"/>
              </a:solidFill>
            </a:rPr>
            <a:t>- Coping with Israeli street and politics</a:t>
          </a:r>
          <a:endParaRPr lang="he-IL" dirty="0" smtClean="0">
            <a:solidFill>
              <a:schemeClr val="tx1"/>
            </a:solidFill>
          </a:endParaRPr>
        </a:p>
        <a:p>
          <a:pPr rtl="1"/>
          <a:r>
            <a:rPr lang="en-US" dirty="0" smtClean="0">
              <a:solidFill>
                <a:schemeClr val="tx1"/>
              </a:solidFill>
            </a:rPr>
            <a:t>How do we work with the Palestinians, we and other actors?</a:t>
          </a:r>
          <a:endParaRPr lang="he-IL" dirty="0" smtClean="0">
            <a:solidFill>
              <a:schemeClr val="tx1"/>
            </a:solidFill>
          </a:endParaRPr>
        </a:p>
        <a:p>
          <a:pPr rtl="1"/>
          <a:r>
            <a:rPr lang="en-US" dirty="0" smtClean="0">
              <a:solidFill>
                <a:schemeClr val="tx1"/>
              </a:solidFill>
            </a:rPr>
            <a:t>Preparation for two scenarios: the Authority's stabilization, the non-establishment of the Authority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en-US" b="1" dirty="0" smtClean="0">
              <a:solidFill>
                <a:schemeClr val="tx1"/>
              </a:solidFill>
            </a:rPr>
            <a:t>Strategy and campaign </a:t>
          </a:r>
          <a:endParaRPr lang="he-IL" b="1" dirty="0" smtClean="0">
            <a:solidFill>
              <a:schemeClr val="tx1"/>
            </a:solidFill>
          </a:endParaRPr>
        </a:p>
        <a:p>
          <a:pPr algn="ctr" rtl="1"/>
          <a:endParaRPr lang="he-IL" dirty="0" smtClean="0">
            <a:solidFill>
              <a:schemeClr val="tx1"/>
            </a:solidFill>
          </a:endParaRPr>
        </a:p>
        <a:p>
          <a:pPr algn="ctr" rtl="1"/>
          <a:r>
            <a:rPr lang="en-US" dirty="0" smtClean="0">
              <a:solidFill>
                <a:schemeClr val="tx1"/>
              </a:solidFill>
            </a:rPr>
            <a:t>- Preparation of blocked media statements and responses</a:t>
          </a:r>
          <a:endParaRPr lang="he-IL" dirty="0" smtClean="0">
            <a:solidFill>
              <a:schemeClr val="tx1"/>
            </a:solidFill>
          </a:endParaRPr>
        </a:p>
        <a:p>
          <a:pPr algn="ctr" rtl="1"/>
          <a:r>
            <a:rPr lang="en-US" dirty="0" smtClean="0">
              <a:solidFill>
                <a:schemeClr val="tx1"/>
              </a:solidFill>
            </a:rPr>
            <a:t>- Continued principles of the campaign, how the US is expected to act</a:t>
          </a:r>
          <a:endParaRPr lang="he-IL" dirty="0" smtClean="0">
            <a:solidFill>
              <a:schemeClr val="tx1"/>
            </a:solidFill>
          </a:endParaRPr>
        </a:p>
        <a:p>
          <a:pPr algn="ctr" rtl="1"/>
          <a:r>
            <a:rPr lang="en-US" dirty="0" smtClean="0">
              <a:solidFill>
                <a:schemeClr val="tx1"/>
              </a:solidFill>
            </a:rPr>
            <a:t>- A review of the principles of the outline, declaration and preparation for the absence of representation</a:t>
          </a:r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9757" custScaleY="266672" custLinFactNeighborX="-7758" custLinFactNeighborY="74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52582" custScaleY="266672" custLinFactNeighborX="7077" custLinFactNeighborY="-30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In the war room</a:t>
          </a:r>
          <a:endParaRPr lang="he-IL" b="1" dirty="0" smtClean="0">
            <a:solidFill>
              <a:schemeClr val="tx1"/>
            </a:solidFill>
          </a:endParaRPr>
        </a:p>
        <a:p>
          <a:pPr rtl="0"/>
          <a:endParaRPr lang="he-IL" dirty="0" smtClean="0">
            <a:solidFill>
              <a:schemeClr val="tx1"/>
            </a:solidFill>
          </a:endParaRPr>
        </a:p>
        <a:p>
          <a:pPr rtl="0"/>
          <a:r>
            <a:rPr lang="he-IL" dirty="0" smtClean="0">
              <a:solidFill>
                <a:schemeClr val="tx1"/>
              </a:solidFill>
            </a:rPr>
            <a:t>- </a:t>
          </a:r>
          <a:r>
            <a:rPr lang="en-US" dirty="0" smtClean="0">
              <a:solidFill>
                <a:schemeClr val="tx1"/>
              </a:solidFill>
            </a:rPr>
            <a:t> We go through the principles of the system with the players and check to see if any update is required</a:t>
          </a:r>
        </a:p>
        <a:p>
          <a:pPr rtl="0"/>
          <a:r>
            <a:rPr lang="en-US" dirty="0" smtClean="0">
              <a:solidFill>
                <a:schemeClr val="tx1"/>
              </a:solidFill>
            </a:rPr>
            <a:t> </a:t>
          </a:r>
          <a:r>
            <a:rPr lang="he-IL" dirty="0" smtClean="0">
              <a:solidFill>
                <a:schemeClr val="tx1"/>
              </a:solidFill>
            </a:rPr>
            <a:t>- </a:t>
          </a:r>
          <a:r>
            <a:rPr lang="en-US" dirty="0" smtClean="0">
              <a:solidFill>
                <a:schemeClr val="tx1"/>
              </a:solidFill>
            </a:rPr>
            <a:t> Are updating the issue of the elections (the three conditions of the Quartet)</a:t>
          </a:r>
          <a:endParaRPr lang="he-IL" dirty="0" smtClean="0">
            <a:solidFill>
              <a:schemeClr val="tx1"/>
            </a:solidFill>
          </a:endParaRPr>
        </a:p>
        <a:p>
          <a:pPr rtl="0"/>
          <a:r>
            <a:rPr lang="he-IL" dirty="0" smtClean="0">
              <a:solidFill>
                <a:schemeClr val="tx1"/>
              </a:solidFill>
            </a:rPr>
            <a:t>- 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smtClean="0">
              <a:solidFill>
                <a:schemeClr val="tx1"/>
              </a:solidFill>
            </a:rPr>
            <a:t>By a different emphasis on the players disappear – Hamas direct Israel Politics </a:t>
          </a:r>
          <a:r>
            <a:rPr lang="en-US" b="0" i="0" dirty="0" smtClean="0"/>
            <a:t>.</a:t>
          </a:r>
        </a:p>
        <a:p>
          <a:pPr rtl="0"/>
          <a:r>
            <a:rPr lang="he-IL" dirty="0" smtClean="0">
              <a:solidFill>
                <a:schemeClr val="tx1"/>
              </a:solidFill>
            </a:rPr>
            <a:t>- </a:t>
          </a:r>
          <a:r>
            <a:rPr lang="en-US" dirty="0" smtClean="0">
              <a:solidFill>
                <a:schemeClr val="tx1"/>
              </a:solidFill>
            </a:rPr>
            <a:t> Prepare statements against local politics events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en-US" b="1" dirty="0" smtClean="0">
              <a:solidFill>
                <a:schemeClr val="tx1"/>
              </a:solidFill>
            </a:rPr>
            <a:t>In Cabinet </a:t>
          </a:r>
          <a:endParaRPr lang="he-IL" b="1" dirty="0" smtClean="0">
            <a:solidFill>
              <a:schemeClr val="tx1"/>
            </a:solidFill>
          </a:endParaRPr>
        </a:p>
        <a:p>
          <a:pPr algn="ctr" rtl="1"/>
          <a:r>
            <a:rPr lang="en-US" b="1" dirty="0" smtClean="0">
              <a:solidFill>
                <a:schemeClr val="tx1"/>
              </a:solidFill>
            </a:rPr>
            <a:t>- </a:t>
          </a:r>
          <a:r>
            <a:rPr lang="en-US" dirty="0" smtClean="0">
              <a:solidFill>
                <a:schemeClr val="tx1"/>
              </a:solidFill>
            </a:rPr>
            <a:t>Ask for a meeting with the US that should be before Trump comes out with statements that play us</a:t>
          </a:r>
        </a:p>
        <a:p>
          <a:pPr algn="ctr" rtl="0"/>
          <a:r>
            <a:rPr lang="he-IL" dirty="0" smtClean="0">
              <a:solidFill>
                <a:schemeClr val="tx1"/>
              </a:solidFill>
            </a:rPr>
            <a:t>- </a:t>
          </a:r>
          <a:r>
            <a:rPr lang="en-US" dirty="0" smtClean="0">
              <a:solidFill>
                <a:schemeClr val="tx1"/>
              </a:solidFill>
            </a:rPr>
            <a:t> If additional meetings are needed, they are also requested</a:t>
          </a:r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2696" custScaleY="273511" custLinFactNeighborX="-27847" custLinFactNeighborY="50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39737" custScaleY="272224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0" y="19748"/>
          <a:ext cx="4694533" cy="53989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chemeClr val="tx1"/>
              </a:solidFill>
            </a:rPr>
            <a:t>Not according to  the plan</a:t>
          </a:r>
          <a:endParaRPr lang="he-IL" sz="2700" b="1" kern="1200" dirty="0" smtClean="0">
            <a:solidFill>
              <a:schemeClr val="tx1"/>
            </a:solidFill>
          </a:endParaRP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0" kern="1200" dirty="0" smtClean="0">
              <a:solidFill>
                <a:schemeClr val="tx1"/>
              </a:solidFill>
            </a:rPr>
            <a:t>- Lack of support from other actors (AKA Director)</a:t>
          </a:r>
          <a:endParaRPr lang="he-IL" sz="2700" b="0" kern="1200" dirty="0" smtClean="0">
            <a:solidFill>
              <a:schemeClr val="tx1"/>
            </a:solidFill>
          </a:endParaRP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- There are better comments than "No response</a:t>
          </a:r>
          <a:endParaRPr lang="he-IL" sz="2700" kern="1200" dirty="0" smtClean="0">
            <a:solidFill>
              <a:schemeClr val="tx1"/>
            </a:solidFill>
          </a:endParaRP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- Cancellation of the meeting with the Authority *</a:t>
          </a:r>
          <a:endParaRPr lang="he-IL" sz="2700" b="1" kern="1200" dirty="0">
            <a:solidFill>
              <a:schemeClr val="tx1"/>
            </a:solidFill>
          </a:endParaRPr>
        </a:p>
      </dsp:txBody>
      <dsp:txXfrm>
        <a:off x="137498" y="157246"/>
        <a:ext cx="4419537" cy="5123922"/>
      </dsp:txXfrm>
    </dsp:sp>
    <dsp:sp modelId="{63983C40-E0CE-4CF1-B82B-AB80A45B5517}">
      <dsp:nvSpPr>
        <dsp:cNvPr id="0" name=""/>
        <dsp:cNvSpPr/>
      </dsp:nvSpPr>
      <dsp:spPr>
        <a:xfrm rot="10797596">
          <a:off x="4860978" y="2307661"/>
          <a:ext cx="946353" cy="815891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100" kern="1200"/>
        </a:p>
      </dsp:txBody>
      <dsp:txXfrm>
        <a:off x="5105745" y="2470753"/>
        <a:ext cx="701586" cy="489535"/>
      </dsp:txXfrm>
    </dsp:sp>
    <dsp:sp modelId="{D5FF3C02-1558-47E5-BCC3-C72D074AD108}">
      <dsp:nvSpPr>
        <dsp:cNvPr id="0" name=""/>
        <dsp:cNvSpPr/>
      </dsp:nvSpPr>
      <dsp:spPr>
        <a:xfrm>
          <a:off x="6013339" y="25261"/>
          <a:ext cx="4597186" cy="5373513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chemeClr val="tx1"/>
              </a:solidFill>
            </a:rPr>
            <a:t>According to the plan</a:t>
          </a:r>
          <a:endParaRPr lang="he-IL" sz="2700" kern="1200" dirty="0" smtClean="0">
            <a:solidFill>
              <a:schemeClr val="tx1"/>
            </a:solidFill>
          </a:endParaRP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>
              <a:solidFill>
                <a:schemeClr val="tx1"/>
              </a:solidFill>
            </a:rPr>
            <a:t>- The Quadripartite Coalition (USA, Egypt, Jordan)</a:t>
          </a:r>
          <a:r>
            <a:rPr lang="he-IL" sz="2700" kern="1200" dirty="0" smtClean="0">
              <a:solidFill>
                <a:schemeClr val="tx1"/>
              </a:solidFill>
            </a:rPr>
            <a:t>- תגובת חמאס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- Russia's reaction (even if its intensity was greater than expected)</a:t>
          </a:r>
          <a:endParaRPr lang="he-IL" sz="2700" kern="1200" dirty="0" smtClean="0">
            <a:solidFill>
              <a:schemeClr val="tx1"/>
            </a:solidFill>
          </a:endParaRP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>
              <a:solidFill>
                <a:schemeClr val="tx1"/>
              </a:solidFill>
            </a:rPr>
            <a:t>-</a:t>
          </a:r>
          <a:r>
            <a:rPr lang="en-US" sz="2700" kern="1200" dirty="0" smtClean="0">
              <a:solidFill>
                <a:schemeClr val="tx1"/>
              </a:solidFill>
            </a:rPr>
            <a:t>Response of the Israeli street</a:t>
          </a:r>
          <a:endParaRPr lang="he-IL" sz="2700" kern="1200" dirty="0" smtClean="0">
            <a:solidFill>
              <a:schemeClr val="tx1"/>
            </a:solidFill>
          </a:endParaRP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-Communications messages</a:t>
          </a:r>
          <a:endParaRPr lang="he-IL" sz="2700" kern="1200" dirty="0"/>
        </a:p>
      </dsp:txBody>
      <dsp:txXfrm>
        <a:off x="6147986" y="159908"/>
        <a:ext cx="4327892" cy="5104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169631" y="2973"/>
          <a:ext cx="4298370" cy="45924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Strategy and campaign </a:t>
          </a:r>
          <a:endParaRPr lang="he-IL" sz="2200" b="1" kern="1200" dirty="0" smtClean="0">
            <a:solidFill>
              <a:schemeClr val="tx1"/>
            </a:solidFill>
          </a:endParaRP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200" kern="1200" dirty="0" smtClean="0">
            <a:solidFill>
              <a:schemeClr val="tx1"/>
            </a:solidFill>
          </a:endParaRP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- Preparation of blocked media statements and responses</a:t>
          </a:r>
          <a:endParaRPr lang="he-IL" sz="2200" kern="1200" dirty="0" smtClean="0">
            <a:solidFill>
              <a:schemeClr val="tx1"/>
            </a:solidFill>
          </a:endParaRP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- Continued principles of the campaign, how the US is expected to act</a:t>
          </a:r>
          <a:endParaRPr lang="he-IL" sz="2200" kern="1200" dirty="0" smtClean="0">
            <a:solidFill>
              <a:schemeClr val="tx1"/>
            </a:solidFill>
          </a:endParaRP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- A review of the principles of the outline, declaration and preparation for the absence of representation</a:t>
          </a:r>
          <a:endParaRPr lang="he-IL" sz="2200" b="1" kern="1200" dirty="0">
            <a:solidFill>
              <a:schemeClr val="tx1"/>
            </a:solidFill>
          </a:endParaRPr>
        </a:p>
      </dsp:txBody>
      <dsp:txXfrm>
        <a:off x="295526" y="128868"/>
        <a:ext cx="4046580" cy="4340670"/>
      </dsp:txXfrm>
    </dsp:sp>
    <dsp:sp modelId="{63983C40-E0CE-4CF1-B82B-AB80A45B5517}">
      <dsp:nvSpPr>
        <dsp:cNvPr id="0" name=""/>
        <dsp:cNvSpPr/>
      </dsp:nvSpPr>
      <dsp:spPr>
        <a:xfrm rot="10800011">
          <a:off x="4666640" y="1941830"/>
          <a:ext cx="1129397" cy="711817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/>
        </a:p>
      </dsp:txBody>
      <dsp:txXfrm>
        <a:off x="4880185" y="2084193"/>
        <a:ext cx="915852" cy="427091"/>
      </dsp:txXfrm>
    </dsp:sp>
    <dsp:sp modelId="{D5FF3C02-1558-47E5-BCC3-C72D074AD108}">
      <dsp:nvSpPr>
        <dsp:cNvPr id="0" name=""/>
        <dsp:cNvSpPr/>
      </dsp:nvSpPr>
      <dsp:spPr>
        <a:xfrm>
          <a:off x="6041893" y="0"/>
          <a:ext cx="4379454" cy="4592460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Subjects for examination</a:t>
          </a:r>
          <a:endParaRPr lang="he-IL" sz="2200" kern="1200" dirty="0" smtClean="0">
            <a:solidFill>
              <a:schemeClr val="tx1"/>
            </a:solidFill>
          </a:endParaRP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- Coping with Israeli street and politics</a:t>
          </a:r>
          <a:endParaRPr lang="he-IL" sz="2200" kern="1200" dirty="0" smtClean="0">
            <a:solidFill>
              <a:schemeClr val="tx1"/>
            </a:solidFill>
          </a:endParaRP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How do we work with the Palestinians, we and other actors?</a:t>
          </a:r>
          <a:endParaRPr lang="he-IL" sz="2200" kern="1200" dirty="0" smtClean="0">
            <a:solidFill>
              <a:schemeClr val="tx1"/>
            </a:solidFill>
          </a:endParaRP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Preparation for two scenarios: the Authority's stabilization, the non-establishment of the Authority</a:t>
          </a:r>
          <a:endParaRPr lang="he-IL" sz="2200" kern="1200" dirty="0"/>
        </a:p>
      </dsp:txBody>
      <dsp:txXfrm>
        <a:off x="6170163" y="128270"/>
        <a:ext cx="4122914" cy="4335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0" y="19744"/>
          <a:ext cx="4694533" cy="53989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In Cabinet </a:t>
          </a:r>
          <a:endParaRPr lang="he-IL" sz="2200" b="1" kern="1200" dirty="0" smtClean="0">
            <a:solidFill>
              <a:schemeClr val="tx1"/>
            </a:solidFill>
          </a:endParaRP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- </a:t>
          </a:r>
          <a:r>
            <a:rPr lang="en-US" sz="2200" kern="1200" dirty="0" smtClean="0">
              <a:solidFill>
                <a:schemeClr val="tx1"/>
              </a:solidFill>
            </a:rPr>
            <a:t>Ask for a meeting with the US that should be before Trump comes out with statements that play us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</a:t>
          </a:r>
          <a:r>
            <a:rPr lang="en-US" sz="2200" kern="1200" dirty="0" smtClean="0">
              <a:solidFill>
                <a:schemeClr val="tx1"/>
              </a:solidFill>
            </a:rPr>
            <a:t> If additional meetings are needed, they are also requested</a:t>
          </a:r>
          <a:endParaRPr lang="he-IL" sz="2200" b="1" kern="1200" dirty="0">
            <a:solidFill>
              <a:schemeClr val="tx1"/>
            </a:solidFill>
          </a:endParaRPr>
        </a:p>
      </dsp:txBody>
      <dsp:txXfrm>
        <a:off x="137498" y="157242"/>
        <a:ext cx="4419537" cy="5123922"/>
      </dsp:txXfrm>
    </dsp:sp>
    <dsp:sp modelId="{63983C40-E0CE-4CF1-B82B-AB80A45B5517}">
      <dsp:nvSpPr>
        <dsp:cNvPr id="0" name=""/>
        <dsp:cNvSpPr/>
      </dsp:nvSpPr>
      <dsp:spPr>
        <a:xfrm rot="10797599">
          <a:off x="4860978" y="2307659"/>
          <a:ext cx="946353" cy="815891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800" kern="1200"/>
        </a:p>
      </dsp:txBody>
      <dsp:txXfrm>
        <a:off x="5105745" y="2470752"/>
        <a:ext cx="701586" cy="489535"/>
      </dsp:txXfrm>
    </dsp:sp>
    <dsp:sp modelId="{D5FF3C02-1558-47E5-BCC3-C72D074AD108}">
      <dsp:nvSpPr>
        <dsp:cNvPr id="0" name=""/>
        <dsp:cNvSpPr/>
      </dsp:nvSpPr>
      <dsp:spPr>
        <a:xfrm>
          <a:off x="6013339" y="25261"/>
          <a:ext cx="4597186" cy="5373513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In the war room</a:t>
          </a:r>
          <a:endParaRPr lang="he-IL" sz="2200" b="1" kern="1200" dirty="0" smtClean="0">
            <a:solidFill>
              <a:schemeClr val="tx1"/>
            </a:solidFill>
          </a:endParaRP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200" kern="1200" dirty="0" smtClean="0">
            <a:solidFill>
              <a:schemeClr val="tx1"/>
            </a:solidFill>
          </a:endParaRP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</a:t>
          </a:r>
          <a:r>
            <a:rPr lang="en-US" sz="2200" kern="1200" dirty="0" smtClean="0">
              <a:solidFill>
                <a:schemeClr val="tx1"/>
              </a:solidFill>
            </a:rPr>
            <a:t> We go through the principles of the system with the players and check to see if any update is required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 </a:t>
          </a:r>
          <a:r>
            <a:rPr lang="he-IL" sz="2200" kern="1200" dirty="0" smtClean="0">
              <a:solidFill>
                <a:schemeClr val="tx1"/>
              </a:solidFill>
            </a:rPr>
            <a:t>- </a:t>
          </a:r>
          <a:r>
            <a:rPr lang="en-US" sz="2200" kern="1200" dirty="0" smtClean="0">
              <a:solidFill>
                <a:schemeClr val="tx1"/>
              </a:solidFill>
            </a:rPr>
            <a:t> Are updating the issue of the elections (the three conditions of the Quartet)</a:t>
          </a:r>
          <a:endParaRPr lang="he-IL" sz="2200" kern="1200" dirty="0" smtClean="0">
            <a:solidFill>
              <a:schemeClr val="tx1"/>
            </a:solidFill>
          </a:endParaRP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</a:t>
          </a:r>
          <a:r>
            <a:rPr lang="en-US" sz="2200" kern="1200" dirty="0" smtClean="0">
              <a:solidFill>
                <a:schemeClr val="tx1"/>
              </a:solidFill>
            </a:rPr>
            <a:t> </a:t>
          </a:r>
          <a:r>
            <a:rPr lang="en-US" sz="2200" kern="1200" dirty="0" smtClean="0">
              <a:solidFill>
                <a:schemeClr val="tx1"/>
              </a:solidFill>
            </a:rPr>
            <a:t>By a different emphasis on the players disappear – Hamas direct Israel Politics </a:t>
          </a:r>
          <a:r>
            <a:rPr lang="en-US" sz="2200" b="0" i="0" kern="1200" dirty="0" smtClean="0"/>
            <a:t>.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 smtClean="0">
              <a:solidFill>
                <a:schemeClr val="tx1"/>
              </a:solidFill>
            </a:rPr>
            <a:t>- </a:t>
          </a:r>
          <a:r>
            <a:rPr lang="en-US" sz="2200" kern="1200" dirty="0" smtClean="0">
              <a:solidFill>
                <a:schemeClr val="tx1"/>
              </a:solidFill>
            </a:rPr>
            <a:t> Prepare statements against local politics events</a:t>
          </a:r>
          <a:endParaRPr lang="he-IL" sz="2200" kern="1200" dirty="0"/>
        </a:p>
      </dsp:txBody>
      <dsp:txXfrm>
        <a:off x="6147986" y="159908"/>
        <a:ext cx="4327892" cy="5104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4744FF1-C8B7-43E2-BC30-9AC6C0158CCF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DDFC078-0D33-4F04-83DB-1D57B16F13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ערביי ישראל – האם יש מקום לשקול העברת שטחים מאוכלסים, מה תהיה </a:t>
            </a:r>
            <a:r>
              <a:rPr lang="he-IL" dirty="0" err="1" smtClean="0">
                <a:latin typeface="David" panose="020E0502060401010101" pitchFamily="34" charset="-79"/>
              </a:rPr>
              <a:t>ההלשכה</a:t>
            </a:r>
            <a:r>
              <a:rPr lang="he-IL" dirty="0" smtClean="0">
                <a:latin typeface="David" panose="020E0502060401010101" pitchFamily="34" charset="-79"/>
              </a:rPr>
              <a:t> של מהלך כזה על יחסי יהודים ערבים במדינת ישראל?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חיזוק הכלכלה – סיוע אמריקאי, איחוד, שוק המתונות, רידוד הצורך בהשקעה ביטחונית?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חוסן חברתי –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07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5464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8587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מאמץ תקשורתי מותאם</a:t>
            </a:r>
            <a:r>
              <a:rPr lang="he-IL" baseline="0" dirty="0" smtClean="0"/>
              <a:t> בכל הגזרות</a:t>
            </a:r>
          </a:p>
          <a:p>
            <a:r>
              <a:rPr lang="he-IL" baseline="0" dirty="0" smtClean="0"/>
              <a:t>מצפן </a:t>
            </a:r>
            <a:r>
              <a:rPr lang="he-IL" baseline="0" dirty="0" err="1" smtClean="0"/>
              <a:t>ולמולו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תוכנית</a:t>
            </a:r>
            <a:r>
              <a:rPr lang="he-IL" baseline="0" dirty="0" smtClean="0"/>
              <a:t> תודעתית ותקשורתית מתאימה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061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מאמץ תקשורתי מותאם</a:t>
            </a:r>
            <a:r>
              <a:rPr lang="he-IL" baseline="0" dirty="0" smtClean="0"/>
              <a:t> בכל הגזרות</a:t>
            </a:r>
          </a:p>
          <a:p>
            <a:r>
              <a:rPr lang="he-IL" baseline="0" dirty="0" smtClean="0"/>
              <a:t>מצפן </a:t>
            </a:r>
            <a:r>
              <a:rPr lang="he-IL" baseline="0" dirty="0" err="1" smtClean="0"/>
              <a:t>ולמולו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תוכנית</a:t>
            </a:r>
            <a:r>
              <a:rPr lang="he-IL" baseline="0" dirty="0" smtClean="0"/>
              <a:t> תודעתית ותקשורתית מתאימה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928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* לא בהכרח </a:t>
            </a:r>
            <a:r>
              <a:rPr lang="he-IL" dirty="0" err="1" smtClean="0"/>
              <a:t>היתה</a:t>
            </a:r>
            <a:r>
              <a:rPr lang="he-IL" dirty="0" smtClean="0"/>
              <a:t> הפתעה – </a:t>
            </a:r>
            <a:r>
              <a:rPr lang="he-IL" dirty="0" err="1" smtClean="0"/>
              <a:t>היתה</a:t>
            </a:r>
            <a:r>
              <a:rPr lang="he-IL" dirty="0" smtClean="0"/>
              <a:t> הבנה</a:t>
            </a:r>
            <a:r>
              <a:rPr lang="he-IL" baseline="0" dirty="0" smtClean="0"/>
              <a:t> שיש כאן ניסיון של ה"חתן" למנף המצב ולמקסם את הרצון להביאו לשולחן המו"מ כדי להביא לדיבידנדים כבר בשלב זה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3171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18502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523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צורך במתן מענה רלוונטי לאינטרסים האסטרטגיים של ישראל, ולא רק לאינטרסים המידיים בכל עת שמתרחשת הסלמה - הגדרת יעדים מדיניים ברורים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פיגועים בגדה המערבית ושמירה על הרגיעה ברצועה</a:t>
            </a:r>
          </a:p>
          <a:p>
            <a:endParaRPr lang="he-IL" dirty="0" smtClean="0"/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שחיקת ההרתעה מול חמאס, בעוד הארגון "נהנה" מפירות הרגיעה ברצועה ובמקביל יוזם פיגועי טרור בגדה המערבית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פוטנציאל הסלמה</a:t>
            </a:r>
          </a:p>
          <a:p>
            <a:endParaRPr lang="he-IL" dirty="0" smtClean="0"/>
          </a:p>
          <a:p>
            <a:r>
              <a:rPr lang="he-IL" dirty="0" smtClean="0"/>
              <a:t>השלמה עם שלטון חמאס, והחלשת הרשות</a:t>
            </a:r>
          </a:p>
          <a:p>
            <a:endParaRPr lang="he-IL" dirty="0" smtClean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אין מענה רלוונטי לאינטרסים האסטרטגיים של ישראל במסגרת המו"מ</a:t>
            </a:r>
          </a:p>
          <a:p>
            <a:endParaRPr lang="he-IL" dirty="0" smtClean="0"/>
          </a:p>
          <a:p>
            <a:r>
              <a:rPr lang="he-IL" dirty="0" smtClean="0"/>
              <a:t>לא ניתן להתניע מהלך בינלאומי רחב ומשמעותי של שיקום רצועת עזה ללא מעורבות של הרש"פ</a:t>
            </a:r>
          </a:p>
          <a:p>
            <a:endParaRPr lang="he-IL" dirty="0" smtClean="0"/>
          </a:p>
          <a:p>
            <a:r>
              <a:rPr lang="he-IL" dirty="0" smtClean="0"/>
              <a:t>לא ניתן לגבש הבנות עם חמאס, מבלי לשקלל את ההשפעות של מהלך כזה על הרשות</a:t>
            </a:r>
          </a:p>
          <a:p>
            <a:endParaRPr lang="he-IL" dirty="0" smtClean="0"/>
          </a:p>
          <a:p>
            <a:r>
              <a:rPr lang="he-IL" dirty="0" smtClean="0"/>
              <a:t>מיהו הפרטנר הרצוי לישראל ואיך להתנהל מולו/מול שניהם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1599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726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5513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3561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9495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קטאר</a:t>
            </a:r>
            <a:r>
              <a:rPr lang="he-IL" baseline="0" dirty="0" smtClean="0"/>
              <a:t> – שימוש בהמשך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3029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6402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8104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802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024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920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142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12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761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968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2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974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656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49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882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3460254"/>
            <a:ext cx="9144000" cy="10410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sz="7200" dirty="0" smtClean="0">
                <a:cs typeface="+mn-cs"/>
              </a:rPr>
              <a:t/>
            </a:r>
            <a:br>
              <a:rPr lang="he-IL" sz="7200" dirty="0" smtClean="0">
                <a:cs typeface="+mn-cs"/>
              </a:rPr>
            </a:br>
            <a:r>
              <a:rPr lang="he-IL" sz="7200" dirty="0">
                <a:cs typeface="+mn-cs"/>
              </a:rPr>
              <a:t/>
            </a:r>
            <a:br>
              <a:rPr lang="he-IL" sz="7200" dirty="0">
                <a:cs typeface="+mn-cs"/>
              </a:rPr>
            </a:br>
            <a:r>
              <a:rPr lang="he-IL" sz="72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בין אסטרטגיה ומערכה למציאות </a:t>
            </a:r>
            <a:endParaRPr lang="he-IL" sz="7200" dirty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5010534"/>
            <a:ext cx="9144000" cy="1655762"/>
          </a:xfrm>
        </p:spPr>
        <p:txBody>
          <a:bodyPr/>
          <a:lstStyle/>
          <a:p>
            <a:endParaRPr lang="he-IL" dirty="0" smtClean="0"/>
          </a:p>
          <a:p>
            <a:r>
              <a:rPr lang="he-IL" dirty="0" smtClean="0"/>
              <a:t>סימולציה מדינית ביטחונית</a:t>
            </a:r>
          </a:p>
          <a:p>
            <a:r>
              <a:rPr lang="he-IL" dirty="0" smtClean="0"/>
              <a:t>26 בפברואר 2019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987040" y="524114"/>
            <a:ext cx="621792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dirty="0" smtClean="0">
                <a:solidFill>
                  <a:schemeClr val="tx2">
                    <a:lumMod val="50000"/>
                  </a:schemeClr>
                </a:solidFill>
              </a:rPr>
              <a:t>צוות ישראל</a:t>
            </a:r>
            <a:endParaRPr lang="he-IL" sz="8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8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7879401" y="1399764"/>
            <a:ext cx="3785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/>
              <a:t>חתירה לפתרון הסכסוך</a:t>
            </a:r>
          </a:p>
        </p:txBody>
      </p:sp>
      <p:sp>
        <p:nvSpPr>
          <p:cNvPr id="5" name="מלבן 4"/>
          <p:cNvSpPr/>
          <p:nvPr/>
        </p:nvSpPr>
        <p:spPr>
          <a:xfrm>
            <a:off x="4709944" y="2109092"/>
            <a:ext cx="3169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/>
              <a:t>ביצור היבטי ביטחון</a:t>
            </a:r>
          </a:p>
        </p:txBody>
      </p:sp>
      <p:sp>
        <p:nvSpPr>
          <p:cNvPr id="6" name="מלבן 5"/>
          <p:cNvSpPr/>
          <p:nvPr/>
        </p:nvSpPr>
        <p:spPr>
          <a:xfrm>
            <a:off x="401052" y="2780239"/>
            <a:ext cx="5249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חתירה להשפעה לפני פרסומו של המתווה המוצע</a:t>
            </a:r>
          </a:p>
        </p:txBody>
      </p:sp>
      <p:sp>
        <p:nvSpPr>
          <p:cNvPr id="8" name="מלבן 7"/>
          <p:cNvSpPr/>
          <p:nvPr/>
        </p:nvSpPr>
        <p:spPr>
          <a:xfrm>
            <a:off x="7343574" y="3603368"/>
            <a:ext cx="48484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מדברים ופועלים מול ישות פלסטינית אחת</a:t>
            </a:r>
          </a:p>
        </p:txBody>
      </p:sp>
      <p:sp>
        <p:nvSpPr>
          <p:cNvPr id="9" name="מלבן 8"/>
          <p:cNvSpPr/>
          <p:nvPr/>
        </p:nvSpPr>
        <p:spPr>
          <a:xfrm>
            <a:off x="3980577" y="4228349"/>
            <a:ext cx="389882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dirty="0"/>
              <a:t>עזה כחלק חיוני </a:t>
            </a:r>
            <a:r>
              <a:rPr lang="he-IL" sz="3200" dirty="0" smtClean="0"/>
              <a:t>בהסכם</a:t>
            </a:r>
          </a:p>
          <a:p>
            <a:r>
              <a:rPr lang="he-IL" sz="3200" dirty="0" smtClean="0"/>
              <a:t>עצירת התעצמות חמאס</a:t>
            </a:r>
            <a:endParaRPr lang="he-IL" sz="3200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  <p:sp>
        <p:nvSpPr>
          <p:cNvPr id="12" name="מלבן 11"/>
          <p:cNvSpPr/>
          <p:nvPr/>
        </p:nvSpPr>
        <p:spPr>
          <a:xfrm>
            <a:off x="7343574" y="5590087"/>
            <a:ext cx="39428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חיזוק לגיטימציה ומעמד בינ"ל ואזורי</a:t>
            </a:r>
            <a:endParaRPr lang="he-IL" sz="3200" dirty="0"/>
          </a:p>
        </p:txBody>
      </p:sp>
      <p:sp>
        <p:nvSpPr>
          <p:cNvPr id="13" name="מלבן 12"/>
          <p:cNvSpPr/>
          <p:nvPr/>
        </p:nvSpPr>
        <p:spPr>
          <a:xfrm>
            <a:off x="304800" y="5420899"/>
            <a:ext cx="48484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בנית ציר ביטחוני מול איראן והטרור במזרח התיכון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0661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ארה"ב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ניסיון להשפיע על עקרונות המתווה מראש </a:t>
            </a:r>
            <a:r>
              <a:rPr lang="he-IL" sz="2800" dirty="0">
                <a:solidFill>
                  <a:schemeClr val="tx1"/>
                </a:solidFill>
                <a:hlinkClick r:id="rId3" action="ppaction://hlinksldjump"/>
              </a:rPr>
              <a:t>(תראה מופתע)</a:t>
            </a:r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באופן גלוי כיוון חיובי ליוזמה, מבלי להתחייב על העקרונות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באופן סמוי – העברת מסרים לגבי האינטרסים שיש להגן עליהם ותזכורת מדוע מדובר באינטרסים </a:t>
            </a:r>
            <a:r>
              <a:rPr lang="he-IL" sz="2800" dirty="0" smtClean="0">
                <a:solidFill>
                  <a:schemeClr val="tx1"/>
                </a:solidFill>
              </a:rPr>
              <a:t>אמריקאים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חיזוק הסיוע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ישראל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לכאן רצינו להגיע – הזדמנות שלא תחזור אליה מגיעים חזקים מתמיד ועם שותף אסטרטגי</a:t>
            </a:r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הדגשת הישגים/רווחים שאינם סכום אפס – לא לגרום לפלסטינאים לסגת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מול הזירה </a:t>
            </a:r>
            <a:r>
              <a:rPr lang="he-IL" sz="2800" dirty="0" smtClean="0">
                <a:solidFill>
                  <a:schemeClr val="tx1"/>
                </a:solidFill>
              </a:rPr>
              <a:t>הפוליטית – שמירה על יציבות שתאפשר התקדמות</a:t>
            </a:r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59" y="0"/>
            <a:ext cx="1219235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הרשות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 smtClean="0">
                <a:solidFill>
                  <a:schemeClr val="tx1"/>
                </a:solidFill>
              </a:rPr>
              <a:t>שימוש </a:t>
            </a:r>
            <a:r>
              <a:rPr lang="he-IL" sz="2400" dirty="0">
                <a:solidFill>
                  <a:schemeClr val="tx1"/>
                </a:solidFill>
              </a:rPr>
              <a:t>במדרגות הקלה במטרה לגייסם להצטרפות לתהליך (תוך סיוע אמריקאי)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מנוף לחצים אם לא יצטרפו ליוזמה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סיר לחץ מול עמדה שלילית גורפת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פנייה לעם/ לגורמים מתונים ברשות</a:t>
            </a:r>
          </a:p>
        </p:txBody>
      </p:sp>
      <p:sp>
        <p:nvSpPr>
          <p:cNvPr id="6" name="מלבן 5"/>
          <p:cNvSpPr/>
          <p:nvPr/>
        </p:nvSpPr>
        <p:spPr>
          <a:xfrm>
            <a:off x="245389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חמאס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שימוש במדרגות הקלה במטרה לגייסם להצטרפות לתהליך תחת עיקרון ישות אחת 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מנוף לחצים </a:t>
            </a:r>
            <a:r>
              <a:rPr lang="he-IL" sz="2400" dirty="0" smtClean="0">
                <a:solidFill>
                  <a:schemeClr val="tx1"/>
                </a:solidFill>
              </a:rPr>
              <a:t>מול עמדות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 smtClean="0">
                <a:solidFill>
                  <a:schemeClr val="tx1"/>
                </a:solidFill>
              </a:rPr>
              <a:t>ניסיון להסתייע בקטאר כגורם משפיע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endParaRPr lang="he-IL" sz="2400" dirty="0" smtClean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endParaRPr lang="he-IL" sz="2400" dirty="0">
              <a:solidFill>
                <a:schemeClr val="tx1"/>
              </a:solidFill>
            </a:endParaRPr>
          </a:p>
        </p:txBody>
      </p:sp>
      <p:pic>
        <p:nvPicPr>
          <p:cNvPr id="7" name="תמונה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  <p:sp>
        <p:nvSpPr>
          <p:cNvPr id="8" name="מלבן 7"/>
          <p:cNvSpPr/>
          <p:nvPr/>
        </p:nvSpPr>
        <p:spPr>
          <a:xfrm>
            <a:off x="1795220" y="5512629"/>
            <a:ext cx="8601559" cy="1105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מדינות ערב</a:t>
            </a:r>
          </a:p>
          <a:p>
            <a:pPr algn="ctr"/>
            <a:endParaRPr lang="he-IL" sz="800" dirty="0">
              <a:solidFill>
                <a:schemeClr val="tx1"/>
              </a:solidFill>
            </a:endParaRPr>
          </a:p>
          <a:p>
            <a:pPr lvl="1" algn="ctr">
              <a:spcBef>
                <a:spcPts val="600"/>
              </a:spcBef>
            </a:pPr>
            <a:r>
              <a:rPr lang="he-IL" sz="2400" dirty="0">
                <a:solidFill>
                  <a:schemeClr val="tx1"/>
                </a:solidFill>
              </a:rPr>
              <a:t>הסתייעות על בסיס </a:t>
            </a:r>
            <a:r>
              <a:rPr lang="he-IL" sz="2400" dirty="0" err="1">
                <a:solidFill>
                  <a:schemeClr val="tx1"/>
                </a:solidFill>
              </a:rPr>
              <a:t>השת"פ</a:t>
            </a:r>
            <a:r>
              <a:rPr lang="he-IL" sz="2400" dirty="0">
                <a:solidFill>
                  <a:schemeClr val="tx1"/>
                </a:solidFill>
              </a:rPr>
              <a:t> הקיים בהפעלת לחץ על הרשות והחמאס</a:t>
            </a:r>
          </a:p>
        </p:txBody>
      </p:sp>
      <p:sp>
        <p:nvSpPr>
          <p:cNvPr id="3" name="TextBox 2"/>
          <p:cNvSpPr txBox="1"/>
          <p:nvPr/>
        </p:nvSpPr>
        <p:spPr>
          <a:xfrm rot="20042130">
            <a:off x="4830950" y="1443008"/>
            <a:ext cx="227825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solidFill>
                  <a:srgbClr val="FF6969"/>
                </a:solidFill>
              </a:rPr>
              <a:t>עליית המוטיבציה של גורמים קיצוניים לבצע פיגועים – היערכות ביטחונית רחבה</a:t>
            </a:r>
            <a:endParaRPr lang="he-IL" sz="2000" dirty="0">
              <a:solidFill>
                <a:srgbClr val="FF69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דילמת האסיר הפלסטינאי</a:t>
            </a:r>
            <a:endParaRPr lang="he-IL" b="1" dirty="0">
              <a:cs typeface="+mn-cs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4621077" y="2269047"/>
            <a:ext cx="29498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הרשות</a:t>
            </a:r>
            <a:endParaRPr lang="he-IL" sz="3200" dirty="0"/>
          </a:p>
        </p:txBody>
      </p:sp>
      <p:sp>
        <p:nvSpPr>
          <p:cNvPr id="10" name="מלבן 9"/>
          <p:cNvSpPr/>
          <p:nvPr/>
        </p:nvSpPr>
        <p:spPr>
          <a:xfrm>
            <a:off x="1211673" y="3363322"/>
            <a:ext cx="3049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החמאס</a:t>
            </a:r>
            <a:endParaRPr lang="he-IL" sz="3200" dirty="0"/>
          </a:p>
        </p:txBody>
      </p:sp>
      <p:sp>
        <p:nvSpPr>
          <p:cNvPr id="11" name="מלבן 10"/>
          <p:cNvSpPr/>
          <p:nvPr/>
        </p:nvSpPr>
        <p:spPr>
          <a:xfrm>
            <a:off x="7884360" y="3363323"/>
            <a:ext cx="3049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החמאס</a:t>
            </a:r>
            <a:endParaRPr lang="he-IL" sz="3200" dirty="0"/>
          </a:p>
        </p:txBody>
      </p:sp>
      <p:sp>
        <p:nvSpPr>
          <p:cNvPr id="13" name="מלבן 12"/>
          <p:cNvSpPr/>
          <p:nvPr/>
        </p:nvSpPr>
        <p:spPr>
          <a:xfrm>
            <a:off x="6096000" y="4889988"/>
            <a:ext cx="35776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סיר לחץ על חמאס והקלות בגדה</a:t>
            </a:r>
            <a:endParaRPr lang="he-IL" sz="3200" dirty="0"/>
          </a:p>
        </p:txBody>
      </p:sp>
      <p:sp>
        <p:nvSpPr>
          <p:cNvPr id="5" name="מלבן 4"/>
          <p:cNvSpPr/>
          <p:nvPr/>
        </p:nvSpPr>
        <p:spPr>
          <a:xfrm>
            <a:off x="370237" y="4889988"/>
            <a:ext cx="1682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סיר לחץ כפול</a:t>
            </a:r>
            <a:endParaRPr lang="en-US" sz="3200" dirty="0"/>
          </a:p>
        </p:txBody>
      </p:sp>
      <p:sp>
        <p:nvSpPr>
          <p:cNvPr id="14" name="מלבן 13"/>
          <p:cNvSpPr/>
          <p:nvPr/>
        </p:nvSpPr>
        <p:spPr>
          <a:xfrm>
            <a:off x="9625263" y="4889988"/>
            <a:ext cx="23584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הקלות בשתי הגזרות</a:t>
            </a:r>
          </a:p>
        </p:txBody>
      </p:sp>
      <p:sp>
        <p:nvSpPr>
          <p:cNvPr id="15" name="מלבן 14"/>
          <p:cNvSpPr/>
          <p:nvPr/>
        </p:nvSpPr>
        <p:spPr>
          <a:xfrm>
            <a:off x="2276942" y="4889988"/>
            <a:ext cx="35468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סיר לחץ </a:t>
            </a:r>
            <a:r>
              <a:rPr lang="he-IL" sz="3200" dirty="0" smtClean="0"/>
              <a:t>על הגדה והקלות לחמאס</a:t>
            </a:r>
            <a:endParaRPr lang="en-US" sz="3200" dirty="0"/>
          </a:p>
        </p:txBody>
      </p:sp>
      <p:cxnSp>
        <p:nvCxnSpPr>
          <p:cNvPr id="17" name="מחבר מרפקי 16"/>
          <p:cNvCxnSpPr>
            <a:stCxn id="8" idx="3"/>
            <a:endCxn id="11" idx="0"/>
          </p:cNvCxnSpPr>
          <p:nvPr/>
        </p:nvCxnSpPr>
        <p:spPr>
          <a:xfrm>
            <a:off x="7570923" y="2561435"/>
            <a:ext cx="1838054" cy="801888"/>
          </a:xfrm>
          <a:prstGeom prst="bentConnector2">
            <a:avLst/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מרפקי 17"/>
          <p:cNvCxnSpPr>
            <a:stCxn id="8" idx="1"/>
            <a:endCxn id="10" idx="0"/>
          </p:cNvCxnSpPr>
          <p:nvPr/>
        </p:nvCxnSpPr>
        <p:spPr>
          <a:xfrm rot="10800000" flipV="1">
            <a:off x="2736291" y="2561434"/>
            <a:ext cx="1884787" cy="801887"/>
          </a:xfrm>
          <a:prstGeom prst="bentConnector2">
            <a:avLst/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מרפקי 20"/>
          <p:cNvCxnSpPr>
            <a:stCxn id="11" idx="2"/>
            <a:endCxn id="13" idx="0"/>
          </p:cNvCxnSpPr>
          <p:nvPr/>
        </p:nvCxnSpPr>
        <p:spPr>
          <a:xfrm rot="5400000">
            <a:off x="8175952" y="3656963"/>
            <a:ext cx="941890" cy="1524160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מרפקי 23"/>
          <p:cNvCxnSpPr>
            <a:stCxn id="11" idx="2"/>
            <a:endCxn id="14" idx="0"/>
          </p:cNvCxnSpPr>
          <p:nvPr/>
        </p:nvCxnSpPr>
        <p:spPr>
          <a:xfrm rot="16200000" flipH="1">
            <a:off x="9635780" y="3721294"/>
            <a:ext cx="941890" cy="1395497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מרפקי 26"/>
          <p:cNvCxnSpPr>
            <a:stCxn id="10" idx="2"/>
            <a:endCxn id="15" idx="0"/>
          </p:cNvCxnSpPr>
          <p:nvPr/>
        </p:nvCxnSpPr>
        <p:spPr>
          <a:xfrm rot="16200000" flipH="1">
            <a:off x="2922384" y="3762002"/>
            <a:ext cx="941891" cy="1314079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מרפקי 29"/>
          <p:cNvCxnSpPr>
            <a:stCxn id="10" idx="2"/>
            <a:endCxn id="5" idx="0"/>
          </p:cNvCxnSpPr>
          <p:nvPr/>
        </p:nvCxnSpPr>
        <p:spPr>
          <a:xfrm rot="5400000">
            <a:off x="1503037" y="3656734"/>
            <a:ext cx="941891" cy="1524617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מלבן 32"/>
          <p:cNvSpPr/>
          <p:nvPr/>
        </p:nvSpPr>
        <p:spPr>
          <a:xfrm>
            <a:off x="2188063" y="2656267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מלבן 33"/>
          <p:cNvSpPr/>
          <p:nvPr/>
        </p:nvSpPr>
        <p:spPr>
          <a:xfrm>
            <a:off x="9448793" y="2604061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7280532" y="4329514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מלבן 35"/>
          <p:cNvSpPr/>
          <p:nvPr/>
        </p:nvSpPr>
        <p:spPr>
          <a:xfrm>
            <a:off x="10855377" y="4306674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מלבן 36"/>
          <p:cNvSpPr/>
          <p:nvPr/>
        </p:nvSpPr>
        <p:spPr>
          <a:xfrm>
            <a:off x="551944" y="4328053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מלבן 37"/>
          <p:cNvSpPr/>
          <p:nvPr/>
        </p:nvSpPr>
        <p:spPr>
          <a:xfrm>
            <a:off x="4126789" y="4305213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9" name="תמונה 38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370" y="780277"/>
            <a:ext cx="1084985" cy="1128677"/>
          </a:xfrm>
          <a:prstGeom prst="rect">
            <a:avLst/>
          </a:prstGeom>
        </p:spPr>
      </p:pic>
      <p:pic>
        <p:nvPicPr>
          <p:cNvPr id="40" name="תמונה 39"/>
          <p:cNvPicPr>
            <a:picLocks noChangeAspect="1"/>
          </p:cNvPicPr>
          <p:nvPr/>
        </p:nvPicPr>
        <p:blipFill>
          <a:blip r:embed="rId5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05471" y="511665"/>
            <a:ext cx="1938779" cy="153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4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650987"/>
              </p:ext>
            </p:extLst>
          </p:nvPr>
        </p:nvGraphicFramePr>
        <p:xfrm>
          <a:off x="772032" y="495947"/>
          <a:ext cx="10836199" cy="5838285"/>
        </p:xfrm>
        <a:graphic>
          <a:graphicData uri="http://schemas.openxmlformats.org/drawingml/2006/table">
            <a:tbl>
              <a:tblPr rtl="1" firstRow="1" firstCol="1" bandRow="1"/>
              <a:tblGrid>
                <a:gridCol w="375285">
                  <a:extLst>
                    <a:ext uri="{9D8B030D-6E8A-4147-A177-3AD203B41FA5}">
                      <a16:colId xmlns:a16="http://schemas.microsoft.com/office/drawing/2014/main" val="1796728066"/>
                    </a:ext>
                  </a:extLst>
                </a:gridCol>
                <a:gridCol w="10460914">
                  <a:extLst>
                    <a:ext uri="{9D8B030D-6E8A-4147-A177-3AD203B41FA5}">
                      <a16:colId xmlns:a16="http://schemas.microsoft.com/office/drawing/2014/main" val="400697994"/>
                    </a:ext>
                  </a:extLst>
                </a:gridCol>
              </a:tblGrid>
              <a:tr h="54244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Ease for Palestinians at the start of negotiations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912574"/>
                  </a:ext>
                </a:extLst>
              </a:tr>
              <a:tr h="464949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Step 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82376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Stop the demolition of Palestinian homes in the West Bank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450165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Stopping obstructions at the entrance to villages - leaving the villages will be free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04294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Granting work permits in Israel - issuing more work permits and revoking injunctions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45692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Providing a wider and larger fishing space for Palestinians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429998"/>
                  </a:ext>
                </a:extLst>
              </a:tr>
              <a:tr h="457892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Step B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3726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dilution of entry into Area A for activity and the transfer of paraphernalia to Palestinians for activity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4120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IDF activity only against terrorists with the potential of terrorist activity - the Shin Bet security service decision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93565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release of light prisoners up to two years in prison - only popular terror and not broad terror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83391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Approval of landing of a passenger helicopter in the Gaza Strip under Egyptian supervision in the first stage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01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74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942262"/>
              </p:ext>
            </p:extLst>
          </p:nvPr>
        </p:nvGraphicFramePr>
        <p:xfrm>
          <a:off x="604433" y="0"/>
          <a:ext cx="10910807" cy="6998980"/>
        </p:xfrm>
        <a:graphic>
          <a:graphicData uri="http://schemas.openxmlformats.org/drawingml/2006/table">
            <a:tbl>
              <a:tblPr rtl="1" firstRow="1" firstCol="1" bandRow="1"/>
              <a:tblGrid>
                <a:gridCol w="449893">
                  <a:extLst>
                    <a:ext uri="{9D8B030D-6E8A-4147-A177-3AD203B41FA5}">
                      <a16:colId xmlns:a16="http://schemas.microsoft.com/office/drawing/2014/main" val="1796728066"/>
                    </a:ext>
                  </a:extLst>
                </a:gridCol>
                <a:gridCol w="10460914">
                  <a:extLst>
                    <a:ext uri="{9D8B030D-6E8A-4147-A177-3AD203B41FA5}">
                      <a16:colId xmlns:a16="http://schemas.microsoft.com/office/drawing/2014/main" val="400697994"/>
                    </a:ext>
                  </a:extLst>
                </a:gridCol>
              </a:tblGrid>
              <a:tr h="49594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Ease for Palestinians at the start of negotiations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912574"/>
                  </a:ext>
                </a:extLst>
              </a:tr>
              <a:tr h="418454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Step 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82376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gradual opening of shops and markets in Hebron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450165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Transfer of goods from any crossing and not only from authorized crossings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04294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Stopping activity with illegal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45692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opening of the naval blockade to the Gaza Strip under international supervision in the first stage of the vessels wishing to anchor there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429998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cessation of construction in Judea and Samaria until the end of the negotiations and thereafter the decisions will be subject to the agreement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558821"/>
                  </a:ext>
                </a:extLst>
              </a:tr>
              <a:tr h="42877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Step D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3726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Release of heavy prisoners, including hostile terrorist organizations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4120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There is no entry into Area A during the negotiations for a limited period until a final agreement is reached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93565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Unlimited entry to holy sites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83391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  <a:tab pos="4480560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The gradual opening of markets in the </a:t>
                      </a:r>
                      <a:r>
                        <a:rPr lang="en-US" sz="16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Shuhada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Street in Hebron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015399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  <a:tab pos="4480560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Accelerating the demolition of Israeli residents in Judea and Samaria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175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60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רוסיה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השתלבות בתהליך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הובלה אמריקאית בזירה הפלסטינית 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המשך ההתנהלות הישירה בהקשרי זירה צפונית (מבט לקראת היום שאחרי כפתיח ליציבות אזורית בצפון)</a:t>
            </a: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הקהילה הבינ"ל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מהלך תודעתי על בסיס הצטרפות ישראל לתהליך המו"מ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השגת תמיכה אל מול סירוב גורמי הרשות וחמאס להצטרף לתהליך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שחקנים בלתי צפויים (תורכיה, קטאר, סוריה) – יכולות השפעה משמעותיות שניתן לנצל</a:t>
            </a:r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225834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970120"/>
            <a:ext cx="12192000" cy="5430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מאמץ תודעתי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פנים – חלון הזדמנויות למקסום האינטרסים של מדינת </a:t>
            </a:r>
            <a:r>
              <a:rPr lang="he-IL" sz="2800" dirty="0" smtClean="0">
                <a:solidFill>
                  <a:schemeClr val="tx1"/>
                </a:solidFill>
              </a:rPr>
              <a:t>ישראל</a:t>
            </a:r>
          </a:p>
          <a:p>
            <a:pPr marL="914400" lvl="1" indent="-457200">
              <a:buFontTx/>
              <a:buChar char="-"/>
            </a:pPr>
            <a:r>
              <a:rPr lang="he-IL" sz="2800" dirty="0">
                <a:solidFill>
                  <a:schemeClr val="tx1"/>
                </a:solidFill>
              </a:rPr>
              <a:t>כלפי ארה"ב – מחויבות לתהליך ולשותפות האסטרטגית עם שתי המפלגות 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הפלסטינאים – מדינת ישראל רואה ברשות פרטנר להובלת התהליך </a:t>
            </a:r>
            <a:r>
              <a:rPr lang="he-IL" sz="2800" dirty="0" smtClean="0">
                <a:solidFill>
                  <a:schemeClr val="tx1"/>
                </a:solidFill>
              </a:rPr>
              <a:t>מצדם</a:t>
            </a:r>
          </a:p>
          <a:p>
            <a:pPr marL="914400" lvl="1" indent="-457200">
              <a:buFontTx/>
              <a:buChar char="-"/>
            </a:pPr>
            <a:r>
              <a:rPr lang="he-IL" sz="2800" dirty="0">
                <a:solidFill>
                  <a:schemeClr val="tx1"/>
                </a:solidFill>
              </a:rPr>
              <a:t>כלפי רוסיה – רואים ברוסיה </a:t>
            </a:r>
            <a:r>
              <a:rPr lang="he-IL" sz="2800" dirty="0" err="1" smtClean="0">
                <a:solidFill>
                  <a:schemeClr val="tx1"/>
                </a:solidFill>
              </a:rPr>
              <a:t>כח</a:t>
            </a:r>
            <a:r>
              <a:rPr lang="he-IL" sz="2800" dirty="0" smtClean="0">
                <a:solidFill>
                  <a:schemeClr val="tx1"/>
                </a:solidFill>
              </a:rPr>
              <a:t> לעיצוב </a:t>
            </a:r>
            <a:r>
              <a:rPr lang="he-IL" sz="2800" dirty="0">
                <a:solidFill>
                  <a:schemeClr val="tx1"/>
                </a:solidFill>
              </a:rPr>
              <a:t>וייצוב האזור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ירדן –ישראל רואה בירדן ממשיכה לאחוז בתפקידה החשוב בשמירה על המקומות </a:t>
            </a:r>
            <a:r>
              <a:rPr lang="he-IL" sz="2800" dirty="0" smtClean="0">
                <a:solidFill>
                  <a:schemeClr val="tx1"/>
                </a:solidFill>
              </a:rPr>
              <a:t>הקדושים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מצריים – ישראל רואה במצריים גורם בעל השפעה אזורית ושותפה משמעותית </a:t>
            </a:r>
            <a:r>
              <a:rPr lang="he-IL" sz="2800" dirty="0" smtClean="0">
                <a:solidFill>
                  <a:schemeClr val="tx1"/>
                </a:solidFill>
              </a:rPr>
              <a:t>לתהליך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סעודיה – מצפים להפוך לגורם דומיננטי וגלוי בתהליך </a:t>
            </a:r>
            <a:endParaRPr lang="he-IL" sz="2800" dirty="0" smtClean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הזירה הבינ"ל – מיצוב ישראל כמי שמקדמת את התהליך וחיזוק הקואליציה</a:t>
            </a: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1380048"/>
            <a:ext cx="12192000" cy="5278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תחבולות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תראה מופתע...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בין רשות לחמאס – שיח עם שני הצדדים (מול רשות – "משל אלטלנה" אינטרס לפירוק הנשק של חמאס כדי לייצר מדינה אחת עם כוח ביטחוני אחד, מול חמאס – בהינתן תהליך שלום והסכם כל שלטון שיבחר בהליך דמוקרטי יוכר על ידי מדינת ישראל)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מול מאמץ בניין </a:t>
            </a:r>
            <a:r>
              <a:rPr lang="he-IL" sz="2800" dirty="0" err="1" smtClean="0">
                <a:solidFill>
                  <a:schemeClr val="tx1"/>
                </a:solidFill>
              </a:rPr>
              <a:t>הכח</a:t>
            </a:r>
            <a:r>
              <a:rPr lang="he-IL" sz="2800" dirty="0" smtClean="0">
                <a:solidFill>
                  <a:schemeClr val="tx1"/>
                </a:solidFill>
              </a:rPr>
              <a:t> הצבאי של חמאס – במו"מ עיסוק בעקרונות המתווה, תוך הנחה שנשקם "יאופסן", ובמקביל סיכום עם האמריקאים לגבי פיקוח בינ"ל "נושך" על נשק ואמל"ח (שבראשו ארה"ב)</a:t>
            </a:r>
          </a:p>
          <a:p>
            <a:pPr lvl="1"/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1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בעלי תפקידים בצוות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9036382" y="1691025"/>
            <a:ext cx="21242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 המדינה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סא"ל ענבל דה-פז</a:t>
            </a:r>
          </a:p>
        </p:txBody>
      </p:sp>
      <p:sp>
        <p:nvSpPr>
          <p:cNvPr id="14" name="מלבן 13"/>
          <p:cNvSpPr/>
          <p:nvPr/>
        </p:nvSpPr>
        <p:spPr>
          <a:xfrm>
            <a:off x="1031319" y="1691025"/>
            <a:ext cx="21242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שר הביטחון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איציק כהן</a:t>
            </a:r>
          </a:p>
        </p:txBody>
      </p:sp>
      <p:sp>
        <p:nvSpPr>
          <p:cNvPr id="16" name="מלבן 15"/>
          <p:cNvSpPr/>
          <p:nvPr/>
        </p:nvSpPr>
        <p:spPr>
          <a:xfrm>
            <a:off x="4497646" y="3416086"/>
            <a:ext cx="31967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שליח ראש הממשלה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חן אלמוג</a:t>
            </a:r>
          </a:p>
        </p:txBody>
      </p:sp>
      <p:sp>
        <p:nvSpPr>
          <p:cNvPr id="17" name="מלבן 16"/>
          <p:cNvSpPr/>
          <p:nvPr/>
        </p:nvSpPr>
        <p:spPr>
          <a:xfrm>
            <a:off x="792472" y="3416086"/>
            <a:ext cx="26019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דובר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סא"ל סמואל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בומנדיל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9036382" y="3416087"/>
            <a:ext cx="21804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שר החוץ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שי חן חנונה</a:t>
            </a:r>
          </a:p>
        </p:txBody>
      </p:sp>
      <p:sp>
        <p:nvSpPr>
          <p:cNvPr id="19" name="מלבן 18"/>
          <p:cNvSpPr/>
          <p:nvPr/>
        </p:nvSpPr>
        <p:spPr>
          <a:xfrm>
            <a:off x="4929655" y="1726598"/>
            <a:ext cx="233269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מזכירת הצוות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גברת רחל שני</a:t>
            </a:r>
          </a:p>
        </p:txBody>
      </p:sp>
      <p:pic>
        <p:nvPicPr>
          <p:cNvPr id="19458" name="Picture 2" descr="×ª××¦××ª ×ª××× × ×¢×××¨ âªteam transparent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1" y="5448820"/>
            <a:ext cx="1353135" cy="1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×ª××¦××ª ×ª××× × ×¢×××¨ âªteam transparent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40219" y="5448820"/>
            <a:ext cx="1353135" cy="1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0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+mn-cs"/>
              </a:rPr>
              <a:t>ערוצי מו"מ </a:t>
            </a:r>
            <a:endParaRPr lang="he-IL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070359" y="1720561"/>
            <a:ext cx="412164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ערוץ גלוי טרילטרלי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ארה"ב – ישראל – ישות פלסטינית</a:t>
            </a:r>
          </a:p>
        </p:txBody>
      </p:sp>
      <p:sp>
        <p:nvSpPr>
          <p:cNvPr id="9" name="מלבן 8"/>
          <p:cNvSpPr/>
          <p:nvPr/>
        </p:nvSpPr>
        <p:spPr>
          <a:xfrm>
            <a:off x="-48693" y="1720561"/>
            <a:ext cx="4698722" cy="23391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ערוץ גלוי מולטילטרלי</a:t>
            </a:r>
          </a:p>
          <a:p>
            <a:pPr algn="ctr">
              <a:spcAft>
                <a:spcPts val="1200"/>
              </a:spcAft>
            </a:pPr>
            <a:r>
              <a:rPr lang="he-IL" sz="2400" dirty="0" smtClean="0">
                <a:latin typeface="David" panose="020E0502060401010101" pitchFamily="34" charset="-79"/>
              </a:rPr>
              <a:t>מדינות האזור בהובלת סעודיה ומצריים</a:t>
            </a:r>
          </a:p>
          <a:p>
            <a:pPr algn="ctr"/>
            <a:r>
              <a:rPr lang="he-IL" sz="2000" dirty="0" smtClean="0">
                <a:latin typeface="David" panose="020E0502060401010101" pitchFamily="34" charset="-79"/>
              </a:rPr>
              <a:t>רוסיה</a:t>
            </a:r>
          </a:p>
          <a:p>
            <a:pPr algn="ctr"/>
            <a:r>
              <a:rPr lang="he-IL" sz="2000" dirty="0" smtClean="0">
                <a:latin typeface="David" panose="020E0502060401010101" pitchFamily="34" charset="-79"/>
              </a:rPr>
              <a:t>סין</a:t>
            </a:r>
          </a:p>
          <a:p>
            <a:pPr algn="ctr"/>
            <a:r>
              <a:rPr lang="he-IL" sz="2000" dirty="0" smtClean="0">
                <a:latin typeface="David" panose="020E0502060401010101" pitchFamily="34" charset="-79"/>
              </a:rPr>
              <a:t>איחוד אירופאי</a:t>
            </a:r>
          </a:p>
          <a:p>
            <a:pPr algn="ctr"/>
            <a:r>
              <a:rPr lang="he-IL" sz="2000" dirty="0" err="1" smtClean="0">
                <a:latin typeface="David" panose="020E0502060401010101" pitchFamily="34" charset="-79"/>
              </a:rPr>
              <a:t>או"מ</a:t>
            </a:r>
            <a:endParaRPr lang="he-IL" sz="2000" dirty="0" smtClean="0">
              <a:latin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4456350" y="4698081"/>
            <a:ext cx="3863558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ערוצים תקשורת סמויים</a:t>
            </a:r>
          </a:p>
          <a:p>
            <a:pPr algn="ctr"/>
            <a:r>
              <a:rPr lang="he-IL" sz="2400" dirty="0">
                <a:latin typeface="David" panose="020E0502060401010101" pitchFamily="34" charset="-79"/>
              </a:rPr>
              <a:t>ארה"ב</a:t>
            </a:r>
          </a:p>
          <a:p>
            <a:pPr algn="ctr"/>
            <a:r>
              <a:rPr lang="he-IL" sz="2400" dirty="0">
                <a:latin typeface="David" panose="020E0502060401010101" pitchFamily="34" charset="-79"/>
              </a:rPr>
              <a:t>ירדן, מצריים, </a:t>
            </a:r>
            <a:r>
              <a:rPr lang="he-IL" sz="2400" dirty="0" smtClean="0">
                <a:latin typeface="David" panose="020E0502060401010101" pitchFamily="34" charset="-79"/>
              </a:rPr>
              <a:t>מתונות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חמאס (דרך קטאר ומצריים)</a:t>
            </a:r>
            <a:endParaRPr lang="he-IL" sz="2400" dirty="0">
              <a:latin typeface="David" panose="020E0502060401010101" pitchFamily="34" charset="-79"/>
            </a:endParaRP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רוסיה</a:t>
            </a:r>
            <a:endParaRPr lang="he-IL" sz="2400" dirty="0">
              <a:latin typeface="David" panose="020E0502060401010101" pitchFamily="34" charset="-79"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4501271" y="1214652"/>
            <a:ext cx="3783693" cy="3483429"/>
            <a:chOff x="4209142" y="2326194"/>
            <a:chExt cx="3783693" cy="3483429"/>
          </a:xfrm>
        </p:grpSpPr>
        <p:pic>
          <p:nvPicPr>
            <p:cNvPr id="20482" name="Picture 2" descr="×ª××¦××ª ×ª××× × ×¢×××¨ âªcommunication channel  transparent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9142" y="3185577"/>
              <a:ext cx="3783693" cy="17646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אליפסה 2"/>
            <p:cNvSpPr/>
            <p:nvPr/>
          </p:nvSpPr>
          <p:spPr>
            <a:xfrm>
              <a:off x="4288971" y="2326194"/>
              <a:ext cx="3614057" cy="3483429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06046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cs typeface="+mn-cs"/>
              </a:rPr>
              <a:t>First Simulation Day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3582223910"/>
              </p:ext>
            </p:extLst>
          </p:nvPr>
        </p:nvGraphicFramePr>
        <p:xfrm>
          <a:off x="914723" y="1199109"/>
          <a:ext cx="106105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894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16196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cs typeface="+mn-cs"/>
              </a:rPr>
              <a:t>First Simulation Day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296102577"/>
              </p:ext>
            </p:extLst>
          </p:nvPr>
        </p:nvGraphicFramePr>
        <p:xfrm>
          <a:off x="790737" y="909239"/>
          <a:ext cx="10610526" cy="4595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16212" y="6261316"/>
            <a:ext cx="655957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e-IL" sz="4000" b="1" dirty="0">
                <a:latin typeface="+mj-lt"/>
                <a:ea typeface="+mj-ea"/>
              </a:rPr>
              <a:t>ללא שינוי באסטרטגיה ומערכה</a:t>
            </a:r>
          </a:p>
        </p:txBody>
      </p:sp>
      <p:sp>
        <p:nvSpPr>
          <p:cNvPr id="4" name="סוגר מסולסל ימני 3"/>
          <p:cNvSpPr/>
          <p:nvPr/>
        </p:nvSpPr>
        <p:spPr>
          <a:xfrm rot="16200000" flipH="1">
            <a:off x="5941152" y="2666605"/>
            <a:ext cx="702970" cy="6379106"/>
          </a:xfrm>
          <a:prstGeom prst="rightBrace">
            <a:avLst>
              <a:gd name="adj1" fmla="val 79868"/>
              <a:gd name="adj2" fmla="val 49204"/>
            </a:avLst>
          </a:prstGeom>
          <a:ln w="28575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326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dirty="0" smtClean="0">
                <a:cs typeface="+mn-cs"/>
              </a:rPr>
              <a:t>What Are We Doing </a:t>
            </a:r>
            <a:r>
              <a:rPr lang="en-US" b="1" dirty="0">
                <a:cs typeface="+mn-cs"/>
              </a:rPr>
              <a:t>T</a:t>
            </a:r>
            <a:r>
              <a:rPr lang="en-US" b="1" dirty="0" smtClean="0">
                <a:cs typeface="+mn-cs"/>
              </a:rPr>
              <a:t>omorrow ? 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 rtl="0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1782382016"/>
              </p:ext>
            </p:extLst>
          </p:nvPr>
        </p:nvGraphicFramePr>
        <p:xfrm>
          <a:off x="914723" y="1199109"/>
          <a:ext cx="106105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634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+mn-cs"/>
              </a:rPr>
              <a:t>אבני דרך בתהליך</a:t>
            </a:r>
            <a:endParaRPr lang="he-IL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8335296" y="1874245"/>
            <a:ext cx="23310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הכרה עצמית </a:t>
            </a:r>
            <a:endParaRPr lang="he-IL" sz="3200" dirty="0"/>
          </a:p>
        </p:txBody>
      </p:sp>
      <p:sp>
        <p:nvSpPr>
          <p:cNvPr id="5" name="מלבן 4"/>
          <p:cNvSpPr/>
          <p:nvPr/>
        </p:nvSpPr>
        <p:spPr>
          <a:xfrm>
            <a:off x="1292552" y="1876146"/>
            <a:ext cx="3930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הכרת שחקנים מרכזיים </a:t>
            </a:r>
            <a:endParaRPr lang="he-IL" sz="3200" dirty="0"/>
          </a:p>
        </p:txBody>
      </p:sp>
      <p:sp>
        <p:nvSpPr>
          <p:cNvPr id="6" name="מלבן 5"/>
          <p:cNvSpPr/>
          <p:nvPr/>
        </p:nvSpPr>
        <p:spPr>
          <a:xfrm>
            <a:off x="6971942" y="3148658"/>
            <a:ext cx="3663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הכרת יריבים מרכזיים </a:t>
            </a:r>
            <a:endParaRPr lang="he-IL" sz="3200" dirty="0"/>
          </a:p>
        </p:txBody>
      </p:sp>
      <p:sp>
        <p:nvSpPr>
          <p:cNvPr id="7" name="מלבן 6"/>
          <p:cNvSpPr/>
          <p:nvPr/>
        </p:nvSpPr>
        <p:spPr>
          <a:xfrm>
            <a:off x="1351062" y="3151922"/>
            <a:ext cx="39405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עבודה לפי גישת העיצוב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(</a:t>
            </a:r>
            <a:r>
              <a:rPr lang="he-IL" sz="2400" dirty="0" err="1" smtClean="0">
                <a:latin typeface="David" panose="020E0502060401010101" pitchFamily="34" charset="-79"/>
              </a:rPr>
              <a:t>גנאולוגיה</a:t>
            </a:r>
            <a:r>
              <a:rPr lang="he-IL" sz="2400" dirty="0" smtClean="0">
                <a:latin typeface="David" panose="020E0502060401010101" pitchFamily="34" charset="-79"/>
              </a:rPr>
              <a:t>, היסט, תפיסה)</a:t>
            </a:r>
          </a:p>
        </p:txBody>
      </p:sp>
      <p:sp>
        <p:nvSpPr>
          <p:cNvPr id="9" name="מלבן 8"/>
          <p:cNvSpPr/>
          <p:nvPr/>
        </p:nvSpPr>
        <p:spPr>
          <a:xfrm>
            <a:off x="3462375" y="4506747"/>
            <a:ext cx="5243743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אסטרטגיה, מערכה ומפת ידע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מפה קוגניטיבית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אינטרסים – עולמיים, אזוריים, מקומיים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מול הסכסוך הישראלי-פלסטיני והתרחיש</a:t>
            </a:r>
          </a:p>
        </p:txBody>
      </p:sp>
      <p:pic>
        <p:nvPicPr>
          <p:cNvPr id="13314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114" y="1652048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114" y="2926461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11" y="1652048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11" y="2926461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622" y="4275902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7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2013" y="206477"/>
            <a:ext cx="11723426" cy="766917"/>
          </a:xfrm>
        </p:spPr>
        <p:txBody>
          <a:bodyPr>
            <a:normAutofit/>
          </a:bodyPr>
          <a:lstStyle/>
          <a:p>
            <a:pPr algn="ctr"/>
            <a:r>
              <a:rPr lang="he-IL" altLang="he-IL" sz="4800" b="1" dirty="0" smtClean="0">
                <a:latin typeface="David" panose="020E0502060401010101" pitchFamily="34" charset="-79"/>
                <a:cs typeface="+mn-cs"/>
              </a:rPr>
              <a:t>ישראל</a:t>
            </a:r>
            <a:endParaRPr lang="he-IL" sz="4800" b="1" dirty="0">
              <a:cs typeface="+mn-cs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232013" y="1091822"/>
            <a:ext cx="11723426" cy="72669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n-cs"/>
              </a:rPr>
              <a:t>מדינה ישראל, יהודית, דמוקרטית, בטוחה ומוסרית, בגבולות מוכרים, בעלת לגיטימציה בינלאומית המבוססת על רוב יהודי מוצק </a:t>
            </a:r>
            <a:endParaRPr lang="he-IL" sz="3200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428096" y="2197289"/>
            <a:ext cx="5527342" cy="4462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מדינה יהודית דמוקרטית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מחייבת היפרדות מהפלסטינים (שתי מדינות לשני עמים)</a:t>
            </a:r>
          </a:p>
          <a:p>
            <a:pPr>
              <a:spcBef>
                <a:spcPts val="12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קץ התביעות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סיום הסכסוך בראיית חזון לדורות, קץ לאלימות 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הכרה בישראל כמדינת העם היהודי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(על ידי כלל מדינות ערב)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פתרון לבעיות הליבה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ירושלים, פליטים, שטחים  </a:t>
            </a:r>
          </a:p>
        </p:txBody>
      </p:sp>
      <p:sp>
        <p:nvSpPr>
          <p:cNvPr id="8" name="מלבן 7"/>
          <p:cNvSpPr/>
          <p:nvPr/>
        </p:nvSpPr>
        <p:spPr>
          <a:xfrm>
            <a:off x="232013" y="2197289"/>
            <a:ext cx="5668370" cy="4462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שמירה על אחדות העם</a:t>
            </a:r>
          </a:p>
          <a:p>
            <a:endParaRPr lang="he-IL" dirty="0" smtClean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ארה"ב ככוח משמעותי באזור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הגברת הנוכחות הפיזית ואיזון לכוח הרוסי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שינוי המציאות האזורית </a:t>
            </a:r>
          </a:p>
          <a:p>
            <a:endParaRPr lang="he-IL" dirty="0" smtClean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ייצוב הרשות </a:t>
            </a:r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הפלסטינית משילות וכלכלה </a:t>
            </a:r>
            <a:endParaRPr lang="he-IL" sz="2400" b="1" dirty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לצורך הסרת האיום שעל גבול המדינה</a:t>
            </a:r>
          </a:p>
        </p:txBody>
      </p:sp>
      <p:sp>
        <p:nvSpPr>
          <p:cNvPr id="9" name="מלבן 8"/>
          <p:cNvSpPr/>
          <p:nvPr/>
        </p:nvSpPr>
        <p:spPr>
          <a:xfrm>
            <a:off x="3050275" y="5759903"/>
            <a:ext cx="67692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ביטחון לאומי על כלל רבדיו</a:t>
            </a:r>
          </a:p>
          <a:p>
            <a:pPr algn="ctr"/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</a:rPr>
              <a:t>ביצור ההגנה הלאומית, חיזוק כלכלה, התעצמות מדינית, חוסן חברתי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30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3838" y="197399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היסט מול שחקנים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163118" y="1004190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ארה"ב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305550" y="1591848"/>
            <a:ext cx="5585914" cy="7807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קבלת גישת השלבים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הישענות על טיעוני צדק היסטורי וערכים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00535" y="1587898"/>
            <a:ext cx="5617191" cy="7847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סיום הסכסוך בפתרון כולל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עמדות מבוססות אינטרסים ולגיטימיות מעשית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0" name="מלבן 39"/>
          <p:cNvSpPr/>
          <p:nvPr/>
        </p:nvSpPr>
        <p:spPr>
          <a:xfrm>
            <a:off x="5176766" y="2426518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רשות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1" name="מלבן 40"/>
          <p:cNvSpPr/>
          <p:nvPr/>
        </p:nvSpPr>
        <p:spPr>
          <a:xfrm>
            <a:off x="6305550" y="2903382"/>
            <a:ext cx="5585914" cy="7804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אין פרטנר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סירוב ליוזמות או הפסקת </a:t>
            </a:r>
            <a:r>
              <a:rPr lang="he-IL" sz="2000" dirty="0" err="1" smtClean="0">
                <a:solidFill>
                  <a:schemeClr val="tx1"/>
                </a:solidFill>
              </a:rPr>
              <a:t>המו"ם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300535" y="2903382"/>
            <a:ext cx="5617191" cy="77648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מיצוי חלון ההזדמנויות במסגרת המו"מ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קבלת חיזוק מול חמאס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5116773" y="3766602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חמאס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6305550" y="4272467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לא שותף פוטנציאלי/ אין פרטנר להסדר כולל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רש"פ כיריב פוליטי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300535" y="4272467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רצון שלא להישאר מאחור/ מנוף לשיפור מעמד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רש"פ כמוצא אפשרי 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5116773" y="5124549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רוסיה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9" name="מלבן 48"/>
          <p:cNvSpPr/>
          <p:nvPr/>
        </p:nvSpPr>
        <p:spPr>
          <a:xfrm>
            <a:off x="6245557" y="5608868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מונעת מאינטרסים כלכליים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השפעה על השיעיות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>
            <a:off x="240542" y="5608869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ארה"ב אינה בת ברית ושחקן מרכזי יחיד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השפעה על תורכיה כמחבר לחמאס</a:t>
            </a:r>
            <a:endParaRPr lang="he-IL" sz="2000" dirty="0">
              <a:solidFill>
                <a:schemeClr val="tx1"/>
              </a:solidFill>
            </a:endParaRPr>
          </a:p>
        </p:txBody>
      </p:sp>
      <p:cxnSp>
        <p:nvCxnSpPr>
          <p:cNvPr id="53" name="מחבר חץ ישר 52"/>
          <p:cNvCxnSpPr>
            <a:stCxn id="5" idx="1"/>
            <a:endCxn id="6" idx="3"/>
          </p:cNvCxnSpPr>
          <p:nvPr/>
        </p:nvCxnSpPr>
        <p:spPr>
          <a:xfrm flipH="1" flipV="1">
            <a:off x="5917726" y="1980271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>
            <a:stCxn id="41" idx="1"/>
            <a:endCxn id="42" idx="3"/>
          </p:cNvCxnSpPr>
          <p:nvPr/>
        </p:nvCxnSpPr>
        <p:spPr>
          <a:xfrm flipH="1" flipV="1">
            <a:off x="5917726" y="3291625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חץ ישר 56"/>
          <p:cNvCxnSpPr>
            <a:stCxn id="45" idx="1"/>
            <a:endCxn id="46" idx="3"/>
          </p:cNvCxnSpPr>
          <p:nvPr/>
        </p:nvCxnSpPr>
        <p:spPr>
          <a:xfrm flipH="1" flipV="1">
            <a:off x="5917726" y="4644368"/>
            <a:ext cx="387824" cy="197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>
            <a:stCxn id="49" idx="1"/>
            <a:endCxn id="50" idx="3"/>
          </p:cNvCxnSpPr>
          <p:nvPr/>
        </p:nvCxnSpPr>
        <p:spPr>
          <a:xfrm flipH="1" flipV="1">
            <a:off x="5857733" y="5980770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8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3838" y="197399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היסט מול שחקנים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163118" y="1004190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מצריים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305550" y="1591848"/>
            <a:ext cx="5585914" cy="7807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</a:t>
            </a:r>
            <a:r>
              <a:rPr lang="he-IL" sz="2000" dirty="0">
                <a:solidFill>
                  <a:schemeClr val="tx1"/>
                </a:solidFill>
              </a:rPr>
              <a:t>אינטרס כלכלי "ליישר קו עם ארצות הברית</a:t>
            </a:r>
            <a:r>
              <a:rPr lang="he-IL" sz="2000" dirty="0" smtClean="0">
                <a:solidFill>
                  <a:schemeClr val="tx1"/>
                </a:solidFill>
              </a:rPr>
              <a:t>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מגשר </a:t>
            </a:r>
            <a:r>
              <a:rPr lang="he-IL" sz="2000" dirty="0">
                <a:solidFill>
                  <a:schemeClr val="tx1"/>
                </a:solidFill>
              </a:rPr>
              <a:t>רלוונטי ואפקטיבי בין רש"פ לחמאס</a:t>
            </a:r>
          </a:p>
        </p:txBody>
      </p:sp>
      <p:sp>
        <p:nvSpPr>
          <p:cNvPr id="6" name="מלבן 5"/>
          <p:cNvSpPr/>
          <p:nvPr/>
        </p:nvSpPr>
        <p:spPr>
          <a:xfrm>
            <a:off x="300535" y="1603612"/>
            <a:ext cx="5617191" cy="7847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בעל </a:t>
            </a:r>
            <a:r>
              <a:rPr lang="he-IL" dirty="0">
                <a:solidFill>
                  <a:schemeClr val="tx1"/>
                </a:solidFill>
              </a:rPr>
              <a:t>אינטרסים עצמאיים, בעיקר לאור תחרות מול </a:t>
            </a:r>
            <a:r>
              <a:rPr lang="he-IL" dirty="0" smtClean="0">
                <a:solidFill>
                  <a:schemeClr val="tx1"/>
                </a:solidFill>
              </a:rPr>
              <a:t>סעודיה על המעמד מול ארה"ב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יכולת </a:t>
            </a:r>
            <a:r>
              <a:rPr lang="he-IL" dirty="0">
                <a:solidFill>
                  <a:schemeClr val="tx1"/>
                </a:solidFill>
              </a:rPr>
              <a:t>גישור מוגבלת לאור מתח מול חמאס</a:t>
            </a:r>
          </a:p>
        </p:txBody>
      </p:sp>
      <p:sp>
        <p:nvSpPr>
          <p:cNvPr id="40" name="מלבן 39"/>
          <p:cNvSpPr/>
          <p:nvPr/>
        </p:nvSpPr>
        <p:spPr>
          <a:xfrm>
            <a:off x="5176766" y="2426518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ירדן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1" name="מלבן 40"/>
          <p:cNvSpPr/>
          <p:nvPr/>
        </p:nvSpPr>
        <p:spPr>
          <a:xfrm>
            <a:off x="6305550" y="2903382"/>
            <a:ext cx="5585914" cy="7804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פרו ישראלים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גורם בעל השפעה על הרשות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300535" y="2903382"/>
            <a:ext cx="5617191" cy="77648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בעלי אינטרסים עצמאיים (לא עובדים בשבילנו)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עוצמת השפעה הולכת ופוחתת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5116773" y="3766602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תורכיה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6305550" y="4272467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שחקן שולי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 השפעה מתונה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300535" y="4272467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עוצמת הרצון לקחת חלק בתהליך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השפעה על חמאס, רשות וסוניות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4577021" y="5101028"/>
            <a:ext cx="3069233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או"ם/איחוד אירופאי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9" name="מלבן 48"/>
          <p:cNvSpPr/>
          <p:nvPr/>
        </p:nvSpPr>
        <p:spPr>
          <a:xfrm>
            <a:off x="6305550" y="5604918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מלחמה בהחלטות </a:t>
            </a:r>
            <a:r>
              <a:rPr lang="he-IL" sz="2000" dirty="0" err="1" smtClean="0">
                <a:solidFill>
                  <a:schemeClr val="tx1"/>
                </a:solidFill>
              </a:rPr>
              <a:t>מועבי"ט</a:t>
            </a:r>
            <a:endParaRPr lang="he-IL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התנגדות למדיניות ישראל בשטחים והמשך הבניה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>
            <a:off x="240542" y="5608869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לא יתנגדו למהלך שמקדם שתי מדינות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גיוס כספים לצורך השקעות בצד הפלסטיני</a:t>
            </a:r>
            <a:endParaRPr lang="he-IL" sz="2000" dirty="0">
              <a:solidFill>
                <a:schemeClr val="tx1"/>
              </a:solidFill>
            </a:endParaRPr>
          </a:p>
        </p:txBody>
      </p:sp>
      <p:cxnSp>
        <p:nvCxnSpPr>
          <p:cNvPr id="53" name="מחבר חץ ישר 52"/>
          <p:cNvCxnSpPr>
            <a:stCxn id="5" idx="1"/>
            <a:endCxn id="6" idx="3"/>
          </p:cNvCxnSpPr>
          <p:nvPr/>
        </p:nvCxnSpPr>
        <p:spPr>
          <a:xfrm flipH="1">
            <a:off x="5917726" y="1982246"/>
            <a:ext cx="387824" cy="1373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>
            <a:stCxn id="41" idx="1"/>
            <a:endCxn id="42" idx="3"/>
          </p:cNvCxnSpPr>
          <p:nvPr/>
        </p:nvCxnSpPr>
        <p:spPr>
          <a:xfrm flipH="1" flipV="1">
            <a:off x="5917726" y="3291625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חץ ישר 56"/>
          <p:cNvCxnSpPr>
            <a:stCxn id="45" idx="1"/>
            <a:endCxn id="46" idx="3"/>
          </p:cNvCxnSpPr>
          <p:nvPr/>
        </p:nvCxnSpPr>
        <p:spPr>
          <a:xfrm flipH="1" flipV="1">
            <a:off x="5917726" y="4644368"/>
            <a:ext cx="387824" cy="197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>
            <a:stCxn id="49" idx="1"/>
            <a:endCxn id="50" idx="3"/>
          </p:cNvCxnSpPr>
          <p:nvPr/>
        </p:nvCxnSpPr>
        <p:spPr>
          <a:xfrm flipH="1">
            <a:off x="5857733" y="5978795"/>
            <a:ext cx="447817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8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88232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Relevancy gap or grand master plan?</a:t>
            </a:r>
            <a:endParaRPr lang="he-IL" b="1" dirty="0"/>
          </a:p>
        </p:txBody>
      </p:sp>
      <p:cxnSp>
        <p:nvCxnSpPr>
          <p:cNvPr id="5" name="מחבר חץ ישר 4"/>
          <p:cNvCxnSpPr/>
          <p:nvPr/>
        </p:nvCxnSpPr>
        <p:spPr>
          <a:xfrm flipV="1">
            <a:off x="4748981" y="2433484"/>
            <a:ext cx="0" cy="328889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/>
          <p:cNvCxnSpPr/>
          <p:nvPr/>
        </p:nvCxnSpPr>
        <p:spPr>
          <a:xfrm>
            <a:off x="4616245" y="5722374"/>
            <a:ext cx="3229897" cy="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4616245" y="4365523"/>
            <a:ext cx="3229897" cy="194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4616244" y="3010612"/>
            <a:ext cx="3229897" cy="194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88173" y="5535768"/>
            <a:ext cx="14280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2007-2008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0508" y="4180857"/>
            <a:ext cx="12757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49316" y="2825946"/>
            <a:ext cx="10669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2019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17543" y="1269185"/>
            <a:ext cx="356932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ln/>
              </a:rPr>
              <a:t>-"סטטוס קוו"</a:t>
            </a:r>
          </a:p>
          <a:p>
            <a:r>
              <a:rPr lang="he-IL" b="1" dirty="0">
                <a:ln/>
              </a:rPr>
              <a:t>-ניהול הסכסוך בחזיתות נפרדות </a:t>
            </a:r>
          </a:p>
          <a:p>
            <a:r>
              <a:rPr lang="he-IL" b="1" dirty="0">
                <a:ln/>
              </a:rPr>
              <a:t>-מענה במצבי הסלמה/ מאמץ סיכולי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" y="2843439"/>
            <a:ext cx="3140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"מעולם מצבנו לא היה טוב יותר"?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3253" y="4180857"/>
            <a:ext cx="26321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אין פרטנר/ גישת השלבים</a:t>
            </a:r>
          </a:p>
        </p:txBody>
      </p:sp>
      <p:sp>
        <p:nvSpPr>
          <p:cNvPr id="27" name="קשת 26"/>
          <p:cNvSpPr/>
          <p:nvPr/>
        </p:nvSpPr>
        <p:spPr>
          <a:xfrm rot="16200000">
            <a:off x="4846233" y="3178501"/>
            <a:ext cx="4367463" cy="4031686"/>
          </a:xfrm>
          <a:prstGeom prst="arc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9" name="מחבר ישר 28"/>
          <p:cNvCxnSpPr>
            <a:stCxn id="27" idx="0"/>
          </p:cNvCxnSpPr>
          <p:nvPr/>
        </p:nvCxnSpPr>
        <p:spPr>
          <a:xfrm flipH="1">
            <a:off x="5014121" y="5194345"/>
            <a:ext cx="1" cy="526089"/>
          </a:xfrm>
          <a:prstGeom prst="line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65329" y="3134070"/>
            <a:ext cx="16483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FF6969"/>
                </a:solidFill>
              </a:rPr>
              <a:t>דיל המאה – פתרון כולל</a:t>
            </a:r>
            <a:endParaRPr lang="he-IL" b="1" dirty="0">
              <a:solidFill>
                <a:srgbClr val="FF696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08409" y="1281276"/>
            <a:ext cx="194432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7978877" y="2271948"/>
            <a:ext cx="3573861" cy="120032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he-IL" b="1" dirty="0" smtClean="0">
                <a:ln/>
              </a:rPr>
              <a:t>-מציאות </a:t>
            </a:r>
            <a:r>
              <a:rPr lang="he-IL" b="1" dirty="0">
                <a:ln/>
              </a:rPr>
              <a:t>מתעצבת של מדינה </a:t>
            </a:r>
            <a:r>
              <a:rPr lang="he-IL" b="1" dirty="0" smtClean="0">
                <a:ln/>
              </a:rPr>
              <a:t>אחת</a:t>
            </a:r>
            <a:endParaRPr lang="he-IL" b="1" dirty="0">
              <a:ln/>
            </a:endParaRPr>
          </a:p>
          <a:p>
            <a:r>
              <a:rPr lang="he-IL" b="1" dirty="0" smtClean="0">
                <a:ln/>
              </a:rPr>
              <a:t>-קושי </a:t>
            </a:r>
            <a:r>
              <a:rPr lang="he-IL" b="1" dirty="0">
                <a:ln/>
              </a:rPr>
              <a:t>בהפרדה ובידול בין עזה </a:t>
            </a:r>
            <a:r>
              <a:rPr lang="he-IL" b="1" dirty="0" smtClean="0">
                <a:ln/>
              </a:rPr>
              <a:t>לגדה</a:t>
            </a:r>
            <a:endParaRPr lang="he-IL" b="1" dirty="0">
              <a:ln/>
            </a:endParaRPr>
          </a:p>
          <a:p>
            <a:r>
              <a:rPr lang="he-IL" b="1" dirty="0" smtClean="0">
                <a:ln/>
              </a:rPr>
              <a:t>-צורך במענה לאינטרסים אסטרטגיים</a:t>
            </a:r>
          </a:p>
          <a:p>
            <a:endParaRPr lang="he-IL" b="1" dirty="0">
              <a:ln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4442" y="2525156"/>
            <a:ext cx="1611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ואקום מדיני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93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cs typeface="+mn-cs"/>
              </a:rPr>
              <a:t>נקיטת יוזמה לעיצוב מציאות עתידית יציבה לישראל</a:t>
            </a:r>
            <a:endParaRPr lang="he-IL" dirty="0">
              <a:cs typeface="+mn-cs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119952" y="1644365"/>
            <a:ext cx="795209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dirty="0" smtClean="0"/>
              <a:t>"לא איך כל אחד רץ ומנצח, אלא איך </a:t>
            </a:r>
            <a:r>
              <a:rPr lang="he-IL" sz="2800" b="1" dirty="0" smtClean="0"/>
              <a:t>כולם מנצחים ביחד</a:t>
            </a:r>
            <a:r>
              <a:rPr lang="he-IL" sz="2800" dirty="0" smtClean="0"/>
              <a:t>"</a:t>
            </a:r>
          </a:p>
          <a:p>
            <a:pPr algn="ctr"/>
            <a:r>
              <a:rPr lang="he-IL" sz="1100" dirty="0" smtClean="0"/>
              <a:t>(רא"ל אביב כוכבי 14/2/19)</a:t>
            </a:r>
          </a:p>
          <a:p>
            <a:pPr algn="ctr"/>
            <a:endParaRPr lang="he-IL" sz="1100" dirty="0" smtClean="0"/>
          </a:p>
          <a:p>
            <a:pPr algn="ctr">
              <a:buNone/>
            </a:pPr>
            <a:r>
              <a:rPr lang="he-IL" b="1" dirty="0" smtClean="0"/>
              <a:t>קיר ברזל </a:t>
            </a:r>
            <a:r>
              <a:rPr lang="he-IL" dirty="0" smtClean="0"/>
              <a:t>עם ארה"ב-ירדן-מצריים-סעודיה (רוסיה?)  – לייצר הבנה של רשות וחמאס שכדאי להן להצטרף למהלך על מנת למקסם אינטרסים ולהימנע מהמחיר של אי הצטרפות (יצירת תודעת אין ברירה)</a:t>
            </a:r>
          </a:p>
        </p:txBody>
      </p:sp>
      <p:sp>
        <p:nvSpPr>
          <p:cNvPr id="8" name="מלבן 7"/>
          <p:cNvSpPr/>
          <p:nvPr/>
        </p:nvSpPr>
        <p:spPr>
          <a:xfrm>
            <a:off x="4112748" y="4590530"/>
            <a:ext cx="39665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err="1" smtClean="0"/>
              <a:t>מיקסום</a:t>
            </a:r>
            <a:r>
              <a:rPr lang="he-IL" sz="2800" b="1" dirty="0" smtClean="0"/>
              <a:t> אינטרסים</a:t>
            </a:r>
          </a:p>
          <a:p>
            <a:pPr algn="ctr"/>
            <a:r>
              <a:rPr lang="he-IL" dirty="0" smtClean="0"/>
              <a:t>יוזמה, ניהול המו"מ, ביצור אינטרסים ישראלים אל מול עקרונות המתווה</a:t>
            </a:r>
            <a:endParaRPr lang="he-IL" dirty="0"/>
          </a:p>
        </p:txBody>
      </p:sp>
      <p:sp>
        <p:nvSpPr>
          <p:cNvPr id="4" name="סוגר מסולסל שמאלי 3">
            <a:hlinkClick r:id="rId3" action="ppaction://hlinksldjump"/>
          </p:cNvPr>
          <p:cNvSpPr/>
          <p:nvPr/>
        </p:nvSpPr>
        <p:spPr>
          <a:xfrm rot="16200000">
            <a:off x="5554458" y="2014779"/>
            <a:ext cx="1083084" cy="3456123"/>
          </a:xfrm>
          <a:prstGeom prst="leftBrace">
            <a:avLst>
              <a:gd name="adj1" fmla="val 63506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21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דילמת האסיר האמריקאי</a:t>
            </a:r>
            <a:endParaRPr lang="he-IL" b="1" dirty="0">
              <a:cs typeface="+mn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884360" y="14245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405252"/>
              </p:ext>
            </p:extLst>
          </p:nvPr>
        </p:nvGraphicFramePr>
        <p:xfrm>
          <a:off x="3574065" y="1738228"/>
          <a:ext cx="5043870" cy="4356463"/>
        </p:xfrm>
        <a:graphic>
          <a:graphicData uri="http://schemas.openxmlformats.org/drawingml/2006/table">
            <a:tbl>
              <a:tblPr rtl="1" firstRow="1" firstCol="1" bandRow="1"/>
              <a:tblGrid>
                <a:gridCol w="886678">
                  <a:extLst>
                    <a:ext uri="{9D8B030D-6E8A-4147-A177-3AD203B41FA5}">
                      <a16:colId xmlns:a16="http://schemas.microsoft.com/office/drawing/2014/main" val="4098371508"/>
                    </a:ext>
                  </a:extLst>
                </a:gridCol>
                <a:gridCol w="2138473">
                  <a:extLst>
                    <a:ext uri="{9D8B030D-6E8A-4147-A177-3AD203B41FA5}">
                      <a16:colId xmlns:a16="http://schemas.microsoft.com/office/drawing/2014/main" val="2393930944"/>
                    </a:ext>
                  </a:extLst>
                </a:gridCol>
                <a:gridCol w="2018719">
                  <a:extLst>
                    <a:ext uri="{9D8B030D-6E8A-4147-A177-3AD203B41FA5}">
                      <a16:colId xmlns:a16="http://schemas.microsoft.com/office/drawing/2014/main" val="1568318122"/>
                    </a:ext>
                  </a:extLst>
                </a:gridCol>
              </a:tblGrid>
              <a:tr h="621620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75" marR="6357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ישראל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170696"/>
                  </a:ext>
                </a:extLst>
              </a:tr>
              <a:tr h="1864859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פלסטינאים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71755" marR="71755"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75" marR="6357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68451947"/>
                  </a:ext>
                </a:extLst>
              </a:tr>
              <a:tr h="186485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00B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53579865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945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9591</TotalTime>
  <Words>2236</Words>
  <Application>Microsoft Office PowerPoint</Application>
  <PresentationFormat>מסך רחב</PresentationFormat>
  <Paragraphs>381</Paragraphs>
  <Slides>23</Slides>
  <Notes>16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David</vt:lpstr>
      <vt:lpstr>Times New Roman</vt:lpstr>
      <vt:lpstr>Wingdings</vt:lpstr>
      <vt:lpstr>ערכת נושא Office</vt:lpstr>
      <vt:lpstr>  בין אסטרטגיה ומערכה למציאות </vt:lpstr>
      <vt:lpstr>בעלי תפקידים בצוות</vt:lpstr>
      <vt:lpstr>אבני דרך בתהליך</vt:lpstr>
      <vt:lpstr>ישראל</vt:lpstr>
      <vt:lpstr>היסט מול שחקנים </vt:lpstr>
      <vt:lpstr>היסט מול שחקנים </vt:lpstr>
      <vt:lpstr>Relevancy gap or grand master plan?</vt:lpstr>
      <vt:lpstr>נקיטת יוזמה לעיצוב מציאות עתידית יציבה לישראל</vt:lpstr>
      <vt:lpstr>דילמת האסיר האמריקאי</vt:lpstr>
      <vt:lpstr>עקרונות המערכה</vt:lpstr>
      <vt:lpstr>עקרונות המערכה</vt:lpstr>
      <vt:lpstr>מצגת של PowerPoint‏</vt:lpstr>
      <vt:lpstr>עקרונות המערכה</vt:lpstr>
      <vt:lpstr>דילמת האסיר הפלסטינאי</vt:lpstr>
      <vt:lpstr>מצגת של PowerPoint‏</vt:lpstr>
      <vt:lpstr>מצגת של PowerPoint‏</vt:lpstr>
      <vt:lpstr>עקרונות המערכה</vt:lpstr>
      <vt:lpstr>עקרונות המערכה </vt:lpstr>
      <vt:lpstr>עקרונות המערכה </vt:lpstr>
      <vt:lpstr>ערוצי מו"מ </vt:lpstr>
      <vt:lpstr>First Simulation Day</vt:lpstr>
      <vt:lpstr>First Simulation Day</vt:lpstr>
      <vt:lpstr>What Are We Doing Tomorrow ? 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u26617</dc:creator>
  <cp:lastModifiedBy>u26697</cp:lastModifiedBy>
  <cp:revision>131</cp:revision>
  <dcterms:created xsi:type="dcterms:W3CDTF">2019-02-13T14:20:39Z</dcterms:created>
  <dcterms:modified xsi:type="dcterms:W3CDTF">2019-02-25T09:41:20Z</dcterms:modified>
</cp:coreProperties>
</file>