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80" r:id="rId4"/>
    <p:sldId id="281" r:id="rId5"/>
    <p:sldId id="263" r:id="rId6"/>
    <p:sldId id="268" r:id="rId7"/>
    <p:sldId id="282" r:id="rId8"/>
    <p:sldId id="285" r:id="rId9"/>
    <p:sldId id="288" r:id="rId10"/>
    <p:sldId id="283" r:id="rId11"/>
    <p:sldId id="267" r:id="rId12"/>
    <p:sldId id="266" r:id="rId13"/>
    <p:sldId id="286" r:id="rId14"/>
    <p:sldId id="271" r:id="rId15"/>
    <p:sldId id="284" r:id="rId16"/>
    <p:sldId id="272" r:id="rId17"/>
    <p:sldId id="275" r:id="rId18"/>
    <p:sldId id="28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2"/>
    <a:srgbClr val="3333FF"/>
    <a:srgbClr val="A50000"/>
    <a:srgbClr val="DE0000"/>
    <a:srgbClr val="996600"/>
    <a:srgbClr val="969696"/>
    <a:srgbClr val="939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94660"/>
  </p:normalViewPr>
  <p:slideViewPr>
    <p:cSldViewPr>
      <p:cViewPr varScale="1">
        <p:scale>
          <a:sx n="110" d="100"/>
          <a:sy n="110" d="100"/>
        </p:scale>
        <p:origin x="15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/>
              <a:t>Where would you place yourself on this scale?</a:t>
            </a:r>
          </a:p>
        </c:rich>
      </c:tx>
      <c:layout>
        <c:manualLayout>
          <c:xMode val="edge"/>
          <c:yMode val="edge"/>
          <c:x val="0.11343890782308928"/>
          <c:y val="2.1897816511815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Where would you place yourself on this scale?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גיליון1!$A$2:$A$6</c:f>
              <c:strCache>
                <c:ptCount val="5"/>
                <c:pt idx="0">
                  <c:v>Liberal</c:v>
                </c:pt>
                <c:pt idx="1">
                  <c:v>Lean Liberal</c:v>
                </c:pt>
                <c:pt idx="2">
                  <c:v>Moderate, Middle of the Road</c:v>
                </c:pt>
                <c:pt idx="3">
                  <c:v>Lean Conservative</c:v>
                </c:pt>
                <c:pt idx="4">
                  <c:v>Conservative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39</c:v>
                </c:pt>
                <c:pt idx="1">
                  <c:v>12</c:v>
                </c:pt>
                <c:pt idx="2">
                  <c:v>23</c:v>
                </c:pt>
                <c:pt idx="3">
                  <c:v>8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88-409C-AA4A-980B38DB4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714615896893488E-2"/>
          <c:y val="0.74127068833573428"/>
          <c:w val="0.80067027069377528"/>
          <c:h val="0.21858331472593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In politics today, do you consider yourself…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גיליון1!$A$2:$A$6</c:f>
              <c:strCache>
                <c:ptCount val="5"/>
                <c:pt idx="0">
                  <c:v>Republican</c:v>
                </c:pt>
                <c:pt idx="1">
                  <c:v>Democrat</c:v>
                </c:pt>
                <c:pt idx="2">
                  <c:v>Green Party</c:v>
                </c:pt>
                <c:pt idx="3">
                  <c:v>Libertarian</c:v>
                </c:pt>
                <c:pt idx="4">
                  <c:v>Independent</c:v>
                </c:pt>
              </c:strCache>
            </c:strRef>
          </c:cat>
          <c:val>
            <c:numRef>
              <c:f>גיליון1!$B$2:$B$6</c:f>
              <c:numCache>
                <c:formatCode>General</c:formatCode>
                <c:ptCount val="5"/>
                <c:pt idx="0">
                  <c:v>18</c:v>
                </c:pt>
                <c:pt idx="1">
                  <c:v>51</c:v>
                </c:pt>
                <c:pt idx="2">
                  <c:v>2</c:v>
                </c:pt>
                <c:pt idx="3">
                  <c:v>1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34-411C-AC26-1F6C24ABED2A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גיליון1!$A$2:$A$6</c:f>
              <c:strCache>
                <c:ptCount val="5"/>
                <c:pt idx="0">
                  <c:v>Republican</c:v>
                </c:pt>
                <c:pt idx="1">
                  <c:v>Democrat</c:v>
                </c:pt>
                <c:pt idx="2">
                  <c:v>Green Party</c:v>
                </c:pt>
                <c:pt idx="3">
                  <c:v>Libertarian</c:v>
                </c:pt>
                <c:pt idx="4">
                  <c:v>Independent</c:v>
                </c:pt>
              </c:strCache>
            </c:strRef>
          </c:cat>
          <c:val>
            <c:numRef>
              <c:f>גיליון1!$C$2:$C$6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34-411C-AC26-1F6C24ABE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Garamond" panose="02020404030301010803" pitchFamily="18" charset="0"/>
              </a:rPr>
              <a:t>How important to you is the choice of the vice-presidential candidate in deciding whom you will vote for in the 2016 presidential election?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How important to you is the choice of the vice-presidential candidate in deciding whom you will vote for in the 2016 presidential election?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גיליון1!$A$2:$A$5</c:f>
              <c:strCache>
                <c:ptCount val="4"/>
                <c:pt idx="0">
                  <c:v>Very important</c:v>
                </c:pt>
                <c:pt idx="1">
                  <c:v>Somewhat important</c:v>
                </c:pt>
                <c:pt idx="2">
                  <c:v>Not too important</c:v>
                </c:pt>
                <c:pt idx="3">
                  <c:v>Not at all important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19</c:v>
                </c:pt>
                <c:pt idx="1">
                  <c:v>36</c:v>
                </c:pt>
                <c:pt idx="2">
                  <c:v>28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26-4BC0-A600-0E4F88E33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889427814481243"/>
          <c:y val="0.16397212172802725"/>
          <c:w val="0.29110567909780505"/>
          <c:h val="0.39819004043413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1" i="0" u="none" strike="noStrike" kern="1200" spc="0" baseline="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20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What role do you think the U.S. should play in solving international problems?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n-US" sz="2000" b="1" i="0" u="none" strike="noStrike" kern="1200" spc="0" baseline="0" dirty="0" smtClean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The leading role</c:v>
                </c:pt>
                <c:pt idx="1">
                  <c:v>A major role, but not the leading role</c:v>
                </c:pt>
                <c:pt idx="2">
                  <c:v>A minor role</c:v>
                </c:pt>
                <c:pt idx="3">
                  <c:v>No role at all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58</c:v>
                </c:pt>
                <c:pt idx="2">
                  <c:v>10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20119467825125E-3"/>
          <c:y val="0.66695250422464325"/>
          <c:w val="0.55043816182459948"/>
          <c:h val="0.3193488656383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he-IL" sz="2000" b="1" i="0" u="none" strike="noStrike" kern="1200" spc="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/>
              <a:t>What do you consider the most important change necessary in Israeli Judaism?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Biggest Threat to the 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C2-4EDC-BFC5-D3A377E3A3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C2-4EDC-BFC5-D3A377E3A3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C2-4EDC-BFC5-D3A377E3A3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C2-4EDC-BFC5-D3A377E3A3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C2-4EDC-BFC5-D3A377E3A3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FC2-4EDC-BFC5-D3A377E3A35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F073599-1577-4D05-BC6B-2118519C4387}" type="PERCENTAGE">
                      <a:rPr lang="en-US" sz="2400"/>
                      <a:pPr/>
                      <a:t>[PERCENTAGE]</a:t>
                    </a:fld>
                    <a:endParaRPr lang="he-IL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C2-4EDC-BFC5-D3A377E3A35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Securing legal recognition of equality for all streams of Judaism</c:v>
                </c:pt>
                <c:pt idx="1">
                  <c:v>Establishing the option for civil marriage and divorce</c:v>
                </c:pt>
                <c:pt idx="2">
                  <c:v>Provoding access for mixed-gender prayer at the Western Wall</c:v>
                </c:pt>
                <c:pt idx="3">
                  <c:v>No change is necessary</c:v>
                </c:pt>
                <c:pt idx="4">
                  <c:v>No opinion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0.15</c:v>
                </c:pt>
                <c:pt idx="2">
                  <c:v>0.09</c:v>
                </c:pt>
                <c:pt idx="3">
                  <c:v>0.27</c:v>
                </c:pt>
                <c:pt idx="4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FC2-4EDC-BFC5-D3A377E3A3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5118110236221"/>
          <c:y val="0.25550994514311304"/>
          <c:w val="0.34940485564304463"/>
          <c:h val="0.612756838452065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F0C16-8B77-4E5E-8EB1-EF30963183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ACD950-E5B8-4A78-9E37-591200666683}">
      <dgm:prSet phldrT="[טקסט]" custT="1"/>
      <dgm:spPr/>
      <dgm:t>
        <a:bodyPr/>
        <a:lstStyle/>
        <a:p>
          <a:pPr rtl="1"/>
          <a:r>
            <a:rPr lang="en-US" sz="1300" dirty="0" smtClean="0">
              <a:latin typeface="Garamond" panose="02020404030301010803" pitchFamily="18" charset="0"/>
            </a:rPr>
            <a:t>The </a:t>
          </a:r>
          <a:r>
            <a:rPr lang="en-US" sz="1400" dirty="0" smtClean="0">
              <a:latin typeface="Garamond" panose="02020404030301010803" pitchFamily="18" charset="0"/>
            </a:rPr>
            <a:t>Economy</a:t>
          </a:r>
          <a:r>
            <a:rPr lang="en-US" sz="1300" dirty="0" smtClean="0">
              <a:latin typeface="Garamond" panose="02020404030301010803" pitchFamily="18" charset="0"/>
            </a:rPr>
            <a:t>, Jobs 29%</a:t>
          </a:r>
          <a:endParaRPr lang="he-IL" sz="1300" dirty="0">
            <a:latin typeface="Garamond" panose="02020404030301010803" pitchFamily="18" charset="0"/>
          </a:endParaRPr>
        </a:p>
      </dgm:t>
    </dgm:pt>
    <dgm:pt modelId="{F4103A54-0E06-4134-ABCA-145DADA701C5}" type="parTrans" cxnId="{93FFC0CE-2D9E-4DBC-B0B4-66B012DC1A83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DC6A31EB-2733-4822-B59F-9C2242B50E54}" type="sibTrans" cxnId="{93FFC0CE-2D9E-4DBC-B0B4-66B012DC1A83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AC67A2B8-A811-4481-BF71-92163F05AB65}">
      <dgm:prSet phldrT="[טקסט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dirty="0" smtClean="0">
              <a:latin typeface="Garamond" panose="02020404030301010803" pitchFamily="18" charset="0"/>
            </a:rPr>
            <a:t>Another issue 12%</a:t>
          </a:r>
          <a:r>
            <a:rPr lang="he-IL" b="0" i="0" dirty="0" smtClean="0">
              <a:latin typeface="Garamond" panose="02020404030301010803" pitchFamily="18" charset="0"/>
            </a:rPr>
            <a:t> </a:t>
          </a:r>
          <a:endParaRPr lang="he-IL" dirty="0" smtClean="0">
            <a:latin typeface="Garamond" panose="02020404030301010803" pitchFamily="18" charset="0"/>
          </a:endParaRPr>
        </a:p>
        <a:p>
          <a:pPr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dirty="0">
            <a:latin typeface="Garamond" panose="02020404030301010803" pitchFamily="18" charset="0"/>
          </a:endParaRPr>
        </a:p>
      </dgm:t>
    </dgm:pt>
    <dgm:pt modelId="{29062792-2911-4DD3-98DD-FC49B75F8AF3}" type="parTrans" cxnId="{F2B08F4E-8304-477E-8267-001BD76DF4C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E0CBA071-E190-4E6E-A0E9-9716B920617E}" type="sibTrans" cxnId="{F2B08F4E-8304-477E-8267-001BD76DF4C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897FBA8A-31F0-40C2-853B-B1B9109AE005}">
      <dgm:prSet phldrT="[טקסט]"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Foreign Policy 10%</a:t>
          </a:r>
          <a:endParaRPr lang="he-IL" dirty="0">
            <a:latin typeface="Garamond" panose="02020404030301010803" pitchFamily="18" charset="0"/>
          </a:endParaRPr>
        </a:p>
      </dgm:t>
    </dgm:pt>
    <dgm:pt modelId="{1BF471EB-DF60-4F62-B621-EC0BFF0D20A8}" type="parTrans" cxnId="{F6C7B942-B358-4DAD-9F05-58F71D6C7C00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3B5C50C9-5C25-46C1-9F4E-51949F6057F6}" type="sibTrans" cxnId="{F6C7B942-B358-4DAD-9F05-58F71D6C7C00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63A5E8E6-8C76-488F-9E3E-61186B9E9BA5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dirty="0" smtClean="0">
              <a:latin typeface="Garamond" panose="02020404030301010803" pitchFamily="18" charset="0"/>
            </a:rPr>
            <a:t>Terrorism and National Security 16%</a:t>
          </a:r>
          <a:endParaRPr lang="he-IL" dirty="0" smtClean="0">
            <a:latin typeface="Garamond" panose="02020404030301010803" pitchFamily="18" charset="0"/>
          </a:endParaRPr>
        </a:p>
      </dgm:t>
    </dgm:pt>
    <dgm:pt modelId="{C712DA9A-E6FC-4E7C-B79B-0B6BE9B36EAF}" type="parTrans" cxnId="{5F7380A2-B298-4D77-90A8-6FB47126C02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657078D2-507D-4FEB-84A9-86F1B366EF71}" type="sibTrans" cxnId="{5F7380A2-B298-4D77-90A8-6FB47126C02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00730BC7-061F-4878-8C30-1ED58048B044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Healthcare 9%</a:t>
          </a:r>
        </a:p>
        <a:p>
          <a:pPr rtl="1"/>
          <a:r>
            <a:rPr lang="en-US" dirty="0" smtClean="0">
              <a:latin typeface="Garamond" panose="02020404030301010803" pitchFamily="18" charset="0"/>
            </a:rPr>
            <a:t>Climate change 9%</a:t>
          </a:r>
          <a:endParaRPr lang="he-IL" dirty="0">
            <a:latin typeface="Garamond" panose="02020404030301010803" pitchFamily="18" charset="0"/>
          </a:endParaRPr>
        </a:p>
      </dgm:t>
    </dgm:pt>
    <dgm:pt modelId="{7A4B608D-909D-4BA3-A16B-25AF0331A4BF}" type="parTrans" cxnId="{C530F57D-6ADF-40D9-A566-D5A4CB03BD8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C346EF07-7D37-4473-97A6-259DE14EEC16}" type="sibTrans" cxnId="{C530F57D-6ADF-40D9-A566-D5A4CB03BD8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88976A8C-0CE6-4937-B552-F5AEE11FD242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Immigration 4%</a:t>
          </a:r>
        </a:p>
        <a:p>
          <a:pPr rtl="1"/>
          <a:r>
            <a:rPr lang="en-US" dirty="0" smtClean="0">
              <a:latin typeface="Garamond" panose="02020404030301010803" pitchFamily="18" charset="0"/>
            </a:rPr>
            <a:t>Race Relations 4% </a:t>
          </a:r>
          <a:endParaRPr lang="he-IL" dirty="0">
            <a:latin typeface="Garamond" panose="02020404030301010803" pitchFamily="18" charset="0"/>
          </a:endParaRPr>
        </a:p>
      </dgm:t>
    </dgm:pt>
    <dgm:pt modelId="{980560C7-2813-4E33-878A-A16CD665E3A7}" type="parTrans" cxnId="{D5B1FB79-45DA-40C2-AB19-E81FF0C7DB4F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932DF5B1-F923-4758-800D-36CD9F482B81}" type="sibTrans" cxnId="{D5B1FB79-45DA-40C2-AB19-E81FF0C7DB4F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03C3C2BC-4911-4973-AF60-9283F32578CE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Taxes 3%</a:t>
          </a:r>
          <a:endParaRPr lang="he-IL" dirty="0">
            <a:latin typeface="Garamond" panose="02020404030301010803" pitchFamily="18" charset="0"/>
          </a:endParaRPr>
        </a:p>
      </dgm:t>
    </dgm:pt>
    <dgm:pt modelId="{77B5F8E7-F9FC-40B4-A7F6-EEB0CC0D4CAD}" type="parTrans" cxnId="{59544057-DB20-4078-B09A-D252D9CB791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9CE69941-25C1-40C9-BD7B-A6EAB630CD68}" type="sibTrans" cxnId="{59544057-DB20-4078-B09A-D252D9CB791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1218EB40-E02A-4194-A93C-7BDBFA835CAA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Federal Deficit 2%</a:t>
          </a:r>
          <a:endParaRPr lang="he-IL" dirty="0">
            <a:latin typeface="Garamond" panose="02020404030301010803" pitchFamily="18" charset="0"/>
          </a:endParaRPr>
        </a:p>
      </dgm:t>
    </dgm:pt>
    <dgm:pt modelId="{75CF6859-DCC7-4BFC-BC3E-96111D72FFED}" type="parTrans" cxnId="{5DE4B8E0-B8BA-4678-B6A5-9C21CF4F743B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B47CF479-1B11-4F1F-9C06-EC8EBD4A864A}" type="sibTrans" cxnId="{5DE4B8E0-B8BA-4678-B6A5-9C21CF4F743B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B4C48451-0BA9-4046-B251-7E85328101B0}" type="pres">
      <dgm:prSet presAssocID="{4B7F0C16-8B77-4E5E-8EB1-EF309631839E}" presName="Name0" presStyleCnt="0">
        <dgm:presLayoutVars>
          <dgm:dir/>
          <dgm:animLvl val="lvl"/>
          <dgm:resizeHandles val="exact"/>
        </dgm:presLayoutVars>
      </dgm:prSet>
      <dgm:spPr/>
    </dgm:pt>
    <dgm:pt modelId="{9018992E-24A8-45F5-A4E0-DC4466372F15}" type="pres">
      <dgm:prSet presAssocID="{53ACD950-E5B8-4A78-9E37-591200666683}" presName="Name8" presStyleCnt="0"/>
      <dgm:spPr/>
    </dgm:pt>
    <dgm:pt modelId="{7AB23BE6-B15B-4D92-BD1C-B8FD48ABBA5D}" type="pres">
      <dgm:prSet presAssocID="{53ACD950-E5B8-4A78-9E37-591200666683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AE743-CBED-4CDA-B494-D790D0005AC3}" type="pres">
      <dgm:prSet presAssocID="{53ACD950-E5B8-4A78-9E37-5912006666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DC982-7F49-4BEC-BFD3-801FC075AAE7}" type="pres">
      <dgm:prSet presAssocID="{63A5E8E6-8C76-488F-9E3E-61186B9E9BA5}" presName="Name8" presStyleCnt="0"/>
      <dgm:spPr/>
    </dgm:pt>
    <dgm:pt modelId="{CAA4A7C9-5058-46F2-B0A0-268DD6D83149}" type="pres">
      <dgm:prSet presAssocID="{63A5E8E6-8C76-488F-9E3E-61186B9E9BA5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E4DCB5-7A0C-43AB-A2F8-A4866D7AC1C7}" type="pres">
      <dgm:prSet presAssocID="{63A5E8E6-8C76-488F-9E3E-61186B9E9B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D4B221-ADAD-45DF-AAD0-3F2AFAFF1326}" type="pres">
      <dgm:prSet presAssocID="{AC67A2B8-A811-4481-BF71-92163F05AB65}" presName="Name8" presStyleCnt="0"/>
      <dgm:spPr/>
    </dgm:pt>
    <dgm:pt modelId="{B48C6483-21D5-4EB9-B84E-6D5B62E45B95}" type="pres">
      <dgm:prSet presAssocID="{AC67A2B8-A811-4481-BF71-92163F05AB65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8C9980-8A4E-475A-96F1-154408D5DA55}" type="pres">
      <dgm:prSet presAssocID="{AC67A2B8-A811-4481-BF71-92163F05AB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938554-FA7E-479D-909C-6E38E961793A}" type="pres">
      <dgm:prSet presAssocID="{897FBA8A-31F0-40C2-853B-B1B9109AE005}" presName="Name8" presStyleCnt="0"/>
      <dgm:spPr/>
    </dgm:pt>
    <dgm:pt modelId="{64989C76-5616-4E86-89A7-07662E4F5424}" type="pres">
      <dgm:prSet presAssocID="{897FBA8A-31F0-40C2-853B-B1B9109AE005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F26BA0-D0B9-48A5-990E-793037F1F9C7}" type="pres">
      <dgm:prSet presAssocID="{897FBA8A-31F0-40C2-853B-B1B9109AE0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D1A1A8-03A6-4CF6-8D42-9CAD5D944E92}" type="pres">
      <dgm:prSet presAssocID="{00730BC7-061F-4878-8C30-1ED58048B044}" presName="Name8" presStyleCnt="0"/>
      <dgm:spPr/>
    </dgm:pt>
    <dgm:pt modelId="{BDCD2942-2B62-45E2-9435-CD01DCAF85C9}" type="pres">
      <dgm:prSet presAssocID="{00730BC7-061F-4878-8C30-1ED58048B044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39A189-92C7-46F3-8EA9-DD6F154FC3AB}" type="pres">
      <dgm:prSet presAssocID="{00730BC7-061F-4878-8C30-1ED58048B0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83401A8-5944-4981-B1EC-CFA0C6067B07}" type="pres">
      <dgm:prSet presAssocID="{88976A8C-0CE6-4937-B552-F5AEE11FD242}" presName="Name8" presStyleCnt="0"/>
      <dgm:spPr/>
    </dgm:pt>
    <dgm:pt modelId="{18FAD9CF-E5F9-4A8E-8E7F-8FD4263DE1D8}" type="pres">
      <dgm:prSet presAssocID="{88976A8C-0CE6-4937-B552-F5AEE11FD242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AE5E8-B1FC-46D6-800A-6115F18AAFB1}" type="pres">
      <dgm:prSet presAssocID="{88976A8C-0CE6-4937-B552-F5AEE11FD2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F7E4B-7841-4ADF-AA22-15C4DA7AA076}" type="pres">
      <dgm:prSet presAssocID="{03C3C2BC-4911-4973-AF60-9283F32578CE}" presName="Name8" presStyleCnt="0"/>
      <dgm:spPr/>
    </dgm:pt>
    <dgm:pt modelId="{E8A1FEFB-A446-4F76-9CEF-B54AF21DDAA9}" type="pres">
      <dgm:prSet presAssocID="{03C3C2BC-4911-4973-AF60-9283F32578CE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E73C-9B41-4B7D-8F48-B0FD28F282F9}" type="pres">
      <dgm:prSet presAssocID="{03C3C2BC-4911-4973-AF60-9283F32578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7921C-5779-45E9-8613-ABFC6FDF4FAD}" type="pres">
      <dgm:prSet presAssocID="{1218EB40-E02A-4194-A93C-7BDBFA835CAA}" presName="Name8" presStyleCnt="0"/>
      <dgm:spPr/>
    </dgm:pt>
    <dgm:pt modelId="{9999204A-8A2F-4980-88B5-58099671F621}" type="pres">
      <dgm:prSet presAssocID="{1218EB40-E02A-4194-A93C-7BDBFA835CAA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1CCE9-093B-4F33-9280-BF5F5C297109}" type="pres">
      <dgm:prSet presAssocID="{1218EB40-E02A-4194-A93C-7BDBFA835C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FC0CE-2D9E-4DBC-B0B4-66B012DC1A83}" srcId="{4B7F0C16-8B77-4E5E-8EB1-EF309631839E}" destId="{53ACD950-E5B8-4A78-9E37-591200666683}" srcOrd="0" destOrd="0" parTransId="{F4103A54-0E06-4134-ABCA-145DADA701C5}" sibTransId="{DC6A31EB-2733-4822-B59F-9C2242B50E54}"/>
    <dgm:cxn modelId="{39BCF3AA-C52D-4627-97F2-CA416E7C364D}" type="presOf" srcId="{00730BC7-061F-4878-8C30-1ED58048B044}" destId="{0A39A189-92C7-46F3-8EA9-DD6F154FC3AB}" srcOrd="1" destOrd="0" presId="urn:microsoft.com/office/officeart/2005/8/layout/pyramid1"/>
    <dgm:cxn modelId="{C530F57D-6ADF-40D9-A566-D5A4CB03BD8D}" srcId="{4B7F0C16-8B77-4E5E-8EB1-EF309631839E}" destId="{00730BC7-061F-4878-8C30-1ED58048B044}" srcOrd="4" destOrd="0" parTransId="{7A4B608D-909D-4BA3-A16B-25AF0331A4BF}" sibTransId="{C346EF07-7D37-4473-97A6-259DE14EEC16}"/>
    <dgm:cxn modelId="{37C7EEBC-4EE5-4324-9479-5BDA2E7C953F}" type="presOf" srcId="{63A5E8E6-8C76-488F-9E3E-61186B9E9BA5}" destId="{4DE4DCB5-7A0C-43AB-A2F8-A4866D7AC1C7}" srcOrd="1" destOrd="0" presId="urn:microsoft.com/office/officeart/2005/8/layout/pyramid1"/>
    <dgm:cxn modelId="{DA5A9CC6-104E-4C6E-AD1E-F63D3FEDFEE6}" type="presOf" srcId="{897FBA8A-31F0-40C2-853B-B1B9109AE005}" destId="{D9F26BA0-D0B9-48A5-990E-793037F1F9C7}" srcOrd="1" destOrd="0" presId="urn:microsoft.com/office/officeart/2005/8/layout/pyramid1"/>
    <dgm:cxn modelId="{5DE4B8E0-B8BA-4678-B6A5-9C21CF4F743B}" srcId="{4B7F0C16-8B77-4E5E-8EB1-EF309631839E}" destId="{1218EB40-E02A-4194-A93C-7BDBFA835CAA}" srcOrd="7" destOrd="0" parTransId="{75CF6859-DCC7-4BFC-BC3E-96111D72FFED}" sibTransId="{B47CF479-1B11-4F1F-9C06-EC8EBD4A864A}"/>
    <dgm:cxn modelId="{D5B1FB79-45DA-40C2-AB19-E81FF0C7DB4F}" srcId="{4B7F0C16-8B77-4E5E-8EB1-EF309631839E}" destId="{88976A8C-0CE6-4937-B552-F5AEE11FD242}" srcOrd="5" destOrd="0" parTransId="{980560C7-2813-4E33-878A-A16CD665E3A7}" sibTransId="{932DF5B1-F923-4758-800D-36CD9F482B81}"/>
    <dgm:cxn modelId="{C442140E-6677-4E42-9F99-5B888C1BFDC3}" type="presOf" srcId="{53ACD950-E5B8-4A78-9E37-591200666683}" destId="{7AB23BE6-B15B-4D92-BD1C-B8FD48ABBA5D}" srcOrd="0" destOrd="0" presId="urn:microsoft.com/office/officeart/2005/8/layout/pyramid1"/>
    <dgm:cxn modelId="{C1F105A7-688A-497C-8CF5-F13B4472ECC0}" type="presOf" srcId="{88976A8C-0CE6-4937-B552-F5AEE11FD242}" destId="{18FAD9CF-E5F9-4A8E-8E7F-8FD4263DE1D8}" srcOrd="0" destOrd="0" presId="urn:microsoft.com/office/officeart/2005/8/layout/pyramid1"/>
    <dgm:cxn modelId="{59544057-DB20-4078-B09A-D252D9CB791D}" srcId="{4B7F0C16-8B77-4E5E-8EB1-EF309631839E}" destId="{03C3C2BC-4911-4973-AF60-9283F32578CE}" srcOrd="6" destOrd="0" parTransId="{77B5F8E7-F9FC-40B4-A7F6-EEB0CC0D4CAD}" sibTransId="{9CE69941-25C1-40C9-BD7B-A6EAB630CD68}"/>
    <dgm:cxn modelId="{783352F2-2CCA-4D3A-9291-FE638C2B46DB}" type="presOf" srcId="{03C3C2BC-4911-4973-AF60-9283F32578CE}" destId="{E8A1FEFB-A446-4F76-9CEF-B54AF21DDAA9}" srcOrd="0" destOrd="0" presId="urn:microsoft.com/office/officeart/2005/8/layout/pyramid1"/>
    <dgm:cxn modelId="{5F7380A2-B298-4D77-90A8-6FB47126C02E}" srcId="{4B7F0C16-8B77-4E5E-8EB1-EF309631839E}" destId="{63A5E8E6-8C76-488F-9E3E-61186B9E9BA5}" srcOrd="1" destOrd="0" parTransId="{C712DA9A-E6FC-4E7C-B79B-0B6BE9B36EAF}" sibTransId="{657078D2-507D-4FEB-84A9-86F1B366EF71}"/>
    <dgm:cxn modelId="{CEB2D5F9-ADC8-4977-B607-377ED6DCAA7C}" type="presOf" srcId="{1218EB40-E02A-4194-A93C-7BDBFA835CAA}" destId="{9999204A-8A2F-4980-88B5-58099671F621}" srcOrd="0" destOrd="0" presId="urn:microsoft.com/office/officeart/2005/8/layout/pyramid1"/>
    <dgm:cxn modelId="{6ADB45BE-EDBF-4A6B-82CF-5B5F330C7F6C}" type="presOf" srcId="{1218EB40-E02A-4194-A93C-7BDBFA835CAA}" destId="{A511CCE9-093B-4F33-9280-BF5F5C297109}" srcOrd="1" destOrd="0" presId="urn:microsoft.com/office/officeart/2005/8/layout/pyramid1"/>
    <dgm:cxn modelId="{A581A436-65C3-4EDD-BBF7-C8A40235DA64}" type="presOf" srcId="{63A5E8E6-8C76-488F-9E3E-61186B9E9BA5}" destId="{CAA4A7C9-5058-46F2-B0A0-268DD6D83149}" srcOrd="0" destOrd="0" presId="urn:microsoft.com/office/officeart/2005/8/layout/pyramid1"/>
    <dgm:cxn modelId="{F6C7B942-B358-4DAD-9F05-58F71D6C7C00}" srcId="{4B7F0C16-8B77-4E5E-8EB1-EF309631839E}" destId="{897FBA8A-31F0-40C2-853B-B1B9109AE005}" srcOrd="3" destOrd="0" parTransId="{1BF471EB-DF60-4F62-B621-EC0BFF0D20A8}" sibTransId="{3B5C50C9-5C25-46C1-9F4E-51949F6057F6}"/>
    <dgm:cxn modelId="{39AC6491-F3EC-441F-80D4-A3D202EBA5DE}" type="presOf" srcId="{897FBA8A-31F0-40C2-853B-B1B9109AE005}" destId="{64989C76-5616-4E86-89A7-07662E4F5424}" srcOrd="0" destOrd="0" presId="urn:microsoft.com/office/officeart/2005/8/layout/pyramid1"/>
    <dgm:cxn modelId="{2165BA79-E3B9-40D1-9456-EE288C878BC4}" type="presOf" srcId="{03C3C2BC-4911-4973-AF60-9283F32578CE}" destId="{59E4E73C-9B41-4B7D-8F48-B0FD28F282F9}" srcOrd="1" destOrd="0" presId="urn:microsoft.com/office/officeart/2005/8/layout/pyramid1"/>
    <dgm:cxn modelId="{92E67B95-F1BB-4DE3-853A-F0FDE1B069B3}" type="presOf" srcId="{00730BC7-061F-4878-8C30-1ED58048B044}" destId="{BDCD2942-2B62-45E2-9435-CD01DCAF85C9}" srcOrd="0" destOrd="0" presId="urn:microsoft.com/office/officeart/2005/8/layout/pyramid1"/>
    <dgm:cxn modelId="{8CDA136B-AF4C-4F7E-883A-911C27E80A53}" type="presOf" srcId="{AC67A2B8-A811-4481-BF71-92163F05AB65}" destId="{6E8C9980-8A4E-475A-96F1-154408D5DA55}" srcOrd="1" destOrd="0" presId="urn:microsoft.com/office/officeart/2005/8/layout/pyramid1"/>
    <dgm:cxn modelId="{F92AEFBD-CED9-4A3C-BD81-153A347927BC}" type="presOf" srcId="{AC67A2B8-A811-4481-BF71-92163F05AB65}" destId="{B48C6483-21D5-4EB9-B84E-6D5B62E45B95}" srcOrd="0" destOrd="0" presId="urn:microsoft.com/office/officeart/2005/8/layout/pyramid1"/>
    <dgm:cxn modelId="{4941F540-B42E-4556-AA9C-9ABB6408D991}" type="presOf" srcId="{4B7F0C16-8B77-4E5E-8EB1-EF309631839E}" destId="{B4C48451-0BA9-4046-B251-7E85328101B0}" srcOrd="0" destOrd="0" presId="urn:microsoft.com/office/officeart/2005/8/layout/pyramid1"/>
    <dgm:cxn modelId="{23F66FFD-C99B-4948-8DAE-0DC482B8AA43}" type="presOf" srcId="{88976A8C-0CE6-4937-B552-F5AEE11FD242}" destId="{30BAE5E8-B1FC-46D6-800A-6115F18AAFB1}" srcOrd="1" destOrd="0" presId="urn:microsoft.com/office/officeart/2005/8/layout/pyramid1"/>
    <dgm:cxn modelId="{6A207972-CE9C-49AA-9999-886A4DD60AE3}" type="presOf" srcId="{53ACD950-E5B8-4A78-9E37-591200666683}" destId="{540AE743-CBED-4CDA-B494-D790D0005AC3}" srcOrd="1" destOrd="0" presId="urn:microsoft.com/office/officeart/2005/8/layout/pyramid1"/>
    <dgm:cxn modelId="{F2B08F4E-8304-477E-8267-001BD76DF4CE}" srcId="{4B7F0C16-8B77-4E5E-8EB1-EF309631839E}" destId="{AC67A2B8-A811-4481-BF71-92163F05AB65}" srcOrd="2" destOrd="0" parTransId="{29062792-2911-4DD3-98DD-FC49B75F8AF3}" sibTransId="{E0CBA071-E190-4E6E-A0E9-9716B920617E}"/>
    <dgm:cxn modelId="{BF6AD4DA-C6BD-4E40-9B3B-4B0F1E9B05AF}" type="presParOf" srcId="{B4C48451-0BA9-4046-B251-7E85328101B0}" destId="{9018992E-24A8-45F5-A4E0-DC4466372F15}" srcOrd="0" destOrd="0" presId="urn:microsoft.com/office/officeart/2005/8/layout/pyramid1"/>
    <dgm:cxn modelId="{3200C444-7550-4F6B-A44F-0B25E31465F8}" type="presParOf" srcId="{9018992E-24A8-45F5-A4E0-DC4466372F15}" destId="{7AB23BE6-B15B-4D92-BD1C-B8FD48ABBA5D}" srcOrd="0" destOrd="0" presId="urn:microsoft.com/office/officeart/2005/8/layout/pyramid1"/>
    <dgm:cxn modelId="{B605AABF-9E05-43C4-9DD6-6AD75964780A}" type="presParOf" srcId="{9018992E-24A8-45F5-A4E0-DC4466372F15}" destId="{540AE743-CBED-4CDA-B494-D790D0005AC3}" srcOrd="1" destOrd="0" presId="urn:microsoft.com/office/officeart/2005/8/layout/pyramid1"/>
    <dgm:cxn modelId="{C146A3C2-8BAA-4C37-8B61-7BFC64057D71}" type="presParOf" srcId="{B4C48451-0BA9-4046-B251-7E85328101B0}" destId="{8E9DC982-7F49-4BEC-BFD3-801FC075AAE7}" srcOrd="1" destOrd="0" presId="urn:microsoft.com/office/officeart/2005/8/layout/pyramid1"/>
    <dgm:cxn modelId="{A0174559-C99C-4E63-9C18-4E3EC94A06E6}" type="presParOf" srcId="{8E9DC982-7F49-4BEC-BFD3-801FC075AAE7}" destId="{CAA4A7C9-5058-46F2-B0A0-268DD6D83149}" srcOrd="0" destOrd="0" presId="urn:microsoft.com/office/officeart/2005/8/layout/pyramid1"/>
    <dgm:cxn modelId="{454641BB-442F-486C-B39E-D74E23D75026}" type="presParOf" srcId="{8E9DC982-7F49-4BEC-BFD3-801FC075AAE7}" destId="{4DE4DCB5-7A0C-43AB-A2F8-A4866D7AC1C7}" srcOrd="1" destOrd="0" presId="urn:microsoft.com/office/officeart/2005/8/layout/pyramid1"/>
    <dgm:cxn modelId="{34D13734-A73A-458F-98CF-657377C2BA1D}" type="presParOf" srcId="{B4C48451-0BA9-4046-B251-7E85328101B0}" destId="{A5D4B221-ADAD-45DF-AAD0-3F2AFAFF1326}" srcOrd="2" destOrd="0" presId="urn:microsoft.com/office/officeart/2005/8/layout/pyramid1"/>
    <dgm:cxn modelId="{1D927B00-BF0C-4E74-9E31-0359F1A080D6}" type="presParOf" srcId="{A5D4B221-ADAD-45DF-AAD0-3F2AFAFF1326}" destId="{B48C6483-21D5-4EB9-B84E-6D5B62E45B95}" srcOrd="0" destOrd="0" presId="urn:microsoft.com/office/officeart/2005/8/layout/pyramid1"/>
    <dgm:cxn modelId="{0843D940-EFFC-4726-9F82-7A8F0C35BD20}" type="presParOf" srcId="{A5D4B221-ADAD-45DF-AAD0-3F2AFAFF1326}" destId="{6E8C9980-8A4E-475A-96F1-154408D5DA55}" srcOrd="1" destOrd="0" presId="urn:microsoft.com/office/officeart/2005/8/layout/pyramid1"/>
    <dgm:cxn modelId="{B770D2B8-8000-4340-ACCD-33CDB1417951}" type="presParOf" srcId="{B4C48451-0BA9-4046-B251-7E85328101B0}" destId="{4D938554-FA7E-479D-909C-6E38E961793A}" srcOrd="3" destOrd="0" presId="urn:microsoft.com/office/officeart/2005/8/layout/pyramid1"/>
    <dgm:cxn modelId="{3D16C2FA-18FC-44B6-82E0-ABEC4B0431C8}" type="presParOf" srcId="{4D938554-FA7E-479D-909C-6E38E961793A}" destId="{64989C76-5616-4E86-89A7-07662E4F5424}" srcOrd="0" destOrd="0" presId="urn:microsoft.com/office/officeart/2005/8/layout/pyramid1"/>
    <dgm:cxn modelId="{85D10DB2-C1B4-4D02-B9EA-4C299F8FC711}" type="presParOf" srcId="{4D938554-FA7E-479D-909C-6E38E961793A}" destId="{D9F26BA0-D0B9-48A5-990E-793037F1F9C7}" srcOrd="1" destOrd="0" presId="urn:microsoft.com/office/officeart/2005/8/layout/pyramid1"/>
    <dgm:cxn modelId="{8DF20135-25F0-4805-A328-78360A0B89FC}" type="presParOf" srcId="{B4C48451-0BA9-4046-B251-7E85328101B0}" destId="{20D1A1A8-03A6-4CF6-8D42-9CAD5D944E92}" srcOrd="4" destOrd="0" presId="urn:microsoft.com/office/officeart/2005/8/layout/pyramid1"/>
    <dgm:cxn modelId="{0BC627FD-4819-4BFD-B297-B87F03B0EC44}" type="presParOf" srcId="{20D1A1A8-03A6-4CF6-8D42-9CAD5D944E92}" destId="{BDCD2942-2B62-45E2-9435-CD01DCAF85C9}" srcOrd="0" destOrd="0" presId="urn:microsoft.com/office/officeart/2005/8/layout/pyramid1"/>
    <dgm:cxn modelId="{BCEBBE91-A02F-47B2-BC0D-E7A982037431}" type="presParOf" srcId="{20D1A1A8-03A6-4CF6-8D42-9CAD5D944E92}" destId="{0A39A189-92C7-46F3-8EA9-DD6F154FC3AB}" srcOrd="1" destOrd="0" presId="urn:microsoft.com/office/officeart/2005/8/layout/pyramid1"/>
    <dgm:cxn modelId="{2BF6FA2F-7BC6-4352-9B29-58156CC36B72}" type="presParOf" srcId="{B4C48451-0BA9-4046-B251-7E85328101B0}" destId="{883401A8-5944-4981-B1EC-CFA0C6067B07}" srcOrd="5" destOrd="0" presId="urn:microsoft.com/office/officeart/2005/8/layout/pyramid1"/>
    <dgm:cxn modelId="{52C7FC22-2C18-4C2E-AD9D-347AAABEA4C5}" type="presParOf" srcId="{883401A8-5944-4981-B1EC-CFA0C6067B07}" destId="{18FAD9CF-E5F9-4A8E-8E7F-8FD4263DE1D8}" srcOrd="0" destOrd="0" presId="urn:microsoft.com/office/officeart/2005/8/layout/pyramid1"/>
    <dgm:cxn modelId="{4A3DD872-9283-4A0F-8965-BC658EAAAFDC}" type="presParOf" srcId="{883401A8-5944-4981-B1EC-CFA0C6067B07}" destId="{30BAE5E8-B1FC-46D6-800A-6115F18AAFB1}" srcOrd="1" destOrd="0" presId="urn:microsoft.com/office/officeart/2005/8/layout/pyramid1"/>
    <dgm:cxn modelId="{84A7D93C-D464-4476-AF35-52AE588B7AEE}" type="presParOf" srcId="{B4C48451-0BA9-4046-B251-7E85328101B0}" destId="{91DF7E4B-7841-4ADF-AA22-15C4DA7AA076}" srcOrd="6" destOrd="0" presId="urn:microsoft.com/office/officeart/2005/8/layout/pyramid1"/>
    <dgm:cxn modelId="{E5D6C8B4-A496-41B9-BA96-9C5C2E42D2AA}" type="presParOf" srcId="{91DF7E4B-7841-4ADF-AA22-15C4DA7AA076}" destId="{E8A1FEFB-A446-4F76-9CEF-B54AF21DDAA9}" srcOrd="0" destOrd="0" presId="urn:microsoft.com/office/officeart/2005/8/layout/pyramid1"/>
    <dgm:cxn modelId="{287FD87F-A308-44E4-B6BF-AF98D3722E05}" type="presParOf" srcId="{91DF7E4B-7841-4ADF-AA22-15C4DA7AA076}" destId="{59E4E73C-9B41-4B7D-8F48-B0FD28F282F9}" srcOrd="1" destOrd="0" presId="urn:microsoft.com/office/officeart/2005/8/layout/pyramid1"/>
    <dgm:cxn modelId="{D87DA2F5-E719-4312-A681-EE11D18EDD7F}" type="presParOf" srcId="{B4C48451-0BA9-4046-B251-7E85328101B0}" destId="{C377921C-5779-45E9-8613-ABFC6FDF4FAD}" srcOrd="7" destOrd="0" presId="urn:microsoft.com/office/officeart/2005/8/layout/pyramid1"/>
    <dgm:cxn modelId="{3A2A3127-2219-45B2-B9B1-C8B805073A98}" type="presParOf" srcId="{C377921C-5779-45E9-8613-ABFC6FDF4FAD}" destId="{9999204A-8A2F-4980-88B5-58099671F621}" srcOrd="0" destOrd="0" presId="urn:microsoft.com/office/officeart/2005/8/layout/pyramid1"/>
    <dgm:cxn modelId="{C9BAA7F1-25E5-4160-9D81-EF8AA891B418}" type="presParOf" srcId="{C377921C-5779-45E9-8613-ABFC6FDF4FAD}" destId="{A511CCE9-093B-4F33-9280-BF5F5C29710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F0C16-8B77-4E5E-8EB1-EF30963183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3ACD950-E5B8-4A78-9E37-591200666683}">
      <dgm:prSet phldrT="[טקסט]" custT="1"/>
      <dgm:spPr/>
      <dgm:t>
        <a:bodyPr/>
        <a:lstStyle/>
        <a:p>
          <a:pPr rtl="1"/>
          <a:r>
            <a:rPr lang="en-US" sz="1300" dirty="0" smtClean="0">
              <a:latin typeface="Garamond" panose="02020404030301010803" pitchFamily="18" charset="0"/>
            </a:rPr>
            <a:t>The </a:t>
          </a:r>
          <a:r>
            <a:rPr lang="en-US" sz="1400" dirty="0" smtClean="0">
              <a:latin typeface="Garamond" panose="02020404030301010803" pitchFamily="18" charset="0"/>
            </a:rPr>
            <a:t>Economy</a:t>
          </a:r>
          <a:r>
            <a:rPr lang="en-US" sz="1300" dirty="0" smtClean="0">
              <a:latin typeface="Garamond" panose="02020404030301010803" pitchFamily="18" charset="0"/>
            </a:rPr>
            <a:t>, Jobs 22%</a:t>
          </a:r>
          <a:endParaRPr lang="he-IL" sz="1300" dirty="0">
            <a:latin typeface="Garamond" panose="02020404030301010803" pitchFamily="18" charset="0"/>
          </a:endParaRPr>
        </a:p>
      </dgm:t>
    </dgm:pt>
    <dgm:pt modelId="{F4103A54-0E06-4134-ABCA-145DADA701C5}" type="parTrans" cxnId="{93FFC0CE-2D9E-4DBC-B0B4-66B012DC1A83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DC6A31EB-2733-4822-B59F-9C2242B50E54}" type="sibTrans" cxnId="{93FFC0CE-2D9E-4DBC-B0B4-66B012DC1A83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AC67A2B8-A811-4481-BF71-92163F05AB65}">
      <dgm:prSet phldrT="[טקסט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Garamond" panose="02020404030301010803" pitchFamily="18" charset="0"/>
            </a:rPr>
            <a:t>Healthcare 13%</a:t>
          </a:r>
        </a:p>
      </dgm:t>
    </dgm:pt>
    <dgm:pt modelId="{29062792-2911-4DD3-98DD-FC49B75F8AF3}" type="parTrans" cxnId="{F2B08F4E-8304-477E-8267-001BD76DF4C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E0CBA071-E190-4E6E-A0E9-9716B920617E}" type="sibTrans" cxnId="{F2B08F4E-8304-477E-8267-001BD76DF4C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897FBA8A-31F0-40C2-853B-B1B9109AE005}">
      <dgm:prSet phldrT="[טקסט]"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Foreign Policy 12%</a:t>
          </a:r>
          <a:endParaRPr lang="he-IL" dirty="0">
            <a:latin typeface="Garamond" panose="02020404030301010803" pitchFamily="18" charset="0"/>
          </a:endParaRPr>
        </a:p>
      </dgm:t>
    </dgm:pt>
    <dgm:pt modelId="{1BF471EB-DF60-4F62-B621-EC0BFF0D20A8}" type="parTrans" cxnId="{F6C7B942-B358-4DAD-9F05-58F71D6C7C00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3B5C50C9-5C25-46C1-9F4E-51949F6057F6}" type="sibTrans" cxnId="{F6C7B942-B358-4DAD-9F05-58F71D6C7C00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63A5E8E6-8C76-488F-9E3E-61186B9E9BA5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dirty="0" smtClean="0">
              <a:latin typeface="Garamond" panose="02020404030301010803" pitchFamily="18" charset="0"/>
            </a:rPr>
            <a:t>Terrorism and National Security 15%</a:t>
          </a:r>
          <a:endParaRPr lang="he-IL" dirty="0" smtClean="0">
            <a:latin typeface="Garamond" panose="02020404030301010803" pitchFamily="18" charset="0"/>
          </a:endParaRPr>
        </a:p>
      </dgm:t>
    </dgm:pt>
    <dgm:pt modelId="{C712DA9A-E6FC-4E7C-B79B-0B6BE9B36EAF}" type="parTrans" cxnId="{5F7380A2-B298-4D77-90A8-6FB47126C02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657078D2-507D-4FEB-84A9-86F1B366EF71}" type="sibTrans" cxnId="{5F7380A2-B298-4D77-90A8-6FB47126C02E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00730BC7-061F-4878-8C30-1ED58048B044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Garamond" panose="02020404030301010803" pitchFamily="18" charset="0"/>
            </a:rPr>
            <a:t>Climate change 8%</a:t>
          </a:r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latin typeface="Garamond" panose="02020404030301010803" pitchFamily="18" charset="0"/>
            </a:rPr>
            <a:t>Race Relations 8% </a:t>
          </a:r>
          <a:endParaRPr lang="he-IL" dirty="0" smtClean="0">
            <a:latin typeface="Garamond" panose="02020404030301010803" pitchFamily="18" charset="0"/>
          </a:endParaRPr>
        </a:p>
        <a:p>
          <a:pPr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dirty="0">
            <a:latin typeface="Garamond" panose="02020404030301010803" pitchFamily="18" charset="0"/>
          </a:endParaRPr>
        </a:p>
      </dgm:t>
    </dgm:pt>
    <dgm:pt modelId="{7A4B608D-909D-4BA3-A16B-25AF0331A4BF}" type="parTrans" cxnId="{C530F57D-6ADF-40D9-A566-D5A4CB03BD8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C346EF07-7D37-4473-97A6-259DE14EEC16}" type="sibTrans" cxnId="{C530F57D-6ADF-40D9-A566-D5A4CB03BD8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88976A8C-0CE6-4937-B552-F5AEE11FD242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Immigration 6%</a:t>
          </a:r>
        </a:p>
        <a:p>
          <a:pPr rtl="1"/>
          <a:r>
            <a:rPr lang="en-US" b="0" i="0" dirty="0" smtClean="0">
              <a:latin typeface="Garamond" panose="02020404030301010803" pitchFamily="18" charset="0"/>
            </a:rPr>
            <a:t>Another issue 6%</a:t>
          </a:r>
          <a:r>
            <a:rPr lang="he-IL" b="0" i="0" dirty="0" smtClean="0">
              <a:latin typeface="Garamond" panose="02020404030301010803" pitchFamily="18" charset="0"/>
            </a:rPr>
            <a:t> </a:t>
          </a:r>
          <a:endParaRPr lang="en-US" dirty="0" smtClean="0">
            <a:latin typeface="Garamond" panose="02020404030301010803" pitchFamily="18" charset="0"/>
          </a:endParaRPr>
        </a:p>
      </dgm:t>
    </dgm:pt>
    <dgm:pt modelId="{980560C7-2813-4E33-878A-A16CD665E3A7}" type="parTrans" cxnId="{D5B1FB79-45DA-40C2-AB19-E81FF0C7DB4F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932DF5B1-F923-4758-800D-36CD9F482B81}" type="sibTrans" cxnId="{D5B1FB79-45DA-40C2-AB19-E81FF0C7DB4F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03C3C2BC-4911-4973-AF60-9283F32578CE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Taxes 5%</a:t>
          </a:r>
          <a:endParaRPr lang="he-IL" dirty="0">
            <a:latin typeface="Garamond" panose="02020404030301010803" pitchFamily="18" charset="0"/>
          </a:endParaRPr>
        </a:p>
      </dgm:t>
    </dgm:pt>
    <dgm:pt modelId="{77B5F8E7-F9FC-40B4-A7F6-EEB0CC0D4CAD}" type="parTrans" cxnId="{59544057-DB20-4078-B09A-D252D9CB791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9CE69941-25C1-40C9-BD7B-A6EAB630CD68}" type="sibTrans" cxnId="{59544057-DB20-4078-B09A-D252D9CB791D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1218EB40-E02A-4194-A93C-7BDBFA835CAA}">
      <dgm:prSet/>
      <dgm:spPr/>
      <dgm:t>
        <a:bodyPr/>
        <a:lstStyle/>
        <a:p>
          <a:pPr rtl="1"/>
          <a:r>
            <a:rPr lang="en-US" dirty="0" smtClean="0">
              <a:latin typeface="Garamond" panose="02020404030301010803" pitchFamily="18" charset="0"/>
            </a:rPr>
            <a:t>Federal Deficit 3%</a:t>
          </a:r>
          <a:endParaRPr lang="he-IL" dirty="0">
            <a:latin typeface="Garamond" panose="02020404030301010803" pitchFamily="18" charset="0"/>
          </a:endParaRPr>
        </a:p>
      </dgm:t>
    </dgm:pt>
    <dgm:pt modelId="{75CF6859-DCC7-4BFC-BC3E-96111D72FFED}" type="parTrans" cxnId="{5DE4B8E0-B8BA-4678-B6A5-9C21CF4F743B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B47CF479-1B11-4F1F-9C06-EC8EBD4A864A}" type="sibTrans" cxnId="{5DE4B8E0-B8BA-4678-B6A5-9C21CF4F743B}">
      <dgm:prSet/>
      <dgm:spPr/>
      <dgm:t>
        <a:bodyPr/>
        <a:lstStyle/>
        <a:p>
          <a:pPr rtl="1"/>
          <a:endParaRPr lang="he-IL">
            <a:latin typeface="Garamond" panose="02020404030301010803" pitchFamily="18" charset="0"/>
          </a:endParaRPr>
        </a:p>
      </dgm:t>
    </dgm:pt>
    <dgm:pt modelId="{B4C48451-0BA9-4046-B251-7E85328101B0}" type="pres">
      <dgm:prSet presAssocID="{4B7F0C16-8B77-4E5E-8EB1-EF309631839E}" presName="Name0" presStyleCnt="0">
        <dgm:presLayoutVars>
          <dgm:dir/>
          <dgm:animLvl val="lvl"/>
          <dgm:resizeHandles val="exact"/>
        </dgm:presLayoutVars>
      </dgm:prSet>
      <dgm:spPr/>
    </dgm:pt>
    <dgm:pt modelId="{9018992E-24A8-45F5-A4E0-DC4466372F15}" type="pres">
      <dgm:prSet presAssocID="{53ACD950-E5B8-4A78-9E37-591200666683}" presName="Name8" presStyleCnt="0"/>
      <dgm:spPr/>
    </dgm:pt>
    <dgm:pt modelId="{7AB23BE6-B15B-4D92-BD1C-B8FD48ABBA5D}" type="pres">
      <dgm:prSet presAssocID="{53ACD950-E5B8-4A78-9E37-591200666683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AE743-CBED-4CDA-B494-D790D0005AC3}" type="pres">
      <dgm:prSet presAssocID="{53ACD950-E5B8-4A78-9E37-5912006666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DC982-7F49-4BEC-BFD3-801FC075AAE7}" type="pres">
      <dgm:prSet presAssocID="{63A5E8E6-8C76-488F-9E3E-61186B9E9BA5}" presName="Name8" presStyleCnt="0"/>
      <dgm:spPr/>
    </dgm:pt>
    <dgm:pt modelId="{CAA4A7C9-5058-46F2-B0A0-268DD6D83149}" type="pres">
      <dgm:prSet presAssocID="{63A5E8E6-8C76-488F-9E3E-61186B9E9BA5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E4DCB5-7A0C-43AB-A2F8-A4866D7AC1C7}" type="pres">
      <dgm:prSet presAssocID="{63A5E8E6-8C76-488F-9E3E-61186B9E9B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D4B221-ADAD-45DF-AAD0-3F2AFAFF1326}" type="pres">
      <dgm:prSet presAssocID="{AC67A2B8-A811-4481-BF71-92163F05AB65}" presName="Name8" presStyleCnt="0"/>
      <dgm:spPr/>
    </dgm:pt>
    <dgm:pt modelId="{B48C6483-21D5-4EB9-B84E-6D5B62E45B95}" type="pres">
      <dgm:prSet presAssocID="{AC67A2B8-A811-4481-BF71-92163F05AB65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8C9980-8A4E-475A-96F1-154408D5DA55}" type="pres">
      <dgm:prSet presAssocID="{AC67A2B8-A811-4481-BF71-92163F05AB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938554-FA7E-479D-909C-6E38E961793A}" type="pres">
      <dgm:prSet presAssocID="{897FBA8A-31F0-40C2-853B-B1B9109AE005}" presName="Name8" presStyleCnt="0"/>
      <dgm:spPr/>
    </dgm:pt>
    <dgm:pt modelId="{64989C76-5616-4E86-89A7-07662E4F5424}" type="pres">
      <dgm:prSet presAssocID="{897FBA8A-31F0-40C2-853B-B1B9109AE005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9F26BA0-D0B9-48A5-990E-793037F1F9C7}" type="pres">
      <dgm:prSet presAssocID="{897FBA8A-31F0-40C2-853B-B1B9109AE0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D1A1A8-03A6-4CF6-8D42-9CAD5D944E92}" type="pres">
      <dgm:prSet presAssocID="{00730BC7-061F-4878-8C30-1ED58048B044}" presName="Name8" presStyleCnt="0"/>
      <dgm:spPr/>
    </dgm:pt>
    <dgm:pt modelId="{BDCD2942-2B62-45E2-9435-CD01DCAF85C9}" type="pres">
      <dgm:prSet presAssocID="{00730BC7-061F-4878-8C30-1ED58048B044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39A189-92C7-46F3-8EA9-DD6F154FC3AB}" type="pres">
      <dgm:prSet presAssocID="{00730BC7-061F-4878-8C30-1ED58048B0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83401A8-5944-4981-B1EC-CFA0C6067B07}" type="pres">
      <dgm:prSet presAssocID="{88976A8C-0CE6-4937-B552-F5AEE11FD242}" presName="Name8" presStyleCnt="0"/>
      <dgm:spPr/>
    </dgm:pt>
    <dgm:pt modelId="{18FAD9CF-E5F9-4A8E-8E7F-8FD4263DE1D8}" type="pres">
      <dgm:prSet presAssocID="{88976A8C-0CE6-4937-B552-F5AEE11FD242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0BAE5E8-B1FC-46D6-800A-6115F18AAFB1}" type="pres">
      <dgm:prSet presAssocID="{88976A8C-0CE6-4937-B552-F5AEE11FD2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DF7E4B-7841-4ADF-AA22-15C4DA7AA076}" type="pres">
      <dgm:prSet presAssocID="{03C3C2BC-4911-4973-AF60-9283F32578CE}" presName="Name8" presStyleCnt="0"/>
      <dgm:spPr/>
    </dgm:pt>
    <dgm:pt modelId="{E8A1FEFB-A446-4F76-9CEF-B54AF21DDAA9}" type="pres">
      <dgm:prSet presAssocID="{03C3C2BC-4911-4973-AF60-9283F32578CE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4E73C-9B41-4B7D-8F48-B0FD28F282F9}" type="pres">
      <dgm:prSet presAssocID="{03C3C2BC-4911-4973-AF60-9283F32578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7921C-5779-45E9-8613-ABFC6FDF4FAD}" type="pres">
      <dgm:prSet presAssocID="{1218EB40-E02A-4194-A93C-7BDBFA835CAA}" presName="Name8" presStyleCnt="0"/>
      <dgm:spPr/>
    </dgm:pt>
    <dgm:pt modelId="{9999204A-8A2F-4980-88B5-58099671F621}" type="pres">
      <dgm:prSet presAssocID="{1218EB40-E02A-4194-A93C-7BDBFA835CAA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1CCE9-093B-4F33-9280-BF5F5C297109}" type="pres">
      <dgm:prSet presAssocID="{1218EB40-E02A-4194-A93C-7BDBFA835C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FC0CE-2D9E-4DBC-B0B4-66B012DC1A83}" srcId="{4B7F0C16-8B77-4E5E-8EB1-EF309631839E}" destId="{53ACD950-E5B8-4A78-9E37-591200666683}" srcOrd="0" destOrd="0" parTransId="{F4103A54-0E06-4134-ABCA-145DADA701C5}" sibTransId="{DC6A31EB-2733-4822-B59F-9C2242B50E54}"/>
    <dgm:cxn modelId="{39BCF3AA-C52D-4627-97F2-CA416E7C364D}" type="presOf" srcId="{00730BC7-061F-4878-8C30-1ED58048B044}" destId="{0A39A189-92C7-46F3-8EA9-DD6F154FC3AB}" srcOrd="1" destOrd="0" presId="urn:microsoft.com/office/officeart/2005/8/layout/pyramid1"/>
    <dgm:cxn modelId="{C530F57D-6ADF-40D9-A566-D5A4CB03BD8D}" srcId="{4B7F0C16-8B77-4E5E-8EB1-EF309631839E}" destId="{00730BC7-061F-4878-8C30-1ED58048B044}" srcOrd="4" destOrd="0" parTransId="{7A4B608D-909D-4BA3-A16B-25AF0331A4BF}" sibTransId="{C346EF07-7D37-4473-97A6-259DE14EEC16}"/>
    <dgm:cxn modelId="{37C7EEBC-4EE5-4324-9479-5BDA2E7C953F}" type="presOf" srcId="{63A5E8E6-8C76-488F-9E3E-61186B9E9BA5}" destId="{4DE4DCB5-7A0C-43AB-A2F8-A4866D7AC1C7}" srcOrd="1" destOrd="0" presId="urn:microsoft.com/office/officeart/2005/8/layout/pyramid1"/>
    <dgm:cxn modelId="{DA5A9CC6-104E-4C6E-AD1E-F63D3FEDFEE6}" type="presOf" srcId="{897FBA8A-31F0-40C2-853B-B1B9109AE005}" destId="{D9F26BA0-D0B9-48A5-990E-793037F1F9C7}" srcOrd="1" destOrd="0" presId="urn:microsoft.com/office/officeart/2005/8/layout/pyramid1"/>
    <dgm:cxn modelId="{5DE4B8E0-B8BA-4678-B6A5-9C21CF4F743B}" srcId="{4B7F0C16-8B77-4E5E-8EB1-EF309631839E}" destId="{1218EB40-E02A-4194-A93C-7BDBFA835CAA}" srcOrd="7" destOrd="0" parTransId="{75CF6859-DCC7-4BFC-BC3E-96111D72FFED}" sibTransId="{B47CF479-1B11-4F1F-9C06-EC8EBD4A864A}"/>
    <dgm:cxn modelId="{D5B1FB79-45DA-40C2-AB19-E81FF0C7DB4F}" srcId="{4B7F0C16-8B77-4E5E-8EB1-EF309631839E}" destId="{88976A8C-0CE6-4937-B552-F5AEE11FD242}" srcOrd="5" destOrd="0" parTransId="{980560C7-2813-4E33-878A-A16CD665E3A7}" sibTransId="{932DF5B1-F923-4758-800D-36CD9F482B81}"/>
    <dgm:cxn modelId="{C442140E-6677-4E42-9F99-5B888C1BFDC3}" type="presOf" srcId="{53ACD950-E5B8-4A78-9E37-591200666683}" destId="{7AB23BE6-B15B-4D92-BD1C-B8FD48ABBA5D}" srcOrd="0" destOrd="0" presId="urn:microsoft.com/office/officeart/2005/8/layout/pyramid1"/>
    <dgm:cxn modelId="{C1F105A7-688A-497C-8CF5-F13B4472ECC0}" type="presOf" srcId="{88976A8C-0CE6-4937-B552-F5AEE11FD242}" destId="{18FAD9CF-E5F9-4A8E-8E7F-8FD4263DE1D8}" srcOrd="0" destOrd="0" presId="urn:microsoft.com/office/officeart/2005/8/layout/pyramid1"/>
    <dgm:cxn modelId="{59544057-DB20-4078-B09A-D252D9CB791D}" srcId="{4B7F0C16-8B77-4E5E-8EB1-EF309631839E}" destId="{03C3C2BC-4911-4973-AF60-9283F32578CE}" srcOrd="6" destOrd="0" parTransId="{77B5F8E7-F9FC-40B4-A7F6-EEB0CC0D4CAD}" sibTransId="{9CE69941-25C1-40C9-BD7B-A6EAB630CD68}"/>
    <dgm:cxn modelId="{783352F2-2CCA-4D3A-9291-FE638C2B46DB}" type="presOf" srcId="{03C3C2BC-4911-4973-AF60-9283F32578CE}" destId="{E8A1FEFB-A446-4F76-9CEF-B54AF21DDAA9}" srcOrd="0" destOrd="0" presId="urn:microsoft.com/office/officeart/2005/8/layout/pyramid1"/>
    <dgm:cxn modelId="{5F7380A2-B298-4D77-90A8-6FB47126C02E}" srcId="{4B7F0C16-8B77-4E5E-8EB1-EF309631839E}" destId="{63A5E8E6-8C76-488F-9E3E-61186B9E9BA5}" srcOrd="1" destOrd="0" parTransId="{C712DA9A-E6FC-4E7C-B79B-0B6BE9B36EAF}" sibTransId="{657078D2-507D-4FEB-84A9-86F1B366EF71}"/>
    <dgm:cxn modelId="{CEB2D5F9-ADC8-4977-B607-377ED6DCAA7C}" type="presOf" srcId="{1218EB40-E02A-4194-A93C-7BDBFA835CAA}" destId="{9999204A-8A2F-4980-88B5-58099671F621}" srcOrd="0" destOrd="0" presId="urn:microsoft.com/office/officeart/2005/8/layout/pyramid1"/>
    <dgm:cxn modelId="{6ADB45BE-EDBF-4A6B-82CF-5B5F330C7F6C}" type="presOf" srcId="{1218EB40-E02A-4194-A93C-7BDBFA835CAA}" destId="{A511CCE9-093B-4F33-9280-BF5F5C297109}" srcOrd="1" destOrd="0" presId="urn:microsoft.com/office/officeart/2005/8/layout/pyramid1"/>
    <dgm:cxn modelId="{A581A436-65C3-4EDD-BBF7-C8A40235DA64}" type="presOf" srcId="{63A5E8E6-8C76-488F-9E3E-61186B9E9BA5}" destId="{CAA4A7C9-5058-46F2-B0A0-268DD6D83149}" srcOrd="0" destOrd="0" presId="urn:microsoft.com/office/officeart/2005/8/layout/pyramid1"/>
    <dgm:cxn modelId="{F6C7B942-B358-4DAD-9F05-58F71D6C7C00}" srcId="{4B7F0C16-8B77-4E5E-8EB1-EF309631839E}" destId="{897FBA8A-31F0-40C2-853B-B1B9109AE005}" srcOrd="3" destOrd="0" parTransId="{1BF471EB-DF60-4F62-B621-EC0BFF0D20A8}" sibTransId="{3B5C50C9-5C25-46C1-9F4E-51949F6057F6}"/>
    <dgm:cxn modelId="{39AC6491-F3EC-441F-80D4-A3D202EBA5DE}" type="presOf" srcId="{897FBA8A-31F0-40C2-853B-B1B9109AE005}" destId="{64989C76-5616-4E86-89A7-07662E4F5424}" srcOrd="0" destOrd="0" presId="urn:microsoft.com/office/officeart/2005/8/layout/pyramid1"/>
    <dgm:cxn modelId="{2165BA79-E3B9-40D1-9456-EE288C878BC4}" type="presOf" srcId="{03C3C2BC-4911-4973-AF60-9283F32578CE}" destId="{59E4E73C-9B41-4B7D-8F48-B0FD28F282F9}" srcOrd="1" destOrd="0" presId="urn:microsoft.com/office/officeart/2005/8/layout/pyramid1"/>
    <dgm:cxn modelId="{92E67B95-F1BB-4DE3-853A-F0FDE1B069B3}" type="presOf" srcId="{00730BC7-061F-4878-8C30-1ED58048B044}" destId="{BDCD2942-2B62-45E2-9435-CD01DCAF85C9}" srcOrd="0" destOrd="0" presId="urn:microsoft.com/office/officeart/2005/8/layout/pyramid1"/>
    <dgm:cxn modelId="{8CDA136B-AF4C-4F7E-883A-911C27E80A53}" type="presOf" srcId="{AC67A2B8-A811-4481-BF71-92163F05AB65}" destId="{6E8C9980-8A4E-475A-96F1-154408D5DA55}" srcOrd="1" destOrd="0" presId="urn:microsoft.com/office/officeart/2005/8/layout/pyramid1"/>
    <dgm:cxn modelId="{F92AEFBD-CED9-4A3C-BD81-153A347927BC}" type="presOf" srcId="{AC67A2B8-A811-4481-BF71-92163F05AB65}" destId="{B48C6483-21D5-4EB9-B84E-6D5B62E45B95}" srcOrd="0" destOrd="0" presId="urn:microsoft.com/office/officeart/2005/8/layout/pyramid1"/>
    <dgm:cxn modelId="{4941F540-B42E-4556-AA9C-9ABB6408D991}" type="presOf" srcId="{4B7F0C16-8B77-4E5E-8EB1-EF309631839E}" destId="{B4C48451-0BA9-4046-B251-7E85328101B0}" srcOrd="0" destOrd="0" presId="urn:microsoft.com/office/officeart/2005/8/layout/pyramid1"/>
    <dgm:cxn modelId="{23F66FFD-C99B-4948-8DAE-0DC482B8AA43}" type="presOf" srcId="{88976A8C-0CE6-4937-B552-F5AEE11FD242}" destId="{30BAE5E8-B1FC-46D6-800A-6115F18AAFB1}" srcOrd="1" destOrd="0" presId="urn:microsoft.com/office/officeart/2005/8/layout/pyramid1"/>
    <dgm:cxn modelId="{6A207972-CE9C-49AA-9999-886A4DD60AE3}" type="presOf" srcId="{53ACD950-E5B8-4A78-9E37-591200666683}" destId="{540AE743-CBED-4CDA-B494-D790D0005AC3}" srcOrd="1" destOrd="0" presId="urn:microsoft.com/office/officeart/2005/8/layout/pyramid1"/>
    <dgm:cxn modelId="{F2B08F4E-8304-477E-8267-001BD76DF4CE}" srcId="{4B7F0C16-8B77-4E5E-8EB1-EF309631839E}" destId="{AC67A2B8-A811-4481-BF71-92163F05AB65}" srcOrd="2" destOrd="0" parTransId="{29062792-2911-4DD3-98DD-FC49B75F8AF3}" sibTransId="{E0CBA071-E190-4E6E-A0E9-9716B920617E}"/>
    <dgm:cxn modelId="{BF6AD4DA-C6BD-4E40-9B3B-4B0F1E9B05AF}" type="presParOf" srcId="{B4C48451-0BA9-4046-B251-7E85328101B0}" destId="{9018992E-24A8-45F5-A4E0-DC4466372F15}" srcOrd="0" destOrd="0" presId="urn:microsoft.com/office/officeart/2005/8/layout/pyramid1"/>
    <dgm:cxn modelId="{3200C444-7550-4F6B-A44F-0B25E31465F8}" type="presParOf" srcId="{9018992E-24A8-45F5-A4E0-DC4466372F15}" destId="{7AB23BE6-B15B-4D92-BD1C-B8FD48ABBA5D}" srcOrd="0" destOrd="0" presId="urn:microsoft.com/office/officeart/2005/8/layout/pyramid1"/>
    <dgm:cxn modelId="{B605AABF-9E05-43C4-9DD6-6AD75964780A}" type="presParOf" srcId="{9018992E-24A8-45F5-A4E0-DC4466372F15}" destId="{540AE743-CBED-4CDA-B494-D790D0005AC3}" srcOrd="1" destOrd="0" presId="urn:microsoft.com/office/officeart/2005/8/layout/pyramid1"/>
    <dgm:cxn modelId="{C146A3C2-8BAA-4C37-8B61-7BFC64057D71}" type="presParOf" srcId="{B4C48451-0BA9-4046-B251-7E85328101B0}" destId="{8E9DC982-7F49-4BEC-BFD3-801FC075AAE7}" srcOrd="1" destOrd="0" presId="urn:microsoft.com/office/officeart/2005/8/layout/pyramid1"/>
    <dgm:cxn modelId="{A0174559-C99C-4E63-9C18-4E3EC94A06E6}" type="presParOf" srcId="{8E9DC982-7F49-4BEC-BFD3-801FC075AAE7}" destId="{CAA4A7C9-5058-46F2-B0A0-268DD6D83149}" srcOrd="0" destOrd="0" presId="urn:microsoft.com/office/officeart/2005/8/layout/pyramid1"/>
    <dgm:cxn modelId="{454641BB-442F-486C-B39E-D74E23D75026}" type="presParOf" srcId="{8E9DC982-7F49-4BEC-BFD3-801FC075AAE7}" destId="{4DE4DCB5-7A0C-43AB-A2F8-A4866D7AC1C7}" srcOrd="1" destOrd="0" presId="urn:microsoft.com/office/officeart/2005/8/layout/pyramid1"/>
    <dgm:cxn modelId="{34D13734-A73A-458F-98CF-657377C2BA1D}" type="presParOf" srcId="{B4C48451-0BA9-4046-B251-7E85328101B0}" destId="{A5D4B221-ADAD-45DF-AAD0-3F2AFAFF1326}" srcOrd="2" destOrd="0" presId="urn:microsoft.com/office/officeart/2005/8/layout/pyramid1"/>
    <dgm:cxn modelId="{1D927B00-BF0C-4E74-9E31-0359F1A080D6}" type="presParOf" srcId="{A5D4B221-ADAD-45DF-AAD0-3F2AFAFF1326}" destId="{B48C6483-21D5-4EB9-B84E-6D5B62E45B95}" srcOrd="0" destOrd="0" presId="urn:microsoft.com/office/officeart/2005/8/layout/pyramid1"/>
    <dgm:cxn modelId="{0843D940-EFFC-4726-9F82-7A8F0C35BD20}" type="presParOf" srcId="{A5D4B221-ADAD-45DF-AAD0-3F2AFAFF1326}" destId="{6E8C9980-8A4E-475A-96F1-154408D5DA55}" srcOrd="1" destOrd="0" presId="urn:microsoft.com/office/officeart/2005/8/layout/pyramid1"/>
    <dgm:cxn modelId="{B770D2B8-8000-4340-ACCD-33CDB1417951}" type="presParOf" srcId="{B4C48451-0BA9-4046-B251-7E85328101B0}" destId="{4D938554-FA7E-479D-909C-6E38E961793A}" srcOrd="3" destOrd="0" presId="urn:microsoft.com/office/officeart/2005/8/layout/pyramid1"/>
    <dgm:cxn modelId="{3D16C2FA-18FC-44B6-82E0-ABEC4B0431C8}" type="presParOf" srcId="{4D938554-FA7E-479D-909C-6E38E961793A}" destId="{64989C76-5616-4E86-89A7-07662E4F5424}" srcOrd="0" destOrd="0" presId="urn:microsoft.com/office/officeart/2005/8/layout/pyramid1"/>
    <dgm:cxn modelId="{85D10DB2-C1B4-4D02-B9EA-4C299F8FC711}" type="presParOf" srcId="{4D938554-FA7E-479D-909C-6E38E961793A}" destId="{D9F26BA0-D0B9-48A5-990E-793037F1F9C7}" srcOrd="1" destOrd="0" presId="urn:microsoft.com/office/officeart/2005/8/layout/pyramid1"/>
    <dgm:cxn modelId="{8DF20135-25F0-4805-A328-78360A0B89FC}" type="presParOf" srcId="{B4C48451-0BA9-4046-B251-7E85328101B0}" destId="{20D1A1A8-03A6-4CF6-8D42-9CAD5D944E92}" srcOrd="4" destOrd="0" presId="urn:microsoft.com/office/officeart/2005/8/layout/pyramid1"/>
    <dgm:cxn modelId="{0BC627FD-4819-4BFD-B297-B87F03B0EC44}" type="presParOf" srcId="{20D1A1A8-03A6-4CF6-8D42-9CAD5D944E92}" destId="{BDCD2942-2B62-45E2-9435-CD01DCAF85C9}" srcOrd="0" destOrd="0" presId="urn:microsoft.com/office/officeart/2005/8/layout/pyramid1"/>
    <dgm:cxn modelId="{BCEBBE91-A02F-47B2-BC0D-E7A982037431}" type="presParOf" srcId="{20D1A1A8-03A6-4CF6-8D42-9CAD5D944E92}" destId="{0A39A189-92C7-46F3-8EA9-DD6F154FC3AB}" srcOrd="1" destOrd="0" presId="urn:microsoft.com/office/officeart/2005/8/layout/pyramid1"/>
    <dgm:cxn modelId="{2BF6FA2F-7BC6-4352-9B29-58156CC36B72}" type="presParOf" srcId="{B4C48451-0BA9-4046-B251-7E85328101B0}" destId="{883401A8-5944-4981-B1EC-CFA0C6067B07}" srcOrd="5" destOrd="0" presId="urn:microsoft.com/office/officeart/2005/8/layout/pyramid1"/>
    <dgm:cxn modelId="{52C7FC22-2C18-4C2E-AD9D-347AAABEA4C5}" type="presParOf" srcId="{883401A8-5944-4981-B1EC-CFA0C6067B07}" destId="{18FAD9CF-E5F9-4A8E-8E7F-8FD4263DE1D8}" srcOrd="0" destOrd="0" presId="urn:microsoft.com/office/officeart/2005/8/layout/pyramid1"/>
    <dgm:cxn modelId="{4A3DD872-9283-4A0F-8965-BC658EAAAFDC}" type="presParOf" srcId="{883401A8-5944-4981-B1EC-CFA0C6067B07}" destId="{30BAE5E8-B1FC-46D6-800A-6115F18AAFB1}" srcOrd="1" destOrd="0" presId="urn:microsoft.com/office/officeart/2005/8/layout/pyramid1"/>
    <dgm:cxn modelId="{84A7D93C-D464-4476-AF35-52AE588B7AEE}" type="presParOf" srcId="{B4C48451-0BA9-4046-B251-7E85328101B0}" destId="{91DF7E4B-7841-4ADF-AA22-15C4DA7AA076}" srcOrd="6" destOrd="0" presId="urn:microsoft.com/office/officeart/2005/8/layout/pyramid1"/>
    <dgm:cxn modelId="{E5D6C8B4-A496-41B9-BA96-9C5C2E42D2AA}" type="presParOf" srcId="{91DF7E4B-7841-4ADF-AA22-15C4DA7AA076}" destId="{E8A1FEFB-A446-4F76-9CEF-B54AF21DDAA9}" srcOrd="0" destOrd="0" presId="urn:microsoft.com/office/officeart/2005/8/layout/pyramid1"/>
    <dgm:cxn modelId="{287FD87F-A308-44E4-B6BF-AF98D3722E05}" type="presParOf" srcId="{91DF7E4B-7841-4ADF-AA22-15C4DA7AA076}" destId="{59E4E73C-9B41-4B7D-8F48-B0FD28F282F9}" srcOrd="1" destOrd="0" presId="urn:microsoft.com/office/officeart/2005/8/layout/pyramid1"/>
    <dgm:cxn modelId="{D87DA2F5-E719-4312-A681-EE11D18EDD7F}" type="presParOf" srcId="{B4C48451-0BA9-4046-B251-7E85328101B0}" destId="{C377921C-5779-45E9-8613-ABFC6FDF4FAD}" srcOrd="7" destOrd="0" presId="urn:microsoft.com/office/officeart/2005/8/layout/pyramid1"/>
    <dgm:cxn modelId="{3A2A3127-2219-45B2-B9B1-C8B805073A98}" type="presParOf" srcId="{C377921C-5779-45E9-8613-ABFC6FDF4FAD}" destId="{9999204A-8A2F-4980-88B5-58099671F621}" srcOrd="0" destOrd="0" presId="urn:microsoft.com/office/officeart/2005/8/layout/pyramid1"/>
    <dgm:cxn modelId="{C9BAA7F1-25E5-4160-9D81-EF8AA891B418}" type="presParOf" srcId="{C377921C-5779-45E9-8613-ABFC6FDF4FAD}" destId="{A511CCE9-093B-4F33-9280-BF5F5C29710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BF32-701B-430B-9DCC-81501089B39A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009F-9BFE-4CC6-8829-BBA3C3BD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009F-9BFE-4CC6-8829-BBA3C3BD6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009F-9BFE-4CC6-8829-BBA3C3BD6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009F-9BFE-4CC6-8829-BBA3C3BD6B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4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009F-9BFE-4CC6-8829-BBA3C3BD6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690202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think-cell Slide" r:id="rId15" imgW="526" imgH="526" progId="TCLayout.ActiveDocument.1">
                  <p:embed/>
                </p:oleObj>
              </mc:Choice>
              <mc:Fallback>
                <p:oleObj name="think-cell Slide" r:id="rId1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00A0-0AFF-44D1-9942-E5E81FF28D47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7DF2-BA3A-4AE1-A07A-40F7C48F9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6.jp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.jpg"/><Relationship Id="rId2" Type="http://schemas.openxmlformats.org/officeDocument/2006/relationships/tags" Target="../tags/tag37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6" Type="http://schemas.openxmlformats.org/officeDocument/2006/relationships/tags" Target="../tags/tag41.xml"/><Relationship Id="rId11" Type="http://schemas.openxmlformats.org/officeDocument/2006/relationships/image" Target="../media/image1.emf"/><Relationship Id="rId5" Type="http://schemas.openxmlformats.org/officeDocument/2006/relationships/tags" Target="../tags/tag40.xml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9.bin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image" Target="../media/image19.emf"/><Relationship Id="rId3" Type="http://schemas.openxmlformats.org/officeDocument/2006/relationships/tags" Target="../tags/tag45.xml"/><Relationship Id="rId21" Type="http://schemas.openxmlformats.org/officeDocument/2006/relationships/image" Target="../media/image1.emf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oleObject" Target="../embeddings/oleObject13.bin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6.v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18.emf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0.emf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.jpg"/><Relationship Id="rId27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22.emf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3.jpg"/><Relationship Id="rId1" Type="http://schemas.openxmlformats.org/officeDocument/2006/relationships/vmlDrawing" Target="../drawings/vmlDrawing7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oleObject" Target="../embeddings/oleObject17.bin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1.emf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21.emf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3.jp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1.emf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8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oleObject" Target="../embeddings/oleObject18.bin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23.emf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slideLayout" Target="../slideLayouts/slideLayout2.xml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3.jpg"/><Relationship Id="rId3" Type="http://schemas.openxmlformats.org/officeDocument/2006/relationships/tags" Target="../tags/tag106.xml"/><Relationship Id="rId21" Type="http://schemas.openxmlformats.org/officeDocument/2006/relationships/image" Target="../media/image25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1.emf"/><Relationship Id="rId2" Type="http://schemas.openxmlformats.org/officeDocument/2006/relationships/tags" Target="../tags/tag105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9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emf"/><Relationship Id="rId10" Type="http://schemas.openxmlformats.org/officeDocument/2006/relationships/tags" Target="../tags/tag113.xml"/><Relationship Id="rId19" Type="http://schemas.openxmlformats.org/officeDocument/2006/relationships/image" Target="../media/image27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slideLayout" Target="../slideLayouts/slideLayout2.xml"/><Relationship Id="rId18" Type="http://schemas.openxmlformats.org/officeDocument/2006/relationships/oleObject" Target="../embeddings/oleObject25.bin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3.jpg"/><Relationship Id="rId2" Type="http://schemas.openxmlformats.org/officeDocument/2006/relationships/tags" Target="../tags/tag118.xml"/><Relationship Id="rId16" Type="http://schemas.openxmlformats.org/officeDocument/2006/relationships/image" Target="../media/image1.emf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oleObject" Target="../embeddings/oleObject24.bin"/><Relationship Id="rId10" Type="http://schemas.openxmlformats.org/officeDocument/2006/relationships/tags" Target="../tags/tag126.xml"/><Relationship Id="rId19" Type="http://schemas.openxmlformats.org/officeDocument/2006/relationships/image" Target="../media/image28.emf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image" Target="../media/image1.emf"/><Relationship Id="rId3" Type="http://schemas.openxmlformats.org/officeDocument/2006/relationships/tags" Target="../tags/tag130.xml"/><Relationship Id="rId21" Type="http://schemas.openxmlformats.org/officeDocument/2006/relationships/tags" Target="../tags/tag148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oleObject" Target="../embeddings/oleObject26.bin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31.emf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.jpg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oleObject" Target="../embeddings/oleObject28.bin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image" Target="../media/image6.jpeg"/><Relationship Id="rId30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emf"/><Relationship Id="rId18" Type="http://schemas.openxmlformats.org/officeDocument/2006/relationships/image" Target="../media/image9.e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6" Type="http://schemas.openxmlformats.org/officeDocument/2006/relationships/chart" Target="../charts/chart2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chart" Target="../charts/chart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oleObject" Target="../embeddings/oleObject4.bin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image" Target="../media/image14.emf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slideLayout" Target="../slideLayouts/slideLayout2.xml"/><Relationship Id="rId33" Type="http://schemas.openxmlformats.org/officeDocument/2006/relationships/oleObject" Target="../embeddings/oleObject7.bin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image" Target="../media/image13.emf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image" Target="../media/image3.jp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oleObject" Target="../embeddings/oleObject6.bin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image" Target="../media/image1.emf"/><Relationship Id="rId30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05400" y="1524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  <a:latin typeface="Gotham Bold"/>
                <a:cs typeface="Gotham Bold"/>
              </a:rPr>
              <a:t>Meet The Moment With </a:t>
            </a:r>
            <a:r>
              <a:rPr lang="en-US" baseline="30000" dirty="0" smtClean="0">
                <a:solidFill>
                  <a:schemeClr val="bg1"/>
                </a:solidFill>
                <a:latin typeface="Gotham Bold"/>
                <a:cs typeface="Gotham Bold"/>
              </a:rPr>
              <a:t>AJC</a:t>
            </a:r>
            <a:endParaRPr lang="en-US" baseline="30000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2635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think-cell Slide" r:id="rId10" imgW="526" imgH="526" progId="TCLayout.ActiveDocument.1">
                  <p:embed/>
                </p:oleObj>
              </mc:Choice>
              <mc:Fallback>
                <p:oleObj name="think-cell Slide" r:id="rId10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85" y="3810000"/>
            <a:ext cx="3107189" cy="217257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3275463" cy="184244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6020005"/>
              </p:ext>
            </p:extLst>
          </p:nvPr>
        </p:nvGraphicFramePr>
        <p:xfrm>
          <a:off x="939800" y="1155700"/>
          <a:ext cx="3594207" cy="43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hart" r:id="rId15" imgW="3594207" imgH="4330788" progId="MSGraph.Chart.8">
                  <p:embed followColorScheme="full"/>
                </p:oleObj>
              </mc:Choice>
              <mc:Fallback>
                <p:oleObj name="Chart" r:id="rId15" imgW="3594207" imgH="433078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9800" y="1155700"/>
                        <a:ext cx="3594207" cy="433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851150" y="5453063"/>
            <a:ext cx="44926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63D704-DE7C-4DBB-BF55-76C136089480}" type="datetime'F''''''ai''''r''l''y'''' ''po''''''''''''''''''''o''r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Fairly poor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206500" y="5453063"/>
            <a:ext cx="41592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23226A0-3C84-48D2-AB5F-61BFCF4DFFF8}" type="datetime'''''''''''V''''''''''''''er''y'''' g''''''o''o''''d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Very good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32000" y="5453063"/>
            <a:ext cx="449263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C337E18-1252-4986-BEE2-8847504ACEF8}" type="datetime'F''a''''''''''ir''''''''''''''''''ly'' ''''''go''o''d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Fairly good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676650" y="5453064"/>
            <a:ext cx="8064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F45801B-EAD0-4554-AB32-96E2E8DE346B}" type="datetime'''''''V''e''''''''''ry ''''po''''''''''''or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Very poor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09600"/>
            <a:ext cx="6705600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Garamond" panose="02020404030301010803" pitchFamily="18" charset="0"/>
              </a:rPr>
              <a:t>How would you characterize the U.S.-Israel relationship today?</a:t>
            </a:r>
            <a:endParaRPr lang="he-I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43914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think-cell Slide" r:id="rId20" imgW="526" imgH="526" progId="TCLayout.ActiveDocument.1">
                  <p:embed/>
                </p:oleObj>
              </mc:Choice>
              <mc:Fallback>
                <p:oleObj name="think-cell Slide" r:id="rId20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68355127"/>
              </p:ext>
            </p:extLst>
          </p:nvPr>
        </p:nvGraphicFramePr>
        <p:xfrm>
          <a:off x="1" y="1739900"/>
          <a:ext cx="2831911" cy="37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Chart" r:id="rId23" imgW="2831911" imgH="3746412" progId="MSGraph.Chart.8">
                  <p:embed followColorScheme="full"/>
                </p:oleObj>
              </mc:Choice>
              <mc:Fallback>
                <p:oleObj name="Chart" r:id="rId23" imgW="2831911" imgH="37464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" y="1739900"/>
                        <a:ext cx="2831911" cy="37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54000" y="5437188"/>
            <a:ext cx="5302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sym typeface="+mn-lt"/>
              </a:rPr>
              <a:t>Donald Trump</a:t>
            </a:r>
            <a:endParaRPr lang="en-US" sz="1400" dirty="0">
              <a:sym typeface="+mn-lt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82649" y="5437188"/>
            <a:ext cx="5286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sym typeface="+mn-lt"/>
              </a:rPr>
              <a:t>Hilary Clinton</a:t>
            </a:r>
            <a:endParaRPr lang="en-US" sz="1400" dirty="0">
              <a:sym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504950" y="5437188"/>
            <a:ext cx="5619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sym typeface="+mn-lt"/>
              </a:rPr>
              <a:t>Neither</a:t>
            </a:r>
            <a:endParaRPr lang="en-US" sz="1400" dirty="0">
              <a:sym typeface="+mn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133601" y="5437188"/>
            <a:ext cx="56356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sym typeface="+mn-lt"/>
              </a:rPr>
              <a:t>No opinion</a:t>
            </a:r>
            <a:endParaRPr lang="en-US" sz="1400" dirty="0">
              <a:sym typeface="+mn-lt"/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49237259"/>
              </p:ext>
            </p:extLst>
          </p:nvPr>
        </p:nvGraphicFramePr>
        <p:xfrm>
          <a:off x="3048001" y="1739900"/>
          <a:ext cx="2819285" cy="37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Chart" r:id="rId25" imgW="2819285" imgH="3746412" progId="MSGraph.Chart.8">
                  <p:embed followColorScheme="full"/>
                </p:oleObj>
              </mc:Choice>
              <mc:Fallback>
                <p:oleObj name="Chart" r:id="rId25" imgW="2819285" imgH="37464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048001" y="1739900"/>
                        <a:ext cx="2819285" cy="37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289300" y="5437188"/>
            <a:ext cx="53022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 smtClean="0">
                <a:sym typeface="+mn-lt"/>
              </a:rPr>
              <a:t>Donald Trump</a:t>
            </a:r>
            <a:endParaRPr lang="en-US" sz="1400" dirty="0">
              <a:sym typeface="+mn-lt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917950" y="5437188"/>
            <a:ext cx="52863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Hilary Clinton</a:t>
            </a:r>
            <a:endParaRPr lang="en-US" sz="1400" dirty="0">
              <a:sym typeface="+mn-l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546600" y="5437188"/>
            <a:ext cx="5619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Neither</a:t>
            </a:r>
            <a:endParaRPr lang="en-US" sz="14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175250" y="5437188"/>
            <a:ext cx="563563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No opinion</a:t>
            </a:r>
            <a:endParaRPr lang="en-US" sz="1400" dirty="0">
              <a:sym typeface="+mn-l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ym typeface="+mn-lt"/>
            </a:endParaRPr>
          </a:p>
        </p:txBody>
      </p:sp>
      <p:graphicFrame>
        <p:nvGraphicFramePr>
          <p:cNvPr id="32" name="Object 31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40153823"/>
              </p:ext>
            </p:extLst>
          </p:nvPr>
        </p:nvGraphicFramePr>
        <p:xfrm>
          <a:off x="6172201" y="1739900"/>
          <a:ext cx="2717751" cy="37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Chart" r:id="rId27" imgW="2717751" imgH="3746412" progId="MSGraph.Chart.8">
                  <p:embed followColorScheme="full"/>
                </p:oleObj>
              </mc:Choice>
              <mc:Fallback>
                <p:oleObj name="Chart" r:id="rId27" imgW="2717751" imgH="37464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72201" y="1739900"/>
                        <a:ext cx="2717751" cy="37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407150" y="5437188"/>
            <a:ext cx="5302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Donald Trump</a:t>
            </a:r>
            <a:endParaRPr lang="en-US" sz="1400" dirty="0">
              <a:sym typeface="+mn-l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ym typeface="+mn-lt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010400" y="5437188"/>
            <a:ext cx="52863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Hilary Clinton</a:t>
            </a:r>
            <a:endParaRPr lang="en-US" sz="1400" dirty="0">
              <a:sym typeface="+mn-l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613651" y="5437188"/>
            <a:ext cx="5619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Neither</a:t>
            </a:r>
            <a:endParaRPr lang="en-US" sz="1400" dirty="0">
              <a:sym typeface="+mn-lt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216901" y="5437188"/>
            <a:ext cx="563563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ym typeface="+mn-lt"/>
              </a:rPr>
              <a:t>No opinion</a:t>
            </a:r>
            <a:endParaRPr lang="en-US" sz="1400" dirty="0">
              <a:sym typeface="+mn-l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2411" y="512346"/>
            <a:ext cx="8229600" cy="70788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Garamond" panose="02020404030301010803" pitchFamily="18" charset="0"/>
              </a:rPr>
              <a:t>How will the two major party candidates for president would be more likely to…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417" y="1412340"/>
            <a:ext cx="180658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Unite the country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0587" y="1412340"/>
            <a:ext cx="259061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Promote US-Israel relations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987" y="1414046"/>
            <a:ext cx="259061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Deal effectively with Iran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971800" y="1905000"/>
            <a:ext cx="0" cy="40386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6019800" y="1905000"/>
            <a:ext cx="0" cy="40386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68195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think-cell Slide" r:id="rId27" imgW="526" imgH="526" progId="TCLayout.ActiveDocument.1">
                  <p:embed/>
                </p:oleObj>
              </mc:Choice>
              <mc:Fallback>
                <p:oleObj name="think-cell Slide" r:id="rId27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36632301"/>
              </p:ext>
            </p:extLst>
          </p:nvPr>
        </p:nvGraphicFramePr>
        <p:xfrm>
          <a:off x="5156200" y="2298700"/>
          <a:ext cx="3060758" cy="30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Chart" r:id="rId30" imgW="3060758" imgH="3060612" progId="MSGraph.Chart.8">
                  <p:embed followColorScheme="full"/>
                </p:oleObj>
              </mc:Choice>
              <mc:Fallback>
                <p:oleObj name="Chart" r:id="rId30" imgW="3060758" imgH="30606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56200" y="2298700"/>
                        <a:ext cx="3060758" cy="306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570663" y="2420938"/>
            <a:ext cx="146050" cy="24447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AD5B10-1308-439B-AE0F-EB7ECC3B1574}" type="datetime'1''''''''''''''''''''''''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1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370638" y="2447925"/>
            <a:ext cx="1460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55362C-DE06-4C80-93AC-430EF2320F83}" type="datetime'''''''''''''''''''''''''''''''''''''''''''''''''''''4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4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497513" y="3027363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779344-64EB-4F0B-A9F4-B31B8B999C0C}" type="datetime'''''''''''''''''''''''''''''2''''''''''''''''''2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22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331075" y="2713038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3920900-FF3B-4563-A531-1AAC0B1AB18E}" type="datetime'''''2''''''''''''''''''''''''''''1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21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800850" y="4949825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0D72CD-D7CA-4543-AB7B-07CC3B2A0D79}" type="datetime'''''''''''''''''''''''''''''''''''''''5''''''2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52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2238" y="1373188"/>
            <a:ext cx="388620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>
                <a:latin typeface="Garamond" panose="02020404030301010803" pitchFamily="18" charset="0"/>
              </a:rPr>
              <a:t>I</a:t>
            </a:r>
            <a:r>
              <a:rPr lang="en-US" sz="1600" b="1" dirty="0" smtClean="0">
                <a:latin typeface="Garamond" panose="02020404030301010803" pitchFamily="18" charset="0"/>
              </a:rPr>
              <a:t>s anti-Semitism currently on the American campus?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graphicFrame>
        <p:nvGraphicFramePr>
          <p:cNvPr id="46" name="Object 45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541540198"/>
              </p:ext>
            </p:extLst>
          </p:nvPr>
        </p:nvGraphicFramePr>
        <p:xfrm>
          <a:off x="1409700" y="2298700"/>
          <a:ext cx="3067071" cy="30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Chart" r:id="rId32" imgW="3067071" imgH="3060612" progId="MSGraph.Chart.8">
                  <p:embed followColorScheme="full"/>
                </p:oleObj>
              </mc:Choice>
              <mc:Fallback>
                <p:oleObj name="Chart" r:id="rId32" imgW="3067071" imgH="30606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409700" y="2298700"/>
                        <a:ext cx="3067071" cy="306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700213" y="4278313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0194B6-41ED-4982-93A1-BBB862845A70}" type="datetime'''''''''''''''''''''''''''''2''''''''''''''1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21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657600" y="2763838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4592BA-2C06-4B10-91F8-0AC389DC0A35}" type="datetime'''''''2''''''''''''''3''''''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23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224088" y="2603500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356DC5-5D56-44FC-B059-44016DDDB790}" type="datetime'''''''''''''''''''''''''''''''1''''''''''''''6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16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565525" y="4718050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D78B646-70F1-4523-82B8-01B7390DE7E1}" type="datetime'''''''''''''''''''''''''''''''''''''''''34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34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654175" y="3219450"/>
            <a:ext cx="1460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642C8B-3FD9-4487-9D6D-793AEA6035AF}" type="datetime'''''''''''''''''''''''''6''''''''''''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6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61" name="Rectangle 60"/>
          <p:cNvSpPr/>
          <p:nvPr>
            <p:custDataLst>
              <p:tags r:id="rId16"/>
            </p:custDataLst>
          </p:nvPr>
        </p:nvSpPr>
        <p:spPr bwMode="auto">
          <a:xfrm>
            <a:off x="4813300" y="5888038"/>
            <a:ext cx="1651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17"/>
            </p:custDataLst>
          </p:nvPr>
        </p:nvSpPr>
        <p:spPr bwMode="auto">
          <a:xfrm>
            <a:off x="2692400" y="5616575"/>
            <a:ext cx="165100" cy="1651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18"/>
            </p:custDataLst>
          </p:nvPr>
        </p:nvSpPr>
        <p:spPr bwMode="auto">
          <a:xfrm>
            <a:off x="4813300" y="5616575"/>
            <a:ext cx="165100" cy="1651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19"/>
            </p:custDataLst>
          </p:nvPr>
        </p:nvSpPr>
        <p:spPr bwMode="auto">
          <a:xfrm>
            <a:off x="2692400" y="5888038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20"/>
            </p:custDataLst>
          </p:nvPr>
        </p:nvSpPr>
        <p:spPr bwMode="auto">
          <a:xfrm>
            <a:off x="2692400" y="6159500"/>
            <a:ext cx="165100" cy="1651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080000" y="5886450"/>
            <a:ext cx="6921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F5C8F3D-1ADC-4BC4-8D84-FE76AD6D5560}" type="datetime'''''''No'' ''''''o''''''p''''''i''''''''''''n''''''''''ion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No opinion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080000" y="5614988"/>
            <a:ext cx="14128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2DA3961-4479-47F7-AAFB-B9136A565079}" type="datetime'''''''''N''o'', not'''' a p''r''o''bl''e''''m'' ''''at a''ll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No, not a problem at all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959100" y="6157913"/>
            <a:ext cx="16510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DB76DA1-D3C1-42DA-982E-B02019E37750}" type="datetime'No'', ''n''ot ''''''''muc''''h o''f a'''''' pro''bl''e''''m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No, not much of a problem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959100" y="5886450"/>
            <a:ext cx="15128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89C7FC1-82BE-48AC-8204-65F8D2DCE04D}" type="datetime'Y''es'', somew''''''''''''''''hat ''''a ''''pr''''ob''l''''em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Yes, somewhat a problem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959100" y="5614988"/>
            <a:ext cx="16144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770F07-DFAC-4A94-A6B2-EFE71A8D5B69}" type="datetime'Y''e''s, a ''''very'' ser''iou''''s p''''''''''''rob''l''e''m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Yes, a very serious problem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05400" y="1373188"/>
            <a:ext cx="327660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>
                <a:latin typeface="Garamond" panose="02020404030301010803" pitchFamily="18" charset="0"/>
              </a:rPr>
              <a:t>Is anti-Semitism currently a problem in the US?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4400" y="581244"/>
            <a:ext cx="7599436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2400" b="1" dirty="0">
                <a:latin typeface="Garamond" panose="02020404030301010803" pitchFamily="18" charset="0"/>
                <a:ea typeface="Adobe Gothic Std B" panose="020B0800000000000000" pitchFamily="34" charset="-128"/>
              </a:rPr>
              <a:t>Anti-Semitism</a:t>
            </a:r>
          </a:p>
        </p:txBody>
      </p:sp>
    </p:spTree>
    <p:extLst>
      <p:ext uri="{BB962C8B-B14F-4D97-AF65-F5344CB8AC3E}">
        <p14:creationId xmlns:p14="http://schemas.microsoft.com/office/powerpoint/2010/main" val="18364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1490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think-cell Slide" r:id="rId24" imgW="526" imgH="526" progId="TCLayout.ActiveDocument.1">
                  <p:embed/>
                </p:oleObj>
              </mc:Choice>
              <mc:Fallback>
                <p:oleObj name="think-cell Slide" r:id="rId2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700" y="533400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Jewish Identity</a:t>
            </a:r>
            <a:endParaRPr lang="en-US" sz="2400" b="1" dirty="0">
              <a:latin typeface="Garamond" panose="02020404030301010803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077913"/>
            <a:ext cx="334478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What is your current marital status?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8406756"/>
              </p:ext>
            </p:extLst>
          </p:nvPr>
        </p:nvGraphicFramePr>
        <p:xfrm>
          <a:off x="3200401" y="1384300"/>
          <a:ext cx="4806831" cy="22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hart" r:id="rId27" imgW="4806831" imgH="2222412" progId="MSGraph.Chart.8">
                  <p:embed followColorScheme="full"/>
                </p:oleObj>
              </mc:Choice>
              <mc:Fallback>
                <p:oleObj name="Chart" r:id="rId27" imgW="4806831" imgH="22224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00401" y="1384300"/>
                        <a:ext cx="4806831" cy="222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928688" y="2141538"/>
            <a:ext cx="15970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5490F5-7B96-43DB-9DF7-58D0D4759374}" type="datetime'''''Mar''''ried t''o'''''' ''''''a'''' ''''bo''rn ''J''''''ew'">
              <a:rPr lang="en-US" altLang="en-US" sz="1400">
                <a:sym typeface="+mn-lt"/>
              </a:rPr>
              <a:pPr/>
              <a:t>Married to a born Jew</a:t>
            </a:fld>
            <a:endParaRPr lang="en-US" sz="1400" dirty="0">
              <a:sym typeface="+mn-lt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28688" y="3144838"/>
            <a:ext cx="15494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2BA2D5-38AB-419F-A9D6-539CAACCF6FB}" type="datetime'Ma''''''r''''''''''r''''''ied'' to a n''''''o''''n''''-J''ew'">
              <a:rPr lang="en-US" altLang="en-US" sz="1400">
                <a:sym typeface="+mn-lt"/>
              </a:rPr>
              <a:pPr/>
              <a:t>Married to a non-Jew</a:t>
            </a:fld>
            <a:endParaRPr lang="en-US" sz="14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28688" y="1639888"/>
            <a:ext cx="7826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451FB8-314E-40B2-9D03-7FC629E641DD}" type="datetime'''''''Unm''''''''''''''''''''''''ar''''''''''''ri''''''''e''d'">
              <a:rPr lang="en-US" altLang="en-US" sz="1400">
                <a:sym typeface="+mn-lt"/>
              </a:rPr>
              <a:pPr/>
              <a:t>Unmarried</a:t>
            </a:fld>
            <a:endParaRPr lang="en-US" sz="140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37300" y="214153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3B67B6-6872-4449-A4A2-7A5E508B742F}" type="datetime'''''3''''2''''''''''''''''''''''''''''''''''''%'''''''''''''">
              <a:rPr lang="en-US" altLang="en-US" sz="1400" smtClean="0"/>
              <a:pPr/>
              <a:t>32%</a:t>
            </a:fld>
            <a:endParaRPr lang="en-US" sz="1400" dirty="0"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28688" y="2643188"/>
            <a:ext cx="23050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7C5A8F-3E92-43CB-97B8-E5442B728223}" type="datetime'''''M''''a''''rr''ied ''to ''a conver''t ''to Ju''da''ism'''">
              <a:rPr lang="en-US" altLang="en-US" sz="1400">
                <a:sym typeface="+mn-lt"/>
              </a:rPr>
              <a:pPr/>
              <a:t>Married to a convert to Judaism</a:t>
            </a:fld>
            <a:endParaRPr lang="en-US" sz="1400" dirty="0">
              <a:sym typeface="+mn-lt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924800" y="163988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6F1A70-41C7-4A3B-A94C-FFA04745B827}" type="datetime'''''''''''4''9''''''''''''''%'''''''''">
              <a:rPr lang="en-US" altLang="en-US" sz="1400" smtClean="0"/>
              <a:pPr/>
              <a:t>49%</a:t>
            </a:fld>
            <a:endParaRPr lang="en-US" sz="1400" dirty="0">
              <a:sym typeface="+mn-lt"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743450" y="314483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8B7C006-D11A-485A-B60B-D7E2CDC12F7B}" type="datetime'''''''''''''''''''''''''''''''''''1''''5''''''''%'''''''''">
              <a:rPr lang="en-US" altLang="en-US" sz="1400" smtClean="0"/>
              <a:pPr/>
              <a:t>15%</a:t>
            </a:fld>
            <a:endParaRPr lang="en-US" sz="1400" dirty="0">
              <a:sym typeface="+mn-lt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619500" y="2643188"/>
            <a:ext cx="26193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F2A0B14-F056-481A-BE94-DDA54228EAA7}" type="datetime'''3''''''''%'''''''">
              <a:rPr lang="en-US" altLang="en-US" sz="1400" smtClean="0"/>
              <a:pPr/>
              <a:t>3%</a:t>
            </a:fld>
            <a:endParaRPr lang="en-US" sz="1400" dirty="0"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3630613"/>
            <a:ext cx="4038600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>
                <a:latin typeface="Garamond" panose="02020404030301010803" pitchFamily="18" charset="0"/>
              </a:rPr>
              <a:t>How important is being Jewish in your life?</a:t>
            </a:r>
          </a:p>
        </p:txBody>
      </p:sp>
      <p:graphicFrame>
        <p:nvGraphicFramePr>
          <p:cNvPr id="39" name="Object 38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57759507"/>
              </p:ext>
            </p:extLst>
          </p:nvPr>
        </p:nvGraphicFramePr>
        <p:xfrm>
          <a:off x="3200401" y="3937000"/>
          <a:ext cx="4806831" cy="22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Chart" r:id="rId29" imgW="4806831" imgH="2222412" progId="MSGraph.Chart.8">
                  <p:embed followColorScheme="full"/>
                </p:oleObj>
              </mc:Choice>
              <mc:Fallback>
                <p:oleObj name="Chart" r:id="rId29" imgW="4806831" imgH="22224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200401" y="3937000"/>
                        <a:ext cx="4806831" cy="222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381500" y="569753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3547ED-8CA7-4F86-8F75-DD04DAC3AA3A}" type="datetime'1''''''''''''''''''''''0''''''''%'''''''''''''''">
              <a:rPr lang="en-US" altLang="en-US" sz="1400" smtClean="0"/>
              <a:pPr/>
              <a:t>10%</a:t>
            </a:fld>
            <a:endParaRPr lang="en-US" sz="1400" dirty="0">
              <a:sym typeface="+mn-lt"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97038" y="5697538"/>
            <a:ext cx="14287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FFA588-FAF2-4443-96CE-846A7EC64B29}" type="datetime'No''t'''''' at'' a''ll'' ''''imp''''''''ort''a''n''t'''">
              <a:rPr lang="en-US" altLang="en-US" sz="1400"/>
              <a:pPr/>
              <a:t>Not at all important</a:t>
            </a:fld>
            <a:endParaRPr lang="en-US" sz="1400" dirty="0">
              <a:sym typeface="+mn-lt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489450" y="519588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67E379-C10D-476E-A089-86B734FB700D}" type="datetime'''''1''''''''''''1''''''''''''''%'''''''''''''''''''">
              <a:rPr lang="en-US" altLang="en-US" sz="1400" smtClean="0"/>
              <a:pPr/>
              <a:t>11%</a:t>
            </a:fld>
            <a:endParaRPr lang="en-US" sz="1400" dirty="0"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697038" y="4694238"/>
            <a:ext cx="15367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B85DBBE-0059-4FC9-966F-E92F3C5C469B}" type="datetime'''''S''''''omewh''''a''t ''''''i''m''''po''''''r''t''an''t'">
              <a:rPr lang="en-US" altLang="en-US" sz="1400"/>
              <a:pPr/>
              <a:t>Somewhat important</a:t>
            </a:fld>
            <a:endParaRPr lang="en-US" sz="1400" dirty="0">
              <a:sym typeface="+mn-lt"/>
            </a:endParaRPr>
          </a:p>
        </p:txBody>
      </p:sp>
      <p:sp>
        <p:nvSpPr>
          <p:cNvPr id="4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97038" y="5195888"/>
            <a:ext cx="13223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5474789-99F1-4333-9BA9-A0F527CBBA6C}" type="datetime'''Not t''''''''''''''o''''''o i''mpo''''rt''''''''''a''n''t'">
              <a:rPr lang="en-US" altLang="en-US" sz="1400"/>
              <a:pPr/>
              <a:t>Not too important</a:t>
            </a:fld>
            <a:endParaRPr lang="en-US" sz="1400" dirty="0">
              <a:sym typeface="+mn-lt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985000" y="469423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3323EE-5C78-4FBD-B762-37FE50814794}" type="datetime'''''''''''''''''3''''''5''''''''''''''''''''''''%'''''''">
              <a:rPr lang="en-US" altLang="en-US" sz="1400" smtClean="0"/>
              <a:pPr/>
              <a:t>35%</a:t>
            </a:fld>
            <a:endParaRPr lang="en-US" sz="1400" dirty="0">
              <a:sym typeface="+mn-lt"/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697038" y="4192588"/>
            <a:ext cx="10937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1A9C504-3FBE-450D-ABD5-7EE81E1AF0BC}" type="datetime'''V''''e''''r''''''''y'''' im''''''''''''po''''''rtan''''t'''">
              <a:rPr lang="en-US" altLang="en-US" sz="1400"/>
              <a:pPr/>
              <a:t>Very important</a:t>
            </a:fld>
            <a:endParaRPr lang="en-US" sz="1400" dirty="0"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924800" y="4192588"/>
            <a:ext cx="352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EEE117-5FFB-4D3E-96F2-5441D8DBE6E9}" type="datetime'''4''''''''''''''''''''''4''''''''''''''%'">
              <a:rPr lang="en-US" altLang="en-US" sz="1400" smtClean="0"/>
              <a:pPr/>
              <a:t>44%</a:t>
            </a:fld>
            <a:endParaRPr lang="en-US" sz="1400" dirty="0">
              <a:sym typeface="+mn-lt"/>
            </a:endParaRP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 flipH="1">
            <a:off x="410611" y="3962400"/>
            <a:ext cx="748370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H="1">
            <a:off x="410611" y="1416467"/>
            <a:ext cx="748370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6441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think-cell Slide" r:id="rId16" imgW="526" imgH="526" progId="TCLayout.ActiveDocument.1">
                  <p:embed/>
                </p:oleObj>
              </mc:Choice>
              <mc:Fallback>
                <p:oleObj name="think-cell Slide" r:id="rId1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350" y="685800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Peace Process</a:t>
            </a:r>
            <a:endParaRPr lang="en-US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6" descr="https://upload.wikimedia.org/wikipedia/commons/thumb/7/7f/Israel-Palestine_peace.svg/200px-Israel-Palestine_peace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149461"/>
            <a:ext cx="1905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74510622"/>
              </p:ext>
            </p:extLst>
          </p:nvPr>
        </p:nvGraphicFramePr>
        <p:xfrm>
          <a:off x="546100" y="2692400"/>
          <a:ext cx="3162292" cy="34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Chart" r:id="rId20" imgW="3162292" imgH="3403775" progId="MSGraph.Chart.8">
                  <p:embed followColorScheme="full"/>
                </p:oleObj>
              </mc:Choice>
              <mc:Fallback>
                <p:oleObj name="Chart" r:id="rId20" imgW="3162292" imgH="34037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6100" y="2692400"/>
                        <a:ext cx="3162292" cy="340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625725" y="6062663"/>
            <a:ext cx="9032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0CD6B74-42CF-4983-8400-494B559D81FD}" type="datetime'''''''U''n''d''''''e''c''''''''''i''''''d''''e''''d'''''''''">
              <a:rPr lang="en-US" altLang="en-US" sz="16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Undecided</a:t>
            </a:fld>
            <a:endParaRPr lang="en-US" sz="1600" dirty="0">
              <a:sym typeface="+mn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98663" y="6062663"/>
            <a:ext cx="25241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8EF322-0CA2-4F04-AF65-AB0FA5B0B3EE}" type="datetime'''''''''''''''''N''''''''''''''''o'''''''''''''''''">
              <a:rPr lang="en-US" altLang="en-US" sz="16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No</a:t>
            </a:fld>
            <a:endParaRPr lang="en-US" sz="1600" dirty="0">
              <a:sym typeface="+mn-lt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033463" y="6062663"/>
            <a:ext cx="27781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E9F693-320F-412F-9B16-AD96B3CBEA16}" type="datetime'''''''''''Y''''''''''''''''e''''''''s'''''">
              <a:rPr lang="en-US" altLang="en-US" sz="16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Yes</a:t>
            </a:fld>
            <a:endParaRPr lang="en-US" sz="1600" dirty="0"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442" y="2057400"/>
            <a:ext cx="364966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Do you believe that Israel and an independent Palestinian state can coexist peacefully?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graphicFrame>
        <p:nvGraphicFramePr>
          <p:cNvPr id="14" name="Object 13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697910820"/>
              </p:ext>
            </p:extLst>
          </p:nvPr>
        </p:nvGraphicFramePr>
        <p:xfrm>
          <a:off x="5588000" y="2908300"/>
          <a:ext cx="2679873" cy="26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Chart" r:id="rId22" imgW="2679873" imgH="2679612" progId="MSGraph.Chart.8">
                  <p:embed followColorScheme="full"/>
                </p:oleObj>
              </mc:Choice>
              <mc:Fallback>
                <p:oleObj name="Chart" r:id="rId22" imgW="2679873" imgH="267961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88000" y="2908300"/>
                        <a:ext cx="2679873" cy="26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5286375" y="5140325"/>
            <a:ext cx="7397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EBA61F-4F88-42A6-93DB-403E109F9169}" type="datetime'''''Y''''''e''s'''''''''''''''','''''''' ''''on''''''c''e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Yes, once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910513" y="4192588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0CBD85-6DAE-420E-BE31-BE2CBD377580}" type="datetime'''''''''''''''''''''''''''''5''''''''''''''''''2''''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52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208963" y="4210050"/>
            <a:ext cx="2603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1A8D60C-A33E-4333-9267-EF97BB929999}" type="datetime'''''''''N''''''o''''''''''''''''''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No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051550" y="4875213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439254-A317-419A-80D9-C37C1F2AEC43}" type="datetime'''''''''''''''''''2''''''''''''''1''''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21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357688" y="3171825"/>
            <a:ext cx="16017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B14F7D0-63DE-4777-B041-7DDADA288E84}" type="datetime'Ye''''''s, ''mo''''r''e th''''a''n'' ''on''''''c''e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Yes, more than once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005513" y="3417888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8BFF51-C68B-4425-87DB-E126508FFC1F}" type="datetime'''''''''''''''''''''''''''''2''''''''''7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27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0616" y="2057400"/>
            <a:ext cx="334478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Have you ever been to Israel ?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9859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think-cell Slide" r:id="rId15" imgW="526" imgH="526" progId="TCLayout.ActiveDocument.1">
                  <p:embed/>
                </p:oleObj>
              </mc:Choice>
              <mc:Fallback>
                <p:oleObj name="think-cell Slide" r:id="rId1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9957682"/>
              </p:ext>
            </p:extLst>
          </p:nvPr>
        </p:nvGraphicFramePr>
        <p:xfrm>
          <a:off x="3035300" y="2184401"/>
          <a:ext cx="3067071" cy="306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hart" r:id="rId18" imgW="3067071" imgH="3066919" progId="MSGraph.Chart.8">
                  <p:embed followColorScheme="full"/>
                </p:oleObj>
              </mc:Choice>
              <mc:Fallback>
                <p:oleObj name="Chart" r:id="rId18" imgW="3067071" imgH="306691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35300" y="2184401"/>
                        <a:ext cx="3067071" cy="3066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062413" y="2403475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802319-0C50-4B51-8C85-ADA814528753}" type="datetime'''''''''''1''''''''''''''''0''''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10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373313" y="4886325"/>
            <a:ext cx="131921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802515-65C1-4925-AC20-83A9E0A1E114}" type="datetime'''A''gree'''''''''''''''''' ''''''s''''om''''ew''''ha''''t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Agree somewhat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300413" y="3076575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0C294A-04DC-4621-9E06-654EF8E3615E}" type="datetime'''''''''''''''1''''''''''''''''''''''''''''''''6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16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671638" y="2932113"/>
            <a:ext cx="154146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8AAF289-38B3-432A-8F4A-F51039DC5BFF}" type="datetime'D''''is''a''''gr''''''ee'' s''''''''o''''m''''ewhat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Disagree somewhat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681413" y="4592638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0002A5-25A0-42D5-A7C9-2338766AE00C}" type="datetime'''''''''''''''''''''''''''''2''''''''''''6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26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825750" y="2074863"/>
            <a:ext cx="1371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17532D4-4AD9-48CD-A56F-D3FFB05CD6EB}" type="datetime'D''''i''sagr''''''''ee s''''''''tro''''ngl''''''''''''''''y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Disagree strongly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57900" y="3479800"/>
            <a:ext cx="11493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8739FF-EEF5-4CE1-A21F-7011594C8797}" type="datetime'Ag''''''''r''ee'''''' ''st''''ro''ng''''''''''''''ly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Agree strongly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756275" y="3502025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566D24-275F-4F8B-9A43-3F57F4108AF8}" type="datetime'''''''''''''''4''''''7''''''''''''''''''''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47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1" y="748456"/>
            <a:ext cx="2143125" cy="21431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5513" y="707450"/>
            <a:ext cx="5863392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Do you agree with the following statement: “Caring about Israel is a very important part of my being a Jew.“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423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think-cell Slide" r:id="rId25" imgW="526" imgH="526" progId="TCLayout.ActiveDocument.1">
                  <p:embed/>
                </p:oleObj>
              </mc:Choice>
              <mc:Fallback>
                <p:oleObj name="think-cell Slide" r:id="rId25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Picture 8" descr="http://www.jpost.com/HttpHandlers/ShowImage.ashx?ID=25277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0" y="609600"/>
            <a:ext cx="2555006" cy="17864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18609976"/>
              </p:ext>
            </p:extLst>
          </p:nvPr>
        </p:nvGraphicFramePr>
        <p:xfrm>
          <a:off x="5892801" y="2133601"/>
          <a:ext cx="2546247" cy="25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Chart" r:id="rId29" imgW="2546247" imgH="2539825" progId="MSGraph.Chart.8">
                  <p:embed followColorScheme="full"/>
                </p:oleObj>
              </mc:Choice>
              <mc:Fallback>
                <p:oleObj name="Chart" r:id="rId29" imgW="2546247" imgH="25398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892801" y="2133601"/>
                        <a:ext cx="2546247" cy="25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011863" y="3321050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B719C0-92C8-400E-AE57-B7295F9CE5D3}" type="datetime'''''''''''''''''''''''''3''''''''''''''''''''9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39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997825" y="3602038"/>
            <a:ext cx="2413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A6CBF-E14C-46AA-92EC-EABA4E32725B}" type="datetime'''''4''''''''''''''''''''''''8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48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00863" y="2278063"/>
            <a:ext cx="1460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055590-46D1-40D9-B39E-22B3D24BA6CE}" type="datetime'''''''''''''''''''''''''''''''''6''''''''''''''''''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6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285038" y="2278063"/>
            <a:ext cx="1460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99547A-7C8D-4A5E-B779-E196917D9EF3}" type="datetime'''''6'''">
              <a:rPr lang="en-US" altLang="en-US" sz="1600">
                <a:solidFill>
                  <a:schemeClr val="bg1"/>
                </a:solidFill>
                <a:latin typeface="Garamond" panose="02020404030301010803" pitchFamily="18" charset="0"/>
                <a:sym typeface="Garamond" panose="02020404030301010803" pitchFamily="18" charset="0"/>
              </a:rPr>
              <a:pPr/>
              <a:t>6</a:t>
            </a:fld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5925" y="990600"/>
            <a:ext cx="3344783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Do you think the fact that Orthodox Judaism is the only denomination recognized by Israel as an official form of Judaism…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 bwMode="auto">
          <a:xfrm>
            <a:off x="5546725" y="5054600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 bwMode="auto">
          <a:xfrm>
            <a:off x="5546725" y="5326063"/>
            <a:ext cx="165100" cy="1651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1"/>
            </p:custDataLst>
          </p:nvPr>
        </p:nvSpPr>
        <p:spPr bwMode="auto">
          <a:xfrm>
            <a:off x="5546725" y="4783138"/>
            <a:ext cx="1651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2"/>
            </p:custDataLst>
          </p:nvPr>
        </p:nvSpPr>
        <p:spPr bwMode="auto">
          <a:xfrm>
            <a:off x="5546725" y="5597525"/>
            <a:ext cx="165100" cy="1651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813425" y="5595938"/>
            <a:ext cx="6921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C8C9FF-BEC9-44E9-8D58-776047B048D1}" type="datetime'''''''''''''''N''''''''''''''''''o opi''''''''''nion''''''''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No opinion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813425" y="5324475"/>
            <a:ext cx="28781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A195FA9-B6F1-4361-A40E-BB5815E27515}" type="datetime'''''Has no effect ''on I''srael’s ti''es with American Jews''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Has no effect on Israel’s ties with American Jews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813425" y="4781550"/>
            <a:ext cx="25273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59DD9D-92F8-453D-ADF1-BA994363BD03}" type="datetime'Str''engthen Israel’s ti''''es wi''t''h Amer''ic''''an Je''ws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Strengthen Israel’s ties with American Jews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813425" y="5053013"/>
            <a:ext cx="24003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EF3DEA-63CB-4D09-825F-88C4C976BDB7}" type="datetime'Weakens Is''ra''el’s'' ties with ''''''''Am''erican Jews'">
              <a:rPr lang="en-US" altLang="en-US" sz="12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Weakens Israel’s ties with American Jews</a:t>
            </a:fld>
            <a:endParaRPr lang="en-US" sz="12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graphicFrame>
        <p:nvGraphicFramePr>
          <p:cNvPr id="29" name="Object 28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99124694"/>
              </p:ext>
            </p:extLst>
          </p:nvPr>
        </p:nvGraphicFramePr>
        <p:xfrm>
          <a:off x="3213100" y="1993900"/>
          <a:ext cx="1841294" cy="295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hart" r:id="rId31" imgW="1841294" imgH="2959188" progId="MSGraph.Chart.8">
                  <p:embed followColorScheme="full"/>
                </p:oleObj>
              </mc:Choice>
              <mc:Fallback>
                <p:oleObj name="Chart" r:id="rId31" imgW="1841294" imgH="295918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3213100" y="1993900"/>
                        <a:ext cx="1841294" cy="295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76238" y="3919538"/>
            <a:ext cx="29321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60796D-612D-4CF0-BED9-7A24E49B8C0A}" type="datetime'there'' should be seperation of'' re''l''''igion and'' state'">
              <a:rPr lang="en-US" altLang="en-US" sz="1200">
                <a:sym typeface="+mn-lt"/>
              </a:rPr>
              <a:pPr/>
              <a:t>there should be seperation of religion and state</a:t>
            </a:fld>
            <a:endParaRPr lang="en-US" sz="1200" dirty="0">
              <a:sym typeface="+mn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76238" y="4446588"/>
            <a:ext cx="6651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AECD26D-8224-4CEA-B14B-35E19F41B751}" type="datetime'''no'''''''''''' ''o''p''''''ini''''''''''''''o''''''n'''''''">
              <a:rPr lang="en-US" altLang="en-US" sz="1200">
                <a:sym typeface="+mn-lt"/>
              </a:rPr>
              <a:pPr/>
              <a:t>no opinion</a:t>
            </a:fld>
            <a:endParaRPr lang="en-US" sz="1200" dirty="0">
              <a:sym typeface="+mn-lt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76238" y="3389313"/>
            <a:ext cx="16510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F89804D-42E7-4BE2-A120-CE2691A09CD7}" type="datetime'current ''r''el''a''tions''''''''''''''''hip is'''''' be''st'">
              <a:rPr lang="en-US" altLang="en-US" sz="1200">
                <a:sym typeface="+mn-lt"/>
              </a:rPr>
              <a:pPr/>
              <a:t>current relationship is best</a:t>
            </a:fld>
            <a:endParaRPr lang="en-US" sz="1200" dirty="0">
              <a:sym typeface="+mn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76238" y="2859088"/>
            <a:ext cx="15160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167DA33-F136-46EE-9D04-3199108FAA3E}" type="datetime's''h''''ou''ld'' pla''''''''y ''l''''e''ss of a'' rol''''e'''">
              <a:rPr lang="en-US" altLang="en-US" sz="1200">
                <a:sym typeface="+mn-lt"/>
              </a:rPr>
              <a:pPr/>
              <a:t>should play less of a role</a:t>
            </a:fld>
            <a:endParaRPr lang="en-US" sz="1200" dirty="0">
              <a:sym typeface="+mn-lt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76238" y="2332038"/>
            <a:ext cx="16129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1E33157-B189-4C40-8447-393158399E64}" type="datetime'''''''sh''ou''ld pla''''y ''''m''or''e o''f'''' ''a'' rol''e'">
              <a:rPr lang="en-US" altLang="en-US" sz="1200">
                <a:sym typeface="+mn-lt"/>
              </a:rPr>
              <a:pPr/>
              <a:t>should play more of a role</a:t>
            </a:fld>
            <a:endParaRPr lang="en-US" sz="1200" dirty="0">
              <a:sym typeface="+mn-lt"/>
            </a:endParaRP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5181600" y="1905000"/>
            <a:ext cx="0" cy="40386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5851" y="990600"/>
            <a:ext cx="3344783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lvl="0"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latin typeface="Garamond" panose="02020404030301010803" pitchFamily="18" charset="0"/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en-US" dirty="0"/>
              <a:t>Which of these statements best represent your opinion of the role of religion in the State of Israel?</a:t>
            </a:r>
          </a:p>
        </p:txBody>
      </p:sp>
    </p:spTree>
    <p:extLst>
      <p:ext uri="{BB962C8B-B14F-4D97-AF65-F5344CB8AC3E}">
        <p14:creationId xmlns:p14="http://schemas.microsoft.com/office/powerpoint/2010/main" val="832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85484124"/>
              </p:ext>
            </p:extLst>
          </p:nvPr>
        </p:nvGraphicFramePr>
        <p:xfrm>
          <a:off x="609600" y="457200"/>
          <a:ext cx="78486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00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05400" y="1524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  <a:latin typeface="Gotham Bold"/>
                <a:cs typeface="Gotham Bold"/>
              </a:rPr>
              <a:t>Meet The Moment With </a:t>
            </a:r>
            <a:r>
              <a:rPr lang="en-US" baseline="30000" dirty="0" smtClean="0">
                <a:solidFill>
                  <a:schemeClr val="bg1"/>
                </a:solidFill>
                <a:latin typeface="Gotham Bold"/>
                <a:cs typeface="Gotham Bold"/>
              </a:rPr>
              <a:t>AJC</a:t>
            </a:r>
            <a:endParaRPr lang="en-US" baseline="30000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9990" y="368580"/>
            <a:ext cx="6920997" cy="699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latin typeface="Garamond" panose="02020404030301010803" pitchFamily="18" charset="0"/>
                <a:ea typeface="ヒラギノ角ゴ Pro W3"/>
                <a:cs typeface="Times New Roman" panose="02020603050405020304" pitchFamily="18" charset="0"/>
              </a:rPr>
              <a:t>AJC </a:t>
            </a:r>
            <a:r>
              <a:rPr lang="en-US" sz="3600" b="1" dirty="0" smtClean="0">
                <a:solidFill>
                  <a:srgbClr val="000000"/>
                </a:solidFill>
                <a:latin typeface="Garamond" panose="02020404030301010803" pitchFamily="18" charset="0"/>
                <a:ea typeface="ヒラギノ角ゴ Pro W3"/>
                <a:cs typeface="Times New Roman" panose="02020603050405020304" pitchFamily="18" charset="0"/>
              </a:rPr>
              <a:t>2016 </a:t>
            </a:r>
            <a:r>
              <a:rPr lang="en-US" sz="3600" b="1" dirty="0">
                <a:solidFill>
                  <a:srgbClr val="000000"/>
                </a:solidFill>
                <a:latin typeface="Garamond" panose="02020404030301010803" pitchFamily="18" charset="0"/>
                <a:ea typeface="ヒラギノ角ゴ Pro W3"/>
                <a:cs typeface="Times New Roman" panose="02020603050405020304" pitchFamily="18" charset="0"/>
              </a:rPr>
              <a:t>Survey of American Jews</a:t>
            </a:r>
            <a:endParaRPr lang="en-US" sz="3600" b="1" dirty="0">
              <a:solidFill>
                <a:srgbClr val="000000"/>
              </a:solidFill>
              <a:effectLst/>
              <a:latin typeface="Garamond" panose="02020404030301010803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ytimg.com/vi/I0dgci9nvkI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3"/>
          <a:stretch/>
        </p:blipFill>
        <p:spPr bwMode="auto">
          <a:xfrm>
            <a:off x="228600" y="1302574"/>
            <a:ext cx="2819400" cy="17668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lbawaba.com/sites/default/files/im/benjamin-netanyahu-barack-ob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88" y="3657600"/>
            <a:ext cx="2641600" cy="198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2022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          </a:t>
            </a:r>
            <a:r>
              <a:rPr lang="en-US" b="1" dirty="0" smtClean="0">
                <a:latin typeface="Garamond" panose="02020404030301010803" pitchFamily="18" charset="0"/>
              </a:rPr>
              <a:t>CONFLICTED 		CONCERNED		        WORRIED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1032" name="Picture 8" descr="http://www.jpost.com/HttpHandlers/ShowImage.ashx?ID=2527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94" y="1282980"/>
            <a:ext cx="2555006" cy="17864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9361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Garamond" panose="02020404030301010803" pitchFamily="18" charset="0"/>
              </a:rPr>
              <a:t>*AJC’s 2016 Survey of American Jewish Opinion, conducted by the research company </a:t>
            </a:r>
            <a:r>
              <a:rPr lang="en-US" sz="1400" dirty="0" err="1" smtClean="0">
                <a:latin typeface="Garamond" panose="02020404030301010803" pitchFamily="18" charset="0"/>
              </a:rPr>
              <a:t>SSRS</a:t>
            </a:r>
            <a:r>
              <a:rPr lang="en-US" sz="1400" dirty="0" smtClean="0">
                <a:latin typeface="Garamond" panose="02020404030301010803" pitchFamily="18" charset="0"/>
              </a:rPr>
              <a:t>, is based on telephone interviews carried out August 8-28 with a national sample of 1,002 Jews over age 18. The margin of error is plus or minus 3.57%.</a:t>
            </a:r>
            <a:endParaRPr lang="en-US" sz="1400" dirty="0">
              <a:latin typeface="Garamond" panose="02020404030301010803" pitchFamily="18" charset="0"/>
            </a:endParaRPr>
          </a:p>
          <a:p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8" y="1657529"/>
            <a:ext cx="4724400" cy="3175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6693"/>
            <a:ext cx="13554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August 2016</a:t>
            </a:r>
            <a:endParaRPr lang="he-IL" dirty="0">
              <a:latin typeface="Garamond" panose="02020404030301010803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276850" y="457200"/>
            <a:ext cx="3867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If the presidential election were held today, for whom would you most likely vote? </a:t>
            </a:r>
            <a:endParaRPr lang="he-IL" sz="2400" dirty="0">
              <a:latin typeface="Garamond" panose="02020404030301010803" pitchFamily="18" charset="0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96119"/>
            <a:ext cx="3962400" cy="2472831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159224" y="2365525"/>
            <a:ext cx="3498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Which of the two major party candidates for president would be better at handling terrorism? </a:t>
            </a:r>
            <a:endParaRPr lang="he-IL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60133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Slide" r:id="rId12" imgW="526" imgH="526" progId="TCLayout.ActiveDocument.1">
                  <p:embed/>
                </p:oleObj>
              </mc:Choice>
              <mc:Fallback>
                <p:oleObj name="think-cell Slide" r:id="rId12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6693"/>
            <a:ext cx="13554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August 2016</a:t>
            </a:r>
            <a:endParaRPr lang="he-IL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3465870415"/>
              </p:ext>
            </p:extLst>
          </p:nvPr>
        </p:nvGraphicFramePr>
        <p:xfrm>
          <a:off x="-533400" y="304800"/>
          <a:ext cx="5105400" cy="347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1" name="תרשים 10"/>
          <p:cNvGraphicFramePr/>
          <p:nvPr>
            <p:extLst>
              <p:ext uri="{D42A27DB-BD31-4B8C-83A1-F6EECF244321}">
                <p14:modId xmlns:p14="http://schemas.microsoft.com/office/powerpoint/2010/main" val="345320309"/>
              </p:ext>
            </p:extLst>
          </p:nvPr>
        </p:nvGraphicFramePr>
        <p:xfrm>
          <a:off x="5105400" y="304800"/>
          <a:ext cx="4572000" cy="321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15200" y="22098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51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3716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18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13716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26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248296" y="1740932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39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562496" y="13716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16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222314" y="1600200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8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410096" y="21336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23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1943496" y="236220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12</a:t>
            </a:r>
            <a:endParaRPr lang="he-IL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34586753"/>
              </p:ext>
            </p:extLst>
          </p:nvPr>
        </p:nvGraphicFramePr>
        <p:xfrm>
          <a:off x="3327401" y="3657600"/>
          <a:ext cx="2831911" cy="29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Chart" r:id="rId17" imgW="2831911" imgH="2946575" progId="MSGraph.Chart.8">
                  <p:embed followColorScheme="full"/>
                </p:oleObj>
              </mc:Choice>
              <mc:Fallback>
                <p:oleObj name="Chart" r:id="rId17" imgW="2831911" imgH="29465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27401" y="3657600"/>
                        <a:ext cx="2831911" cy="29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019300" y="4478338"/>
            <a:ext cx="102076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C53D90-7B24-4B3A-B77B-F6750472DAF4}" type="datetime'Co''n''se''rv''a''t''''''''''''''''iv''''''''''''''e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Conservative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19300" y="3951288"/>
            <a:ext cx="7905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4EDBFA3-CE2C-4763-8BD0-1B1A2D6AC270}" type="datetime'''''''''''''O''''''r''''t''''h''''''''''''''''''''''odox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Orthodox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19300" y="5008563"/>
            <a:ext cx="137953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832B3D9-211D-4743-BCA8-6F63683CDD2C}" type="datetime'Re''c''o''n''st''''r''''''''u''cti''''''onis''''t''''''''''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Reconstructionist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517900" y="3479800"/>
            <a:ext cx="240982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latin typeface="Garamond" panose="02020404030301010803" pitchFamily="18" charset="0"/>
                <a:sym typeface="Garamond" panose="02020404030301010803" pitchFamily="18" charset="0"/>
              </a:rPr>
              <a:t>Do you think of yourself as…</a:t>
            </a:r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019300" y="6065838"/>
            <a:ext cx="852488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9887046-90A0-4690-AAF1-013D9EA60C13}" type="datetime'J''u''''''''''''''st'''''''''''''''' ''Je''wi''''''s''''h''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Just Jewish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19300" y="5538788"/>
            <a:ext cx="60801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D36A1F-8687-4BD7-85FD-735DFA516EF8}" type="datetime'''R''''''''''''''''''''''''''''''''efo''''''r''m'">
              <a:rPr lang="en-US" altLang="en-US" sz="1600">
                <a:latin typeface="Garamond" panose="02020404030301010803" pitchFamily="18" charset="0"/>
                <a:sym typeface="Garamond" panose="02020404030301010803" pitchFamily="18" charset="0"/>
              </a:rPr>
              <a:pPr/>
              <a:t>Reform</a:t>
            </a:fld>
            <a:endParaRPr lang="en-US" sz="1600" dirty="0">
              <a:latin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" name="תרשים 10"/>
          <p:cNvGraphicFramePr/>
          <p:nvPr>
            <p:extLst>
              <p:ext uri="{D42A27DB-BD31-4B8C-83A1-F6EECF244321}">
                <p14:modId xmlns:p14="http://schemas.microsoft.com/office/powerpoint/2010/main" val="2031198559"/>
              </p:ext>
            </p:extLst>
          </p:nvPr>
        </p:nvGraphicFramePr>
        <p:xfrm>
          <a:off x="92122" y="381000"/>
          <a:ext cx="8940422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תמונה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" y="5029200"/>
            <a:ext cx="2449286" cy="137160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49" y="5029200"/>
            <a:ext cx="2543695" cy="1371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6181" y="1992868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16</a:t>
            </a:r>
            <a:endParaRPr lang="he-IL" dirty="0"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1274" y="2177534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19</a:t>
            </a:r>
            <a:endParaRPr lang="he-IL" dirty="0"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1496" y="3516868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36</a:t>
            </a:r>
            <a:endParaRPr lang="he-IL" dirty="0"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5146" y="3237910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28</a:t>
            </a:r>
            <a:endParaRPr lang="he-I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2875997132"/>
              </p:ext>
            </p:extLst>
          </p:nvPr>
        </p:nvGraphicFramePr>
        <p:xfrm>
          <a:off x="304800" y="10668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מלבן 9"/>
          <p:cNvSpPr/>
          <p:nvPr/>
        </p:nvSpPr>
        <p:spPr>
          <a:xfrm>
            <a:off x="76200" y="401361"/>
            <a:ext cx="8918812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Among the following choices, what do you think </a:t>
            </a:r>
            <a:r>
              <a:rPr lang="en-US" sz="1862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is</a:t>
            </a: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 the </a:t>
            </a:r>
            <a:r>
              <a:rPr lang="en-US" sz="1862" u="sng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most important </a:t>
            </a:r>
            <a:r>
              <a:rPr lang="en-US" sz="1862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issue </a:t>
            </a: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in deciding how you will vote in the 2016 presidential election?</a:t>
            </a:r>
            <a:endParaRPr lang="he-IL" sz="1862" dirty="0">
              <a:solidFill>
                <a:prstClr val="black">
                  <a:lumMod val="65000"/>
                  <a:lumOff val="3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4126396805"/>
              </p:ext>
            </p:extLst>
          </p:nvPr>
        </p:nvGraphicFramePr>
        <p:xfrm>
          <a:off x="304800" y="10668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מלבן 9"/>
          <p:cNvSpPr/>
          <p:nvPr/>
        </p:nvSpPr>
        <p:spPr>
          <a:xfrm>
            <a:off x="72788" y="381000"/>
            <a:ext cx="8918812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Among the following choices, what do you think is the </a:t>
            </a:r>
            <a:r>
              <a:rPr lang="en-US" sz="1862" u="sng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second most important issue </a:t>
            </a:r>
            <a:r>
              <a:rPr lang="en-US" sz="1862" dirty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</a:rPr>
              <a:t>in deciding how you will vote in the 2016 presidential election?</a:t>
            </a:r>
            <a:endParaRPr lang="he-IL" sz="1862" dirty="0">
              <a:solidFill>
                <a:prstClr val="black">
                  <a:lumMod val="65000"/>
                  <a:lumOff val="35000"/>
                </a:prst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8755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think-cell Slide" r:id="rId26" imgW="526" imgH="526" progId="TCLayout.ActiveDocument.1">
                  <p:embed/>
                </p:oleObj>
              </mc:Choice>
              <mc:Fallback>
                <p:oleObj name="think-cell Slide" r:id="rId2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71972925"/>
              </p:ext>
            </p:extLst>
          </p:nvPr>
        </p:nvGraphicFramePr>
        <p:xfrm>
          <a:off x="0" y="1778000"/>
          <a:ext cx="2971849" cy="37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Chart" r:id="rId29" imgW="2971849" imgH="3708575" progId="MSGraph.Chart.8">
                  <p:embed followColorScheme="full"/>
                </p:oleObj>
              </mc:Choice>
              <mc:Fallback>
                <p:oleObj name="Chart" r:id="rId29" imgW="2971849" imgH="37085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1778000"/>
                        <a:ext cx="2971849" cy="370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73100" y="5422900"/>
            <a:ext cx="35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C3D0666-9966-4593-BD13-DD46484CFEC4}" type="datetime'''''Q''''''''u''it''''e'''' ''a'''''''''''''' ''l''ot'''''">
              <a:rPr lang="en-US" altLang="en-US" sz="12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Quite a lot</a:t>
            </a:fld>
            <a:endParaRPr lang="en-US" sz="1200" dirty="0">
              <a:sym typeface="+mn-lt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28600" y="5422899"/>
            <a:ext cx="3333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22F0C5D-E492-4C0A-8B2F-182EB6818EA1}" type="datetime'''A'' g''r''''''''''e''a''t'''' ''''''''de''a''''''''l'''''''">
              <a:rPr lang="en-US" altLang="en-US" sz="1200"/>
              <a:pPr/>
              <a:t>A great deal</a:t>
            </a:fld>
            <a:endParaRPr lang="en-US" sz="1200" dirty="0">
              <a:sym typeface="+mn-lt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555750" y="5422900"/>
            <a:ext cx="2936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B4B8BB-8A38-41E9-AAEF-A71B268F6153}" type="datetime'''''V''e''r''''''''''''y'''' ''li''t''''''tl''''e'''''''''''">
              <a:rPr lang="en-US" altLang="en-US" sz="12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Very little</a:t>
            </a:fld>
            <a:endParaRPr lang="en-US" sz="1200" dirty="0">
              <a:sym typeface="+mn-lt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111250" y="5422900"/>
            <a:ext cx="36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779F9E2-25A3-468A-B132-AADB5A321C6E}" type="datetime'''''S''''''''''o''''''m''''''''''''''e'''''''''''''''''''">
              <a:rPr lang="en-US" altLang="en-US" sz="12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Some</a:t>
            </a:fld>
            <a:endParaRPr lang="en-US" sz="1200" dirty="0">
              <a:sym typeface="+mn-lt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438400" y="5422900"/>
            <a:ext cx="48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DDFD53D-02F6-4162-ADEB-1AAFEEB59FA2}" type="datetime'No'''''''''''''''''''''''' ''o''''pin''i''''''''o''n'">
              <a:rPr lang="en-US" altLang="en-US" sz="12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No opinion</a:t>
            </a:fld>
            <a:endParaRPr lang="en-US" sz="1200" dirty="0">
              <a:sym typeface="+mn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00250" y="542290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7204E3-E282-44B8-BE63-1812D5CB629E}" type="datetime'''''No''''''''''''''''''''''ne'''''">
              <a:rPr lang="en-US" altLang="en-US" sz="12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None</a:t>
            </a:fld>
            <a:endParaRPr lang="en-US" sz="1200" dirty="0"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2411" y="512346"/>
            <a:ext cx="8229600" cy="40011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sz="2000" b="1" dirty="0" smtClean="0">
                <a:latin typeface="Garamond" panose="02020404030301010803" pitchFamily="18" charset="0"/>
              </a:rPr>
              <a:t>How much confidence do you have in…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9417" y="1412340"/>
            <a:ext cx="180658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Congress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0587" y="1412340"/>
            <a:ext cx="259061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Police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987" y="1414046"/>
            <a:ext cx="2590613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lvl="2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lvl="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lvl="4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Garamond" panose="02020404030301010803" pitchFamily="18" charset="0"/>
              </a:rPr>
              <a:t>Television news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2971800" y="1905000"/>
            <a:ext cx="0" cy="40386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6019800" y="1905000"/>
            <a:ext cx="0" cy="40386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67292412"/>
              </p:ext>
            </p:extLst>
          </p:nvPr>
        </p:nvGraphicFramePr>
        <p:xfrm>
          <a:off x="2971800" y="1778000"/>
          <a:ext cx="2971849" cy="37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Chart" r:id="rId31" imgW="2971849" imgH="3708575" progId="MSGraph.Chart.8">
                  <p:embed followColorScheme="full"/>
                </p:oleObj>
              </mc:Choice>
              <mc:Fallback>
                <p:oleObj name="Chart" r:id="rId31" imgW="2971849" imgH="37085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971800" y="1778000"/>
                        <a:ext cx="2971849" cy="370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644900" y="5422900"/>
            <a:ext cx="35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3A4ED0-619C-4BAC-91B8-9BA0A623EEDE}" type="datetime'''''Q''''''ui''''''''''t''e'''''' ''''''a ''l''''o''t'''">
              <a:rPr lang="en-US" altLang="en-US" sz="1200"/>
              <a:pPr/>
              <a:t>Quite a lot</a:t>
            </a:fld>
            <a:endParaRPr lang="en-US" sz="1200" dirty="0">
              <a:sym typeface="+mn-lt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200400" y="5422899"/>
            <a:ext cx="3333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31B0078-3B4A-4566-9718-488A8333F84D}" type="datetime'''''''A'''''''' ''g''re''a''''t'''''' ''d''e''a''l'">
              <a:rPr lang="en-US" altLang="en-US" sz="1200"/>
              <a:pPr/>
              <a:t>A great deal</a:t>
            </a:fld>
            <a:endParaRPr lang="en-US" sz="1200" dirty="0"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27550" y="5422900"/>
            <a:ext cx="2936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1161085-3977-4786-8113-7B436516393B}" type="datetime'V''''''''''''''''''ery'''' ''li''t''t''''''l''''''e'">
              <a:rPr lang="en-US" altLang="en-US" sz="1200"/>
              <a:pPr/>
              <a:t>Very little</a:t>
            </a:fld>
            <a:endParaRPr lang="en-US" sz="1200" dirty="0"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083050" y="5422900"/>
            <a:ext cx="36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95A8E04-4C6E-4BF2-8AB3-FCD6E9FAEDAE}" type="datetime'''''Som''''''''''''''''''''''''''e'''''''''''''''''''">
              <a:rPr lang="en-US" altLang="en-US" sz="1200"/>
              <a:pPr/>
              <a:t>Some</a:t>
            </a:fld>
            <a:endParaRPr lang="en-US" sz="1200" dirty="0">
              <a:sym typeface="+mn-lt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410200" y="5422900"/>
            <a:ext cx="48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BAD297-1118-41A9-A58C-73A8A147313B}" type="datetime'''No'' ''o''''''''''''''p''''i''''''ni''o''''''n'''''''''''">
              <a:rPr lang="en-US" altLang="en-US" sz="1200"/>
              <a:pPr/>
              <a:t>No opinion</a:t>
            </a:fld>
            <a:endParaRPr lang="en-US" sz="1200" dirty="0">
              <a:sym typeface="+mn-lt"/>
            </a:endParaRPr>
          </a:p>
        </p:txBody>
      </p:sp>
      <p:sp>
        <p:nvSpPr>
          <p:cNvPr id="6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972050" y="542290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D66FCEC-8989-469E-9984-B8F81C35F373}" type="datetime'''''''N''''''''''''o''n''e'''''''''''''''''''">
              <a:rPr lang="en-US" altLang="en-US" sz="1200"/>
              <a:pPr/>
              <a:t>None</a:t>
            </a:fld>
            <a:endParaRPr lang="en-US" sz="1200" dirty="0">
              <a:sym typeface="+mn-lt"/>
            </a:endParaRPr>
          </a:p>
        </p:txBody>
      </p:sp>
      <p:graphicFrame>
        <p:nvGraphicFramePr>
          <p:cNvPr id="64" name="Object 63"/>
          <p:cNvGraphicFramePr>
            <a:graphicFrameLocks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556897514"/>
              </p:ext>
            </p:extLst>
          </p:nvPr>
        </p:nvGraphicFramePr>
        <p:xfrm>
          <a:off x="6070600" y="1778000"/>
          <a:ext cx="2971849" cy="37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Chart" r:id="rId33" imgW="2971849" imgH="3708575" progId="MSGraph.Chart.8">
                  <p:embed followColorScheme="full"/>
                </p:oleObj>
              </mc:Choice>
              <mc:Fallback>
                <p:oleObj name="Chart" r:id="rId33" imgW="2971849" imgH="37085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070600" y="1778000"/>
                        <a:ext cx="2971849" cy="370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731000" y="5422900"/>
            <a:ext cx="35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BFB8CE-023D-45D0-AA2D-D1816E0CD3BD}" type="datetime'''Q''uit''''''''''''''''e'''' ''''''a'''' l''o''''''''t'''">
              <a:rPr lang="en-US" altLang="en-US" sz="1200"/>
              <a:pPr/>
              <a:t>Quite a lot</a:t>
            </a:fld>
            <a:endParaRPr lang="en-US" sz="1200" dirty="0"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286500" y="5422899"/>
            <a:ext cx="333375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986CD89-E814-4496-937A-3A1DAB9DFBE7}" type="datetime'A g''''''''''r''''eat ''''''''d''''''''''''e''al'''">
              <a:rPr lang="en-US" altLang="en-US" sz="1200"/>
              <a:pPr/>
              <a:t>A great deal</a:t>
            </a:fld>
            <a:endParaRPr lang="en-US" sz="1200" dirty="0">
              <a:sym typeface="+mn-lt"/>
            </a:endParaRPr>
          </a:p>
        </p:txBody>
      </p:sp>
      <p:sp>
        <p:nvSpPr>
          <p:cNvPr id="67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613650" y="5422900"/>
            <a:ext cx="2936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CBA8C6D-0BE5-4129-976B-A747CF68D2DC}" type="datetime'V''''''''e''''''''r''''y'''' ''''''lit''''''''''''''''tle'''">
              <a:rPr lang="en-US" altLang="en-US" sz="1200"/>
              <a:pPr/>
              <a:t>Very little</a:t>
            </a:fld>
            <a:endParaRPr lang="en-US" sz="1200" dirty="0">
              <a:sym typeface="+mn-lt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7169150" y="5422900"/>
            <a:ext cx="3619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E1F46E2-981F-4121-9067-0091FBD5AFD3}" type="datetime'''So''''''''''''''''''''''m''''''''''''''e'''''''''''''''''''">
              <a:rPr lang="en-US" altLang="en-US" sz="1200"/>
              <a:pPr/>
              <a:t>Some</a:t>
            </a:fld>
            <a:endParaRPr lang="en-US" sz="1200" dirty="0">
              <a:sym typeface="+mn-lt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496300" y="5422900"/>
            <a:ext cx="482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CBC01C2-765B-4E05-944D-CABD6A75BBD3}" type="datetime'''''N''''''''o'''''''' ''''op''''''''''''i''''n''io''''''n'">
              <a:rPr lang="en-US" altLang="en-US" sz="1200"/>
              <a:pPr/>
              <a:t>No opinion</a:t>
            </a:fld>
            <a:endParaRPr lang="en-US" sz="1200" dirty="0">
              <a:sym typeface="+mn-lt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058150" y="5422900"/>
            <a:ext cx="3476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99DA468-D61C-4470-88D5-CCF548041D18}" type="datetime'''''''N''''''o''ne'''">
              <a:rPr lang="en-US" altLang="en-US" sz="1200"/>
              <a:pPr/>
              <a:t>None</a:t>
            </a:fld>
            <a:endParaRPr lang="en-US" sz="12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6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08661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7"/>
            <a:ext cx="9144000" cy="6858000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17655533"/>
              </p:ext>
            </p:extLst>
          </p:nvPr>
        </p:nvGraphicFramePr>
        <p:xfrm>
          <a:off x="152400" y="8382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5400" y="2427066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26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002453" y="3548238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58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3760804" y="2008553"/>
            <a:ext cx="4187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10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4195671" y="172943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4392854" y="149173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528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Omer Rosenblum\Downloads\AJC 2015 Survey of American Jews.pptx"/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s8J8cOQ0yNuxX6jBtKc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kgtusYSWmGP4LMXYOP4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TDwnzvRRyba9zBJNkKr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Ij5dlVTHeH.0MD4_sFk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n0MlShS7GJUVwRaiqLa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tsxAccS7aeiLH20qgrC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rZ9BduTCmkqr3IsJr0P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UeXLnQoaMfJ0CoWK66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M4bWd5SxqjPfFD1mI_X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n0.FcvRwGIWNQjgCGZ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FNo8VIRQybYPvOmyWRR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bEAO60QFWZRFcwTbvVQ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7k9NLfSLSd8hJkcSuLu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hDKAmlS3mSCoc9nXOpC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sSJ_EnR1OoQzIJv6XRa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6hHbYJTheatvlqMpxmr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U.NLZNRlKiOjXpdRbCe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SoXkd7TLioKufL07VYb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NJ5JCwQ7ahxbI8I3Jjz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pNsiAHSoKgrJXNLn60r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CmcEuzRSWRFrPiQixk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1vbYfJSmuC.8KLZXTqX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9ZHFwwQe6U8xxSUS8Fq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pz99ubS.ujV1QLpopKL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.1zD6eS9WP5m82ww9Pf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_Nfr3BR4GiGGHp1WfBO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qd_ONeTBOlsdUtXOE3R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zUOmUmRQm5JiF4Wj5Vs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jFywIIQcWLXpgrkWozZ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kfH1FlS1.pxluzBTEkb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UdDRQ6SWaSlDHsyl9MS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irGgbTRbSrUavGmieDM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qgdDa_S.C.dKlzg1L8x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4AIBm4T7KHSl4tYcEqc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tY_ABPSv.qKK_4T47aV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DcC_mrRYisCEPgwCV4f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VkOh4TRnOXq0oqag0Va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FEf74eSQKrt8jZK9eap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XLT7pCSfyFZCUu14ksi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R6AYrTmmVFQsxQBbL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vNBT98TMObzbz0W2BtZ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_ZuAKZSFWd4ivt2yY46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U1DUaDTXqv9IloUU0a1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jGOsLHSjO47hVHb3vTn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DWPA75T76OHrAwwwCZO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1P_QDDTEeezYGkZbxzm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ZOmN0QTb6taiRSuDfN5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dwiPEaQ3ioklU5uF5AL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mf5nDZQMKiC28tUOMs8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496hAWRCe7C_tU8geb3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rSK9.tRVGoZyceNeco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.Z64ZeRzmFtIIJF_7a0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bCtsUQQyiSP_D9oCUid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0icshWRbSdMYmLE4rxe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7kJ9b2RmyKOScz9rjk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hGO6wUSRGK.LGosarG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KCrR_YSBiFwu6Gh69l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tP8s9DT.e6Uf86xq026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Q3LtMsSmCZ6IrSEn9.7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4GAWjHTdaWjOtjIGbw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bemfjzRX65bZJ4Ve_M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c3IZKoS9G8LUQvsL3JV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FzQ6YiR.CL20TXJ3dD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_q9tVrQc6BJ9s5kXBoK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mJyOJkTsuwgl6FJraX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JV_mpZSH228svljjt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EF6v7IQ2.9DR5K3cTj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.LyiK5Ry.ISHDz5ai2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f_.HbwRfW4gjjK7T3u.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D5HmvnTyymrOeFu5U_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W90abeQbOT3tlwLfrM8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kFw9oKQ7ya5vMUOfMv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WhY46GQNG3hrFgGyxI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8nUb61RFClSHMa9lZJ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.3BstrRG63uTKLziQ4H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GKN6s8QCWf9TzuiDL6_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OQmSqvTfKTjsNNGdrZa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nTo9v5Q_yjC6epUtaCq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beGMYNSayoLSWPr9rM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kfH1FlS1.pxluzBTEk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vNBT98TMObzbz0W2BtZ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atwIIbQsSQ.ykzlBXb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IW1U5oQz2NhzmGVDoqb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_vTDQhT4a1BTP_0qJ1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mjkndSJWAdyWO2i8D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uU8RijSieBDmZpK8d_M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os_63MSGi3CaPjCzJLD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CZ20_rR2Cp1CVY9YfMr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wggaLTRWiV_ifuLtzN0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RezJ8HT1mqSo8XpJP3P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oZ.HPKQHaVTUlGuqOL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NLiKnVSaOTQ7mXL34WW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UsVEAQR12Fy9jSKNdV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A_X30mSp2gUTLnTRi5p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eGGfuZSFmIiXNs6OYI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lxsdOYSy.4IC0U.KZK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RoP5MgSFiibzwtxg1zb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O3CtCMSVuK3Dm.ac9QE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fjvL8ST2uuhFtILfmIX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5lrcJzTbuVrCXTNk.Uo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mr5gKuRxiNSvhnpS4l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lDTOsZRY6WqucWh7L6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4xO0mSQTupVdMCmz5M5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BXrU_USHCA6S.Phw6y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kZ6UrrSCuob6TTmkwd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tge4tDSXqxBOjmS94Bl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.pDIi2SLi27KJn2GucB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V1u.C1Q_OnAfcAXgm55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w9TK56RM6Nyc2ARgqyv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PzXQ1gRNaCJXCigDgfE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m21DoxR9KTC3r14beXc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GmgUnbTGO0p8TkrWjw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_c0szlTEuvLZbdFOjU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hh_U2vRzOQynk0muA3X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vuFgBfRv.xV1bvX9gqJ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3KzQRGQE2tOsjPGkyd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Upm3InQNKEe05KKq5HT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GtX2ixTUC_V_HKXPXT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WHS10XQ7iz.3LIZx2og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b72I7JQ_GuZfwLw5wCL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Pd6XEURmCYirqaOfrgq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ffg3hpSnG98Q5RgUlTH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pNsiAHSoKgrJXNLn60r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BwuU3STyKVc5lR34F9_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c3JIrzRZSxT_meRX7cW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hPQ10VTcq0Xwpa4K2C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jH5nTHTtqNVxIxpPlPV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Wb8.UTQoSWbe5WvO1gF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knH7brSxynv8k.MNGr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vLYytTC6U1KF54VlTt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OkscWwRDuTW614tq2w0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rUZ2ZR1eypDw4XPWdO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quK8_GT06GYikgwXa19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a7tQhSSPCoazPa17h7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4_cv5vQWuQ4D_3WJR1m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Jh0TRaRdqpJ_6HIitf5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9CnswxSXWScaAI_Yj7ZA"/>
</p:tagLst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18582</TotalTime>
  <Words>590</Words>
  <Application>Microsoft Office PowerPoint</Application>
  <PresentationFormat>On-screen Show (4:3)</PresentationFormat>
  <Paragraphs>180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Calibri</vt:lpstr>
      <vt:lpstr>Garamond</vt:lpstr>
      <vt:lpstr>Gotham Bold</vt:lpstr>
      <vt:lpstr>Times New Roman</vt:lpstr>
      <vt:lpstr>ヒラギノ角ゴ Pro W3</vt:lpstr>
      <vt:lpstr>Office Theme</vt:lpstr>
      <vt:lpstr>think-cell Slide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AJC Journal 2014</dc:title>
  <dc:creator>Temp</dc:creator>
  <cp:lastModifiedBy>Dorren Abraham</cp:lastModifiedBy>
  <cp:revision>287</cp:revision>
  <dcterms:created xsi:type="dcterms:W3CDTF">2014-05-20T15:04:20Z</dcterms:created>
  <dcterms:modified xsi:type="dcterms:W3CDTF">2017-04-19T08:41:56Z</dcterms:modified>
</cp:coreProperties>
</file>