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5" r:id="rId3"/>
    <p:sldId id="362" r:id="rId4"/>
    <p:sldId id="366" r:id="rId5"/>
    <p:sldId id="270" r:id="rId6"/>
    <p:sldId id="271" r:id="rId7"/>
    <p:sldId id="319" r:id="rId8"/>
    <p:sldId id="338" r:id="rId9"/>
    <p:sldId id="374" r:id="rId10"/>
    <p:sldId id="376" r:id="rId11"/>
    <p:sldId id="258" r:id="rId12"/>
    <p:sldId id="259" r:id="rId13"/>
    <p:sldId id="277" r:id="rId14"/>
    <p:sldId id="284" r:id="rId15"/>
    <p:sldId id="356" r:id="rId16"/>
    <p:sldId id="262" r:id="rId17"/>
    <p:sldId id="286" r:id="rId18"/>
    <p:sldId id="352" r:id="rId19"/>
    <p:sldId id="335" r:id="rId20"/>
    <p:sldId id="292" r:id="rId21"/>
    <p:sldId id="340" r:id="rId22"/>
    <p:sldId id="378" r:id="rId23"/>
    <p:sldId id="297" r:id="rId24"/>
    <p:sldId id="342" r:id="rId25"/>
    <p:sldId id="289" r:id="rId26"/>
    <p:sldId id="346" r:id="rId27"/>
    <p:sldId id="372" r:id="rId28"/>
    <p:sldId id="314" r:id="rId29"/>
    <p:sldId id="300" r:id="rId30"/>
    <p:sldId id="349" r:id="rId31"/>
    <p:sldId id="302" r:id="rId32"/>
    <p:sldId id="279" r:id="rId33"/>
    <p:sldId id="285" r:id="rId34"/>
    <p:sldId id="377" r:id="rId35"/>
    <p:sldId id="370" r:id="rId36"/>
    <p:sldId id="367" r:id="rId37"/>
    <p:sldId id="379" r:id="rId38"/>
    <p:sldId id="380" r:id="rId39"/>
    <p:sldId id="369" r:id="rId40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3227" autoAdjust="0"/>
  </p:normalViewPr>
  <p:slideViewPr>
    <p:cSldViewPr>
      <p:cViewPr>
        <p:scale>
          <a:sx n="40" d="100"/>
          <a:sy n="40" d="100"/>
        </p:scale>
        <p:origin x="-106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slide" Target="slide37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>
            <a:noAutofit/>
          </a:bodyPr>
          <a:lstStyle/>
          <a:p>
            <a:r>
              <a:rPr lang="he-IL" sz="6600" dirty="0" smtClean="0"/>
              <a:t/>
            </a:r>
            <a:br>
              <a:rPr lang="he-IL" sz="6600" dirty="0" smtClean="0"/>
            </a:br>
            <a:r>
              <a:rPr lang="he-IL" sz="6600" dirty="0" smtClean="0"/>
              <a:t>מבוא </a:t>
            </a:r>
            <a:r>
              <a:rPr lang="he-IL" sz="6600" dirty="0" smtClean="0"/>
              <a:t>לציר המדיני</a:t>
            </a:r>
            <a:br>
              <a:rPr lang="he-IL" sz="6600" dirty="0" smtClean="0"/>
            </a:br>
            <a:endParaRPr lang="he-IL" sz="6600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3632448" cy="2880320"/>
          </a:xfrm>
        </p:spPr>
        <p:txBody>
          <a:bodyPr>
            <a:normAutofit fontScale="92500" lnSpcReduction="10000"/>
          </a:bodyPr>
          <a:lstStyle/>
          <a:p>
            <a:endParaRPr lang="he-IL" sz="4400" b="1" dirty="0" smtClean="0">
              <a:solidFill>
                <a:schemeClr val="tx2"/>
              </a:solidFill>
            </a:endParaRPr>
          </a:p>
          <a:p>
            <a:r>
              <a:rPr lang="he-IL" sz="4800" b="1" dirty="0" smtClean="0">
                <a:solidFill>
                  <a:schemeClr val="tx2"/>
                </a:solidFill>
              </a:rPr>
              <a:t>על </a:t>
            </a:r>
            <a:r>
              <a:rPr lang="he-IL" sz="4800" b="1" dirty="0" smtClean="0">
                <a:solidFill>
                  <a:schemeClr val="tx2"/>
                </a:solidFill>
              </a:rPr>
              <a:t>דיפלומטיה וביטחון </a:t>
            </a:r>
            <a:r>
              <a:rPr lang="he-IL" sz="4800" b="1" dirty="0" smtClean="0">
                <a:solidFill>
                  <a:schemeClr val="tx2"/>
                </a:solidFill>
              </a:rPr>
              <a:t>לאומי</a:t>
            </a:r>
          </a:p>
          <a:p>
            <a:r>
              <a:rPr lang="he-IL" sz="4300" b="1" dirty="0" smtClean="0">
                <a:solidFill>
                  <a:srgbClr val="FF0000"/>
                </a:solidFill>
              </a:rPr>
              <a:t>מחזור מ"ג</a:t>
            </a:r>
            <a:endParaRPr lang="he-IL" sz="43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aimwaxman\Desktop\תמונות למצגות\דיפלומטיה חדש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07116"/>
            <a:ext cx="3024336" cy="294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מופעים מרכזיים של הציר המדיני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הסימולציה </a:t>
            </a:r>
            <a:r>
              <a:rPr lang="he-IL" dirty="0" smtClean="0"/>
              <a:t>המדינית-ביטחונית</a:t>
            </a:r>
            <a:endParaRPr lang="he-IL" dirty="0" smtClean="0"/>
          </a:p>
          <a:p>
            <a:r>
              <a:rPr lang="he-IL" dirty="0" smtClean="0"/>
              <a:t>ביקור במשרד החוץ</a:t>
            </a:r>
          </a:p>
          <a:p>
            <a:r>
              <a:rPr lang="he-IL" dirty="0" smtClean="0"/>
              <a:t>הרצאות אורח ובכירים</a:t>
            </a:r>
          </a:p>
          <a:p>
            <a:r>
              <a:rPr lang="he-IL" dirty="0" smtClean="0"/>
              <a:t>ביקור בנאט"ו ובאיחוד האירופי</a:t>
            </a:r>
          </a:p>
          <a:p>
            <a:r>
              <a:rPr lang="he-IL" dirty="0" smtClean="0"/>
              <a:t>ביקור בארה"ב</a:t>
            </a:r>
          </a:p>
          <a:p>
            <a:r>
              <a:rPr lang="he-IL" dirty="0" smtClean="0"/>
              <a:t>סדנאות ומיומנויות – מו"מ, רטוריקה</a:t>
            </a:r>
          </a:p>
          <a:p>
            <a:r>
              <a:rPr lang="he-IL" dirty="0" smtClean="0"/>
              <a:t>תכנים משלימים – מזה"ת, מודיעין, תקשורת, משפט בינ"ל</a:t>
            </a:r>
          </a:p>
          <a:p>
            <a:r>
              <a:rPr lang="he-IL" dirty="0" smtClean="0"/>
              <a:t>סיורי </a:t>
            </a:r>
            <a:r>
              <a:rPr lang="he-IL" dirty="0" err="1" smtClean="0"/>
              <a:t>בטל"מ</a:t>
            </a:r>
            <a:r>
              <a:rPr lang="he-IL" dirty="0" smtClean="0"/>
              <a:t> בארץ</a:t>
            </a:r>
          </a:p>
          <a:p>
            <a:endParaRPr lang="he-IL" dirty="0"/>
          </a:p>
        </p:txBody>
      </p:sp>
      <p:pic>
        <p:nvPicPr>
          <p:cNvPr id="6" name="Picture 2" descr="C:\Users\haimwaxman\Desktop\תמונות למצגות\תמונה או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275856" cy="200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"ניהול יחסים בין מדינות וישויות אחרות בעלות מעמד בפוליטיקה העולמית, על ידי שליחים רשמיים, בדרכי שלום" (</a:t>
            </a:r>
            <a:r>
              <a:rPr lang="en-US" sz="4000" dirty="0" smtClean="0"/>
              <a:t>Bull</a:t>
            </a:r>
            <a:r>
              <a:rPr lang="he-IL" sz="4000" dirty="0" smtClean="0"/>
              <a:t>).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3561259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בין מדינות</a:t>
            </a:r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</a:p>
          <a:p>
            <a:r>
              <a:rPr lang="he-IL" sz="4000" dirty="0" smtClean="0"/>
              <a:t>אג'נדה 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Autofit/>
          </a:bodyPr>
          <a:lstStyle/>
          <a:p>
            <a:r>
              <a:rPr lang="he-IL" dirty="0" smtClean="0"/>
              <a:t>ריבוי שחקנים</a:t>
            </a:r>
          </a:p>
          <a:p>
            <a:r>
              <a:rPr lang="he-IL" dirty="0" smtClean="0"/>
              <a:t>מעורבות קברניטים</a:t>
            </a:r>
          </a:p>
          <a:p>
            <a:r>
              <a:rPr lang="he-IL" dirty="0" smtClean="0"/>
              <a:t>תקשורת ופומביות</a:t>
            </a:r>
          </a:p>
          <a:p>
            <a:r>
              <a:rPr lang="he-IL" dirty="0" smtClean="0"/>
              <a:t>עידן המידע</a:t>
            </a:r>
          </a:p>
          <a:p>
            <a:r>
              <a:rPr lang="he-IL" dirty="0" smtClean="0"/>
              <a:t>נושאים חדשים –  זכויות אדם, מניעת תפוצה, בריאות</a:t>
            </a:r>
          </a:p>
          <a:p>
            <a:r>
              <a:rPr lang="he-IL" dirty="0" smtClean="0"/>
              <a:t>עליית הדיפלומטיה הרב-צדדית</a:t>
            </a:r>
          </a:p>
          <a:p>
            <a:r>
              <a:rPr lang="he-IL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pPr lvl="1"/>
            <a:r>
              <a:rPr lang="he-IL" sz="28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800" dirty="0" smtClean="0"/>
              <a:t>ייצוג</a:t>
            </a:r>
          </a:p>
          <a:p>
            <a:pPr lvl="1"/>
            <a:r>
              <a:rPr lang="he-IL" sz="2800" dirty="0" smtClean="0"/>
              <a:t>תקשורת בין מנהיגים </a:t>
            </a:r>
          </a:p>
          <a:p>
            <a:pPr lvl="1"/>
            <a:r>
              <a:rPr lang="he-IL" sz="2800" dirty="0" smtClean="0"/>
              <a:t>ניהול מו"מ</a:t>
            </a:r>
          </a:p>
          <a:p>
            <a:pPr lvl="1"/>
            <a:r>
              <a:rPr lang="he-IL" sz="2800" dirty="0" smtClean="0"/>
              <a:t>"הסברה"</a:t>
            </a:r>
          </a:p>
          <a:p>
            <a:pPr lvl="1"/>
            <a:r>
              <a:rPr lang="he-IL" sz="2800" dirty="0" smtClean="0"/>
              <a:t>איסוף וניתוח מידע</a:t>
            </a:r>
          </a:p>
          <a:p>
            <a:endParaRPr lang="he-IL" sz="2800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72431"/>
            <a:ext cx="2843808" cy="18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860032" cy="4464496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38600" cy="3816424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משרד החוץ ישמש כגוף הממשלתי המרכזי בגיבוש ועיצוב מדיניות החוץ של מדינת ישראל וביישומה"</a:t>
            </a:r>
          </a:p>
          <a:p>
            <a:r>
              <a:rPr lang="he-IL" u="sng" dirty="0" smtClean="0"/>
              <a:t>תופעה כלל עולמית</a:t>
            </a:r>
            <a:endParaRPr lang="he-IL" dirty="0" smtClean="0"/>
          </a:p>
          <a:p>
            <a:r>
              <a:rPr lang="he-IL" u="sng" dirty="0" smtClean="0"/>
              <a:t>דומיננטיות מרכיב הביטחון</a:t>
            </a:r>
            <a:endParaRPr lang="he-IL" dirty="0" smtClean="0"/>
          </a:p>
          <a:p>
            <a:r>
              <a:rPr lang="he-IL" u="sng" dirty="0" smtClean="0"/>
              <a:t>המבנה הפוליטי</a:t>
            </a:r>
            <a:endParaRPr lang="he-IL" dirty="0" smtClean="0"/>
          </a:p>
          <a:p>
            <a:r>
              <a:rPr lang="he-IL" u="sng" dirty="0" smtClean="0"/>
              <a:t>מבנה הכללי של קבלת החלטות בישראל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759074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</a:rPr>
              <a:t>על מה נדבר?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הציר המדיני – מבנה </a:t>
            </a:r>
            <a:r>
              <a:rPr lang="he-IL" dirty="0" smtClean="0"/>
              <a:t>ומטרות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דיפלומטיה 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הדיפלומטיה </a:t>
            </a:r>
            <a:r>
              <a:rPr lang="he-IL" dirty="0" smtClean="0"/>
              <a:t>הישראלית </a:t>
            </a:r>
            <a:r>
              <a:rPr lang="he-IL" dirty="0" smtClean="0"/>
              <a:t>ומשרד החוץ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2354004" cy="2680714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מבנה ארגוני משרד החוץ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:p14="http://schemas.microsoft.com/office/powerpoint/2010/main" xmlns="" val="25590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56384" cy="222540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725144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287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4932040" y="4293096"/>
            <a:ext cx="3672408" cy="2564904"/>
            <a:chOff x="4649976" y="342235"/>
            <a:chExt cx="3335618" cy="2494428"/>
          </a:xfrm>
        </p:grpSpPr>
        <p:sp>
          <p:nvSpPr>
            <p:cNvPr id="4" name="מלבן 3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מלבן 4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36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043608" y="1628800"/>
            <a:ext cx="3595228" cy="2304256"/>
            <a:chOff x="383777" y="420404"/>
            <a:chExt cx="3523220" cy="2463920"/>
          </a:xfrm>
        </p:grpSpPr>
        <p:sp>
          <p:nvSpPr>
            <p:cNvPr id="7" name="מלבן 6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מלבן 7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860032" y="1628800"/>
            <a:ext cx="3888432" cy="2088232"/>
            <a:chOff x="445753" y="3243318"/>
            <a:chExt cx="3377417" cy="2026450"/>
          </a:xfrm>
        </p:grpSpPr>
        <p:sp>
          <p:nvSpPr>
            <p:cNvPr id="10" name="מלבן 9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מלבן 10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8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971600" y="4509120"/>
            <a:ext cx="3380719" cy="2348880"/>
            <a:chOff x="4680510" y="231805"/>
            <a:chExt cx="3380719" cy="2028431"/>
          </a:xfrm>
        </p:grpSpPr>
        <p:sp>
          <p:nvSpPr>
            <p:cNvPr id="13" name="מלבן 12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מלבן 13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24128" y="1268760"/>
            <a:ext cx="2056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בונה קשרים אישיים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124744"/>
            <a:ext cx="2633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מנתח את הזירה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861048"/>
            <a:ext cx="1912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מגבש דרך פעולה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329" y="4077072"/>
            <a:ext cx="5982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פועל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צבאי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הכללת הזרוע הצבאית של חיזבאללה ברשימת ארגוני  הטרור של האיחוד האירופי</a:t>
            </a:r>
            <a:br>
              <a:rPr lang="he-IL" dirty="0" smtClean="0">
                <a:solidFill>
                  <a:schemeClr val="accent1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שפות</a:t>
            </a:r>
          </a:p>
          <a:p>
            <a:r>
              <a:rPr lang="he-IL" dirty="0" smtClean="0"/>
              <a:t>120עמודי </a:t>
            </a:r>
            <a:r>
              <a:rPr lang="en-US" dirty="0" err="1" smtClean="0"/>
              <a:t>Facebook</a:t>
            </a:r>
            <a:endParaRPr lang="he-IL" dirty="0" smtClean="0"/>
          </a:p>
          <a:p>
            <a:r>
              <a:rPr lang="he-IL" dirty="0" smtClean="0"/>
              <a:t>80 ערוצי </a:t>
            </a:r>
            <a:r>
              <a:rPr lang="en-US" dirty="0" smtClean="0"/>
              <a:t>TWITTER</a:t>
            </a:r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en-US" dirty="0" smtClean="0"/>
              <a:t>YouTube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פעילות במגוון רשתות חברתיות</a:t>
            </a:r>
            <a:endParaRPr lang="he-IL" dirty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27585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תקשורת בעידן המידע - אחד </a:t>
            </a:r>
            <a:r>
              <a:rPr lang="he-IL" b="1" dirty="0" err="1" smtClean="0">
                <a:solidFill>
                  <a:srgbClr val="FF0000"/>
                </a:solidFill>
              </a:rPr>
              <a:t>הפוסטים</a:t>
            </a:r>
            <a:r>
              <a:rPr lang="he-IL" b="1" dirty="0" smtClean="0">
                <a:solidFill>
                  <a:srgbClr val="FF0000"/>
                </a:solidFill>
              </a:rPr>
              <a:t> הבולטים מתקופת מבצע 'צוק איתן'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מיתוג</a:t>
            </a:r>
            <a:endParaRPr lang="he-IL" dirty="0"/>
          </a:p>
        </p:txBody>
      </p:sp>
      <p:pic>
        <p:nvPicPr>
          <p:cNvPr id="6146" name="Picture 2" descr="C:\Users\haimwaxman\Desktop\תמונות למצגות\חדשנות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הכרת </a:t>
            </a:r>
            <a:r>
              <a:rPr lang="he-IL" b="1" dirty="0" smtClean="0"/>
              <a:t>מושגי יסוד, מגמות ושחקנים </a:t>
            </a:r>
            <a:r>
              <a:rPr lang="he-IL" dirty="0" smtClean="0"/>
              <a:t>מרכזיים במערכת הבינ"ל והאזורית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האתגרים העיקריים</a:t>
            </a:r>
            <a:r>
              <a:rPr lang="he-IL" dirty="0" smtClean="0"/>
              <a:t> של מדיניות החוץ הישראלית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תהליכי עיצוב מדיניות וקבלת ההחלטות </a:t>
            </a:r>
            <a:r>
              <a:rPr lang="he-IL" dirty="0" smtClean="0"/>
              <a:t>בישראל בנושאים מדיניים-ביטחוניים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העבודה הדיפלומטית </a:t>
            </a:r>
            <a:r>
              <a:rPr lang="he-IL" dirty="0" smtClean="0"/>
              <a:t>ואתגרי משרד החוץ</a:t>
            </a:r>
          </a:p>
          <a:p>
            <a:r>
              <a:rPr lang="he-IL" dirty="0" smtClean="0"/>
              <a:t>פיתוח </a:t>
            </a:r>
            <a:r>
              <a:rPr lang="he-IL" b="1" dirty="0" smtClean="0"/>
              <a:t>חשיבה </a:t>
            </a:r>
            <a:r>
              <a:rPr lang="he-IL" b="1" dirty="0" smtClean="0"/>
              <a:t>אסטרטגית </a:t>
            </a:r>
            <a:r>
              <a:rPr lang="he-IL" dirty="0" smtClean="0"/>
              <a:t>והתנסות בשימוש בכלים מדיניים במסגרת </a:t>
            </a:r>
            <a:r>
              <a:rPr lang="he-IL" b="1" dirty="0" smtClean="0"/>
              <a:t>מערכה </a:t>
            </a:r>
            <a:r>
              <a:rPr lang="he-IL" dirty="0" smtClean="0"/>
              <a:t>ביטחונית-מדינית</a:t>
            </a:r>
          </a:p>
          <a:p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מטרות </a:t>
            </a:r>
            <a:r>
              <a:rPr lang="he-IL" b="1" dirty="0" smtClean="0">
                <a:solidFill>
                  <a:srgbClr val="002060"/>
                </a:solidFill>
              </a:rPr>
              <a:t>הציר המדיני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דיפלומטיית  תרבות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7632848" cy="5000832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he-IL" sz="4900" dirty="0" smtClean="0"/>
              <a:t>דיפלומטית פיתוח – מש"ב</a:t>
            </a: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קונסולרית - קונסול בצונאמי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יהודית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D:\Haim Waxman\Haim - Photos\IMG_2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771800" y="3068960"/>
            <a:ext cx="4552324" cy="3427964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13" descr="סוזן.JPG"/>
          <p:cNvPicPr>
            <a:picLocks noChangeAspect="1"/>
          </p:cNvPicPr>
          <p:nvPr/>
        </p:nvPicPr>
        <p:blipFill>
          <a:blip r:embed="rId2" cstate="print"/>
          <a:srcRect t="9956"/>
          <a:stretch>
            <a:fillRect/>
          </a:stretch>
        </p:blipFill>
        <p:spPr bwMode="auto">
          <a:xfrm>
            <a:off x="2093702" y="2060847"/>
            <a:ext cx="3126369" cy="30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2" descr="11_155 1772.jpg"/>
          <p:cNvPicPr>
            <a:picLocks noChangeAspect="1"/>
          </p:cNvPicPr>
          <p:nvPr/>
        </p:nvPicPr>
        <p:blipFill>
          <a:blip r:embed="rId2" cstate="print"/>
          <a:srcRect t="10320" b="9695"/>
          <a:stretch>
            <a:fillRect/>
          </a:stretch>
        </p:blipFill>
        <p:spPr bwMode="auto">
          <a:xfrm>
            <a:off x="395288" y="1916113"/>
            <a:ext cx="8388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ענן 4"/>
          <p:cNvSpPr/>
          <p:nvPr/>
        </p:nvSpPr>
        <p:spPr>
          <a:xfrm>
            <a:off x="2268538" y="549275"/>
            <a:ext cx="2663825" cy="1295400"/>
          </a:xfrm>
          <a:prstGeom prst="cloudCallout">
            <a:avLst>
              <a:gd name="adj1" fmla="val -67056"/>
              <a:gd name="adj2" fmla="val 1246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WHAT  AM  I DOING HERE?…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24 -9.06568E-7 L 3.05556E-6 -9.06568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 descr="C:\Users\haimwaxman\Desktop\תמונות למצגות\bran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3463131"/>
            <a:ext cx="2533650" cy="800100"/>
          </a:xfrm>
          <a:prstGeom prst="rect">
            <a:avLst/>
          </a:prstGeom>
          <a:noFill/>
        </p:spPr>
      </p:pic>
      <p:pic>
        <p:nvPicPr>
          <p:cNvPr id="11267" name="Picture 3" descr="C:\Users\haimwaxman\Desktop\תמונות למצגות\גל גדו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24790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D:\Haim Waxman\Haim - Photos\13_096 0057-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3825"/>
            <a:ext cx="6096000" cy="406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תפיסה בסיסית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עליית שחקנים תת -מדינתיים </a:t>
            </a:r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רכה </a:t>
            </a:r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בר-קיימא</a:t>
            </a:r>
          </a:p>
          <a:p>
            <a:r>
              <a:rPr lang="he-IL" dirty="0" smtClean="0"/>
              <a:t>הטלטלה </a:t>
            </a:r>
            <a:r>
              <a:rPr lang="he-IL" dirty="0" smtClean="0"/>
              <a:t>במזה"ת</a:t>
            </a:r>
          </a:p>
          <a:p>
            <a:r>
              <a:rPr lang="he-IL" dirty="0" smtClean="0"/>
              <a:t>עליית מעצמות אזוריות 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התקשורתית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4065315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הסכסוך 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הדה-הלגיטימציה </a:t>
            </a:r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יחסי דרג מדיני -צבאי</a:t>
            </a:r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פניה של הדיפלומטיה המודרנית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rId10" action="ppaction://hlinksldjump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25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הכרת </a:t>
            </a:r>
            <a:r>
              <a:rPr lang="he-IL" dirty="0" smtClean="0"/>
              <a:t>השחקנים</a:t>
            </a:r>
            <a:endParaRPr lang="he-IL" dirty="0" smtClean="0"/>
          </a:p>
          <a:p>
            <a:r>
              <a:rPr lang="he-IL" dirty="0" smtClean="0"/>
              <a:t>מיפוי </a:t>
            </a:r>
            <a:r>
              <a:rPr lang="he-IL" dirty="0" smtClean="0"/>
              <a:t>המערכת</a:t>
            </a:r>
          </a:p>
          <a:p>
            <a:r>
              <a:rPr lang="he-IL" dirty="0" smtClean="0"/>
              <a:t>הכרת הסביבה החיצונית והפנימית</a:t>
            </a:r>
            <a:endParaRPr lang="he-IL" dirty="0" smtClean="0"/>
          </a:p>
          <a:p>
            <a:r>
              <a:rPr lang="he-IL" dirty="0" smtClean="0"/>
              <a:t>גיבוש אינטרסים ויעדים</a:t>
            </a:r>
            <a:endParaRPr lang="he-IL" dirty="0" smtClean="0"/>
          </a:p>
          <a:p>
            <a:r>
              <a:rPr lang="he-IL" dirty="0" smtClean="0"/>
              <a:t>בניית אסטרטגיה </a:t>
            </a:r>
          </a:p>
          <a:p>
            <a:r>
              <a:rPr lang="he-IL" dirty="0" smtClean="0"/>
              <a:t>שימוש בכלים דיפלומטיים במסגרת מערכה: יצירת לגיטימציה, בניית קואליציות, מו"מ, תיווך, דיפלומטיה בילטראלית, </a:t>
            </a:r>
            <a:r>
              <a:rPr lang="he-IL" dirty="0" err="1" smtClean="0"/>
              <a:t>מולטילטראלית</a:t>
            </a:r>
            <a:r>
              <a:rPr lang="he-IL" dirty="0" smtClean="0"/>
              <a:t>, ציבורית, כלכלית ועוד</a:t>
            </a:r>
          </a:p>
          <a:p>
            <a:endParaRPr lang="he-IL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  <p:pic>
        <p:nvPicPr>
          <p:cNvPr id="6" name="Picture 2" descr="C:\Users\haimwaxman\Desktop\תמונות למצגות\חשיבה אסטרטגי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212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18524</TotalTime>
  <Words>636</Words>
  <Application>Microsoft Office PowerPoint</Application>
  <PresentationFormat>‫הצגה על המסך (4:3)</PresentationFormat>
  <Paragraphs>228</Paragraphs>
  <Slides>39</Slides>
  <Notes>26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0" baseType="lpstr">
      <vt:lpstr>ערכת נושא Office</vt:lpstr>
      <vt:lpstr> מבוא לציר המדיני </vt:lpstr>
      <vt:lpstr>על מה נדבר?</vt:lpstr>
      <vt:lpstr>מטרות הציר המדיני</vt:lpstr>
      <vt:lpstr>תפיסה בסיסית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</vt:lpstr>
      <vt:lpstr>חשיבה מדינית - תכנים</vt:lpstr>
      <vt:lpstr>מופעים מרכזיים של הציר המדיני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      משרד החוץ והדיפלומטיה הישראלית</vt:lpstr>
      <vt:lpstr>ככה זה התחיל... </vt:lpstr>
      <vt:lpstr>אז והיום..</vt:lpstr>
      <vt:lpstr>יישום או גם עיצוב?</vt:lpstr>
      <vt:lpstr>מבנה ארגוני משרד החוץ</vt:lpstr>
      <vt:lpstr>הרכב הנציגות הדיפלומטית</vt:lpstr>
      <vt:lpstr>איך פועל הדיפלומט?</vt:lpstr>
      <vt:lpstr>נושאים מדיניים-ביטחוניים מועצת הביטחון</vt:lpstr>
      <vt:lpstr>    נושאים מדיניים-ביטחוניים  הכללת הזרוע הצבאית של חיזבאללה ברשימת ארגוני  הטרור של האיחוד האירופי   </vt:lpstr>
      <vt:lpstr>פעילות במרחב המקוון ובמדיה החברתית</vt:lpstr>
      <vt:lpstr>שקופית 26</vt:lpstr>
      <vt:lpstr>מיתוג</vt:lpstr>
      <vt:lpstr>דיפלומטיה רב-צדדית</vt:lpstr>
      <vt:lpstr>דיפלומטיה כלכלית </vt:lpstr>
      <vt:lpstr>דיפלומטיית  תרבות</vt:lpstr>
      <vt:lpstr>דיפלומטית פיתוח – מש"ב </vt:lpstr>
      <vt:lpstr>עבודה קונסולרית - קונסול בצונאמי</vt:lpstr>
      <vt:lpstr>דיפלומטיה יהודית</vt:lpstr>
      <vt:lpstr>סוף</vt:lpstr>
      <vt:lpstr>שקופית 35</vt:lpstr>
      <vt:lpstr>שקופית 36</vt:lpstr>
      <vt:lpstr>שקופית 37</vt:lpstr>
      <vt:lpstr>שקופית 38</vt:lpstr>
      <vt:lpstr>שקופית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193</cp:revision>
  <dcterms:created xsi:type="dcterms:W3CDTF">2014-10-09T06:53:02Z</dcterms:created>
  <dcterms:modified xsi:type="dcterms:W3CDTF">2015-11-07T12:55:50Z</dcterms:modified>
</cp:coreProperties>
</file>