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7"/>
  </p:notesMasterIdLst>
  <p:sldIdLst>
    <p:sldId id="259" r:id="rId2"/>
    <p:sldId id="261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99FF99"/>
    <a:srgbClr val="66FF66"/>
    <a:srgbClr val="FFCC66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092" autoAdjust="0"/>
    <p:restoredTop sz="94660"/>
  </p:normalViewPr>
  <p:slideViewPr>
    <p:cSldViewPr>
      <p:cViewPr varScale="1">
        <p:scale>
          <a:sx n="96" d="100"/>
          <a:sy n="96" d="100"/>
        </p:scale>
        <p:origin x="-9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B23284AB-10B4-4B10-8932-B6028E3193A0}" type="datetimeFigureOut">
              <a:rPr lang="he-IL"/>
              <a:pPr>
                <a:defRPr/>
              </a:pPr>
              <a:t>כ"א/אלול/תשע"ג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 smtClean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ECCCC271-77E9-4C1E-99E2-AFD8FE69945C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670A73-A746-4EE9-9E4A-80575BF07B7D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  <p:sp>
        <p:nvSpPr>
          <p:cNvPr id="19461" name="מציין מיקום של כותרת תחתונה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he-IL" smtClean="0">
                <a:solidFill>
                  <a:srgbClr val="000000"/>
                </a:solidFill>
              </a:rPr>
              <a:t>פרופ' גבי בן דור קורס : תשתית הביטחון הלאומי</a:t>
            </a:r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5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747FA91-0A48-413A-BE22-9C2DE8D63D8C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16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E7BC29">
                    <a:shade val="75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9693E7A-1E43-4735-82F5-FDD19BE19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FD643F-746C-4978-8E3D-C42D0CA7D6F7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900A0EA-E79A-4112-9915-E2B7AD9F8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3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7D46042-6923-43C6-A903-40B439D8AD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מציין מיקום של תאריך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773D647-22D0-406F-9D6A-FB08051131B7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15" name="מציין מיקום של כותרת תחתונה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BBA7E2E-7A2F-4735-B772-65C1210916C9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6EC3EC-0B11-4BFB-8EF6-05A47EFC1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5" name="מציין מיקום של כותרת תחתונה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מציין מיקום של תאריך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5DDE16-55E4-425B-8FF0-0206681ED17B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17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E7BC29">
                    <a:shade val="75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7BAE441-89E9-4A85-A401-0BD3E091D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חבר ישר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7C16119-41AD-444B-82A6-6689C9836E1A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7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0694811-BB2E-4274-8AFF-839868226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8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64DD12-0377-407F-B17E-286E568173DA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19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53BA6E2-DF3B-4522-87AD-A4B03DC60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3C33FF-3C6F-472E-B835-DFE6477E3A9A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A05341-2654-45CA-8778-7D25E8BC7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3" name="מלבן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4" name="מלבן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8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A22BFD-0B66-4D4B-8B45-BE1DB1A5029A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9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67D31B3-9EB7-4630-8506-DB2FD2CD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6" name="מציין מיקום של מספר שקופית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E7BC29">
                    <a:shade val="75000"/>
                  </a:srgb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63E3D5-5493-4817-87A2-38BFC5507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מציין מיקום של תאריך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D846918-DC99-4544-B433-1C6FC3BABB71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18" name="מציין מיקום של כותרת תחתונה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6" name="מציין מיקום של מספר שקופית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49B479F-203B-43BA-9116-FFBF7F1B1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מציין מיקום של תאריך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5F867F-0D42-4C1C-9A70-78DB45C960A0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18" name="מציין מיקום של כותרת תחתונה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Times New Roman" pitchFamily="18" charset="0"/>
                <a:cs typeface="Times New Roman (Hebrew)" charset="0"/>
              </a:defRPr>
            </a:lvl1pPr>
          </a:lstStyle>
          <a:p>
            <a:pPr>
              <a:defRPr/>
            </a:pPr>
            <a:fld id="{6B05C920-5A69-4824-989F-2624DDA8B798}" type="datetime1">
              <a:rPr lang="en-US"/>
              <a:pPr>
                <a:defRPr/>
              </a:pPr>
              <a:t>8/27/2013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Times New Roman" pitchFamily="18" charset="0"/>
                <a:cs typeface="Times New Roman (Hebrew)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rgbClr val="E7BC29">
                    <a:shade val="75000"/>
                  </a:srgbClr>
                </a:solidFill>
                <a:latin typeface="Times New Roman" pitchFamily="18" charset="0"/>
                <a:cs typeface="Times New Roman (Hebrew)" charset="0"/>
              </a:defRPr>
            </a:lvl1pPr>
          </a:lstStyle>
          <a:p>
            <a:pPr>
              <a:defRPr/>
            </a:pPr>
            <a:fld id="{9A589CAF-CF71-4C89-A31B-413EA0933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מציין מיקום של כותרת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39" name="מציין מיקום טקסט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hdr="0" ftr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BA523"/>
          </a:solidFill>
          <a:latin typeface="+mj-lt"/>
          <a:ea typeface="+mj-ea"/>
          <a:cs typeface="Arial" pitchFamily="34" charset="0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Arial" pitchFamily="34" charset="0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9C85C0"/>
        </a:buClr>
        <a:buChar char="•"/>
        <a:defRPr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4213" y="2565400"/>
            <a:ext cx="7848600" cy="2447925"/>
          </a:xfrm>
        </p:spPr>
        <p:txBody>
          <a:bodyPr anchor="t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it-IT" altLang="en-US" sz="6600" b="1" dirty="0" smtClean="0">
                <a:solidFill>
                  <a:srgbClr val="FF0000"/>
                </a:solidFill>
                <a:cs typeface="+mj-cs"/>
              </a:rPr>
              <a:t>Decision</a:t>
            </a:r>
            <a:r>
              <a:rPr lang="he-IL" altLang="en-US" sz="6600" b="1" dirty="0" smtClean="0">
                <a:solidFill>
                  <a:srgbClr val="FF0000"/>
                </a:solidFill>
                <a:cs typeface="+mj-cs"/>
              </a:rPr>
              <a:t> </a:t>
            </a:r>
            <a:r>
              <a:rPr lang="it-IT" altLang="en-US" sz="6600" b="1" dirty="0" smtClean="0">
                <a:solidFill>
                  <a:srgbClr val="FF0000"/>
                </a:solidFill>
                <a:cs typeface="+mj-cs"/>
              </a:rPr>
              <a:t>Making</a:t>
            </a:r>
            <a:r>
              <a:rPr lang="it-IT" altLang="en-US" sz="6600" b="1" dirty="0" smtClean="0">
                <a:solidFill>
                  <a:srgbClr val="FF0000"/>
                </a:solidFill>
                <a:cs typeface="+mj-cs"/>
              </a:rPr>
              <a:t> </a:t>
            </a:r>
            <a:r>
              <a:rPr lang="it-IT" altLang="en-US" sz="6600" b="1" dirty="0" smtClean="0">
                <a:solidFill>
                  <a:srgbClr val="FF0000"/>
                </a:solidFill>
                <a:cs typeface="+mj-cs"/>
              </a:rPr>
              <a:t>in  </a:t>
            </a:r>
            <a:r>
              <a:rPr lang="it-IT" altLang="en-US" sz="6600" b="1" dirty="0" smtClean="0">
                <a:solidFill>
                  <a:srgbClr val="FF0000"/>
                </a:solidFill>
                <a:cs typeface="+mj-cs"/>
              </a:rPr>
              <a:t>National </a:t>
            </a:r>
            <a:r>
              <a:rPr lang="it-IT" altLang="en-US" sz="6600" b="1" dirty="0" smtClean="0">
                <a:solidFill>
                  <a:srgbClr val="FF0000"/>
                </a:solidFill>
                <a:cs typeface="+mj-cs"/>
              </a:rPr>
              <a:t>Security</a:t>
            </a:r>
            <a:endParaRPr lang="it-IT" altLang="en-US" sz="6600" b="1" dirty="0" smtClean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3315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66335AAB-451D-4955-8737-796C48B3A0DA}" type="slidenum">
              <a:rPr lang="en-US" smtClean="0">
                <a:solidFill>
                  <a:srgbClr val="CBA523"/>
                </a:solidFill>
              </a:rPr>
              <a:pPr/>
              <a:t>1</a:t>
            </a:fld>
            <a:endParaRPr lang="en-US" smtClean="0">
              <a:solidFill>
                <a:srgbClr val="CBA523"/>
              </a:solidFill>
            </a:endParaRPr>
          </a:p>
        </p:txBody>
      </p:sp>
      <p:pic>
        <p:nvPicPr>
          <p:cNvPr id="13316" name="Picture 3" descr="C:\Documents and Settings\גדעון מור\Desktop\עמותת מבל\סמל עמותה ואוניבר חיפה\logo-hebrew-english-no_slogan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1620837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מבל חדש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51700" y="188913"/>
            <a:ext cx="17129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2143109" y="6143644"/>
            <a:ext cx="478634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it-IT" sz="14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it-IT" sz="1400" b="1" dirty="0" smtClean="0">
                <a:solidFill>
                  <a:srgbClr val="000000"/>
                </a:solidFill>
                <a:latin typeface="Times New Roman" pitchFamily="18" charset="0"/>
              </a:rPr>
              <a:t>Prof. Gabi Ben-DorCourse Introduction: National Security Infrastructure</a:t>
            </a:r>
            <a:endParaRPr lang="he-IL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9F9FFCE5-B25F-4CE0-8D73-DB53718838F2}" type="slidenum">
              <a:rPr lang="en-US" smtClean="0">
                <a:solidFill>
                  <a:srgbClr val="CBA523"/>
                </a:solidFill>
              </a:rPr>
              <a:pPr/>
              <a:t>2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14340" name="Rectangle 15"/>
          <p:cNvSpPr>
            <a:spLocks noChangeArrowheads="1"/>
          </p:cNvSpPr>
          <p:nvPr/>
        </p:nvSpPr>
        <p:spPr bwMode="auto">
          <a:xfrm>
            <a:off x="2700338" y="1747838"/>
            <a:ext cx="388937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3600" dirty="0" smtClean="0"/>
              <a:t>Security Strategy</a:t>
            </a:r>
            <a:endParaRPr lang="it-IT" sz="3600" dirty="0"/>
          </a:p>
        </p:txBody>
      </p: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2700338" y="3403600"/>
            <a:ext cx="3889375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3600" dirty="0" smtClean="0"/>
              <a:t>Security Policy</a:t>
            </a:r>
            <a:endParaRPr lang="it-IT" sz="3600" dirty="0"/>
          </a:p>
        </p:txBody>
      </p:sp>
      <p:sp>
        <p:nvSpPr>
          <p:cNvPr id="14342" name="Rectangle 18"/>
          <p:cNvSpPr>
            <a:spLocks noChangeArrowheads="1"/>
          </p:cNvSpPr>
          <p:nvPr/>
        </p:nvSpPr>
        <p:spPr bwMode="auto">
          <a:xfrm>
            <a:off x="2700338" y="5059363"/>
            <a:ext cx="388937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3600" dirty="0" smtClean="0"/>
              <a:t>Doctrine</a:t>
            </a:r>
            <a:endParaRPr lang="it-IT" sz="3600" dirty="0"/>
          </a:p>
        </p:txBody>
      </p:sp>
      <p:sp>
        <p:nvSpPr>
          <p:cNvPr id="14343" name="AutoShape 19"/>
          <p:cNvSpPr>
            <a:spLocks noChangeArrowheads="1"/>
          </p:cNvSpPr>
          <p:nvPr/>
        </p:nvSpPr>
        <p:spPr bwMode="auto">
          <a:xfrm>
            <a:off x="4067175" y="4483100"/>
            <a:ext cx="360363" cy="504825"/>
          </a:xfrm>
          <a:prstGeom prst="upArrow">
            <a:avLst>
              <a:gd name="adj1" fmla="val 50000"/>
              <a:gd name="adj2" fmla="val 35022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14344" name="AutoShape 20"/>
          <p:cNvSpPr>
            <a:spLocks noChangeArrowheads="1"/>
          </p:cNvSpPr>
          <p:nvPr/>
        </p:nvSpPr>
        <p:spPr bwMode="auto">
          <a:xfrm>
            <a:off x="4932363" y="4483100"/>
            <a:ext cx="360362" cy="503238"/>
          </a:xfrm>
          <a:prstGeom prst="downArrow">
            <a:avLst>
              <a:gd name="adj1" fmla="val 50000"/>
              <a:gd name="adj2" fmla="val 34912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14345" name="AutoShape 21"/>
          <p:cNvSpPr>
            <a:spLocks noChangeArrowheads="1"/>
          </p:cNvSpPr>
          <p:nvPr/>
        </p:nvSpPr>
        <p:spPr bwMode="auto">
          <a:xfrm>
            <a:off x="3995738" y="2827338"/>
            <a:ext cx="360362" cy="504825"/>
          </a:xfrm>
          <a:prstGeom prst="upArrow">
            <a:avLst>
              <a:gd name="adj1" fmla="val 50000"/>
              <a:gd name="adj2" fmla="val 35022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14346" name="AutoShape 22"/>
          <p:cNvSpPr>
            <a:spLocks noChangeArrowheads="1"/>
          </p:cNvSpPr>
          <p:nvPr/>
        </p:nvSpPr>
        <p:spPr bwMode="auto">
          <a:xfrm>
            <a:off x="4932363" y="2827338"/>
            <a:ext cx="360362" cy="503237"/>
          </a:xfrm>
          <a:prstGeom prst="downArrow">
            <a:avLst>
              <a:gd name="adj1" fmla="val 50000"/>
              <a:gd name="adj2" fmla="val 34912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he-IL"/>
          </a:p>
        </p:txBody>
      </p:sp>
      <p:sp>
        <p:nvSpPr>
          <p:cNvPr id="14347" name="Text Box 24"/>
          <p:cNvSpPr txBox="1">
            <a:spLocks noChangeArrowheads="1"/>
          </p:cNvSpPr>
          <p:nvPr/>
        </p:nvSpPr>
        <p:spPr bwMode="auto">
          <a:xfrm>
            <a:off x="6804025" y="1892300"/>
            <a:ext cx="2160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 dirty="0" smtClean="0"/>
              <a:t>Basic Definitions</a:t>
            </a:r>
            <a:endParaRPr lang="it-IT" sz="2400" b="1" dirty="0"/>
          </a:p>
        </p:txBody>
      </p:sp>
      <p:sp>
        <p:nvSpPr>
          <p:cNvPr id="14348" name="Text Box 25"/>
          <p:cNvSpPr txBox="1">
            <a:spLocks noChangeArrowheads="1"/>
          </p:cNvSpPr>
          <p:nvPr/>
        </p:nvSpPr>
        <p:spPr bwMode="auto">
          <a:xfrm>
            <a:off x="142876" y="1603375"/>
            <a:ext cx="200023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000" b="1" dirty="0" smtClean="0"/>
              <a:t>All community</a:t>
            </a:r>
          </a:p>
          <a:p>
            <a:pPr algn="ctr">
              <a:spcBef>
                <a:spcPct val="50000"/>
              </a:spcBef>
            </a:pPr>
            <a:r>
              <a:rPr lang="it-IT" sz="2000" b="1" dirty="0" smtClean="0"/>
              <a:t>Society</a:t>
            </a:r>
            <a:endParaRPr lang="en-US" sz="2000" b="1" dirty="0"/>
          </a:p>
        </p:txBody>
      </p:sp>
      <p:sp>
        <p:nvSpPr>
          <p:cNvPr id="14349" name="Text Box 26"/>
          <p:cNvSpPr txBox="1">
            <a:spLocks noChangeArrowheads="1"/>
          </p:cNvSpPr>
          <p:nvPr/>
        </p:nvSpPr>
        <p:spPr bwMode="auto">
          <a:xfrm>
            <a:off x="7215206" y="3116263"/>
            <a:ext cx="192879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 dirty="0" smtClean="0"/>
              <a:t>Performance targets for the implementation of</a:t>
            </a:r>
            <a:endParaRPr lang="en-US" sz="1600" b="1" dirty="0"/>
          </a:p>
        </p:txBody>
      </p:sp>
      <p:sp>
        <p:nvSpPr>
          <p:cNvPr id="14350" name="Text Box 28"/>
          <p:cNvSpPr txBox="1">
            <a:spLocks noChangeArrowheads="1"/>
          </p:cNvSpPr>
          <p:nvPr/>
        </p:nvSpPr>
        <p:spPr bwMode="auto">
          <a:xfrm>
            <a:off x="71375" y="3324525"/>
            <a:ext cx="20002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/>
              <a:t>Government</a:t>
            </a:r>
          </a:p>
        </p:txBody>
      </p:sp>
      <p:sp>
        <p:nvSpPr>
          <p:cNvPr id="14351" name="Text Box 29"/>
          <p:cNvSpPr txBox="1">
            <a:spLocks noChangeArrowheads="1"/>
          </p:cNvSpPr>
          <p:nvPr/>
        </p:nvSpPr>
        <p:spPr bwMode="auto">
          <a:xfrm>
            <a:off x="539750" y="3690938"/>
            <a:ext cx="122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/>
              <a:t>Parties</a:t>
            </a:r>
          </a:p>
        </p:txBody>
      </p:sp>
      <p:sp>
        <p:nvSpPr>
          <p:cNvPr id="14352" name="Text Box 30"/>
          <p:cNvSpPr txBox="1">
            <a:spLocks noChangeArrowheads="1"/>
          </p:cNvSpPr>
          <p:nvPr/>
        </p:nvSpPr>
        <p:spPr bwMode="auto">
          <a:xfrm>
            <a:off x="-142908" y="4014621"/>
            <a:ext cx="2000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e-IL" sz="2400" b="1" dirty="0" smtClean="0"/>
              <a:t> </a:t>
            </a:r>
            <a:r>
              <a:rPr lang="it-IT" sz="2400" b="1" dirty="0" smtClean="0"/>
              <a:t>Knesset</a:t>
            </a:r>
            <a:r>
              <a:rPr lang="he-IL" sz="2400" b="1" dirty="0" smtClean="0"/>
              <a:t> </a:t>
            </a:r>
            <a:r>
              <a:rPr lang="en-US" sz="2400" b="1" dirty="0" smtClean="0"/>
              <a:t>(Parliament)</a:t>
            </a:r>
            <a:endParaRPr lang="it-IT" sz="2400" b="1" dirty="0" smtClean="0"/>
          </a:p>
        </p:txBody>
      </p:sp>
      <p:sp>
        <p:nvSpPr>
          <p:cNvPr id="14353" name="Text Box 31"/>
          <p:cNvSpPr txBox="1">
            <a:spLocks noChangeArrowheads="1"/>
          </p:cNvSpPr>
          <p:nvPr/>
        </p:nvSpPr>
        <p:spPr bwMode="auto">
          <a:xfrm>
            <a:off x="7596188" y="5059363"/>
            <a:ext cx="1366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/>
              <a:t>Power</a:t>
            </a:r>
            <a:endParaRPr lang="it-IT" sz="2400" b="1" dirty="0"/>
          </a:p>
        </p:txBody>
      </p:sp>
      <p:sp>
        <p:nvSpPr>
          <p:cNvPr id="14354" name="Text Box 32"/>
          <p:cNvSpPr txBox="1">
            <a:spLocks noChangeArrowheads="1"/>
          </p:cNvSpPr>
          <p:nvPr/>
        </p:nvSpPr>
        <p:spPr bwMode="auto">
          <a:xfrm>
            <a:off x="7164388" y="56356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/>
              <a:t>Territory</a:t>
            </a:r>
            <a:endParaRPr lang="it-IT" sz="2400" b="1" dirty="0"/>
          </a:p>
        </p:txBody>
      </p:sp>
      <p:sp>
        <p:nvSpPr>
          <p:cNvPr id="14355" name="Text Box 33"/>
          <p:cNvSpPr txBox="1">
            <a:spLocks noChangeArrowheads="1"/>
          </p:cNvSpPr>
          <p:nvPr/>
        </p:nvSpPr>
        <p:spPr bwMode="auto">
          <a:xfrm>
            <a:off x="0" y="5500702"/>
            <a:ext cx="21431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Professional echelon  </a:t>
            </a:r>
            <a:endParaRPr lang="en-US" sz="2400" b="1" dirty="0"/>
          </a:p>
        </p:txBody>
      </p:sp>
      <p:sp>
        <p:nvSpPr>
          <p:cNvPr id="14356" name="Text Box 34"/>
          <p:cNvSpPr txBox="1">
            <a:spLocks noChangeArrowheads="1"/>
          </p:cNvSpPr>
          <p:nvPr/>
        </p:nvSpPr>
        <p:spPr bwMode="auto">
          <a:xfrm>
            <a:off x="142844" y="5039037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dirty="0" smtClean="0"/>
              <a:t>Deployment</a:t>
            </a:r>
            <a:endParaRPr lang="it-IT" sz="2400" b="1" dirty="0"/>
          </a:p>
        </p:txBody>
      </p:sp>
      <p:sp>
        <p:nvSpPr>
          <p:cNvPr id="14357" name="Line 35"/>
          <p:cNvSpPr>
            <a:spLocks noChangeShapeType="1"/>
          </p:cNvSpPr>
          <p:nvPr/>
        </p:nvSpPr>
        <p:spPr bwMode="auto">
          <a:xfrm>
            <a:off x="6588125" y="3908425"/>
            <a:ext cx="1296988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14358" name="Line 36"/>
          <p:cNvSpPr>
            <a:spLocks noChangeShapeType="1"/>
          </p:cNvSpPr>
          <p:nvPr/>
        </p:nvSpPr>
        <p:spPr bwMode="auto">
          <a:xfrm>
            <a:off x="6588125" y="2179638"/>
            <a:ext cx="72072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14359" name="Line 37"/>
          <p:cNvSpPr>
            <a:spLocks noChangeShapeType="1"/>
          </p:cNvSpPr>
          <p:nvPr/>
        </p:nvSpPr>
        <p:spPr bwMode="auto">
          <a:xfrm>
            <a:off x="6588125" y="5275263"/>
            <a:ext cx="180022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14360" name="Line 38"/>
          <p:cNvSpPr>
            <a:spLocks noChangeShapeType="1"/>
          </p:cNvSpPr>
          <p:nvPr/>
        </p:nvSpPr>
        <p:spPr bwMode="auto">
          <a:xfrm>
            <a:off x="6588125" y="5851525"/>
            <a:ext cx="158432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he-IL"/>
          </a:p>
        </p:txBody>
      </p:sp>
      <p:sp>
        <p:nvSpPr>
          <p:cNvPr id="14361" name="Line 39"/>
          <p:cNvSpPr>
            <a:spLocks noChangeShapeType="1"/>
          </p:cNvSpPr>
          <p:nvPr/>
        </p:nvSpPr>
        <p:spPr bwMode="auto">
          <a:xfrm>
            <a:off x="1763713" y="3619500"/>
            <a:ext cx="935037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4362" name="Line 40"/>
          <p:cNvSpPr>
            <a:spLocks noChangeShapeType="1"/>
          </p:cNvSpPr>
          <p:nvPr/>
        </p:nvSpPr>
        <p:spPr bwMode="auto">
          <a:xfrm>
            <a:off x="1763713" y="3908425"/>
            <a:ext cx="935037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4363" name="Line 41"/>
          <p:cNvSpPr>
            <a:spLocks noChangeShapeType="1"/>
          </p:cNvSpPr>
          <p:nvPr/>
        </p:nvSpPr>
        <p:spPr bwMode="auto">
          <a:xfrm>
            <a:off x="1763713" y="4267200"/>
            <a:ext cx="935037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4364" name="Line 42"/>
          <p:cNvSpPr>
            <a:spLocks noChangeShapeType="1"/>
          </p:cNvSpPr>
          <p:nvPr/>
        </p:nvSpPr>
        <p:spPr bwMode="auto">
          <a:xfrm>
            <a:off x="1692275" y="5348288"/>
            <a:ext cx="100647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4365" name="Line 43"/>
          <p:cNvSpPr>
            <a:spLocks noChangeShapeType="1"/>
          </p:cNvSpPr>
          <p:nvPr/>
        </p:nvSpPr>
        <p:spPr bwMode="auto">
          <a:xfrm>
            <a:off x="1692275" y="5851525"/>
            <a:ext cx="100647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4366" name="Line 44"/>
          <p:cNvSpPr>
            <a:spLocks noChangeShapeType="1"/>
          </p:cNvSpPr>
          <p:nvPr/>
        </p:nvSpPr>
        <p:spPr bwMode="auto">
          <a:xfrm>
            <a:off x="1763713" y="2108200"/>
            <a:ext cx="936625" cy="0"/>
          </a:xfrm>
          <a:prstGeom prst="line">
            <a:avLst/>
          </a:prstGeom>
          <a:noFill/>
          <a:ln w="25400">
            <a:solidFill>
              <a:srgbClr val="800000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33" name="Rectangle 6"/>
          <p:cNvSpPr txBox="1">
            <a:spLocks noChangeArrowheads="1"/>
          </p:cNvSpPr>
          <p:nvPr/>
        </p:nvSpPr>
        <p:spPr bwMode="auto">
          <a:xfrm>
            <a:off x="179388" y="260350"/>
            <a:ext cx="878363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it-IT" altLang="en-US" sz="3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National security decision-making</a:t>
            </a:r>
            <a:endParaRPr lang="it-IT" altLang="en-US" sz="3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מלבן 31"/>
          <p:cNvSpPr/>
          <p:nvPr/>
        </p:nvSpPr>
        <p:spPr>
          <a:xfrm>
            <a:off x="928662" y="6006132"/>
            <a:ext cx="692948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rtl="0"/>
            <a:r>
              <a:rPr lang="it-IT" sz="1600" b="1" dirty="0" smtClean="0">
                <a:solidFill>
                  <a:srgbClr val="000000"/>
                </a:solidFill>
                <a:latin typeface="Times New Roman" pitchFamily="18" charset="0"/>
              </a:rPr>
              <a:t>Prof. Gabi Ben-Dor Course Introduction: National Security Infrastructure</a:t>
            </a:r>
            <a:endParaRPr lang="he-IL" sz="1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4DBB0227-731C-424F-9429-AD68EE1D0A94}" type="slidenum">
              <a:rPr lang="en-US" smtClean="0">
                <a:solidFill>
                  <a:srgbClr val="CBA523"/>
                </a:solidFill>
              </a:rPr>
              <a:pPr/>
              <a:t>3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179388" y="-26988"/>
            <a:ext cx="8783637" cy="86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it-IT" altLang="en-US" sz="3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National security decision-making</a:t>
            </a:r>
            <a:endParaRPr lang="it-IT" altLang="en-US" sz="3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76263" y="908050"/>
            <a:ext cx="8748712" cy="5761038"/>
            <a:chOff x="-23" y="323"/>
            <a:chExt cx="5783" cy="3844"/>
          </a:xfrm>
        </p:grpSpPr>
        <p:sp>
          <p:nvSpPr>
            <p:cNvPr id="15367" name="Rectangle 27" descr="Wide downward diagonal"/>
            <p:cNvSpPr>
              <a:spLocks noChangeArrowheads="1"/>
            </p:cNvSpPr>
            <p:nvPr/>
          </p:nvSpPr>
          <p:spPr bwMode="auto">
            <a:xfrm>
              <a:off x="-23" y="1106"/>
              <a:ext cx="5760" cy="136"/>
            </a:xfrm>
            <a:prstGeom prst="rect">
              <a:avLst/>
            </a:prstGeom>
            <a:pattFill prst="wdDnDiag">
              <a:fgClr>
                <a:srgbClr val="990099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368" name="Rectangle 26" descr="Wide downward diagonal"/>
            <p:cNvSpPr>
              <a:spLocks noChangeArrowheads="1"/>
            </p:cNvSpPr>
            <p:nvPr/>
          </p:nvSpPr>
          <p:spPr bwMode="auto">
            <a:xfrm>
              <a:off x="0" y="2568"/>
              <a:ext cx="5760" cy="137"/>
            </a:xfrm>
            <a:prstGeom prst="rect">
              <a:avLst/>
            </a:prstGeom>
            <a:pattFill prst="wdDnDiag">
              <a:fgClr>
                <a:srgbClr val="990099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369" name="Rectangle 5"/>
            <p:cNvSpPr>
              <a:spLocks noChangeArrowheads="1"/>
            </p:cNvSpPr>
            <p:nvPr/>
          </p:nvSpPr>
          <p:spPr bwMode="auto">
            <a:xfrm>
              <a:off x="2579" y="765"/>
              <a:ext cx="2358" cy="27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200" b="1" dirty="0" smtClean="0">
                  <a:cs typeface="David" pitchFamily="2" charset="-79"/>
                </a:rPr>
                <a:t>Objectives of the war</a:t>
              </a:r>
              <a:endParaRPr lang="it-IT" sz="2200" b="1" dirty="0">
                <a:cs typeface="David" pitchFamily="2" charset="-79"/>
              </a:endParaRPr>
            </a:p>
          </p:txBody>
        </p:sp>
        <p:sp>
          <p:nvSpPr>
            <p:cNvPr id="15370" name="Rectangle 4"/>
            <p:cNvSpPr>
              <a:spLocks noChangeArrowheads="1"/>
            </p:cNvSpPr>
            <p:nvPr/>
          </p:nvSpPr>
          <p:spPr bwMode="auto">
            <a:xfrm>
              <a:off x="3607" y="527"/>
              <a:ext cx="1753" cy="2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200" b="1" dirty="0" smtClean="0">
                  <a:cs typeface="David" pitchFamily="2" charset="-79"/>
                </a:rPr>
                <a:t>National policy</a:t>
              </a:r>
              <a:endParaRPr lang="it-IT" sz="2200" b="1" dirty="0">
                <a:cs typeface="David" pitchFamily="2" charset="-79"/>
              </a:endParaRPr>
            </a:p>
          </p:txBody>
        </p:sp>
        <p:sp>
          <p:nvSpPr>
            <p:cNvPr id="34" name="Rectangle 6"/>
            <p:cNvSpPr>
              <a:spLocks noChangeArrowheads="1"/>
            </p:cNvSpPr>
            <p:nvPr/>
          </p:nvSpPr>
          <p:spPr bwMode="auto">
            <a:xfrm>
              <a:off x="2639" y="1513"/>
              <a:ext cx="2358" cy="2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>
                <a:defRPr/>
              </a:pPr>
              <a:r>
                <a:rPr lang="en-US" sz="1600" b="1" dirty="0">
                  <a:cs typeface="David" pitchFamily="2" charset="-79"/>
                </a:rPr>
                <a:t>Designation of the security forces</a:t>
              </a:r>
            </a:p>
          </p:txBody>
        </p:sp>
        <p:sp>
          <p:nvSpPr>
            <p:cNvPr id="35" name="Rectangle 7"/>
            <p:cNvSpPr>
              <a:spLocks noChangeArrowheads="1"/>
            </p:cNvSpPr>
            <p:nvPr/>
          </p:nvSpPr>
          <p:spPr bwMode="auto">
            <a:xfrm>
              <a:off x="3667" y="1309"/>
              <a:ext cx="1753" cy="23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Grand Strategy</a:t>
              </a:r>
            </a:p>
          </p:txBody>
        </p:sp>
        <p:sp>
          <p:nvSpPr>
            <p:cNvPr id="36" name="Rectangle 8"/>
            <p:cNvSpPr>
              <a:spLocks noChangeArrowheads="1"/>
            </p:cNvSpPr>
            <p:nvPr/>
          </p:nvSpPr>
          <p:spPr bwMode="auto">
            <a:xfrm>
              <a:off x="2639" y="2159"/>
              <a:ext cx="2358" cy="27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vl="1" algn="ctr">
                <a:defRPr/>
              </a:pPr>
              <a:r>
                <a:rPr lang="en-US" sz="2200" b="1" dirty="0">
                  <a:cs typeface="David" pitchFamily="2" charset="-79"/>
                </a:rPr>
                <a:t>IDF </a:t>
              </a:r>
              <a:r>
                <a:rPr lang="en-US" sz="2200" b="1" dirty="0" smtClean="0">
                  <a:cs typeface="David" pitchFamily="2" charset="-79"/>
                </a:rPr>
                <a:t>tasks</a:t>
              </a:r>
              <a:endParaRPr lang="en-US" sz="2200" b="1" dirty="0">
                <a:cs typeface="David" pitchFamily="2" charset="-79"/>
              </a:endParaRPr>
            </a:p>
          </p:txBody>
        </p:sp>
        <p:sp>
          <p:nvSpPr>
            <p:cNvPr id="37" name="Rectangle 9"/>
            <p:cNvSpPr>
              <a:spLocks noChangeArrowheads="1"/>
            </p:cNvSpPr>
            <p:nvPr/>
          </p:nvSpPr>
          <p:spPr bwMode="auto">
            <a:xfrm>
              <a:off x="3667" y="1955"/>
              <a:ext cx="1753" cy="23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Strategy</a:t>
              </a:r>
            </a:p>
          </p:txBody>
        </p:sp>
        <p:sp>
          <p:nvSpPr>
            <p:cNvPr id="38" name="Rectangle 10"/>
            <p:cNvSpPr>
              <a:spLocks noChangeArrowheads="1"/>
            </p:cNvSpPr>
            <p:nvPr/>
          </p:nvSpPr>
          <p:spPr bwMode="auto">
            <a:xfrm>
              <a:off x="2637" y="3011"/>
              <a:ext cx="2359" cy="27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HPC + contingency plans</a:t>
              </a:r>
            </a:p>
          </p:txBody>
        </p:sp>
        <p:sp>
          <p:nvSpPr>
            <p:cNvPr id="39" name="Rectangle 11"/>
            <p:cNvSpPr>
              <a:spLocks noChangeArrowheads="1"/>
            </p:cNvSpPr>
            <p:nvPr/>
          </p:nvSpPr>
          <p:spPr bwMode="auto">
            <a:xfrm>
              <a:off x="3665" y="2807"/>
              <a:ext cx="1753" cy="23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Military strategy</a:t>
              </a:r>
            </a:p>
          </p:txBody>
        </p:sp>
        <p:sp>
          <p:nvSpPr>
            <p:cNvPr id="40" name="Rectangle 12"/>
            <p:cNvSpPr>
              <a:spLocks noChangeArrowheads="1"/>
            </p:cNvSpPr>
            <p:nvPr/>
          </p:nvSpPr>
          <p:spPr bwMode="auto">
            <a:xfrm>
              <a:off x="2639" y="3452"/>
              <a:ext cx="2358" cy="27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Greater tactic</a:t>
              </a:r>
            </a:p>
          </p:txBody>
        </p:sp>
        <p:sp>
          <p:nvSpPr>
            <p:cNvPr id="41" name="Rectangle 15"/>
            <p:cNvSpPr>
              <a:spLocks noChangeArrowheads="1"/>
            </p:cNvSpPr>
            <p:nvPr/>
          </p:nvSpPr>
          <p:spPr bwMode="auto">
            <a:xfrm>
              <a:off x="2637" y="3895"/>
              <a:ext cx="2359" cy="2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Tactics</a:t>
              </a: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80" y="765"/>
              <a:ext cx="177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cs typeface="David" pitchFamily="2" charset="-79"/>
                </a:rPr>
                <a:t>Political echelon</a:t>
              </a:r>
              <a:endPara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endParaRP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68" y="1433"/>
              <a:ext cx="1983" cy="1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David" pitchFamily="2" charset="-79"/>
                </a:rPr>
                <a:t>Political echelon</a:t>
              </a:r>
            </a:p>
            <a:p>
              <a:pPr algn="ctr">
                <a:spcBef>
                  <a:spcPct val="50000"/>
                </a:spcBef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  <a:cs typeface="David" pitchFamily="2" charset="-79"/>
                </a:rPr>
                <a:t>Determines in consultation with the military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04" y="3292"/>
              <a:ext cx="1512" cy="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cs typeface="David" pitchFamily="2" charset="-79"/>
                </a:rPr>
                <a:t>Military echelon </a:t>
              </a:r>
              <a:endPara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endParaRPr>
            </a:p>
          </p:txBody>
        </p:sp>
        <p:sp>
          <p:nvSpPr>
            <p:cNvPr id="15382" name="Line 20"/>
            <p:cNvSpPr>
              <a:spLocks noChangeShapeType="1"/>
            </p:cNvSpPr>
            <p:nvPr/>
          </p:nvSpPr>
          <p:spPr bwMode="auto">
            <a:xfrm>
              <a:off x="3908" y="1072"/>
              <a:ext cx="0" cy="2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3" name="Line 21"/>
            <p:cNvSpPr>
              <a:spLocks noChangeShapeType="1"/>
            </p:cNvSpPr>
            <p:nvPr/>
          </p:nvSpPr>
          <p:spPr bwMode="auto">
            <a:xfrm>
              <a:off x="3908" y="2534"/>
              <a:ext cx="0" cy="2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4" name="Line 22"/>
            <p:cNvSpPr>
              <a:spLocks noChangeShapeType="1"/>
            </p:cNvSpPr>
            <p:nvPr/>
          </p:nvSpPr>
          <p:spPr bwMode="auto">
            <a:xfrm>
              <a:off x="3908" y="3317"/>
              <a:ext cx="0" cy="1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5" name="Line 23"/>
            <p:cNvSpPr>
              <a:spLocks noChangeShapeType="1"/>
            </p:cNvSpPr>
            <p:nvPr/>
          </p:nvSpPr>
          <p:spPr bwMode="auto">
            <a:xfrm>
              <a:off x="3908" y="1820"/>
              <a:ext cx="0" cy="1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6" name="Line 24"/>
            <p:cNvSpPr>
              <a:spLocks noChangeShapeType="1"/>
            </p:cNvSpPr>
            <p:nvPr/>
          </p:nvSpPr>
          <p:spPr bwMode="auto">
            <a:xfrm>
              <a:off x="3908" y="3759"/>
              <a:ext cx="0" cy="1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7" name="Line 28"/>
            <p:cNvSpPr>
              <a:spLocks noChangeShapeType="1"/>
            </p:cNvSpPr>
            <p:nvPr/>
          </p:nvSpPr>
          <p:spPr bwMode="auto">
            <a:xfrm flipV="1">
              <a:off x="1153" y="2577"/>
              <a:ext cx="1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8" name="Line 29"/>
            <p:cNvSpPr>
              <a:spLocks noChangeShapeType="1"/>
            </p:cNvSpPr>
            <p:nvPr/>
          </p:nvSpPr>
          <p:spPr bwMode="auto">
            <a:xfrm>
              <a:off x="1065" y="323"/>
              <a:ext cx="0" cy="3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5389" name="Line 30"/>
            <p:cNvSpPr>
              <a:spLocks noChangeShapeType="1"/>
            </p:cNvSpPr>
            <p:nvPr/>
          </p:nvSpPr>
          <p:spPr bwMode="auto">
            <a:xfrm>
              <a:off x="1065" y="1037"/>
              <a:ext cx="0" cy="44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53" name="Text Box 19"/>
          <p:cNvSpPr txBox="1">
            <a:spLocks noChangeArrowheads="1"/>
          </p:cNvSpPr>
          <p:nvPr/>
        </p:nvSpPr>
        <p:spPr bwMode="auto">
          <a:xfrm>
            <a:off x="1020763" y="647700"/>
            <a:ext cx="7200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en-US" sz="3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David" pitchFamily="2" charset="-79"/>
              </a:rPr>
              <a:t>The National “Orderly Work”</a:t>
            </a:r>
            <a:endParaRPr lang="en-US" sz="3000" b="1" u="sng" dirty="0">
              <a:effectLst>
                <a:outerShdw blurRad="38100" dist="38100" dir="2700000" algn="tl">
                  <a:srgbClr val="C0C0C0"/>
                </a:outerShdw>
              </a:effectLst>
              <a:cs typeface="David" pitchFamily="2" charset="-79"/>
            </a:endParaRPr>
          </a:p>
        </p:txBody>
      </p:sp>
      <p:sp>
        <p:nvSpPr>
          <p:cNvPr id="31" name="מלבן 30"/>
          <p:cNvSpPr/>
          <p:nvPr/>
        </p:nvSpPr>
        <p:spPr>
          <a:xfrm>
            <a:off x="928662" y="6099595"/>
            <a:ext cx="692948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rtl="0"/>
            <a:r>
              <a:rPr lang="it-IT" sz="1600" b="1" dirty="0" smtClean="0">
                <a:solidFill>
                  <a:srgbClr val="000000"/>
                </a:solidFill>
                <a:latin typeface="Times New Roman" pitchFamily="18" charset="0"/>
              </a:rPr>
              <a:t>Prof. Gabi Ben-Dor Course Introduction: National Security Infrastructure</a:t>
            </a:r>
            <a:endParaRPr lang="he-IL" sz="1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C27E7CC8-CC77-4652-8F32-44B6FEB730C5}" type="slidenum">
              <a:rPr lang="en-US" smtClean="0">
                <a:solidFill>
                  <a:srgbClr val="CBA523"/>
                </a:solidFill>
              </a:rPr>
              <a:pPr/>
              <a:t>4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179388" y="-100013"/>
            <a:ext cx="8783637" cy="86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lang="it-IT" altLang="en-US" sz="3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National </a:t>
            </a:r>
            <a:r>
              <a:rPr lang="it-IT" altLang="en-US" sz="36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Security Decision-Making</a:t>
            </a:r>
            <a:endParaRPr lang="it-IT" altLang="en-US" sz="3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0" y="839788"/>
            <a:ext cx="8786196" cy="5902325"/>
            <a:chOff x="113" y="255"/>
            <a:chExt cx="5512" cy="3849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4386" y="1081"/>
              <a:ext cx="1239" cy="2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>
                <a:defRPr/>
              </a:pPr>
              <a:r>
                <a:rPr lang="it-IT" b="1" dirty="0">
                  <a:cs typeface="David" pitchFamily="2" charset="-79"/>
                </a:rPr>
                <a:t>Security Concept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384" y="1319"/>
              <a:ext cx="1241" cy="2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rtl="0">
                <a:defRPr/>
              </a:pPr>
              <a:r>
                <a:rPr lang="it-IT" sz="1600" b="1" dirty="0">
                  <a:cs typeface="David" pitchFamily="2" charset="-79"/>
                </a:rPr>
                <a:t>Resource constraints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9" y="960"/>
              <a:ext cx="1103" cy="2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Current power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49" y="1198"/>
              <a:ext cx="1103" cy="2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200" b="1" dirty="0">
                  <a:cs typeface="David" pitchFamily="2" charset="-79"/>
                </a:rPr>
                <a:t>Technology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49" y="1436"/>
              <a:ext cx="1103" cy="2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>
                <a:defRPr/>
              </a:pPr>
              <a:r>
                <a:rPr lang="it-IT" b="1" dirty="0">
                  <a:cs typeface="David" pitchFamily="2" charset="-79"/>
                </a:rPr>
                <a:t>Supply of weapons</a:t>
              </a:r>
            </a:p>
          </p:txBody>
        </p:sp>
        <p:grpSp>
          <p:nvGrpSpPr>
            <p:cNvPr id="16395" name="Group 43"/>
            <p:cNvGrpSpPr>
              <a:grpSpLocks/>
            </p:cNvGrpSpPr>
            <p:nvPr/>
          </p:nvGrpSpPr>
          <p:grpSpPr bwMode="auto">
            <a:xfrm>
              <a:off x="1791" y="255"/>
              <a:ext cx="2359" cy="408"/>
              <a:chOff x="1791" y="255"/>
              <a:chExt cx="2359" cy="408"/>
            </a:xfrm>
          </p:grpSpPr>
          <p:sp>
            <p:nvSpPr>
              <p:cNvPr id="50" name="Rectangle 9"/>
              <p:cNvSpPr>
                <a:spLocks noChangeArrowheads="1"/>
              </p:cNvSpPr>
              <p:nvPr/>
            </p:nvSpPr>
            <p:spPr bwMode="auto">
              <a:xfrm>
                <a:off x="1791" y="255"/>
                <a:ext cx="2359" cy="204"/>
              </a:xfrm>
              <a:prstGeom prst="rect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it-IT" sz="2400" b="1" dirty="0">
                    <a:solidFill>
                      <a:schemeClr val="bg1"/>
                    </a:solidFill>
                    <a:cs typeface="David" pitchFamily="2" charset="-79"/>
                  </a:rPr>
                  <a:t>Potential threat</a:t>
                </a:r>
              </a:p>
            </p:txBody>
          </p:sp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2940" y="459"/>
                <a:ext cx="1210" cy="204"/>
              </a:xfrm>
              <a:prstGeom prst="rect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it-IT" sz="2400" b="1" dirty="0">
                    <a:solidFill>
                      <a:schemeClr val="bg1"/>
                    </a:solidFill>
                    <a:cs typeface="David" pitchFamily="2" charset="-79"/>
                  </a:rPr>
                  <a:t>Intent</a:t>
                </a:r>
              </a:p>
            </p:txBody>
          </p:sp>
          <p:sp>
            <p:nvSpPr>
              <p:cNvPr id="52" name="Rectangle 11"/>
              <p:cNvSpPr>
                <a:spLocks noChangeArrowheads="1"/>
              </p:cNvSpPr>
              <p:nvPr/>
            </p:nvSpPr>
            <p:spPr bwMode="auto">
              <a:xfrm>
                <a:off x="1791" y="459"/>
                <a:ext cx="1180" cy="204"/>
              </a:xfrm>
              <a:prstGeom prst="rect">
                <a:avLst/>
              </a:prstGeom>
              <a:solidFill>
                <a:schemeClr val="accent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it-IT" sz="2400" b="1" dirty="0">
                    <a:solidFill>
                      <a:schemeClr val="bg1"/>
                    </a:solidFill>
                    <a:cs typeface="David" pitchFamily="2" charset="-79"/>
                  </a:rPr>
                  <a:t>Ability</a:t>
                </a:r>
              </a:p>
            </p:txBody>
          </p:sp>
        </p:grp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1762" y="1139"/>
              <a:ext cx="2237" cy="2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>
                <a:defRPr/>
              </a:pPr>
              <a:r>
                <a:rPr lang="it-IT" sz="2000" b="1" dirty="0">
                  <a:cs typeface="David" pitchFamily="2" charset="-79"/>
                </a:rPr>
                <a:t>Appreciation of situation</a:t>
              </a:r>
            </a:p>
          </p:txBody>
        </p:sp>
        <p:sp>
          <p:nvSpPr>
            <p:cNvPr id="16397" name="Rectangle 14"/>
            <p:cNvSpPr>
              <a:spLocks noChangeArrowheads="1"/>
            </p:cNvSpPr>
            <p:nvPr/>
          </p:nvSpPr>
          <p:spPr bwMode="auto">
            <a:xfrm>
              <a:off x="1717" y="1604"/>
              <a:ext cx="1090" cy="23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200" b="1" dirty="0" smtClean="0">
                  <a:cs typeface="David" pitchFamily="2" charset="-79"/>
                </a:rPr>
                <a:t>Risk</a:t>
              </a:r>
              <a:endParaRPr lang="it-IT" sz="2200" b="1" dirty="0">
                <a:cs typeface="David" pitchFamily="2" charset="-79"/>
              </a:endParaRPr>
            </a:p>
          </p:txBody>
        </p:sp>
        <p:sp>
          <p:nvSpPr>
            <p:cNvPr id="16398" name="Rectangle 16"/>
            <p:cNvSpPr>
              <a:spLocks noChangeArrowheads="1"/>
            </p:cNvSpPr>
            <p:nvPr/>
          </p:nvSpPr>
          <p:spPr bwMode="auto">
            <a:xfrm>
              <a:off x="2981" y="1615"/>
              <a:ext cx="1090" cy="23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sz="2200" b="1" dirty="0" smtClean="0">
                  <a:cs typeface="David" pitchFamily="2" charset="-79"/>
                </a:rPr>
                <a:t>Opportunities</a:t>
              </a: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2071" y="2115"/>
              <a:ext cx="1724" cy="36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>
                <a:defRPr/>
              </a:pPr>
              <a:r>
                <a:rPr lang="it-IT" sz="1400" b="1" dirty="0">
                  <a:cs typeface="David" pitchFamily="2" charset="-79"/>
                </a:rPr>
                <a:t>Response - principles of action</a:t>
              </a:r>
            </a:p>
          </p:txBody>
        </p:sp>
        <p:sp>
          <p:nvSpPr>
            <p:cNvPr id="16" name="Oval 18"/>
            <p:cNvSpPr>
              <a:spLocks noChangeArrowheads="1"/>
            </p:cNvSpPr>
            <p:nvPr/>
          </p:nvSpPr>
          <p:spPr bwMode="auto">
            <a:xfrm>
              <a:off x="1829" y="2694"/>
              <a:ext cx="2237" cy="23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it-IT" sz="2400" b="1" dirty="0">
                  <a:cs typeface="David" pitchFamily="2" charset="-79"/>
                </a:rPr>
                <a:t>Directional effort</a:t>
              </a:r>
            </a:p>
          </p:txBody>
        </p:sp>
        <p:grpSp>
          <p:nvGrpSpPr>
            <p:cNvPr id="16401" name="Group 25"/>
            <p:cNvGrpSpPr>
              <a:grpSpLocks/>
            </p:cNvGrpSpPr>
            <p:nvPr/>
          </p:nvGrpSpPr>
          <p:grpSpPr bwMode="auto">
            <a:xfrm>
              <a:off x="3885" y="2980"/>
              <a:ext cx="1497" cy="1036"/>
              <a:chOff x="2978" y="3253"/>
              <a:chExt cx="1497" cy="1036"/>
            </a:xfrm>
          </p:grpSpPr>
          <p:sp>
            <p:nvSpPr>
              <p:cNvPr id="16429" name="AutoShape 19"/>
              <p:cNvSpPr>
                <a:spLocks noChangeArrowheads="1"/>
              </p:cNvSpPr>
              <p:nvPr/>
            </p:nvSpPr>
            <p:spPr bwMode="auto">
              <a:xfrm>
                <a:off x="2978" y="3253"/>
                <a:ext cx="1497" cy="844"/>
              </a:xfrm>
              <a:prstGeom prst="flowChartSummingJunct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e-IL"/>
              </a:p>
            </p:txBody>
          </p:sp>
          <p:sp>
            <p:nvSpPr>
              <p:cNvPr id="16430" name="Text Box 20"/>
              <p:cNvSpPr txBox="1">
                <a:spLocks noChangeArrowheads="1"/>
              </p:cNvSpPr>
              <p:nvPr/>
            </p:nvSpPr>
            <p:spPr bwMode="auto">
              <a:xfrm>
                <a:off x="3522" y="3298"/>
                <a:ext cx="453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it-IT" b="1" dirty="0" smtClean="0">
                    <a:cs typeface="David" pitchFamily="2" charset="-79"/>
                  </a:rPr>
                  <a:t>Air</a:t>
                </a:r>
              </a:p>
              <a:p>
                <a:pPr algn="ctr">
                  <a:spcBef>
                    <a:spcPct val="50000"/>
                  </a:spcBef>
                </a:pPr>
                <a:endParaRPr lang="en-US" b="1" dirty="0">
                  <a:cs typeface="David" pitchFamily="2" charset="-79"/>
                </a:endParaRPr>
              </a:p>
            </p:txBody>
          </p:sp>
          <p:sp>
            <p:nvSpPr>
              <p:cNvPr id="16431" name="Text Box 21"/>
              <p:cNvSpPr txBox="1">
                <a:spLocks noChangeArrowheads="1"/>
              </p:cNvSpPr>
              <p:nvPr/>
            </p:nvSpPr>
            <p:spPr bwMode="auto">
              <a:xfrm>
                <a:off x="3957" y="3521"/>
                <a:ext cx="518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cs typeface="David" pitchFamily="2" charset="-79"/>
                  </a:rPr>
                  <a:t>Land</a:t>
                </a:r>
              </a:p>
              <a:p>
                <a:pPr algn="ctr">
                  <a:spcBef>
                    <a:spcPct val="50000"/>
                  </a:spcBef>
                </a:pPr>
                <a:endParaRPr lang="en-US" b="1" dirty="0">
                  <a:cs typeface="David" pitchFamily="2" charset="-79"/>
                </a:endParaRPr>
              </a:p>
            </p:txBody>
          </p:sp>
          <p:sp>
            <p:nvSpPr>
              <p:cNvPr id="16432" name="Text Box 22"/>
              <p:cNvSpPr txBox="1">
                <a:spLocks noChangeArrowheads="1"/>
              </p:cNvSpPr>
              <p:nvPr/>
            </p:nvSpPr>
            <p:spPr bwMode="auto">
              <a:xfrm>
                <a:off x="3069" y="3570"/>
                <a:ext cx="453" cy="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 dirty="0" smtClean="0">
                    <a:cs typeface="David" pitchFamily="2" charset="-79"/>
                  </a:rPr>
                  <a:t>Sea </a:t>
                </a:r>
                <a:endParaRPr lang="en-US" b="1" dirty="0">
                  <a:cs typeface="David" pitchFamily="2" charset="-79"/>
                </a:endParaRPr>
              </a:p>
            </p:txBody>
          </p:sp>
          <p:sp>
            <p:nvSpPr>
              <p:cNvPr id="16433" name="Text Box 23"/>
              <p:cNvSpPr txBox="1">
                <a:spLocks noChangeArrowheads="1"/>
              </p:cNvSpPr>
              <p:nvPr/>
            </p:nvSpPr>
            <p:spPr bwMode="auto">
              <a:xfrm>
                <a:off x="3284" y="3797"/>
                <a:ext cx="986" cy="4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it-IT" sz="1600" b="1" dirty="0" smtClean="0">
                    <a:cs typeface="David" pitchFamily="2" charset="-79"/>
                  </a:rPr>
                  <a:t>Intelligence</a:t>
                </a:r>
              </a:p>
              <a:p>
                <a:pPr algn="ctr">
                  <a:spcBef>
                    <a:spcPct val="50000"/>
                  </a:spcBef>
                </a:pPr>
                <a:endParaRPr lang="en-US" b="1" dirty="0">
                  <a:cs typeface="David" pitchFamily="2" charset="-79"/>
                </a:endParaRPr>
              </a:p>
            </p:txBody>
          </p:sp>
        </p:grpSp>
        <p:grpSp>
          <p:nvGrpSpPr>
            <p:cNvPr id="16402" name="Group 33"/>
            <p:cNvGrpSpPr>
              <a:grpSpLocks/>
            </p:cNvGrpSpPr>
            <p:nvPr/>
          </p:nvGrpSpPr>
          <p:grpSpPr bwMode="auto">
            <a:xfrm>
              <a:off x="113" y="2251"/>
              <a:ext cx="1497" cy="862"/>
              <a:chOff x="431" y="2795"/>
              <a:chExt cx="1451" cy="907"/>
            </a:xfrm>
          </p:grpSpPr>
          <p:grpSp>
            <p:nvGrpSpPr>
              <p:cNvPr id="16423" name="Group 29"/>
              <p:cNvGrpSpPr>
                <a:grpSpLocks/>
              </p:cNvGrpSpPr>
              <p:nvPr/>
            </p:nvGrpSpPr>
            <p:grpSpPr bwMode="auto">
              <a:xfrm>
                <a:off x="431" y="2795"/>
                <a:ext cx="1451" cy="907"/>
                <a:chOff x="431" y="2795"/>
                <a:chExt cx="1451" cy="907"/>
              </a:xfrm>
            </p:grpSpPr>
            <p:sp>
              <p:nvSpPr>
                <p:cNvPr id="16426" name="Oval 26"/>
                <p:cNvSpPr>
                  <a:spLocks noChangeArrowheads="1"/>
                </p:cNvSpPr>
                <p:nvPr/>
              </p:nvSpPr>
              <p:spPr bwMode="auto">
                <a:xfrm>
                  <a:off x="431" y="2795"/>
                  <a:ext cx="1451" cy="907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he-IL"/>
                </a:p>
              </p:txBody>
            </p:sp>
            <p:sp>
              <p:nvSpPr>
                <p:cNvPr id="16427" name="Line 28"/>
                <p:cNvSpPr>
                  <a:spLocks noChangeShapeType="1"/>
                </p:cNvSpPr>
                <p:nvPr/>
              </p:nvSpPr>
              <p:spPr bwMode="auto">
                <a:xfrm>
                  <a:off x="612" y="2931"/>
                  <a:ext cx="1043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he-IL"/>
                </a:p>
              </p:txBody>
            </p:sp>
            <p:sp>
              <p:nvSpPr>
                <p:cNvPr id="16428" name="Oval 27"/>
                <p:cNvSpPr>
                  <a:spLocks noChangeArrowheads="1"/>
                </p:cNvSpPr>
                <p:nvPr/>
              </p:nvSpPr>
              <p:spPr bwMode="auto">
                <a:xfrm>
                  <a:off x="748" y="3067"/>
                  <a:ext cx="862" cy="39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rtl="0"/>
                  <a:r>
                    <a:rPr lang="it-IT" sz="1400" b="1" dirty="0" smtClean="0">
                      <a:cs typeface="David" pitchFamily="2" charset="-79"/>
                    </a:rPr>
                    <a:t>Building power</a:t>
                  </a:r>
                  <a:endParaRPr lang="it-IT" sz="1400" b="1" dirty="0">
                    <a:cs typeface="David" pitchFamily="2" charset="-79"/>
                  </a:endParaRPr>
                </a:p>
              </p:txBody>
            </p:sp>
          </p:grpSp>
          <p:sp>
            <p:nvSpPr>
              <p:cNvPr id="16424" name="Text Box 31"/>
              <p:cNvSpPr txBox="1">
                <a:spLocks noChangeArrowheads="1"/>
              </p:cNvSpPr>
              <p:nvPr/>
            </p:nvSpPr>
            <p:spPr bwMode="auto">
              <a:xfrm>
                <a:off x="692" y="2841"/>
                <a:ext cx="920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1600" b="1" dirty="0" smtClean="0">
                    <a:cs typeface="David" pitchFamily="2" charset="-79"/>
                  </a:rPr>
                  <a:t>Use of force</a:t>
                </a:r>
                <a:endParaRPr lang="it-IT" sz="1600" b="1" dirty="0">
                  <a:cs typeface="David" pitchFamily="2" charset="-79"/>
                </a:endParaRPr>
              </a:p>
            </p:txBody>
          </p:sp>
          <p:sp>
            <p:nvSpPr>
              <p:cNvPr id="16425" name="Text Box 24"/>
              <p:cNvSpPr txBox="1">
                <a:spLocks noChangeArrowheads="1"/>
              </p:cNvSpPr>
              <p:nvPr/>
            </p:nvSpPr>
            <p:spPr bwMode="auto">
              <a:xfrm>
                <a:off x="440" y="3403"/>
                <a:ext cx="1034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1600" b="1" dirty="0" smtClean="0">
                    <a:cs typeface="David" pitchFamily="2" charset="-79"/>
                  </a:rPr>
                  <a:t>Preparation</a:t>
                </a:r>
                <a:endParaRPr lang="it-IT" sz="1600" b="1" dirty="0">
                  <a:cs typeface="David" pitchFamily="2" charset="-79"/>
                </a:endParaRPr>
              </a:p>
            </p:txBody>
          </p:sp>
        </p:grpSp>
        <p:grpSp>
          <p:nvGrpSpPr>
            <p:cNvPr id="16403" name="Group 40"/>
            <p:cNvGrpSpPr>
              <a:grpSpLocks/>
            </p:cNvGrpSpPr>
            <p:nvPr/>
          </p:nvGrpSpPr>
          <p:grpSpPr bwMode="auto">
            <a:xfrm>
              <a:off x="719" y="3214"/>
              <a:ext cx="1321" cy="890"/>
              <a:chOff x="2262" y="3287"/>
              <a:chExt cx="1321" cy="890"/>
            </a:xfrm>
          </p:grpSpPr>
          <p:sp>
            <p:nvSpPr>
              <p:cNvPr id="16418" name="AutoShape 32"/>
              <p:cNvSpPr>
                <a:spLocks noChangeArrowheads="1"/>
              </p:cNvSpPr>
              <p:nvPr/>
            </p:nvSpPr>
            <p:spPr bwMode="auto">
              <a:xfrm>
                <a:off x="2352" y="3287"/>
                <a:ext cx="1180" cy="890"/>
              </a:xfrm>
              <a:prstGeom prst="flowChartOr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16419" name="Text Box 36"/>
              <p:cNvSpPr txBox="1">
                <a:spLocks noChangeArrowheads="1"/>
              </p:cNvSpPr>
              <p:nvPr/>
            </p:nvSpPr>
            <p:spPr bwMode="auto">
              <a:xfrm>
                <a:off x="2942" y="3461"/>
                <a:ext cx="596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 rtl="0">
                  <a:spcBef>
                    <a:spcPct val="50000"/>
                  </a:spcBef>
                </a:pPr>
                <a:r>
                  <a:rPr lang="it-IT" sz="1200" b="1" dirty="0" smtClean="0">
                    <a:cs typeface="David" pitchFamily="2" charset="-79"/>
                  </a:rPr>
                  <a:t>Order of battle</a:t>
                </a:r>
                <a:endParaRPr lang="it-IT" sz="1200" b="1" dirty="0">
                  <a:cs typeface="David" pitchFamily="2" charset="-79"/>
                </a:endParaRPr>
              </a:p>
            </p:txBody>
          </p:sp>
          <p:sp>
            <p:nvSpPr>
              <p:cNvPr id="16420" name="Text Box 37"/>
              <p:cNvSpPr txBox="1">
                <a:spLocks noChangeArrowheads="1"/>
              </p:cNvSpPr>
              <p:nvPr/>
            </p:nvSpPr>
            <p:spPr bwMode="auto">
              <a:xfrm>
                <a:off x="2443" y="3469"/>
                <a:ext cx="453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1600" b="1" dirty="0" smtClean="0">
                    <a:cs typeface="David" pitchFamily="2" charset="-79"/>
                  </a:rPr>
                  <a:t>Full</a:t>
                </a:r>
                <a:endParaRPr lang="it-IT" sz="1600" b="1" dirty="0">
                  <a:cs typeface="David" pitchFamily="2" charset="-79"/>
                </a:endParaRPr>
              </a:p>
            </p:txBody>
          </p:sp>
          <p:sp>
            <p:nvSpPr>
              <p:cNvPr id="16421" name="Text Box 38"/>
              <p:cNvSpPr txBox="1">
                <a:spLocks noChangeArrowheads="1"/>
              </p:cNvSpPr>
              <p:nvPr/>
            </p:nvSpPr>
            <p:spPr bwMode="auto">
              <a:xfrm>
                <a:off x="2597" y="3839"/>
                <a:ext cx="9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1200" b="1" dirty="0" smtClean="0">
                    <a:cs typeface="David" pitchFamily="2" charset="-79"/>
                  </a:rPr>
                  <a:t>Intensification</a:t>
                </a:r>
                <a:endParaRPr lang="it-IT" sz="1200" b="1" dirty="0">
                  <a:cs typeface="David" pitchFamily="2" charset="-79"/>
                </a:endParaRPr>
              </a:p>
            </p:txBody>
          </p:sp>
          <p:sp>
            <p:nvSpPr>
              <p:cNvPr id="16422" name="Text Box 39"/>
              <p:cNvSpPr txBox="1">
                <a:spLocks noChangeArrowheads="1"/>
              </p:cNvSpPr>
              <p:nvPr/>
            </p:nvSpPr>
            <p:spPr bwMode="auto">
              <a:xfrm>
                <a:off x="2262" y="3741"/>
                <a:ext cx="680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sz="1600" b="1" dirty="0" smtClean="0">
                    <a:cs typeface="David" pitchFamily="2" charset="-79"/>
                  </a:rPr>
                  <a:t>Training</a:t>
                </a:r>
                <a:endParaRPr lang="it-IT" sz="1600" b="1" dirty="0">
                  <a:cs typeface="David" pitchFamily="2" charset="-79"/>
                </a:endParaRPr>
              </a:p>
            </p:txBody>
          </p:sp>
        </p:grpSp>
        <p:sp>
          <p:nvSpPr>
            <p:cNvPr id="16404" name="Line 42"/>
            <p:cNvSpPr>
              <a:spLocks noChangeShapeType="1"/>
            </p:cNvSpPr>
            <p:nvPr/>
          </p:nvSpPr>
          <p:spPr bwMode="auto">
            <a:xfrm>
              <a:off x="2971" y="709"/>
              <a:ext cx="0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5" name="Line 44"/>
            <p:cNvSpPr>
              <a:spLocks noChangeShapeType="1"/>
            </p:cNvSpPr>
            <p:nvPr/>
          </p:nvSpPr>
          <p:spPr bwMode="auto">
            <a:xfrm>
              <a:off x="2971" y="2478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6" name="Line 45"/>
            <p:cNvSpPr>
              <a:spLocks noChangeShapeType="1"/>
            </p:cNvSpPr>
            <p:nvPr/>
          </p:nvSpPr>
          <p:spPr bwMode="auto">
            <a:xfrm>
              <a:off x="839" y="3113"/>
              <a:ext cx="381" cy="1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7" name="Line 46"/>
            <p:cNvSpPr>
              <a:spLocks noChangeShapeType="1"/>
            </p:cNvSpPr>
            <p:nvPr/>
          </p:nvSpPr>
          <p:spPr bwMode="auto">
            <a:xfrm>
              <a:off x="4059" y="2795"/>
              <a:ext cx="409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8" name="Line 47"/>
            <p:cNvSpPr>
              <a:spLocks noChangeShapeType="1"/>
            </p:cNvSpPr>
            <p:nvPr/>
          </p:nvSpPr>
          <p:spPr bwMode="auto">
            <a:xfrm flipH="1">
              <a:off x="1610" y="2750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9" name="Line 48"/>
            <p:cNvSpPr>
              <a:spLocks noChangeShapeType="1"/>
            </p:cNvSpPr>
            <p:nvPr/>
          </p:nvSpPr>
          <p:spPr bwMode="auto">
            <a:xfrm flipH="1">
              <a:off x="3061" y="1797"/>
              <a:ext cx="499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0" name="Line 49"/>
            <p:cNvSpPr>
              <a:spLocks noChangeShapeType="1"/>
            </p:cNvSpPr>
            <p:nvPr/>
          </p:nvSpPr>
          <p:spPr bwMode="auto">
            <a:xfrm>
              <a:off x="2245" y="1797"/>
              <a:ext cx="454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1" name="Line 50"/>
            <p:cNvSpPr>
              <a:spLocks noChangeShapeType="1"/>
            </p:cNvSpPr>
            <p:nvPr/>
          </p:nvSpPr>
          <p:spPr bwMode="auto">
            <a:xfrm>
              <a:off x="2971" y="1389"/>
              <a:ext cx="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2" name="Line 52"/>
            <p:cNvSpPr>
              <a:spLocks noChangeShapeType="1"/>
            </p:cNvSpPr>
            <p:nvPr/>
          </p:nvSpPr>
          <p:spPr bwMode="auto">
            <a:xfrm flipH="1">
              <a:off x="2744" y="1389"/>
              <a:ext cx="181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3" name="Line 53"/>
            <p:cNvSpPr>
              <a:spLocks noChangeShapeType="1"/>
            </p:cNvSpPr>
            <p:nvPr/>
          </p:nvSpPr>
          <p:spPr bwMode="auto">
            <a:xfrm flipV="1">
              <a:off x="1338" y="1289"/>
              <a:ext cx="469" cy="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4" name="Line 55"/>
            <p:cNvSpPr>
              <a:spLocks noChangeShapeType="1"/>
            </p:cNvSpPr>
            <p:nvPr/>
          </p:nvSpPr>
          <p:spPr bwMode="auto">
            <a:xfrm flipV="1">
              <a:off x="1338" y="1434"/>
              <a:ext cx="408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5" name="Line 57"/>
            <p:cNvSpPr>
              <a:spLocks noChangeShapeType="1"/>
            </p:cNvSpPr>
            <p:nvPr/>
          </p:nvSpPr>
          <p:spPr bwMode="auto">
            <a:xfrm flipH="1">
              <a:off x="4111" y="1184"/>
              <a:ext cx="27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6" name="Line 59"/>
            <p:cNvSpPr>
              <a:spLocks noChangeShapeType="1"/>
            </p:cNvSpPr>
            <p:nvPr/>
          </p:nvSpPr>
          <p:spPr bwMode="auto">
            <a:xfrm flipH="1" flipV="1">
              <a:off x="4111" y="1320"/>
              <a:ext cx="273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17" name="Line 60"/>
            <p:cNvSpPr>
              <a:spLocks noChangeShapeType="1"/>
            </p:cNvSpPr>
            <p:nvPr/>
          </p:nvSpPr>
          <p:spPr bwMode="auto">
            <a:xfrm>
              <a:off x="1338" y="1104"/>
              <a:ext cx="408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53" name="מלבן 52"/>
          <p:cNvSpPr/>
          <p:nvPr/>
        </p:nvSpPr>
        <p:spPr>
          <a:xfrm>
            <a:off x="1000100" y="6099595"/>
            <a:ext cx="692948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rtl="0"/>
            <a:r>
              <a:rPr lang="it-IT" sz="1600" b="1" dirty="0" smtClean="0">
                <a:solidFill>
                  <a:srgbClr val="000000"/>
                </a:solidFill>
                <a:latin typeface="Times New Roman" pitchFamily="18" charset="0"/>
              </a:rPr>
              <a:t>Prof. Gabi Ben-Dor Course Introduction: National Security Infrastructure</a:t>
            </a:r>
            <a:endParaRPr lang="he-IL" sz="1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fld id="{4EB99C5A-2A3D-4F57-A408-9B574F31DFC9}" type="slidenum">
              <a:rPr lang="en-US" smtClean="0">
                <a:solidFill>
                  <a:srgbClr val="CBA523"/>
                </a:solidFill>
              </a:rPr>
              <a:pPr/>
              <a:t>5</a:t>
            </a:fld>
            <a:endParaRPr lang="en-US" smtClean="0">
              <a:solidFill>
                <a:srgbClr val="CBA523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5474" y="2967335"/>
            <a:ext cx="9053056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6600" b="1" dirty="0">
                <a:ln w="10541" cmpd="sng">
                  <a:solidFill>
                    <a:srgbClr val="A5B59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A5B592">
                        <a:tint val="40000"/>
                        <a:satMod val="250000"/>
                      </a:srgbClr>
                    </a:gs>
                    <a:gs pos="9000">
                      <a:srgbClr val="A5B592">
                        <a:tint val="52000"/>
                        <a:satMod val="300000"/>
                      </a:srgbClr>
                    </a:gs>
                    <a:gs pos="50000">
                      <a:srgbClr val="A5B592">
                        <a:shade val="20000"/>
                        <a:satMod val="300000"/>
                      </a:srgbClr>
                    </a:gs>
                    <a:gs pos="79000">
                      <a:srgbClr val="A5B592">
                        <a:tint val="52000"/>
                        <a:satMod val="300000"/>
                      </a:srgbClr>
                    </a:gs>
                    <a:gs pos="100000">
                      <a:srgbClr val="A5B59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 (Hebrew)" charset="0"/>
              </a:rPr>
              <a:t>Thank </a:t>
            </a:r>
            <a:r>
              <a:rPr lang="it-IT" sz="6600" b="1" dirty="0" smtClean="0">
                <a:ln w="10541" cmpd="sng">
                  <a:solidFill>
                    <a:srgbClr val="A5B59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A5B592">
                        <a:tint val="40000"/>
                        <a:satMod val="250000"/>
                      </a:srgbClr>
                    </a:gs>
                    <a:gs pos="9000">
                      <a:srgbClr val="A5B592">
                        <a:tint val="52000"/>
                        <a:satMod val="300000"/>
                      </a:srgbClr>
                    </a:gs>
                    <a:gs pos="50000">
                      <a:srgbClr val="A5B592">
                        <a:shade val="20000"/>
                        <a:satMod val="300000"/>
                      </a:srgbClr>
                    </a:gs>
                    <a:gs pos="79000">
                      <a:srgbClr val="A5B592">
                        <a:tint val="52000"/>
                        <a:satMod val="300000"/>
                      </a:srgbClr>
                    </a:gs>
                    <a:gs pos="100000">
                      <a:srgbClr val="A5B59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 (Hebrew)" charset="0"/>
              </a:rPr>
              <a:t>You </a:t>
            </a:r>
            <a:r>
              <a:rPr lang="it-IT" sz="6600" b="1" dirty="0">
                <a:ln w="10541" cmpd="sng">
                  <a:solidFill>
                    <a:srgbClr val="A5B59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A5B592">
                        <a:tint val="40000"/>
                        <a:satMod val="250000"/>
                      </a:srgbClr>
                    </a:gs>
                    <a:gs pos="9000">
                      <a:srgbClr val="A5B592">
                        <a:tint val="52000"/>
                        <a:satMod val="300000"/>
                      </a:srgbClr>
                    </a:gs>
                    <a:gs pos="50000">
                      <a:srgbClr val="A5B592">
                        <a:shade val="20000"/>
                        <a:satMod val="300000"/>
                      </a:srgbClr>
                    </a:gs>
                    <a:gs pos="79000">
                      <a:srgbClr val="A5B592">
                        <a:tint val="52000"/>
                        <a:satMod val="300000"/>
                      </a:srgbClr>
                    </a:gs>
                    <a:gs pos="100000">
                      <a:srgbClr val="A5B59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 (Hebrew)" charset="0"/>
              </a:rPr>
              <a:t>for </a:t>
            </a:r>
            <a:r>
              <a:rPr lang="it-IT" sz="6600" b="1" dirty="0" smtClean="0">
                <a:ln w="10541" cmpd="sng">
                  <a:solidFill>
                    <a:srgbClr val="A5B592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A5B592">
                        <a:tint val="40000"/>
                        <a:satMod val="250000"/>
                      </a:srgbClr>
                    </a:gs>
                    <a:gs pos="9000">
                      <a:srgbClr val="A5B592">
                        <a:tint val="52000"/>
                        <a:satMod val="300000"/>
                      </a:srgbClr>
                    </a:gs>
                    <a:gs pos="50000">
                      <a:srgbClr val="A5B592">
                        <a:shade val="20000"/>
                        <a:satMod val="300000"/>
                      </a:srgbClr>
                    </a:gs>
                    <a:gs pos="79000">
                      <a:srgbClr val="A5B592">
                        <a:tint val="52000"/>
                        <a:satMod val="300000"/>
                      </a:srgbClr>
                    </a:gs>
                    <a:gs pos="100000">
                      <a:srgbClr val="A5B592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 (Hebrew)" charset="0"/>
              </a:rPr>
              <a:t>Listening</a:t>
            </a:r>
            <a:endParaRPr lang="it-IT" sz="6600" b="1" dirty="0">
              <a:ln w="10541" cmpd="sng">
                <a:solidFill>
                  <a:srgbClr val="A5B592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A5B592">
                      <a:tint val="40000"/>
                      <a:satMod val="250000"/>
                    </a:srgbClr>
                  </a:gs>
                  <a:gs pos="9000">
                    <a:srgbClr val="A5B592">
                      <a:tint val="52000"/>
                      <a:satMod val="300000"/>
                    </a:srgbClr>
                  </a:gs>
                  <a:gs pos="50000">
                    <a:srgbClr val="A5B592">
                      <a:shade val="20000"/>
                      <a:satMod val="300000"/>
                    </a:srgbClr>
                  </a:gs>
                  <a:gs pos="79000">
                    <a:srgbClr val="A5B592">
                      <a:tint val="52000"/>
                      <a:satMod val="300000"/>
                    </a:srgbClr>
                  </a:gs>
                  <a:gs pos="100000">
                    <a:srgbClr val="A5B592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 (Hebrew)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28662" y="6072206"/>
            <a:ext cx="692948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 rtl="0"/>
            <a:r>
              <a:rPr lang="it-IT" sz="1600" b="1" dirty="0" smtClean="0">
                <a:solidFill>
                  <a:srgbClr val="000000"/>
                </a:solidFill>
                <a:latin typeface="Times New Roman" pitchFamily="18" charset="0"/>
              </a:rPr>
              <a:t>Prof. Gabi Ben-Dor Course Introduction: National Security Infrastructure</a:t>
            </a:r>
            <a:endParaRPr lang="he-IL" sz="16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אזרחי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193</Words>
  <Application>Microsoft Office PowerPoint</Application>
  <PresentationFormat>‫הצגה על המסך (4:3)</PresentationFormat>
  <Paragraphs>75</Paragraphs>
  <Slides>5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4" baseType="lpstr">
      <vt:lpstr>Arial</vt:lpstr>
      <vt:lpstr>Georgia</vt:lpstr>
      <vt:lpstr>Wingdings 2</vt:lpstr>
      <vt:lpstr>Wingdings</vt:lpstr>
      <vt:lpstr>Calibri</vt:lpstr>
      <vt:lpstr>Times New Roman</vt:lpstr>
      <vt:lpstr>Times New Roman (Hebrew)</vt:lpstr>
      <vt:lpstr>David</vt:lpstr>
      <vt:lpstr>1_אזרחי</vt:lpstr>
      <vt:lpstr>Decision Making in  National Security</vt:lpstr>
      <vt:lpstr>שקופית 2</vt:lpstr>
      <vt:lpstr>שקופית 3</vt:lpstr>
      <vt:lpstr>שקופית 4</vt:lpstr>
      <vt:lpstr>שקופית 5</vt:lpstr>
    </vt:vector>
  </TitlesOfParts>
  <Company> Faculty of Social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dikla</dc:creator>
  <cp:lastModifiedBy>עשךן</cp:lastModifiedBy>
  <cp:revision>18</cp:revision>
  <dcterms:created xsi:type="dcterms:W3CDTF">2004-10-13T11:55:00Z</dcterms:created>
  <dcterms:modified xsi:type="dcterms:W3CDTF">2013-08-27T12:45:04Z</dcterms:modified>
</cp:coreProperties>
</file>