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54" r:id="rId1"/>
  </p:sldMasterIdLst>
  <p:notesMasterIdLst>
    <p:notesMasterId r:id="rId18"/>
  </p:notesMasterIdLst>
  <p:sldIdLst>
    <p:sldId id="257" r:id="rId2"/>
    <p:sldId id="258" r:id="rId3"/>
    <p:sldId id="274" r:id="rId4"/>
    <p:sldId id="266" r:id="rId5"/>
    <p:sldId id="271" r:id="rId6"/>
    <p:sldId id="275" r:id="rId7"/>
    <p:sldId id="269" r:id="rId8"/>
    <p:sldId id="270" r:id="rId9"/>
    <p:sldId id="277" r:id="rId10"/>
    <p:sldId id="278" r:id="rId11"/>
    <p:sldId id="260" r:id="rId12"/>
    <p:sldId id="263" r:id="rId13"/>
    <p:sldId id="262" r:id="rId14"/>
    <p:sldId id="276" r:id="rId15"/>
    <p:sldId id="264" r:id="rId16"/>
    <p:sldId id="265" r:id="rId17"/>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6699FF"/>
    <a:srgbClr val="000000"/>
    <a:srgbClr val="E3F2F5"/>
    <a:srgbClr val="CFEBF1"/>
    <a:srgbClr val="D2E5EE"/>
    <a:srgbClr val="ECF3FA"/>
    <a:srgbClr val="D0E0F4"/>
    <a:srgbClr val="EFF5FB"/>
    <a:srgbClr val="ECE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06" autoAdjust="0"/>
    <p:restoredTop sz="94660"/>
  </p:normalViewPr>
  <p:slideViewPr>
    <p:cSldViewPr snapToGrid="0">
      <p:cViewPr varScale="1">
        <p:scale>
          <a:sx n="48" d="100"/>
          <a:sy n="48" d="100"/>
        </p:scale>
        <p:origin x="60"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13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8136"/>
          </a:xfrm>
          <a:prstGeom prst="rect">
            <a:avLst/>
          </a:prstGeom>
        </p:spPr>
        <p:txBody>
          <a:bodyPr vert="horz" lIns="91440" tIns="45720" rIns="91440" bIns="45720" rtlCol="1"/>
          <a:lstStyle>
            <a:lvl1pPr algn="l">
              <a:defRPr sz="1200"/>
            </a:lvl1pPr>
          </a:lstStyle>
          <a:p>
            <a:fld id="{673574BB-6D11-4638-8845-5AB8EB5CF6D4}" type="datetimeFigureOut">
              <a:rPr lang="he-IL" smtClean="0"/>
              <a:t>ד'/תשרי/תשע"ט</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6" y="9430092"/>
            <a:ext cx="2945659" cy="49813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430092"/>
            <a:ext cx="2945659" cy="498135"/>
          </a:xfrm>
          <a:prstGeom prst="rect">
            <a:avLst/>
          </a:prstGeom>
        </p:spPr>
        <p:txBody>
          <a:bodyPr vert="horz" lIns="91440" tIns="45720" rIns="91440" bIns="45720" rtlCol="1" anchor="b"/>
          <a:lstStyle>
            <a:lvl1pPr algn="l">
              <a:defRPr sz="1200"/>
            </a:lvl1pPr>
          </a:lstStyle>
          <a:p>
            <a:fld id="{1907D2AE-709B-4290-B422-69590C10D7BE}" type="slidenum">
              <a:rPr lang="he-IL" smtClean="0"/>
              <a:t>‹#›</a:t>
            </a:fld>
            <a:endParaRPr lang="he-IL"/>
          </a:p>
        </p:txBody>
      </p:sp>
    </p:spTree>
    <p:extLst>
      <p:ext uri="{BB962C8B-B14F-4D97-AF65-F5344CB8AC3E}">
        <p14:creationId xmlns:p14="http://schemas.microsoft.com/office/powerpoint/2010/main" val="31355002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העיסוק באופן הפיקוד הישראלי הנו עיסוק ותיק ששיא עצוב בשנים 1956-1936.</a:t>
            </a:r>
          </a:p>
          <a:p>
            <a:r>
              <a:rPr lang="he-IL" dirty="0" smtClean="0"/>
              <a:t>   </a:t>
            </a:r>
          </a:p>
          <a:p>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2</a:t>
            </a:fld>
            <a:endParaRPr lang="he-IL"/>
          </a:p>
        </p:txBody>
      </p:sp>
    </p:spTree>
    <p:extLst>
      <p:ext uri="{BB962C8B-B14F-4D97-AF65-F5344CB8AC3E}">
        <p14:creationId xmlns:p14="http://schemas.microsoft.com/office/powerpoint/2010/main" val="196994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מסורת – אין מסורת מוקדמת ליהודי החדש הציוני.</a:t>
            </a:r>
          </a:p>
          <a:p>
            <a:r>
              <a:rPr lang="he-IL" dirty="0" smtClean="0"/>
              <a:t>בסיס אידיאולוגי- סוציאליסטי, </a:t>
            </a:r>
            <a:r>
              <a:rPr lang="he-IL" dirty="0" err="1" smtClean="0"/>
              <a:t>שיויון</a:t>
            </a:r>
            <a:r>
              <a:rPr lang="he-IL" dirty="0" smtClean="0"/>
              <a:t> ונכונות </a:t>
            </a:r>
            <a:r>
              <a:rPr lang="he-IL" dirty="0" err="1" smtClean="0"/>
              <a:t>להלחם</a:t>
            </a:r>
            <a:r>
              <a:rPr lang="he-IL" dirty="0" smtClean="0"/>
              <a:t> למען רעיון ולא למען שליט או שלטון</a:t>
            </a:r>
          </a:p>
          <a:p>
            <a:r>
              <a:rPr lang="he-IL" dirty="0" smtClean="0"/>
              <a:t>מענה מבצעי – גישה התקפית ע"פ גישה הגנתית כמענה לאיום</a:t>
            </a:r>
          </a:p>
          <a:p>
            <a:r>
              <a:rPr lang="he-IL" dirty="0" smtClean="0"/>
              <a:t>מענה מנהיגותי- המאפיינים של המונהג וכיצד להניע אותו באופן אפקטיבי.</a:t>
            </a:r>
          </a:p>
          <a:p>
            <a:r>
              <a:rPr lang="he-IL" dirty="0" smtClean="0"/>
              <a:t>גורמים משפיעים – מצב ביטחוני, מצב כלכלי, תנאי מחתרת, מאפייני הגיוס, ההשכלה, היכולת הטכנולוגית, </a:t>
            </a:r>
          </a:p>
          <a:p>
            <a:r>
              <a:rPr lang="he-IL" dirty="0" smtClean="0"/>
              <a:t>אישים משפיעים – האנשים שהנהיגו את הבסיס האידיאולוגי, קבעו את המענה המנהיגותי והמקצועי </a:t>
            </a:r>
          </a:p>
          <a:p>
            <a:r>
              <a:rPr lang="he-IL" dirty="0" smtClean="0"/>
              <a:t>וינגייט – הידיד, גושפנקא מקצועית ומנחיל ערכי לחימה.</a:t>
            </a:r>
          </a:p>
          <a:p>
            <a:r>
              <a:rPr lang="he-IL" dirty="0" smtClean="0"/>
              <a:t>שדה – הגישה הלא פורמאלית והחברית, חסיד האלתור והאי סדר אך מבטא הנועזות והחתירה למגע.</a:t>
            </a:r>
          </a:p>
          <a:p>
            <a:r>
              <a:rPr lang="he-IL" dirty="0" smtClean="0"/>
              <a:t>אלון – מנהיגות כריזמטית שקטה, אוטודידקטיות של המקצוע הצבאי וכישורי מצביאות גבוהים המבטאים יכולת תחבולנית.</a:t>
            </a:r>
          </a:p>
          <a:p>
            <a:r>
              <a:rPr lang="he-IL" dirty="0" smtClean="0"/>
              <a:t>דיין – מנחיל רוח הלחימה לצבא המתחדש.</a:t>
            </a:r>
          </a:p>
          <a:p>
            <a:r>
              <a:rPr lang="he-IL" dirty="0" smtClean="0"/>
              <a:t>שרון- המיישם של מדיניות דיין.</a:t>
            </a:r>
          </a:p>
          <a:p>
            <a:r>
              <a:rPr lang="he-IL" dirty="0" smtClean="0"/>
              <a:t>שגיא ירחיב בנושא </a:t>
            </a:r>
            <a:r>
              <a:rPr lang="he-IL" dirty="0" err="1" smtClean="0"/>
              <a:t>בהרצאותו</a:t>
            </a:r>
            <a:r>
              <a:rPr lang="he-IL" dirty="0" smtClean="0"/>
              <a:t>      </a:t>
            </a:r>
            <a:endParaRPr lang="he-IL" dirty="0"/>
          </a:p>
        </p:txBody>
      </p:sp>
      <p:sp>
        <p:nvSpPr>
          <p:cNvPr id="4" name="מציין מיקום של מספר שקופית 3"/>
          <p:cNvSpPr>
            <a:spLocks noGrp="1"/>
          </p:cNvSpPr>
          <p:nvPr>
            <p:ph type="sldNum" sz="quarter" idx="10"/>
          </p:nvPr>
        </p:nvSpPr>
        <p:spPr/>
        <p:txBody>
          <a:bodyPr/>
          <a:lstStyle/>
          <a:p>
            <a:pPr>
              <a:defRPr/>
            </a:pPr>
            <a:fld id="{0EF33AD8-FD84-4E2A-8038-5EC5D155627A}" type="slidenum">
              <a:rPr lang="he-IL" altLang="he-IL" smtClean="0"/>
              <a:pPr>
                <a:defRPr/>
              </a:pPr>
              <a:t>3</a:t>
            </a:fld>
            <a:endParaRPr lang="en-US" altLang="he-IL"/>
          </a:p>
        </p:txBody>
      </p:sp>
    </p:spTree>
    <p:extLst>
      <p:ext uri="{BB962C8B-B14F-4D97-AF65-F5344CB8AC3E}">
        <p14:creationId xmlns:p14="http://schemas.microsoft.com/office/powerpoint/2010/main" val="4159797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גילום היסטורי של המאפיינים של דמות המפקד הישראלי כפי שמלמדים כיום במכללות ובבה"ד 1</a:t>
            </a:r>
          </a:p>
          <a:p>
            <a:r>
              <a:rPr lang="he-IL" dirty="0" smtClean="0"/>
              <a:t>רוח הציונות מפעמת בו: תפיסת השרות כשליחות אל מול גישה מקצועית ששולבו יחדיו. מקורותיה של תפיסת השליחות בהגנה ובפלמ"ח והגישה המקצועית שמקורותיה בצבא הבריטי.   </a:t>
            </a:r>
          </a:p>
          <a:p>
            <a:r>
              <a:rPr lang="he-IL" dirty="0" smtClean="0"/>
              <a:t>הוויכוח בשנות החמישים בין יוצאי ההגנה-פלמ"ח שדרשו לחנך לוחמים "ללמה" נלחמים לחינוך שדרשו יוצאי הצבא הבריטי "</a:t>
            </a:r>
            <a:r>
              <a:rPr lang="he-IL" dirty="0" err="1" smtClean="0"/>
              <a:t>לאיך</a:t>
            </a:r>
            <a:r>
              <a:rPr lang="he-IL" dirty="0" smtClean="0"/>
              <a:t>" נלחמים  </a:t>
            </a:r>
          </a:p>
          <a:p>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11</a:t>
            </a:fld>
            <a:endParaRPr lang="he-IL"/>
          </a:p>
        </p:txBody>
      </p:sp>
    </p:spTree>
    <p:extLst>
      <p:ext uri="{BB962C8B-B14F-4D97-AF65-F5344CB8AC3E}">
        <p14:creationId xmlns:p14="http://schemas.microsoft.com/office/powerpoint/2010/main" val="365338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אתגרי הפיקוד 2018</a:t>
            </a:r>
          </a:p>
          <a:p>
            <a:r>
              <a:rPr lang="he-IL" dirty="0" smtClean="0"/>
              <a:t>ימין למטה – מוטיבציה</a:t>
            </a:r>
          </a:p>
          <a:p>
            <a:r>
              <a:rPr lang="he-IL" dirty="0" smtClean="0"/>
              <a:t>מרכז- מסכים ורשתות חברתיות.</a:t>
            </a:r>
          </a:p>
          <a:p>
            <a:r>
              <a:rPr lang="he-IL" dirty="0" smtClean="0"/>
              <a:t>שמאל למטה – שילוב בנים בנות.</a:t>
            </a:r>
          </a:p>
          <a:p>
            <a:r>
              <a:rPr lang="he-IL" dirty="0" smtClean="0"/>
              <a:t>למעלה משמאל – כל דבר מצולם ומעולה לרשת.</a:t>
            </a:r>
          </a:p>
          <a:p>
            <a:r>
              <a:rPr lang="he-IL" dirty="0" smtClean="0"/>
              <a:t>תתווסף תמונה על אתגר הפיקוד מול </a:t>
            </a:r>
            <a:r>
              <a:rPr lang="he-IL" dirty="0" err="1" smtClean="0"/>
              <a:t>אוכלוסיה</a:t>
            </a:r>
            <a:r>
              <a:rPr lang="he-IL" dirty="0" smtClean="0"/>
              <a:t> אזרחית. </a:t>
            </a:r>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12</a:t>
            </a:fld>
            <a:endParaRPr lang="he-IL"/>
          </a:p>
        </p:txBody>
      </p:sp>
    </p:spTree>
    <p:extLst>
      <p:ext uri="{BB962C8B-B14F-4D97-AF65-F5344CB8AC3E}">
        <p14:creationId xmlns:p14="http://schemas.microsoft.com/office/powerpoint/2010/main" val="282037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13</a:t>
            </a:fld>
            <a:endParaRPr lang="he-IL"/>
          </a:p>
        </p:txBody>
      </p:sp>
    </p:spTree>
    <p:extLst>
      <p:ext uri="{BB962C8B-B14F-4D97-AF65-F5344CB8AC3E}">
        <p14:creationId xmlns:p14="http://schemas.microsoft.com/office/powerpoint/2010/main" val="48198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smtClean="0"/>
              <a:t>לה"ד</a:t>
            </a:r>
            <a:r>
              <a:rPr lang="he-IL" dirty="0" smtClean="0"/>
              <a:t>- לשכת ההדרכה </a:t>
            </a:r>
          </a:p>
          <a:p>
            <a:r>
              <a:rPr lang="he-IL" dirty="0" smtClean="0"/>
              <a:t>מאפייני הנוער הישראלי – שיוך לאתגרי הפיקוד</a:t>
            </a:r>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14</a:t>
            </a:fld>
            <a:endParaRPr lang="he-IL"/>
          </a:p>
        </p:txBody>
      </p:sp>
    </p:spTree>
    <p:extLst>
      <p:ext uri="{BB962C8B-B14F-4D97-AF65-F5344CB8AC3E}">
        <p14:creationId xmlns:p14="http://schemas.microsoft.com/office/powerpoint/2010/main" val="42584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האם צה"ל הפך מדוד לגוליית. </a:t>
            </a:r>
          </a:p>
          <a:p>
            <a:r>
              <a:rPr lang="he-IL" dirty="0" smtClean="0"/>
              <a:t>צבא קטן, דל משאבים, מול עוצמה צבאית של מדינות ערב הסובבות אותנו והפועל באופן תחבולני בלחימה נגדו.</a:t>
            </a:r>
          </a:p>
          <a:p>
            <a:r>
              <a:rPr lang="he-IL" dirty="0" smtClean="0"/>
              <a:t>האם היום העוצמה מייתרת את התחבולה והיא נעדרת מהתוכניות ומאופן הפעלת הכוח של כל הרמות בצה"ל?</a:t>
            </a:r>
          </a:p>
          <a:p>
            <a:endParaRPr lang="he-IL" dirty="0" smtClean="0"/>
          </a:p>
          <a:p>
            <a:r>
              <a:rPr lang="he-IL" dirty="0" smtClean="0"/>
              <a:t>תמונה שמאלית למעלה – מבצע רביב 1969. הנחתת טנקי </a:t>
            </a:r>
            <a:r>
              <a:rPr lang="he-IL" dirty="0" err="1" smtClean="0"/>
              <a:t>ורק"ם</a:t>
            </a:r>
            <a:r>
              <a:rPr lang="he-IL" dirty="0" smtClean="0"/>
              <a:t> שלל לפשיטה ממוכנת </a:t>
            </a:r>
            <a:r>
              <a:rPr lang="he-IL" smtClean="0"/>
              <a:t>בדרום סואץ.  </a:t>
            </a:r>
            <a:endParaRPr lang="he-IL" dirty="0"/>
          </a:p>
        </p:txBody>
      </p:sp>
      <p:sp>
        <p:nvSpPr>
          <p:cNvPr id="4" name="מציין מיקום של מספר שקופית 3"/>
          <p:cNvSpPr>
            <a:spLocks noGrp="1"/>
          </p:cNvSpPr>
          <p:nvPr>
            <p:ph type="sldNum" sz="quarter" idx="10"/>
          </p:nvPr>
        </p:nvSpPr>
        <p:spPr/>
        <p:txBody>
          <a:bodyPr/>
          <a:lstStyle/>
          <a:p>
            <a:fld id="{D4BFB4EA-0043-474F-9A89-3A62696D70DC}" type="slidenum">
              <a:rPr lang="he-IL" smtClean="0"/>
              <a:t>15</a:t>
            </a:fld>
            <a:endParaRPr lang="he-IL"/>
          </a:p>
        </p:txBody>
      </p:sp>
    </p:spTree>
    <p:extLst>
      <p:ext uri="{BB962C8B-B14F-4D97-AF65-F5344CB8AC3E}">
        <p14:creationId xmlns:p14="http://schemas.microsoft.com/office/powerpoint/2010/main" val="322057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999073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377632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85251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4118917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358944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218192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206849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25046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204155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171567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065D6AA-8EF7-4185-9951-CD51FE0251F9}" type="datetimeFigureOut">
              <a:rPr lang="he-IL" smtClean="0"/>
              <a:t>ד'/תשרי/תשע"ט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EE86C21-ABFE-40B5-B3E3-E6BEEB2BA3D2}" type="slidenum">
              <a:rPr lang="he-IL" smtClean="0"/>
              <a:t>‹#›</a:t>
            </a:fld>
            <a:endParaRPr lang="he-IL"/>
          </a:p>
        </p:txBody>
      </p:sp>
    </p:spTree>
    <p:extLst>
      <p:ext uri="{BB962C8B-B14F-4D97-AF65-F5344CB8AC3E}">
        <p14:creationId xmlns:p14="http://schemas.microsoft.com/office/powerpoint/2010/main" val="389884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rgbClr val="E3F2F5"/>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65D6AA-8EF7-4185-9951-CD51FE0251F9}" type="datetimeFigureOut">
              <a:rPr lang="he-IL" smtClean="0"/>
              <a:t>ד'/תשרי/תשע"ט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EE86C21-ABFE-40B5-B3E3-E6BEEB2BA3D2}" type="slidenum">
              <a:rPr lang="he-IL" smtClean="0"/>
              <a:t>‹#›</a:t>
            </a:fld>
            <a:endParaRPr lang="he-IL"/>
          </a:p>
        </p:txBody>
      </p:sp>
    </p:spTree>
    <p:extLst>
      <p:ext uri="{BB962C8B-B14F-4D97-AF65-F5344CB8AC3E}">
        <p14:creationId xmlns:p14="http://schemas.microsoft.com/office/powerpoint/2010/main" val="96066149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2.wdp"/><Relationship Id="rId12"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3320715"/>
            <a:ext cx="12192000" cy="1916054"/>
          </a:xfrm>
        </p:spPr>
        <p:txBody>
          <a:bodyPr>
            <a:noAutofit/>
          </a:bodyPr>
          <a:lstStyle/>
          <a:p>
            <a:pPr algn="ctr"/>
            <a:r>
              <a:rPr lang="he-IL" sz="6000"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r>
            <a:br>
              <a:rPr lang="he-IL" sz="6000"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br>
            <a:r>
              <a:rPr lang="he-IL" sz="6000"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ותפישת המפקד הישראלי</a:t>
            </a:r>
            <a:endParaRPr lang="he-IL" sz="60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3" name="כותרת משנה 2"/>
          <p:cNvSpPr>
            <a:spLocks noGrp="1"/>
          </p:cNvSpPr>
          <p:nvPr>
            <p:ph type="subTitle" idx="1"/>
          </p:nvPr>
        </p:nvSpPr>
        <p:spPr>
          <a:xfrm>
            <a:off x="0" y="1975164"/>
            <a:ext cx="12192000" cy="1096899"/>
          </a:xfrm>
        </p:spPr>
        <p:txBody>
          <a:bodyPr>
            <a:noAutofit/>
          </a:bodyPr>
          <a:lstStyle/>
          <a:p>
            <a:pPr algn="ctr"/>
            <a:r>
              <a:rPr lang="he-IL" sz="8000" b="1" dirty="0">
                <a:solidFill>
                  <a:schemeClr val="accent5">
                    <a:lumMod val="50000"/>
                  </a:schemeClr>
                </a:solidFill>
                <a:latin typeface="Lucida Sans Unicode" panose="020B0602030504020204" pitchFamily="34" charset="0"/>
                <a:ea typeface="+mj-ea"/>
                <a:cs typeface="Lucida Sans Unicode" panose="020B0602030504020204" pitchFamily="34" charset="0"/>
              </a:rPr>
              <a:t>70 שנות המפקד הישראלי</a:t>
            </a:r>
          </a:p>
        </p:txBody>
      </p:sp>
      <p:pic>
        <p:nvPicPr>
          <p:cNvPr id="6" name="תמונה 5"/>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9938" l="87520" r="97520"/>
                    </a14:imgEffect>
                  </a14:imgLayer>
                </a14:imgProps>
              </a:ext>
              <a:ext uri="{28A0092B-C50C-407E-A947-70E740481C1C}">
                <a14:useLocalDpi xmlns:a14="http://schemas.microsoft.com/office/drawing/2010/main" val="0"/>
              </a:ext>
            </a:extLst>
          </a:blip>
          <a:srcRect l="88055" t="2018" r="2173" b="91238"/>
          <a:stretch/>
        </p:blipFill>
        <p:spPr>
          <a:xfrm>
            <a:off x="76200" y="86149"/>
            <a:ext cx="919015" cy="811682"/>
          </a:xfrm>
          <a:prstGeom prst="rect">
            <a:avLst/>
          </a:prstGeom>
        </p:spPr>
      </p:pic>
      <p:pic>
        <p:nvPicPr>
          <p:cNvPr id="5" name="Picture 5" descr="מבל חדש"/>
          <p:cNvPicPr preferRelativeResize="0">
            <a:picLocks noChangeArrowheads="1"/>
          </p:cNvPicPr>
          <p:nvPr/>
        </p:nvPicPr>
        <p:blipFill>
          <a:blip r:embed="rId4" cstate="print"/>
          <a:srcRect/>
          <a:stretch>
            <a:fillRect/>
          </a:stretch>
        </p:blipFill>
        <p:spPr bwMode="auto">
          <a:xfrm>
            <a:off x="11546006" y="86149"/>
            <a:ext cx="539530" cy="811682"/>
          </a:xfrm>
          <a:prstGeom prst="rect">
            <a:avLst/>
          </a:prstGeom>
          <a:noFill/>
          <a:ln w="28575">
            <a:noFill/>
            <a:miter lim="800000"/>
            <a:headEnd/>
            <a:tailEnd/>
          </a:ln>
        </p:spPr>
      </p:pic>
    </p:spTree>
    <p:extLst>
      <p:ext uri="{BB962C8B-B14F-4D97-AF65-F5344CB8AC3E}">
        <p14:creationId xmlns:p14="http://schemas.microsoft.com/office/powerpoint/2010/main" val="172315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01552" cy="6858000"/>
          </a:xfrm>
          <a:prstGeom prst="rect">
            <a:avLst/>
          </a:prstGeom>
        </p:spPr>
      </p:pic>
      <p:sp>
        <p:nvSpPr>
          <p:cNvPr id="3" name="מלבן 2"/>
          <p:cNvSpPr/>
          <p:nvPr/>
        </p:nvSpPr>
        <p:spPr>
          <a:xfrm>
            <a:off x="7492621" y="589761"/>
            <a:ext cx="4585641" cy="5678478"/>
          </a:xfrm>
          <a:prstGeom prst="rect">
            <a:avLst/>
          </a:prstGeom>
        </p:spPr>
        <p:txBody>
          <a:bodyPr wrap="square">
            <a:spAutoFit/>
          </a:bodyPr>
          <a:lstStyle/>
          <a:p>
            <a:pPr algn="just">
              <a:lnSpc>
                <a:spcPct val="150000"/>
              </a:lnSpc>
            </a:pPr>
            <a:r>
              <a:rPr lang="he-IL" sz="2200" dirty="0">
                <a:latin typeface="Lucida Sans Unicode" panose="020B0602030504020204" pitchFamily="34" charset="0"/>
                <a:cs typeface="Lucida Sans Unicode" panose="020B0602030504020204" pitchFamily="34" charset="0"/>
              </a:rPr>
              <a:t>"האמת העליונה של כל מפקד בצה"ל היא לדעת שלא מספיק שהוא יודע את המקצוע הצבא וינחיל אותו במיטב יכולתו </a:t>
            </a:r>
            <a:r>
              <a:rPr lang="he-IL" sz="2200" dirty="0" smtClean="0">
                <a:latin typeface="Lucida Sans Unicode" panose="020B0602030504020204" pitchFamily="34" charset="0"/>
                <a:cs typeface="Lucida Sans Unicode" panose="020B0602030504020204" pitchFamily="34" charset="0"/>
              </a:rPr>
              <a:t>לפקודיו. עליו </a:t>
            </a:r>
            <a:r>
              <a:rPr lang="he-IL" sz="2200" dirty="0">
                <a:latin typeface="Lucida Sans Unicode" panose="020B0602030504020204" pitchFamily="34" charset="0"/>
                <a:cs typeface="Lucida Sans Unicode" panose="020B0602030504020204" pitchFamily="34" charset="0"/>
              </a:rPr>
              <a:t>להיות מחנך בחסד עליון. אדם שחי למופת. </a:t>
            </a:r>
          </a:p>
          <a:p>
            <a:pPr algn="just">
              <a:lnSpc>
                <a:spcPct val="150000"/>
              </a:lnSpc>
            </a:pPr>
            <a:r>
              <a:rPr lang="he-IL" sz="2200" dirty="0">
                <a:latin typeface="Lucida Sans Unicode" panose="020B0602030504020204" pitchFamily="34" charset="0"/>
                <a:cs typeface="Lucida Sans Unicode" panose="020B0602030504020204" pitchFamily="34" charset="0"/>
              </a:rPr>
              <a:t>רק איש </a:t>
            </a:r>
            <a:r>
              <a:rPr lang="he-IL" sz="2200" dirty="0" smtClean="0">
                <a:latin typeface="Lucida Sans Unicode" panose="020B0602030504020204" pitchFamily="34" charset="0"/>
                <a:cs typeface="Lucida Sans Unicode" panose="020B0602030504020204" pitchFamily="34" charset="0"/>
              </a:rPr>
              <a:t>המופת </a:t>
            </a:r>
            <a:r>
              <a:rPr lang="he-IL" sz="2200" dirty="0">
                <a:latin typeface="Lucida Sans Unicode" panose="020B0602030504020204" pitchFamily="34" charset="0"/>
                <a:cs typeface="Lucida Sans Unicode" panose="020B0602030504020204" pitchFamily="34" charset="0"/>
              </a:rPr>
              <a:t>ומפקדי צה"ל מחוייבים להיות אנשי מופת, בישראל הוא שיעצב את דמות </a:t>
            </a:r>
            <a:r>
              <a:rPr lang="he-IL" sz="2200" dirty="0" smtClean="0">
                <a:latin typeface="Lucida Sans Unicode" panose="020B0602030504020204" pitchFamily="34" charset="0"/>
                <a:cs typeface="Lucida Sans Unicode" panose="020B0602030504020204" pitchFamily="34" charset="0"/>
              </a:rPr>
              <a:t>חניכיו.</a:t>
            </a:r>
          </a:p>
          <a:p>
            <a:pPr algn="just">
              <a:lnSpc>
                <a:spcPct val="150000"/>
              </a:lnSpc>
            </a:pPr>
            <a:r>
              <a:rPr lang="he-IL" sz="2200" b="1" dirty="0" smtClean="0">
                <a:latin typeface="Lucida Sans Unicode" panose="020B0602030504020204" pitchFamily="34" charset="0"/>
                <a:cs typeface="Lucida Sans Unicode" panose="020B0602030504020204" pitchFamily="34" charset="0"/>
              </a:rPr>
              <a:t>לא </a:t>
            </a:r>
            <a:r>
              <a:rPr lang="he-IL" sz="2200" b="1" dirty="0">
                <a:latin typeface="Lucida Sans Unicode" panose="020B0602030504020204" pitchFamily="34" charset="0"/>
                <a:cs typeface="Lucida Sans Unicode" panose="020B0602030504020204" pitchFamily="34" charset="0"/>
              </a:rPr>
              <a:t>בכוח </a:t>
            </a:r>
            <a:r>
              <a:rPr lang="he-IL" sz="2200" b="1" dirty="0" smtClean="0">
                <a:latin typeface="Lucida Sans Unicode" panose="020B0602030504020204" pitchFamily="34" charset="0"/>
                <a:cs typeface="Lucida Sans Unicode" panose="020B0602030504020204" pitchFamily="34" charset="0"/>
              </a:rPr>
              <a:t>המשמעת, השגרה</a:t>
            </a:r>
            <a:r>
              <a:rPr lang="he-IL" sz="2200" b="1" dirty="0">
                <a:latin typeface="Lucida Sans Unicode" panose="020B0602030504020204" pitchFamily="34" charset="0"/>
                <a:cs typeface="Lucida Sans Unicode" panose="020B0602030504020204" pitchFamily="34" charset="0"/>
              </a:rPr>
              <a:t>, הטכניקה, </a:t>
            </a:r>
            <a:r>
              <a:rPr lang="he-IL" sz="2200" b="1" dirty="0" smtClean="0">
                <a:latin typeface="Lucida Sans Unicode" panose="020B0602030504020204" pitchFamily="34" charset="0"/>
                <a:cs typeface="Lucida Sans Unicode" panose="020B0602030504020204" pitchFamily="34" charset="0"/>
              </a:rPr>
              <a:t>אם </a:t>
            </a:r>
            <a:r>
              <a:rPr lang="he-IL" sz="2200" b="1" dirty="0">
                <a:latin typeface="Lucida Sans Unicode" panose="020B0602030504020204" pitchFamily="34" charset="0"/>
                <a:cs typeface="Lucida Sans Unicode" panose="020B0602030504020204" pitchFamily="34" charset="0"/>
              </a:rPr>
              <a:t>כי אסור לזלזל בכל אלה, אלא בכוח אישיותו הדגולה".</a:t>
            </a:r>
          </a:p>
        </p:txBody>
      </p:sp>
    </p:spTree>
    <p:extLst>
      <p:ext uri="{BB962C8B-B14F-4D97-AF65-F5344CB8AC3E}">
        <p14:creationId xmlns:p14="http://schemas.microsoft.com/office/powerpoint/2010/main" val="286091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ortal.army.idf/sites/Mihlalot/pum_klali/SiteImages/%D7%93%D7%A3%20%D7%AA%D7%93%D7%9E%D7%99%D7%AA%2001.07.PNG"/>
          <p:cNvPicPr>
            <a:picLocks noChangeAspect="1" noChangeArrowheads="1"/>
          </p:cNvPicPr>
          <p:nvPr/>
        </p:nvPicPr>
        <p:blipFill rotWithShape="1">
          <a:blip r:embed="rId3">
            <a:extLst>
              <a:ext uri="{28A0092B-C50C-407E-A947-70E740481C1C}">
                <a14:useLocalDpi xmlns:a14="http://schemas.microsoft.com/office/drawing/2010/main" val="0"/>
              </a:ext>
            </a:extLst>
          </a:blip>
          <a:srcRect l="4900" t="78277" r="65048" b="613"/>
          <a:stretch/>
        </p:blipFill>
        <p:spPr bwMode="auto">
          <a:xfrm>
            <a:off x="5923128" y="4503761"/>
            <a:ext cx="6337113" cy="2442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s://portal.army.idf/sites/Mihlalot/pum_klali/SiteImages/%D7%93%D7%A3%20%D7%AA%D7%93%D7%9E%D7%99%D7%AA%2001.07.PNG"/>
          <p:cNvPicPr>
            <a:picLocks noChangeAspect="1" noChangeArrowheads="1"/>
          </p:cNvPicPr>
          <p:nvPr/>
        </p:nvPicPr>
        <p:blipFill rotWithShape="1">
          <a:blip r:embed="rId3">
            <a:extLst>
              <a:ext uri="{28A0092B-C50C-407E-A947-70E740481C1C}">
                <a14:useLocalDpi xmlns:a14="http://schemas.microsoft.com/office/drawing/2010/main" val="0"/>
              </a:ext>
            </a:extLst>
          </a:blip>
          <a:srcRect l="4900" t="79031" r="65048" b="613"/>
          <a:stretch/>
        </p:blipFill>
        <p:spPr bwMode="auto">
          <a:xfrm flipH="1">
            <a:off x="-81893" y="4593342"/>
            <a:ext cx="6250675" cy="2339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67630" y="-535912"/>
            <a:ext cx="8202304" cy="5878532"/>
          </a:xfrm>
          <a:prstGeom prst="rect">
            <a:avLst/>
          </a:prstGeom>
          <a:noFill/>
        </p:spPr>
        <p:txBody>
          <a:bodyPr wrap="square" rtlCol="1">
            <a:spAutoFit/>
          </a:bodyPr>
          <a:lstStyle/>
          <a:p>
            <a:pPr algn="ctr">
              <a:lnSpc>
                <a:spcPct val="200000"/>
              </a:lnSpc>
            </a:pPr>
            <a:r>
              <a:rPr lang="he-IL" sz="4400" b="1" dirty="0" smtClean="0">
                <a:solidFill>
                  <a:srgbClr val="002060"/>
                </a:solidFill>
                <a:latin typeface="Gisha" panose="020B0502040204020203" pitchFamily="34" charset="-79"/>
                <a:cs typeface="Gisha" panose="020B0502040204020203" pitchFamily="34" charset="-79"/>
              </a:rPr>
              <a:t>מפקד ישראלי</a:t>
            </a:r>
          </a:p>
          <a:p>
            <a:pPr algn="ctr">
              <a:lnSpc>
                <a:spcPct val="200000"/>
              </a:lnSpc>
            </a:pPr>
            <a:r>
              <a:rPr lang="he-IL" sz="2400" b="1" dirty="0" smtClean="0">
                <a:solidFill>
                  <a:srgbClr val="002060"/>
                </a:solidFill>
                <a:latin typeface="Gisha" panose="020B0502040204020203" pitchFamily="34" charset="-79"/>
                <a:cs typeface="Gisha" panose="020B0502040204020203" pitchFamily="34" charset="-79"/>
              </a:rPr>
              <a:t>רוח הציונות מפעמת בו – גורל המערכה בידיו</a:t>
            </a:r>
          </a:p>
          <a:p>
            <a:pPr algn="ctr">
              <a:lnSpc>
                <a:spcPct val="200000"/>
              </a:lnSpc>
            </a:pPr>
            <a:r>
              <a:rPr lang="he-IL" sz="2400" b="1" dirty="0" smtClean="0">
                <a:solidFill>
                  <a:srgbClr val="002060"/>
                </a:solidFill>
                <a:latin typeface="Gisha" panose="020B0502040204020203" pitchFamily="34" charset="-79"/>
                <a:cs typeface="Gisha" panose="020B0502040204020203" pitchFamily="34" charset="-79"/>
              </a:rPr>
              <a:t>מחויב, ראוי לפקודותיו ומשרה בהם רוח לחימה</a:t>
            </a:r>
          </a:p>
          <a:p>
            <a:pPr algn="ctr">
              <a:lnSpc>
                <a:spcPct val="200000"/>
              </a:lnSpc>
            </a:pPr>
            <a:r>
              <a:rPr lang="he-IL" sz="2400" b="1" dirty="0" smtClean="0">
                <a:solidFill>
                  <a:srgbClr val="002060"/>
                </a:solidFill>
                <a:latin typeface="Gisha" panose="020B0502040204020203" pitchFamily="34" charset="-79"/>
                <a:cs typeface="Gisha" panose="020B0502040204020203" pitchFamily="34" charset="-79"/>
              </a:rPr>
              <a:t>איש מקצוע מעמיק, לומד ומלמד את פקודיו</a:t>
            </a:r>
          </a:p>
          <a:p>
            <a:pPr algn="ctr">
              <a:lnSpc>
                <a:spcPct val="200000"/>
              </a:lnSpc>
            </a:pPr>
            <a:r>
              <a:rPr lang="he-IL" sz="2400" b="1" dirty="0" smtClean="0">
                <a:solidFill>
                  <a:srgbClr val="002060"/>
                </a:solidFill>
                <a:latin typeface="Gisha" panose="020B0502040204020203" pitchFamily="34" charset="-79"/>
                <a:cs typeface="Gisha" panose="020B0502040204020203" pitchFamily="34" charset="-79"/>
              </a:rPr>
              <a:t>יוזם, מעז ומתחבל</a:t>
            </a:r>
          </a:p>
          <a:p>
            <a:pPr algn="ctr">
              <a:lnSpc>
                <a:spcPct val="200000"/>
              </a:lnSpc>
            </a:pPr>
            <a:r>
              <a:rPr lang="he-IL" sz="2400" b="1" dirty="0" smtClean="0">
                <a:solidFill>
                  <a:srgbClr val="002060"/>
                </a:solidFill>
                <a:latin typeface="Gisha" panose="020B0502040204020203" pitchFamily="34" charset="-79"/>
                <a:cs typeface="Gisha" panose="020B0502040204020203" pitchFamily="34" charset="-79"/>
              </a:rPr>
              <a:t>עצמאי, איתן ומפקד מלפנים</a:t>
            </a:r>
          </a:p>
          <a:p>
            <a:pPr algn="ctr">
              <a:lnSpc>
                <a:spcPct val="200000"/>
              </a:lnSpc>
            </a:pPr>
            <a:r>
              <a:rPr lang="he-IL" sz="2400" b="1" dirty="0" smtClean="0">
                <a:solidFill>
                  <a:srgbClr val="002060"/>
                </a:solidFill>
                <a:latin typeface="Gisha" panose="020B0502040204020203" pitchFamily="34" charset="-79"/>
                <a:cs typeface="Gisha" panose="020B0502040204020203" pitchFamily="34" charset="-79"/>
              </a:rPr>
              <a:t>בעל חשיבה רעננה, חדשנית וביקורתית</a:t>
            </a:r>
          </a:p>
        </p:txBody>
      </p:sp>
    </p:spTree>
    <p:extLst>
      <p:ext uri="{BB962C8B-B14F-4D97-AF65-F5344CB8AC3E}">
        <p14:creationId xmlns:p14="http://schemas.microsoft.com/office/powerpoint/2010/main" val="1575114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p:cNvPicPr>
            <a:picLocks noChangeAspect="1"/>
          </p:cNvPicPr>
          <p:nvPr/>
        </p:nvPicPr>
        <p:blipFill rotWithShape="1">
          <a:blip r:embed="rId3">
            <a:extLst>
              <a:ext uri="{28A0092B-C50C-407E-A947-70E740481C1C}">
                <a14:useLocalDpi xmlns:a14="http://schemas.microsoft.com/office/drawing/2010/main" val="0"/>
              </a:ext>
            </a:extLst>
          </a:blip>
          <a:srcRect l="11259" t="1353" r="13837"/>
          <a:stretch/>
        </p:blipFill>
        <p:spPr>
          <a:xfrm>
            <a:off x="4552950" y="82769"/>
            <a:ext cx="4417748" cy="3272671"/>
          </a:xfrm>
          <a:prstGeom prst="rect">
            <a:avLst/>
          </a:prstGeom>
          <a:ln w="88900" cap="sq" cmpd="thickThin">
            <a:solidFill>
              <a:srgbClr val="000000"/>
            </a:solidFill>
            <a:prstDash val="solid"/>
            <a:miter lim="800000"/>
          </a:ln>
          <a:effectLst>
            <a:innerShdw blurRad="76200">
              <a:srgbClr val="000000"/>
            </a:innerShdw>
          </a:effectLst>
        </p:spPr>
      </p:pic>
      <p:pic>
        <p:nvPicPr>
          <p:cNvPr id="3" name="תמונה 2"/>
          <p:cNvPicPr>
            <a:picLocks noChangeAspect="1"/>
          </p:cNvPicPr>
          <p:nvPr/>
        </p:nvPicPr>
        <p:blipFill rotWithShape="1">
          <a:blip r:embed="rId4">
            <a:extLst>
              <a:ext uri="{28A0092B-C50C-407E-A947-70E740481C1C}">
                <a14:useLocalDpi xmlns:a14="http://schemas.microsoft.com/office/drawing/2010/main" val="0"/>
              </a:ext>
            </a:extLst>
          </a:blip>
          <a:srcRect l="-175" t="3990" r="1013" b="9376"/>
          <a:stretch/>
        </p:blipFill>
        <p:spPr>
          <a:xfrm>
            <a:off x="6687270" y="3471712"/>
            <a:ext cx="5433025" cy="3318934"/>
          </a:xfrm>
          <a:prstGeom prst="rect">
            <a:avLst/>
          </a:prstGeom>
          <a:ln w="88900" cap="sq" cmpd="thickThin">
            <a:solidFill>
              <a:srgbClr val="000000"/>
            </a:solidFill>
            <a:prstDash val="solid"/>
            <a:miter lim="800000"/>
          </a:ln>
          <a:effectLst>
            <a:innerShdw blurRad="76200">
              <a:srgbClr val="000000"/>
            </a:innerShdw>
          </a:effectLst>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3552" y="3471712"/>
            <a:ext cx="4567934" cy="3322800"/>
          </a:xfrm>
          <a:prstGeom prst="rect">
            <a:avLst/>
          </a:prstGeom>
          <a:ln w="88900" cap="sq" cmpd="thickThin">
            <a:solidFill>
              <a:srgbClr val="000000"/>
            </a:solidFill>
            <a:prstDash val="solid"/>
            <a:miter lim="800000"/>
          </a:ln>
          <a:effectLst>
            <a:innerShdw blurRad="76200">
              <a:srgbClr val="000000"/>
            </a:innerShdw>
          </a:effectLst>
        </p:spPr>
      </p:pic>
      <p:pic>
        <p:nvPicPr>
          <p:cNvPr id="8" name="תמונה 7"/>
          <p:cNvPicPr>
            <a:picLocks noChangeAspect="1"/>
          </p:cNvPicPr>
          <p:nvPr/>
        </p:nvPicPr>
        <p:blipFill rotWithShape="1">
          <a:blip r:embed="rId6">
            <a:extLst>
              <a:ext uri="{28A0092B-C50C-407E-A947-70E740481C1C}">
                <a14:useLocalDpi xmlns:a14="http://schemas.microsoft.com/office/drawing/2010/main" val="0"/>
              </a:ext>
            </a:extLst>
          </a:blip>
          <a:srcRect r="2841"/>
          <a:stretch/>
        </p:blipFill>
        <p:spPr>
          <a:xfrm>
            <a:off x="81122" y="81518"/>
            <a:ext cx="4306912" cy="3257853"/>
          </a:xfrm>
          <a:prstGeom prst="rect">
            <a:avLst/>
          </a:prstGeom>
          <a:ln w="88900" cap="sq" cmpd="thickThin">
            <a:solidFill>
              <a:srgbClr val="000000"/>
            </a:solidFill>
            <a:prstDash val="solid"/>
            <a:miter lim="800000"/>
          </a:ln>
          <a:effectLst>
            <a:innerShdw blurRad="76200">
              <a:srgbClr val="000000"/>
            </a:innerShdw>
          </a:effectLst>
        </p:spPr>
      </p:pic>
      <p:pic>
        <p:nvPicPr>
          <p:cNvPr id="2" name="תמונה 1"/>
          <p:cNvPicPr>
            <a:picLocks noChangeAspect="1"/>
          </p:cNvPicPr>
          <p:nvPr/>
        </p:nvPicPr>
        <p:blipFill rotWithShape="1">
          <a:blip r:embed="rId7" cstate="print">
            <a:extLst>
              <a:ext uri="{28A0092B-C50C-407E-A947-70E740481C1C}">
                <a14:useLocalDpi xmlns:a14="http://schemas.microsoft.com/office/drawing/2010/main" val="0"/>
              </a:ext>
            </a:extLst>
          </a:blip>
          <a:srcRect l="22592" r="7037"/>
          <a:stretch/>
        </p:blipFill>
        <p:spPr>
          <a:xfrm>
            <a:off x="83782" y="3471712"/>
            <a:ext cx="1752600" cy="3315456"/>
          </a:xfrm>
          <a:prstGeom prst="rect">
            <a:avLst/>
          </a:prstGeom>
          <a:ln w="88900" cap="sq" cmpd="thickThin">
            <a:solidFill>
              <a:srgbClr val="000000"/>
            </a:solidFill>
            <a:prstDash val="solid"/>
            <a:miter lim="800000"/>
          </a:ln>
          <a:effectLst>
            <a:innerShdw blurRad="76200">
              <a:srgbClr val="000000"/>
            </a:innerShdw>
          </a:effectLst>
        </p:spPr>
      </p:pic>
      <p:pic>
        <p:nvPicPr>
          <p:cNvPr id="4" name="תמונה 3"/>
          <p:cNvPicPr>
            <a:picLocks noChangeAspect="1"/>
          </p:cNvPicPr>
          <p:nvPr/>
        </p:nvPicPr>
        <p:blipFill rotWithShape="1">
          <a:blip r:embed="rId8">
            <a:extLst>
              <a:ext uri="{28A0092B-C50C-407E-A947-70E740481C1C}">
                <a14:useLocalDpi xmlns:a14="http://schemas.microsoft.com/office/drawing/2010/main" val="0"/>
              </a:ext>
            </a:extLst>
          </a:blip>
          <a:srcRect l="2372"/>
          <a:stretch/>
        </p:blipFill>
        <p:spPr>
          <a:xfrm>
            <a:off x="9144000" y="84835"/>
            <a:ext cx="2971800" cy="3264061"/>
          </a:xfrm>
          <a:prstGeom prst="rect">
            <a:avLst/>
          </a:prstGeom>
          <a:ln w="88900" cap="sq" cmpd="thickThin">
            <a:solidFill>
              <a:srgbClr val="000000"/>
            </a:solidFill>
            <a:prstDash val="solid"/>
            <a:miter lim="800000"/>
          </a:ln>
          <a:effectLst>
            <a:innerShdw blurRad="76200">
              <a:srgbClr val="000000"/>
            </a:innerShdw>
          </a:effectLst>
        </p:spPr>
      </p:pic>
      <p:sp>
        <p:nvSpPr>
          <p:cNvPr id="13" name="מלבן 12"/>
          <p:cNvSpPr/>
          <p:nvPr/>
        </p:nvSpPr>
        <p:spPr>
          <a:xfrm>
            <a:off x="4552949" y="2955330"/>
            <a:ext cx="4415068" cy="61710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4388033" y="2879163"/>
            <a:ext cx="4787905" cy="830997"/>
          </a:xfrm>
          <a:prstGeom prst="rect">
            <a:avLst/>
          </a:prstGeom>
          <a:noFill/>
        </p:spPr>
        <p:txBody>
          <a:bodyPr wrap="square">
            <a:spAutoFit/>
          </a:bodyPr>
          <a:lstStyle/>
          <a:p>
            <a:pPr algn="ctr">
              <a:lnSpc>
                <a:spcPct val="150000"/>
              </a:lnSpc>
            </a:pPr>
            <a:r>
              <a:rPr lang="he-IL" sz="3200" b="1" dirty="0" smtClean="0">
                <a:ln>
                  <a:solidFill>
                    <a:schemeClr val="tx1"/>
                  </a:solidFill>
                </a:ln>
                <a:solidFill>
                  <a:srgbClr val="FF0000"/>
                </a:solidFill>
                <a:latin typeface="Lucida Sans Unicode" panose="020B0602030504020204" pitchFamily="34" charset="0"/>
                <a:cs typeface="Lucida Sans Unicode" panose="020B0602030504020204" pitchFamily="34" charset="0"/>
              </a:rPr>
              <a:t>אתגרי הפיקוד 2018</a:t>
            </a:r>
            <a:endParaRPr lang="he-IL" sz="3200" b="1" dirty="0">
              <a:ln>
                <a:solidFill>
                  <a:schemeClr val="tx1"/>
                </a:solidFill>
              </a:ln>
              <a:solidFill>
                <a:srgbClr val="FF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767917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4965479" y="170733"/>
            <a:ext cx="7119257" cy="769441"/>
          </a:xfrm>
          <a:prstGeom prst="rect">
            <a:avLst/>
          </a:prstGeom>
        </p:spPr>
        <p:txBody>
          <a:bodyPr wrap="none">
            <a:spAutoFit/>
          </a:bodyPr>
          <a:lstStyle/>
          <a:p>
            <a:pPr algn="ctr">
              <a:lnSpc>
                <a:spcPct val="150000"/>
              </a:lnSpc>
            </a:pPr>
            <a:r>
              <a:rPr lang="he-IL" sz="3200" b="1" dirty="0">
                <a:solidFill>
                  <a:srgbClr val="002060"/>
                </a:solidFill>
                <a:latin typeface="Lucida Sans Unicode" panose="020B0602030504020204" pitchFamily="34" charset="0"/>
                <a:cs typeface="Lucida Sans Unicode" panose="020B0602030504020204" pitchFamily="34" charset="0"/>
              </a:rPr>
              <a:t>קווי אופי </a:t>
            </a:r>
            <a:r>
              <a:rPr lang="he-IL" sz="3200" b="1" dirty="0" smtClean="0">
                <a:solidFill>
                  <a:srgbClr val="002060"/>
                </a:solidFill>
                <a:latin typeface="Lucida Sans Unicode" panose="020B0602030504020204" pitchFamily="34" charset="0"/>
                <a:cs typeface="Lucida Sans Unicode" panose="020B0602030504020204" pitchFamily="34" charset="0"/>
              </a:rPr>
              <a:t>בנוער - </a:t>
            </a:r>
            <a:r>
              <a:rPr lang="he-IL" sz="3200" b="1" dirty="0">
                <a:solidFill>
                  <a:srgbClr val="002060"/>
                </a:solidFill>
                <a:latin typeface="Lucida Sans Unicode" panose="020B0602030504020204" pitchFamily="34" charset="0"/>
                <a:cs typeface="Lucida Sans Unicode" panose="020B0602030504020204" pitchFamily="34" charset="0"/>
              </a:rPr>
              <a:t>אתגרי הפיקוד 1948 </a:t>
            </a:r>
          </a:p>
        </p:txBody>
      </p:sp>
      <p:sp>
        <p:nvSpPr>
          <p:cNvPr id="10" name="מלבן 9"/>
          <p:cNvSpPr/>
          <p:nvPr/>
        </p:nvSpPr>
        <p:spPr>
          <a:xfrm>
            <a:off x="1543050" y="1475419"/>
            <a:ext cx="10541685" cy="5410712"/>
          </a:xfrm>
          <a:prstGeom prst="rect">
            <a:avLst/>
          </a:prstGeom>
        </p:spPr>
        <p:txBody>
          <a:bodyPr wrap="square">
            <a:spAutoFit/>
          </a:bodyPr>
          <a:lstStyle/>
          <a:p>
            <a:pPr>
              <a:lnSpc>
                <a:spcPct val="250000"/>
              </a:lnSpc>
            </a:pPr>
            <a:r>
              <a:rPr lang="he-IL" sz="2400" b="1" dirty="0" smtClean="0">
                <a:latin typeface="Lucida Sans Unicode" panose="020B0602030504020204" pitchFamily="34" charset="0"/>
                <a:cs typeface="Lucida Sans Unicode" panose="020B0602030504020204" pitchFamily="34" charset="0"/>
              </a:rPr>
              <a:t>א. </a:t>
            </a:r>
            <a:r>
              <a:rPr lang="he-IL" sz="2400" dirty="0" smtClean="0">
                <a:latin typeface="Lucida Sans Unicode" panose="020B0602030504020204" pitchFamily="34" charset="0"/>
                <a:cs typeface="Lucida Sans Unicode" panose="020B0602030504020204" pitchFamily="34" charset="0"/>
              </a:rPr>
              <a:t>הוא יודע שהוא יכול לבצע בשניות מה שעמים אחרים מקימים במשך שנים</a:t>
            </a:r>
          </a:p>
          <a:p>
            <a:pPr>
              <a:lnSpc>
                <a:spcPct val="250000"/>
              </a:lnSpc>
            </a:pPr>
            <a:r>
              <a:rPr lang="he-IL" sz="2400" b="1" dirty="0" smtClean="0">
                <a:latin typeface="Lucida Sans Unicode" panose="020B0602030504020204" pitchFamily="34" charset="0"/>
                <a:cs typeface="Lucida Sans Unicode" panose="020B0602030504020204" pitchFamily="34" charset="0"/>
              </a:rPr>
              <a:t>ב.  </a:t>
            </a:r>
            <a:r>
              <a:rPr lang="he-IL" sz="2400" dirty="0" smtClean="0">
                <a:latin typeface="Lucida Sans Unicode" panose="020B0602030504020204" pitchFamily="34" charset="0"/>
                <a:cs typeface="Lucida Sans Unicode" panose="020B0602030504020204" pitchFamily="34" charset="0"/>
              </a:rPr>
              <a:t>הוא חושב שבין לילה יהפוך לפחות לגנרל</a:t>
            </a:r>
          </a:p>
          <a:p>
            <a:pPr>
              <a:lnSpc>
                <a:spcPct val="250000"/>
              </a:lnSpc>
            </a:pPr>
            <a:r>
              <a:rPr lang="he-IL" sz="2400" b="1" dirty="0" smtClean="0">
                <a:latin typeface="Lucida Sans Unicode" panose="020B0602030504020204" pitchFamily="34" charset="0"/>
                <a:cs typeface="Lucida Sans Unicode" panose="020B0602030504020204" pitchFamily="34" charset="0"/>
              </a:rPr>
              <a:t>ג.  </a:t>
            </a:r>
            <a:r>
              <a:rPr lang="he-IL" sz="2400" dirty="0" smtClean="0">
                <a:latin typeface="Lucida Sans Unicode" panose="020B0602030504020204" pitchFamily="34" charset="0"/>
                <a:cs typeface="Lucida Sans Unicode" panose="020B0602030504020204" pitchFamily="34" charset="0"/>
              </a:rPr>
              <a:t>טיפוס רוחני, חוקר ולא תמיד מעמיק </a:t>
            </a:r>
          </a:p>
          <a:p>
            <a:pPr>
              <a:lnSpc>
                <a:spcPct val="220000"/>
              </a:lnSpc>
            </a:pPr>
            <a:r>
              <a:rPr lang="he-IL" sz="2400" b="1" dirty="0" smtClean="0">
                <a:latin typeface="Lucida Sans Unicode" panose="020B0602030504020204" pitchFamily="34" charset="0"/>
                <a:cs typeface="Lucida Sans Unicode" panose="020B0602030504020204" pitchFamily="34" charset="0"/>
              </a:rPr>
              <a:t>ד. </a:t>
            </a:r>
            <a:r>
              <a:rPr lang="he-IL" sz="2400" dirty="0" smtClean="0">
                <a:latin typeface="Lucida Sans Unicode" panose="020B0602030504020204" pitchFamily="34" charset="0"/>
                <a:cs typeface="Lucida Sans Unicode" panose="020B0602030504020204" pitchFamily="34" charset="0"/>
              </a:rPr>
              <a:t>כוח רוחני תוסס שאפשר לכוונו לתלם בריא, </a:t>
            </a:r>
          </a:p>
          <a:p>
            <a:pPr>
              <a:lnSpc>
                <a:spcPct val="220000"/>
              </a:lnSpc>
            </a:pPr>
            <a:r>
              <a:rPr lang="he-IL" sz="2400" dirty="0">
                <a:latin typeface="Lucida Sans Unicode" panose="020B0602030504020204" pitchFamily="34" charset="0"/>
                <a:cs typeface="Lucida Sans Unicode" panose="020B0602030504020204" pitchFamily="34" charset="0"/>
              </a:rPr>
              <a:t> </a:t>
            </a:r>
            <a:r>
              <a:rPr lang="he-IL" sz="2400" dirty="0" smtClean="0">
                <a:latin typeface="Lucida Sans Unicode" panose="020B0602030504020204" pitchFamily="34" charset="0"/>
                <a:cs typeface="Lucida Sans Unicode" panose="020B0602030504020204" pitchFamily="34" charset="0"/>
              </a:rPr>
              <a:t>  לו הייתה שיטה ושיטתיות</a:t>
            </a:r>
          </a:p>
          <a:p>
            <a:pPr>
              <a:lnSpc>
                <a:spcPct val="250000"/>
              </a:lnSpc>
            </a:pPr>
            <a:r>
              <a:rPr lang="he-IL" sz="2400" b="1" dirty="0" smtClean="0">
                <a:latin typeface="Lucida Sans Unicode" panose="020B0602030504020204" pitchFamily="34" charset="0"/>
                <a:cs typeface="Lucida Sans Unicode" panose="020B0602030504020204" pitchFamily="34" charset="0"/>
              </a:rPr>
              <a:t>ה. </a:t>
            </a:r>
            <a:r>
              <a:rPr lang="he-IL" sz="2400" dirty="0" smtClean="0">
                <a:latin typeface="Lucida Sans Unicode" panose="020B0602030504020204" pitchFamily="34" charset="0"/>
                <a:cs typeface="Lucida Sans Unicode" panose="020B0602030504020204" pitchFamily="34" charset="0"/>
              </a:rPr>
              <a:t>חוּנָך בְּלִי משמעת, דת, עומד מחוץ לחברה ומבקרה</a:t>
            </a:r>
            <a:endParaRPr lang="he-IL" sz="600" b="1" dirty="0" smtClean="0">
              <a:latin typeface="Lucida Sans Unicode" panose="020B0602030504020204" pitchFamily="34" charset="0"/>
              <a:cs typeface="Lucida Sans Unicode" panose="020B0602030504020204" pitchFamily="34" charset="0"/>
            </a:endParaRPr>
          </a:p>
        </p:txBody>
      </p:sp>
      <p:sp>
        <p:nvSpPr>
          <p:cNvPr id="2" name="מלבן 1"/>
          <p:cNvSpPr/>
          <p:nvPr/>
        </p:nvSpPr>
        <p:spPr>
          <a:xfrm>
            <a:off x="6113378" y="972668"/>
            <a:ext cx="5228390" cy="646331"/>
          </a:xfrm>
          <a:prstGeom prst="rect">
            <a:avLst/>
          </a:prstGeom>
        </p:spPr>
        <p:txBody>
          <a:bodyPr wrap="square">
            <a:spAutoFit/>
          </a:bodyPr>
          <a:lstStyle/>
          <a:p>
            <a:pPr algn="ctr"/>
            <a:r>
              <a:rPr lang="he-IL" b="1" dirty="0">
                <a:solidFill>
                  <a:schemeClr val="accent5"/>
                </a:solidFill>
                <a:latin typeface="Lucida Sans Unicode" panose="020B0602030504020204" pitchFamily="34" charset="0"/>
                <a:cs typeface="Lucida Sans Unicode" panose="020B0602030504020204" pitchFamily="34" charset="0"/>
              </a:rPr>
              <a:t>חוברת "מנהיגות, משמעת, טיפול באנשים, מנהלה"</a:t>
            </a:r>
            <a:br>
              <a:rPr lang="he-IL" b="1" dirty="0">
                <a:solidFill>
                  <a:schemeClr val="accent5"/>
                </a:solidFill>
                <a:latin typeface="Lucida Sans Unicode" panose="020B0602030504020204" pitchFamily="34" charset="0"/>
                <a:cs typeface="Lucida Sans Unicode" panose="020B0602030504020204" pitchFamily="34" charset="0"/>
              </a:rPr>
            </a:br>
            <a:r>
              <a:rPr lang="he-IL" b="1" dirty="0" err="1">
                <a:solidFill>
                  <a:schemeClr val="accent5"/>
                </a:solidFill>
                <a:latin typeface="Lucida Sans Unicode" panose="020B0602030504020204" pitchFamily="34" charset="0"/>
                <a:cs typeface="Lucida Sans Unicode" panose="020B0602030504020204" pitchFamily="34" charset="0"/>
              </a:rPr>
              <a:t>לה"ד</a:t>
            </a:r>
            <a:r>
              <a:rPr lang="he-IL" b="1" dirty="0">
                <a:solidFill>
                  <a:schemeClr val="accent5"/>
                </a:solidFill>
                <a:latin typeface="Lucida Sans Unicode" panose="020B0602030504020204" pitchFamily="34" charset="0"/>
                <a:cs typeface="Lucida Sans Unicode" panose="020B0602030504020204" pitchFamily="34" charset="0"/>
              </a:rPr>
              <a:t>, ינואר 1948</a:t>
            </a: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06" y="3705225"/>
            <a:ext cx="3994787" cy="2978277"/>
          </a:xfrm>
          <a:prstGeom prst="rect">
            <a:avLst/>
          </a:prstGeom>
          <a:ln w="38100" cap="sq">
            <a:no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432586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591677"/>
            <a:ext cx="12000919" cy="4339650"/>
          </a:xfrm>
          <a:prstGeom prst="rect">
            <a:avLst/>
          </a:prstGeom>
        </p:spPr>
        <p:txBody>
          <a:bodyPr wrap="square">
            <a:spAutoFit/>
          </a:bodyPr>
          <a:lstStyle/>
          <a:p>
            <a:pPr>
              <a:lnSpc>
                <a:spcPct val="200000"/>
              </a:lnSpc>
            </a:pPr>
            <a:r>
              <a:rPr lang="he-IL" sz="2400" b="1" dirty="0" smtClean="0">
                <a:latin typeface="Lucida Sans Unicode" panose="020B0602030504020204" pitchFamily="34" charset="0"/>
                <a:cs typeface="Lucida Sans Unicode" panose="020B0602030504020204" pitchFamily="34" charset="0"/>
              </a:rPr>
              <a:t>א.  הסבר את תפוס החיים במסגרת וציין את המטרה</a:t>
            </a:r>
          </a:p>
          <a:p>
            <a:pPr>
              <a:lnSpc>
                <a:spcPct val="200000"/>
              </a:lnSpc>
            </a:pPr>
            <a:r>
              <a:rPr lang="he-IL" sz="2400" b="1" dirty="0" smtClean="0">
                <a:latin typeface="Lucida Sans Unicode" panose="020B0602030504020204" pitchFamily="34" charset="0"/>
                <a:cs typeface="Lucida Sans Unicode" panose="020B0602030504020204" pitchFamily="34" charset="0"/>
              </a:rPr>
              <a:t>ב</a:t>
            </a:r>
            <a:r>
              <a:rPr lang="he-IL" sz="2400" b="1" dirty="0">
                <a:latin typeface="Lucida Sans Unicode" panose="020B0602030504020204" pitchFamily="34" charset="0"/>
                <a:cs typeface="Lucida Sans Unicode" panose="020B0602030504020204" pitchFamily="34" charset="0"/>
              </a:rPr>
              <a:t>.</a:t>
            </a:r>
            <a:r>
              <a:rPr lang="he-IL" sz="2400" b="1" dirty="0" smtClean="0">
                <a:latin typeface="Lucida Sans Unicode" panose="020B0602030504020204" pitchFamily="34" charset="0"/>
                <a:cs typeface="Lucida Sans Unicode" panose="020B0602030504020204" pitchFamily="34" charset="0"/>
              </a:rPr>
              <a:t>  ידיעת המקצוע על בוריו</a:t>
            </a:r>
          </a:p>
          <a:p>
            <a:pPr>
              <a:lnSpc>
                <a:spcPct val="200000"/>
              </a:lnSpc>
            </a:pPr>
            <a:r>
              <a:rPr lang="he-IL" sz="2400" b="1" dirty="0" smtClean="0">
                <a:latin typeface="Lucida Sans Unicode" panose="020B0602030504020204" pitchFamily="34" charset="0"/>
                <a:cs typeface="Lucida Sans Unicode" panose="020B0602030504020204" pitchFamily="34" charset="0"/>
              </a:rPr>
              <a:t>ג.   </a:t>
            </a:r>
            <a:r>
              <a:rPr lang="en-US" sz="2400" b="1" dirty="0" smtClean="0">
                <a:latin typeface="Lucida Sans Unicode" panose="020B0602030504020204" pitchFamily="34" charset="0"/>
                <a:cs typeface="Lucida Sans Unicode" panose="020B0602030504020204" pitchFamily="34" charset="0"/>
              </a:rPr>
              <a:t>Common sense</a:t>
            </a:r>
            <a:endParaRPr lang="en-US" sz="2400" b="1" dirty="0">
              <a:latin typeface="Lucida Sans Unicode" panose="020B0602030504020204" pitchFamily="34" charset="0"/>
              <a:cs typeface="Lucida Sans Unicode" panose="020B0602030504020204" pitchFamily="34" charset="0"/>
            </a:endParaRPr>
          </a:p>
          <a:p>
            <a:pPr>
              <a:lnSpc>
                <a:spcPct val="200000"/>
              </a:lnSpc>
            </a:pPr>
            <a:r>
              <a:rPr lang="he-IL" sz="2400" b="1" dirty="0" smtClean="0">
                <a:latin typeface="Lucida Sans Unicode" panose="020B0602030504020204" pitchFamily="34" charset="0"/>
                <a:cs typeface="Lucida Sans Unicode" panose="020B0602030504020204" pitchFamily="34" charset="0"/>
              </a:rPr>
              <a:t>ד</a:t>
            </a:r>
            <a:r>
              <a:rPr lang="he-IL" sz="2400" b="1" dirty="0">
                <a:latin typeface="Lucida Sans Unicode" panose="020B0602030504020204" pitchFamily="34" charset="0"/>
                <a:cs typeface="Lucida Sans Unicode" panose="020B0602030504020204" pitchFamily="34" charset="0"/>
              </a:rPr>
              <a:t>.</a:t>
            </a:r>
            <a:r>
              <a:rPr lang="he-IL" sz="2400" b="1" dirty="0" smtClean="0">
                <a:latin typeface="Lucida Sans Unicode" panose="020B0602030504020204" pitchFamily="34" charset="0"/>
                <a:cs typeface="Lucida Sans Unicode" panose="020B0602030504020204" pitchFamily="34" charset="0"/>
              </a:rPr>
              <a:t>   התנהגות –</a:t>
            </a:r>
            <a:r>
              <a:rPr lang="he-IL" sz="2400" dirty="0" smtClean="0">
                <a:latin typeface="Lucida Sans Unicode" panose="020B0602030504020204" pitchFamily="34" charset="0"/>
                <a:cs typeface="Lucida Sans Unicode" panose="020B0602030504020204" pitchFamily="34" charset="0"/>
              </a:rPr>
              <a:t> נהג באיש כבן אדם, אל תפנק אנשים, </a:t>
            </a:r>
          </a:p>
          <a:p>
            <a:pPr>
              <a:lnSpc>
                <a:spcPct val="150000"/>
              </a:lnSpc>
            </a:pPr>
            <a:r>
              <a:rPr lang="he-IL" sz="2400" dirty="0" smtClean="0">
                <a:latin typeface="Lucida Sans Unicode" panose="020B0602030504020204" pitchFamily="34" charset="0"/>
                <a:cs typeface="Lucida Sans Unicode" panose="020B0602030504020204" pitchFamily="34" charset="0"/>
              </a:rPr>
              <a:t>      היה תקיף</a:t>
            </a:r>
          </a:p>
          <a:p>
            <a:pPr>
              <a:lnSpc>
                <a:spcPct val="200000"/>
              </a:lnSpc>
            </a:pPr>
            <a:r>
              <a:rPr lang="he-IL" sz="2400" b="1" dirty="0" smtClean="0">
                <a:latin typeface="Lucida Sans Unicode" panose="020B0602030504020204" pitchFamily="34" charset="0"/>
                <a:cs typeface="Lucida Sans Unicode" panose="020B0602030504020204" pitchFamily="34" charset="0"/>
              </a:rPr>
              <a:t>ה</a:t>
            </a:r>
            <a:r>
              <a:rPr lang="he-IL" sz="2400" b="1" dirty="0">
                <a:latin typeface="Lucida Sans Unicode" panose="020B0602030504020204" pitchFamily="34" charset="0"/>
                <a:cs typeface="Lucida Sans Unicode" panose="020B0602030504020204" pitchFamily="34" charset="0"/>
              </a:rPr>
              <a:t>.</a:t>
            </a:r>
            <a:r>
              <a:rPr lang="he-IL" sz="2400" b="1" dirty="0" smtClean="0">
                <a:latin typeface="Lucida Sans Unicode" panose="020B0602030504020204" pitchFamily="34" charset="0"/>
                <a:cs typeface="Lucida Sans Unicode" panose="020B0602030504020204" pitchFamily="34" charset="0"/>
              </a:rPr>
              <a:t>  גאוות האיש ביחידתו</a:t>
            </a:r>
          </a:p>
        </p:txBody>
      </p:sp>
      <p:sp>
        <p:nvSpPr>
          <p:cNvPr id="9" name="מלבן 8"/>
          <p:cNvSpPr/>
          <p:nvPr/>
        </p:nvSpPr>
        <p:spPr>
          <a:xfrm>
            <a:off x="8146979" y="101296"/>
            <a:ext cx="3853940" cy="769441"/>
          </a:xfrm>
          <a:prstGeom prst="rect">
            <a:avLst/>
          </a:prstGeom>
        </p:spPr>
        <p:txBody>
          <a:bodyPr wrap="none">
            <a:spAutoFit/>
          </a:bodyPr>
          <a:lstStyle/>
          <a:p>
            <a:pPr algn="ctr">
              <a:lnSpc>
                <a:spcPct val="150000"/>
              </a:lnSpc>
            </a:pPr>
            <a:r>
              <a:rPr lang="he-IL" sz="3200" b="1" dirty="0">
                <a:solidFill>
                  <a:srgbClr val="002060"/>
                </a:solidFill>
                <a:latin typeface="Lucida Sans Unicode" panose="020B0602030504020204" pitchFamily="34" charset="0"/>
                <a:cs typeface="Lucida Sans Unicode" panose="020B0602030504020204" pitchFamily="34" charset="0"/>
              </a:rPr>
              <a:t>כיצד להתגבר על </a:t>
            </a:r>
            <a:r>
              <a:rPr lang="he-IL" sz="3200" b="1" dirty="0" smtClean="0">
                <a:solidFill>
                  <a:srgbClr val="002060"/>
                </a:solidFill>
                <a:latin typeface="Lucida Sans Unicode" panose="020B0602030504020204" pitchFamily="34" charset="0"/>
                <a:cs typeface="Lucida Sans Unicode" panose="020B0602030504020204" pitchFamily="34" charset="0"/>
              </a:rPr>
              <a:t>זה?</a:t>
            </a:r>
            <a:endParaRPr lang="he-IL" sz="3200" b="1" dirty="0">
              <a:solidFill>
                <a:srgbClr val="002060"/>
              </a:solidFill>
              <a:latin typeface="Lucida Sans Unicode" panose="020B0602030504020204" pitchFamily="34" charset="0"/>
              <a:cs typeface="Lucida Sans Unicode" panose="020B0602030504020204" pitchFamily="34" charset="0"/>
            </a:endParaRPr>
          </a:p>
        </p:txBody>
      </p:sp>
      <p:sp>
        <p:nvSpPr>
          <p:cNvPr id="12" name="מלבן 11"/>
          <p:cNvSpPr/>
          <p:nvPr/>
        </p:nvSpPr>
        <p:spPr>
          <a:xfrm>
            <a:off x="6772529" y="870737"/>
            <a:ext cx="5228390" cy="646331"/>
          </a:xfrm>
          <a:prstGeom prst="rect">
            <a:avLst/>
          </a:prstGeom>
        </p:spPr>
        <p:txBody>
          <a:bodyPr wrap="square">
            <a:spAutoFit/>
          </a:bodyPr>
          <a:lstStyle/>
          <a:p>
            <a:pPr algn="ctr"/>
            <a:r>
              <a:rPr lang="he-IL" b="1" dirty="0">
                <a:solidFill>
                  <a:schemeClr val="accent5"/>
                </a:solidFill>
                <a:latin typeface="Lucida Sans Unicode" panose="020B0602030504020204" pitchFamily="34" charset="0"/>
                <a:cs typeface="Lucida Sans Unicode" panose="020B0602030504020204" pitchFamily="34" charset="0"/>
              </a:rPr>
              <a:t>חוברת "מנהיגות, משמעת, טיפול באנשים, מנהלה"</a:t>
            </a:r>
            <a:br>
              <a:rPr lang="he-IL" b="1" dirty="0">
                <a:solidFill>
                  <a:schemeClr val="accent5"/>
                </a:solidFill>
                <a:latin typeface="Lucida Sans Unicode" panose="020B0602030504020204" pitchFamily="34" charset="0"/>
                <a:cs typeface="Lucida Sans Unicode" panose="020B0602030504020204" pitchFamily="34" charset="0"/>
              </a:rPr>
            </a:br>
            <a:r>
              <a:rPr lang="he-IL" b="1" dirty="0" err="1">
                <a:solidFill>
                  <a:schemeClr val="accent5"/>
                </a:solidFill>
                <a:latin typeface="Lucida Sans Unicode" panose="020B0602030504020204" pitchFamily="34" charset="0"/>
                <a:cs typeface="Lucida Sans Unicode" panose="020B0602030504020204" pitchFamily="34" charset="0"/>
              </a:rPr>
              <a:t>לה"ד</a:t>
            </a:r>
            <a:r>
              <a:rPr lang="he-IL" b="1" dirty="0">
                <a:solidFill>
                  <a:schemeClr val="accent5"/>
                </a:solidFill>
                <a:latin typeface="Lucida Sans Unicode" panose="020B0602030504020204" pitchFamily="34" charset="0"/>
                <a:cs typeface="Lucida Sans Unicode" panose="020B0602030504020204" pitchFamily="34" charset="0"/>
              </a:rPr>
              <a:t>, ינואר 1948</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35" y="101296"/>
            <a:ext cx="3203829" cy="6516033"/>
          </a:xfrm>
          <a:prstGeom prst="rect">
            <a:avLst/>
          </a:prstGeom>
          <a:ln w="38100" cap="sq">
            <a:noFill/>
            <a:prstDash val="solid"/>
            <a:miter lim="800000"/>
          </a:ln>
          <a:effectLst>
            <a:outerShdw blurRad="50800" dist="114300" dir="2700000" algn="tl" rotWithShape="0">
              <a:prstClr val="black">
                <a:alpha val="40000"/>
              </a:prstClr>
            </a:outerShdw>
          </a:effectLst>
        </p:spPr>
      </p:pic>
    </p:spTree>
    <p:extLst>
      <p:ext uri="{BB962C8B-B14F-4D97-AF65-F5344CB8AC3E}">
        <p14:creationId xmlns:p14="http://schemas.microsoft.com/office/powerpoint/2010/main" val="26387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718300" y="42746"/>
            <a:ext cx="5416798" cy="6785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מלבן 8"/>
          <p:cNvSpPr/>
          <p:nvPr/>
        </p:nvSpPr>
        <p:spPr>
          <a:xfrm>
            <a:off x="177800" y="638553"/>
            <a:ext cx="1651000" cy="728660"/>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0" y="589748"/>
            <a:ext cx="152401" cy="2596029"/>
          </a:xfrm>
          <a:prstGeom prst="rect">
            <a:avLst/>
          </a:prstGeom>
          <a:solidFill>
            <a:srgbClr val="2E5369"/>
          </a:solidFill>
          <a:ln>
            <a:solidFill>
              <a:srgbClr val="2E536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rotWithShape="1">
          <a:blip r:embed="rId4">
            <a:extLst>
              <a:ext uri="{28A0092B-C50C-407E-A947-70E740481C1C}">
                <a14:useLocalDpi xmlns:a14="http://schemas.microsoft.com/office/drawing/2010/main" val="0"/>
              </a:ext>
            </a:extLst>
          </a:blip>
          <a:srcRect b="12359"/>
          <a:stretch/>
        </p:blipFill>
        <p:spPr>
          <a:xfrm>
            <a:off x="48904" y="3584043"/>
            <a:ext cx="6556611" cy="3244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7" y="42745"/>
            <a:ext cx="6554538" cy="3410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מלבן 12"/>
          <p:cNvSpPr/>
          <p:nvPr/>
        </p:nvSpPr>
        <p:spPr>
          <a:xfrm>
            <a:off x="5333412" y="5999042"/>
            <a:ext cx="1223413" cy="769441"/>
          </a:xfrm>
          <a:prstGeom prst="rect">
            <a:avLst/>
          </a:prstGeom>
        </p:spPr>
        <p:txBody>
          <a:bodyPr wrap="none">
            <a:spAutoFit/>
          </a:bodyPr>
          <a:lstStyle/>
          <a:p>
            <a:pPr algn="ctr">
              <a:lnSpc>
                <a:spcPct val="150000"/>
              </a:lnSpc>
            </a:pPr>
            <a:r>
              <a:rPr lang="he-IL" sz="3200" b="1" dirty="0" smtClean="0">
                <a:solidFill>
                  <a:srgbClr val="002060"/>
                </a:solidFill>
                <a:latin typeface="Lucida Sans Unicode" panose="020B0602030504020204" pitchFamily="34" charset="0"/>
                <a:cs typeface="Lucida Sans Unicode" panose="020B0602030504020204" pitchFamily="34" charset="0"/>
              </a:rPr>
              <a:t>2018</a:t>
            </a:r>
            <a:endParaRPr lang="he-IL" sz="3200" b="1" dirty="0">
              <a:solidFill>
                <a:srgbClr val="002060"/>
              </a:solidFill>
              <a:latin typeface="Lucida Sans Unicode" panose="020B0602030504020204" pitchFamily="34" charset="0"/>
              <a:cs typeface="Lucida Sans Unicode" panose="020B0602030504020204" pitchFamily="34" charset="0"/>
            </a:endParaRPr>
          </a:p>
        </p:txBody>
      </p:sp>
      <p:sp>
        <p:nvSpPr>
          <p:cNvPr id="11" name="מלבן 10"/>
          <p:cNvSpPr/>
          <p:nvPr/>
        </p:nvSpPr>
        <p:spPr>
          <a:xfrm>
            <a:off x="9005026" y="6098084"/>
            <a:ext cx="1223413" cy="769441"/>
          </a:xfrm>
          <a:prstGeom prst="rect">
            <a:avLst/>
          </a:prstGeom>
        </p:spPr>
        <p:txBody>
          <a:bodyPr wrap="none">
            <a:spAutoFit/>
          </a:bodyPr>
          <a:lstStyle/>
          <a:p>
            <a:pPr algn="ctr">
              <a:lnSpc>
                <a:spcPct val="150000"/>
              </a:lnSpc>
            </a:pPr>
            <a:r>
              <a:rPr lang="he-IL" sz="3200" b="1" dirty="0" smtClean="0">
                <a:solidFill>
                  <a:srgbClr val="002060"/>
                </a:solidFill>
                <a:latin typeface="Lucida Sans Unicode" panose="020B0602030504020204" pitchFamily="34" charset="0"/>
                <a:cs typeface="Lucida Sans Unicode" panose="020B0602030504020204" pitchFamily="34" charset="0"/>
              </a:rPr>
              <a:t>1948</a:t>
            </a:r>
            <a:endParaRPr lang="he-IL" sz="3200" b="1" dirty="0">
              <a:solidFill>
                <a:srgbClr val="002060"/>
              </a:solidFill>
              <a:latin typeface="Lucida Sans Unicode" panose="020B0602030504020204" pitchFamily="34" charset="0"/>
              <a:cs typeface="Lucida Sans Unicode" panose="020B0602030504020204" pitchFamily="34" charset="0"/>
            </a:endParaRPr>
          </a:p>
        </p:txBody>
      </p:sp>
      <p:sp>
        <p:nvSpPr>
          <p:cNvPr id="12" name="מלבן 11"/>
          <p:cNvSpPr/>
          <p:nvPr/>
        </p:nvSpPr>
        <p:spPr>
          <a:xfrm>
            <a:off x="5288608" y="2615469"/>
            <a:ext cx="1223413" cy="769441"/>
          </a:xfrm>
          <a:prstGeom prst="rect">
            <a:avLst/>
          </a:prstGeom>
        </p:spPr>
        <p:txBody>
          <a:bodyPr wrap="none">
            <a:spAutoFit/>
          </a:bodyPr>
          <a:lstStyle/>
          <a:p>
            <a:pPr algn="ctr">
              <a:lnSpc>
                <a:spcPct val="150000"/>
              </a:lnSpc>
            </a:pPr>
            <a:r>
              <a:rPr lang="he-IL" sz="3200" b="1" dirty="0" smtClean="0">
                <a:solidFill>
                  <a:srgbClr val="002060"/>
                </a:solidFill>
                <a:latin typeface="Lucida Sans Unicode" panose="020B0602030504020204" pitchFamily="34" charset="0"/>
                <a:cs typeface="Lucida Sans Unicode" panose="020B0602030504020204" pitchFamily="34" charset="0"/>
              </a:rPr>
              <a:t>1969</a:t>
            </a:r>
            <a:endParaRPr lang="he-IL" sz="3200" b="1" dirty="0">
              <a:solidFill>
                <a:srgbClr val="002060"/>
              </a:solidFill>
              <a:latin typeface="Lucida Sans Unicode" panose="020B0602030504020204" pitchFamily="34" charset="0"/>
              <a:cs typeface="Lucida Sans Unicode" panose="020B0602030504020204" pitchFamily="34" charset="0"/>
            </a:endParaRPr>
          </a:p>
        </p:txBody>
      </p:sp>
      <p:sp>
        <p:nvSpPr>
          <p:cNvPr id="15" name="מלבן 14"/>
          <p:cNvSpPr/>
          <p:nvPr/>
        </p:nvSpPr>
        <p:spPr>
          <a:xfrm>
            <a:off x="3100886" y="161499"/>
            <a:ext cx="6515846" cy="954107"/>
          </a:xfrm>
          <a:prstGeom prst="rect">
            <a:avLst/>
          </a:prstGeom>
          <a:noFill/>
        </p:spPr>
        <p:txBody>
          <a:bodyPr wrap="square">
            <a:spAutoFit/>
          </a:bodyPr>
          <a:lstStyle/>
          <a:p>
            <a:pPr algn="ctr"/>
            <a:r>
              <a:rPr lang="he-IL" sz="2800" b="1" dirty="0" smtClean="0">
                <a:ln>
                  <a:solidFill>
                    <a:schemeClr val="tx1"/>
                  </a:solidFill>
                </a:ln>
                <a:solidFill>
                  <a:srgbClr val="FF0000"/>
                </a:solidFill>
                <a:latin typeface="Lucida Sans Unicode" panose="020B0602030504020204" pitchFamily="34" charset="0"/>
                <a:cs typeface="Lucida Sans Unicode" panose="020B0602030504020204" pitchFamily="34" charset="0"/>
              </a:rPr>
              <a:t>עוצמה </a:t>
            </a:r>
            <a:r>
              <a:rPr lang="he-IL" sz="2800" b="1" dirty="0">
                <a:ln>
                  <a:solidFill>
                    <a:schemeClr val="tx1"/>
                  </a:solidFill>
                </a:ln>
                <a:solidFill>
                  <a:srgbClr val="FF0000"/>
                </a:solidFill>
                <a:latin typeface="Lucida Sans Unicode" panose="020B0602030504020204" pitchFamily="34" charset="0"/>
                <a:cs typeface="Lucida Sans Unicode" panose="020B0602030504020204" pitchFamily="34" charset="0"/>
              </a:rPr>
              <a:t>ותחבולה - הילכו </a:t>
            </a:r>
            <a:r>
              <a:rPr lang="he-IL" sz="2800" b="1" dirty="0" smtClean="0">
                <a:ln>
                  <a:solidFill>
                    <a:schemeClr val="tx1"/>
                  </a:solidFill>
                </a:ln>
                <a:solidFill>
                  <a:srgbClr val="FF0000"/>
                </a:solidFill>
                <a:latin typeface="Lucida Sans Unicode" panose="020B0602030504020204" pitchFamily="34" charset="0"/>
                <a:cs typeface="Lucida Sans Unicode" panose="020B0602030504020204" pitchFamily="34" charset="0"/>
              </a:rPr>
              <a:t>שניהם יחדיו?</a:t>
            </a:r>
          </a:p>
          <a:p>
            <a:pPr algn="ctr"/>
            <a:r>
              <a:rPr lang="he-IL" sz="2800" b="1" dirty="0" smtClean="0">
                <a:ln>
                  <a:solidFill>
                    <a:schemeClr val="tx1"/>
                  </a:solidFill>
                </a:ln>
                <a:solidFill>
                  <a:srgbClr val="FF0000"/>
                </a:solidFill>
                <a:latin typeface="Lucida Sans Unicode" panose="020B0602030504020204" pitchFamily="34" charset="0"/>
                <a:cs typeface="Lucida Sans Unicode" panose="020B0602030504020204" pitchFamily="34" charset="0"/>
              </a:rPr>
              <a:t>המפקד הישראלי בתמורת הזמן</a:t>
            </a:r>
            <a:endParaRPr lang="he-IL" sz="2800" b="1" dirty="0">
              <a:ln>
                <a:solidFill>
                  <a:schemeClr val="tx1"/>
                </a:solidFill>
              </a:ln>
              <a:solidFill>
                <a:srgbClr val="FF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263354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flipH="1">
            <a:off x="6177511" y="1137685"/>
            <a:ext cx="45719"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191069" y="1137685"/>
            <a:ext cx="11942031" cy="5299912"/>
          </a:xfrm>
          <a:prstGeom prst="rect">
            <a:avLst/>
          </a:prstGeom>
        </p:spPr>
        <p:txBody>
          <a:bodyPr wrap="square">
            <a:spAutoFit/>
          </a:bodyPr>
          <a:lstStyle/>
          <a:p>
            <a:pPr marL="342900" indent="-342900" algn="just">
              <a:lnSpc>
                <a:spcPct val="180000"/>
              </a:lnSpc>
              <a:buFont typeface="Arial" panose="020B0604020202020204" pitchFamily="34" charset="0"/>
              <a:buChar char="•"/>
            </a:pPr>
            <a:r>
              <a:rPr lang="he-IL" sz="2800" b="1" dirty="0" smtClean="0">
                <a:solidFill>
                  <a:srgbClr val="002060"/>
                </a:solidFill>
                <a:latin typeface="Estrangelo Edessa" panose="03080600000000000000" pitchFamily="66" charset="0"/>
                <a:cs typeface="Lucida Sans Unicode" panose="020B0602030504020204" pitchFamily="34" charset="0"/>
              </a:rPr>
              <a:t>מפקד </a:t>
            </a:r>
            <a:r>
              <a:rPr lang="he-IL" sz="2800" b="1" dirty="0">
                <a:solidFill>
                  <a:srgbClr val="002060"/>
                </a:solidFill>
                <a:latin typeface="Estrangelo Edessa" panose="03080600000000000000" pitchFamily="66" charset="0"/>
                <a:cs typeface="Lucida Sans Unicode" panose="020B0602030504020204" pitchFamily="34" charset="0"/>
              </a:rPr>
              <a:t>קרבי </a:t>
            </a:r>
            <a:r>
              <a:rPr lang="he-IL" sz="2800" b="1" dirty="0" smtClean="0">
                <a:solidFill>
                  <a:srgbClr val="002060"/>
                </a:solidFill>
                <a:latin typeface="Estrangelo Edessa" panose="03080600000000000000" pitchFamily="66" charset="0"/>
                <a:cs typeface="Lucida Sans Unicode" panose="020B0602030504020204" pitchFamily="34" charset="0"/>
              </a:rPr>
              <a:t>- </a:t>
            </a:r>
            <a:r>
              <a:rPr lang="he-IL" sz="2400" dirty="0" smtClean="0">
                <a:latin typeface="Lucida Sans Unicode" panose="020B0602030504020204" pitchFamily="34" charset="0"/>
                <a:cs typeface="Lucida Sans Unicode" panose="020B0602030504020204" pitchFamily="34" charset="0"/>
              </a:rPr>
              <a:t>התפקיד הקשה ביותר בעולם הדורש מקצוענות, סיכון אישי, טוטאליות ומנהיגות!</a:t>
            </a:r>
          </a:p>
          <a:p>
            <a:pPr marL="342900" indent="-342900" algn="just">
              <a:lnSpc>
                <a:spcPct val="180000"/>
              </a:lnSpc>
              <a:buFont typeface="Arial" panose="020B0604020202020204" pitchFamily="34" charset="0"/>
              <a:buChar char="•"/>
            </a:pPr>
            <a:r>
              <a:rPr lang="he-IL" sz="2800" b="1" dirty="0">
                <a:solidFill>
                  <a:srgbClr val="002060"/>
                </a:solidFill>
                <a:latin typeface="Estrangelo Edessa" panose="03080600000000000000" pitchFamily="66" charset="0"/>
                <a:cs typeface="Lucida Sans Unicode" panose="020B0602030504020204" pitchFamily="34" charset="0"/>
              </a:rPr>
              <a:t>מפקד ישראלי – </a:t>
            </a:r>
            <a:r>
              <a:rPr lang="he-IL" sz="2400" dirty="0" smtClean="0">
                <a:latin typeface="Lucida Sans Unicode" panose="020B0602030504020204" pitchFamily="34" charset="0"/>
                <a:cs typeface="Lucida Sans Unicode" panose="020B0602030504020204" pitchFamily="34" charset="0"/>
              </a:rPr>
              <a:t>"המפקד הבלתי ממונה", הַגָדֵל מתוך השורות, מתנדב ומשרת כשליח!</a:t>
            </a:r>
          </a:p>
          <a:p>
            <a:pPr marL="342900" indent="-342900" algn="just">
              <a:lnSpc>
                <a:spcPct val="180000"/>
              </a:lnSpc>
              <a:buFont typeface="Arial" panose="020B0604020202020204" pitchFamily="34" charset="0"/>
              <a:buChar char="•"/>
            </a:pPr>
            <a:r>
              <a:rPr lang="he-IL" sz="2800" b="1" dirty="0">
                <a:solidFill>
                  <a:srgbClr val="002060"/>
                </a:solidFill>
                <a:latin typeface="Estrangelo Edessa" panose="03080600000000000000" pitchFamily="66" charset="0"/>
                <a:cs typeface="Lucida Sans Unicode" panose="020B0602030504020204" pitchFamily="34" charset="0"/>
              </a:rPr>
              <a:t>מפקד ממלכתי – </a:t>
            </a:r>
            <a:r>
              <a:rPr lang="he-IL" sz="2400" dirty="0" smtClean="0">
                <a:latin typeface="Lucida Sans Unicode" panose="020B0602030504020204" pitchFamily="34" charset="0"/>
                <a:cs typeface="Lucida Sans Unicode" panose="020B0602030504020204" pitchFamily="34" charset="0"/>
              </a:rPr>
              <a:t>מייצג את מאווייה של החברה הישראלית על כל חלקיה ומופקד על יישוב השונות, פועל כאינטרס </a:t>
            </a:r>
            <a:r>
              <a:rPr lang="he-IL" sz="2400" dirty="0">
                <a:latin typeface="Lucida Sans Unicode" panose="020B0602030504020204" pitchFamily="34" charset="0"/>
                <a:cs typeface="Lucida Sans Unicode" panose="020B0602030504020204" pitchFamily="34" charset="0"/>
              </a:rPr>
              <a:t>ה</a:t>
            </a:r>
            <a:r>
              <a:rPr lang="he-IL" sz="2400" dirty="0" smtClean="0">
                <a:latin typeface="Lucida Sans Unicode" panose="020B0602030504020204" pitchFamily="34" charset="0"/>
                <a:cs typeface="Lucida Sans Unicode" panose="020B0602030504020204" pitchFamily="34" charset="0"/>
              </a:rPr>
              <a:t>מדינה על מנת להגן על הארץ!</a:t>
            </a:r>
          </a:p>
          <a:p>
            <a:pPr marL="342900" indent="-342900" algn="just">
              <a:lnSpc>
                <a:spcPct val="180000"/>
              </a:lnSpc>
              <a:buFont typeface="Arial" panose="020B0604020202020204" pitchFamily="34" charset="0"/>
              <a:buChar char="•"/>
            </a:pPr>
            <a:r>
              <a:rPr lang="he-IL" sz="2800" b="1" dirty="0">
                <a:solidFill>
                  <a:srgbClr val="002060"/>
                </a:solidFill>
                <a:latin typeface="Estrangelo Edessa" panose="03080600000000000000" pitchFamily="66" charset="0"/>
                <a:cs typeface="Lucida Sans Unicode" panose="020B0602030504020204" pitchFamily="34" charset="0"/>
              </a:rPr>
              <a:t>מפקד ישראלי – </a:t>
            </a:r>
            <a:r>
              <a:rPr lang="he-IL" sz="2400" dirty="0" smtClean="0">
                <a:latin typeface="Lucida Sans Unicode" panose="020B0602030504020204" pitchFamily="34" charset="0"/>
                <a:cs typeface="Lucida Sans Unicode" panose="020B0602030504020204" pitchFamily="34" charset="0"/>
              </a:rPr>
              <a:t>גם מפקדת!</a:t>
            </a:r>
          </a:p>
          <a:p>
            <a:pPr marL="342900" indent="-342900" algn="just">
              <a:lnSpc>
                <a:spcPct val="180000"/>
              </a:lnSpc>
              <a:buFont typeface="Arial" panose="020B0604020202020204" pitchFamily="34" charset="0"/>
              <a:buChar char="•"/>
            </a:pPr>
            <a:r>
              <a:rPr lang="he-IL" sz="2800" b="1" dirty="0" smtClean="0">
                <a:solidFill>
                  <a:srgbClr val="002060"/>
                </a:solidFill>
                <a:latin typeface="Estrangelo Edessa" panose="03080600000000000000" pitchFamily="66" charset="0"/>
                <a:cs typeface="Lucida Sans Unicode" panose="020B0602030504020204" pitchFamily="34" charset="0"/>
              </a:rPr>
              <a:t>יוזם, תוקף ומתחבל </a:t>
            </a:r>
            <a:r>
              <a:rPr lang="he-IL" sz="2800" b="1" dirty="0">
                <a:solidFill>
                  <a:srgbClr val="002060"/>
                </a:solidFill>
                <a:latin typeface="Estrangelo Edessa" panose="03080600000000000000" pitchFamily="66" charset="0"/>
                <a:cs typeface="Lucida Sans Unicode" panose="020B0602030504020204" pitchFamily="34" charset="0"/>
              </a:rPr>
              <a:t>– </a:t>
            </a:r>
            <a:r>
              <a:rPr lang="he-IL" sz="2400" dirty="0" smtClean="0">
                <a:latin typeface="Lucida Sans Unicode" panose="020B0602030504020204" pitchFamily="34" charset="0"/>
                <a:cs typeface="Lucida Sans Unicode" panose="020B0602030504020204" pitchFamily="34" charset="0"/>
              </a:rPr>
              <a:t>כצורך גיאופוליטי ומן ההכרח להשתנות, להתעדכן ולהתחדש!</a:t>
            </a:r>
          </a:p>
        </p:txBody>
      </p:sp>
      <p:sp>
        <p:nvSpPr>
          <p:cNvPr id="11" name="מלבן 10"/>
          <p:cNvSpPr/>
          <p:nvPr/>
        </p:nvSpPr>
        <p:spPr>
          <a:xfrm>
            <a:off x="4522530" y="-40888"/>
            <a:ext cx="3626314" cy="938719"/>
          </a:xfrm>
          <a:prstGeom prst="rect">
            <a:avLst/>
          </a:prstGeom>
        </p:spPr>
        <p:txBody>
          <a:bodyPr wrap="none">
            <a:spAutoFit/>
          </a:bodyPr>
          <a:lstStyle/>
          <a:p>
            <a:pPr>
              <a:lnSpc>
                <a:spcPct val="150000"/>
              </a:lnSpc>
            </a:pPr>
            <a:r>
              <a:rPr lang="he-IL" sz="4000" b="1" dirty="0" smtClean="0">
                <a:solidFill>
                  <a:srgbClr val="002060"/>
                </a:solidFill>
                <a:latin typeface="Lucida Sans Unicode" panose="020B0602030504020204" pitchFamily="34" charset="0"/>
                <a:cs typeface="Lucida Sans Unicode" panose="020B0602030504020204" pitchFamily="34" charset="0"/>
              </a:rPr>
              <a:t>אז מה היה לנו?</a:t>
            </a:r>
          </a:p>
        </p:txBody>
      </p:sp>
    </p:spTree>
    <p:extLst>
      <p:ext uri="{BB962C8B-B14F-4D97-AF65-F5344CB8AC3E}">
        <p14:creationId xmlns:p14="http://schemas.microsoft.com/office/powerpoint/2010/main" val="3603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225578" y="60767"/>
            <a:ext cx="10825399" cy="769441"/>
          </a:xfrm>
          <a:prstGeom prst="rect">
            <a:avLst/>
          </a:prstGeom>
        </p:spPr>
        <p:txBody>
          <a:bodyPr wrap="none">
            <a:spAutoFit/>
          </a:bodyPr>
          <a:lstStyle/>
          <a:p>
            <a:pPr>
              <a:lnSpc>
                <a:spcPct val="150000"/>
              </a:lnSpc>
            </a:pPr>
            <a:r>
              <a:rPr lang="he-IL" sz="3200" b="1" dirty="0" smtClean="0">
                <a:solidFill>
                  <a:srgbClr val="002060"/>
                </a:solidFill>
                <a:latin typeface="Lucida Sans Unicode" panose="020B0602030504020204" pitchFamily="34" charset="0"/>
                <a:cs typeface="Lucida Sans Unicode" panose="020B0602030504020204" pitchFamily="34" charset="0"/>
              </a:rPr>
              <a:t>תכונותיו של מנהיג - </a:t>
            </a:r>
            <a:r>
              <a:rPr lang="he-IL" sz="3200" b="1" dirty="0">
                <a:solidFill>
                  <a:srgbClr val="002060"/>
                </a:solidFill>
                <a:latin typeface="Lucida Sans Unicode" panose="020B0602030504020204" pitchFamily="34" charset="0"/>
                <a:cs typeface="Lucida Sans Unicode" panose="020B0602030504020204" pitchFamily="34" charset="0"/>
              </a:rPr>
              <a:t>נהוג כיתת רגלים, </a:t>
            </a:r>
            <a:r>
              <a:rPr lang="he-IL" sz="3200" b="1" dirty="0" err="1">
                <a:solidFill>
                  <a:srgbClr val="002060"/>
                </a:solidFill>
                <a:latin typeface="Lucida Sans Unicode" panose="020B0602030504020204" pitchFamily="34" charset="0"/>
                <a:cs typeface="Lucida Sans Unicode" panose="020B0602030504020204" pitchFamily="34" charset="0"/>
              </a:rPr>
              <a:t>לה"ד</a:t>
            </a:r>
            <a:r>
              <a:rPr lang="he-IL" sz="3200" b="1" dirty="0">
                <a:solidFill>
                  <a:srgbClr val="002060"/>
                </a:solidFill>
                <a:latin typeface="Lucida Sans Unicode" panose="020B0602030504020204" pitchFamily="34" charset="0"/>
                <a:cs typeface="Lucida Sans Unicode" panose="020B0602030504020204" pitchFamily="34" charset="0"/>
              </a:rPr>
              <a:t>, דצמבר 1947 </a:t>
            </a:r>
          </a:p>
        </p:txBody>
      </p:sp>
      <p:sp>
        <p:nvSpPr>
          <p:cNvPr id="7" name="מלבן 6"/>
          <p:cNvSpPr/>
          <p:nvPr/>
        </p:nvSpPr>
        <p:spPr>
          <a:xfrm>
            <a:off x="13648" y="924367"/>
            <a:ext cx="12050977" cy="5878532"/>
          </a:xfrm>
          <a:prstGeom prst="rect">
            <a:avLst/>
          </a:prstGeom>
        </p:spPr>
        <p:txBody>
          <a:bodyPr wrap="square">
            <a:spAutoFit/>
          </a:bodyPr>
          <a:lstStyle/>
          <a:p>
            <a:pPr marL="342900" indent="-342900">
              <a:lnSpc>
                <a:spcPct val="200000"/>
              </a:lnSpc>
              <a:buFont typeface="Wingdings" panose="05000000000000000000" pitchFamily="2" charset="2"/>
              <a:buChar char="v"/>
            </a:pPr>
            <a:r>
              <a:rPr lang="he-IL" sz="2400" b="1" dirty="0" smtClean="0">
                <a:solidFill>
                  <a:srgbClr val="002060"/>
                </a:solidFill>
                <a:latin typeface="Estrangelo Edessa" panose="03080600000000000000" pitchFamily="66" charset="0"/>
                <a:cs typeface="Lucida Sans Unicode" panose="020B0602030504020204" pitchFamily="34" charset="0"/>
              </a:rPr>
              <a:t>החלטיות - </a:t>
            </a:r>
            <a:r>
              <a:rPr lang="he-IL" sz="2000" dirty="0" smtClean="0">
                <a:latin typeface="Estrangelo Edessa" panose="03080600000000000000" pitchFamily="66" charset="0"/>
                <a:cs typeface="Lucida Sans Unicode" panose="020B0602030504020204" pitchFamily="34" charset="0"/>
              </a:rPr>
              <a:t>ההחלטיות לבצע ולשים את תפקידך, יהא אשר יהיה </a:t>
            </a:r>
            <a:r>
              <a:rPr lang="he-IL" sz="2000" dirty="0" smtClean="0">
                <a:solidFill>
                  <a:srgbClr val="FF0000"/>
                </a:solidFill>
                <a:latin typeface="Estrangelo Edessa" panose="03080600000000000000" pitchFamily="66" charset="0"/>
                <a:cs typeface="Lucida Sans Unicode" panose="020B0602030504020204" pitchFamily="34" charset="0"/>
              </a:rPr>
              <a:t>(איתנות)</a:t>
            </a:r>
            <a:endParaRPr lang="he-IL" sz="2000" dirty="0">
              <a:solidFill>
                <a:srgbClr val="FF0000"/>
              </a:solidFill>
              <a:latin typeface="Estrangelo Edessa" panose="03080600000000000000" pitchFamily="66" charset="0"/>
              <a:cs typeface="Lucida Sans Unicode" panose="020B0602030504020204" pitchFamily="34" charset="0"/>
            </a:endParaRPr>
          </a:p>
          <a:p>
            <a:pPr marL="342900" indent="-342900">
              <a:lnSpc>
                <a:spcPct val="200000"/>
              </a:lnSpc>
              <a:buFont typeface="Wingdings" panose="05000000000000000000" pitchFamily="2" charset="2"/>
              <a:buChar char="v"/>
            </a:pPr>
            <a:r>
              <a:rPr lang="he-IL" sz="2400" b="1" dirty="0" smtClean="0">
                <a:solidFill>
                  <a:srgbClr val="002060"/>
                </a:solidFill>
                <a:latin typeface="Estrangelo Edessa" panose="03080600000000000000" pitchFamily="66" charset="0"/>
                <a:cs typeface="Lucida Sans Unicode" panose="020B0602030504020204" pitchFamily="34" charset="0"/>
              </a:rPr>
              <a:t>יוזמה - </a:t>
            </a:r>
            <a:r>
              <a:rPr lang="he-IL" sz="2000" dirty="0" smtClean="0">
                <a:latin typeface="Estrangelo Edessa" panose="03080600000000000000" pitchFamily="66" charset="0"/>
                <a:cs typeface="Lucida Sans Unicode" panose="020B0602030504020204" pitchFamily="34" charset="0"/>
              </a:rPr>
              <a:t>המאפשרת לך לטפל בכל מצב על אחריות עצמך, מבלי לחכות לקבלת פקודות לכך </a:t>
            </a:r>
            <a:r>
              <a:rPr lang="he-IL" sz="2000" dirty="0" smtClean="0">
                <a:solidFill>
                  <a:srgbClr val="FF0000"/>
                </a:solidFill>
                <a:latin typeface="Estrangelo Edessa" panose="03080600000000000000" pitchFamily="66" charset="0"/>
                <a:cs typeface="Lucida Sans Unicode" panose="020B0602030504020204" pitchFamily="34" charset="0"/>
              </a:rPr>
              <a:t>(יוזמה)</a:t>
            </a:r>
          </a:p>
          <a:p>
            <a:pPr marL="342900" indent="-342900">
              <a:lnSpc>
                <a:spcPct val="200000"/>
              </a:lnSpc>
              <a:buFont typeface="Wingdings" panose="05000000000000000000" pitchFamily="2" charset="2"/>
              <a:buChar char="v"/>
            </a:pPr>
            <a:r>
              <a:rPr lang="he-IL" sz="2400" b="1" dirty="0" smtClean="0">
                <a:solidFill>
                  <a:srgbClr val="002060"/>
                </a:solidFill>
                <a:latin typeface="Estrangelo Edessa" panose="03080600000000000000" pitchFamily="66" charset="0"/>
                <a:cs typeface="Lucida Sans Unicode" panose="020B0602030504020204" pitchFamily="34" charset="0"/>
              </a:rPr>
              <a:t>התלהבות – </a:t>
            </a:r>
            <a:r>
              <a:rPr lang="he-IL" sz="2000" dirty="0" smtClean="0">
                <a:latin typeface="Estrangelo Edessa" panose="03080600000000000000" pitchFamily="66" charset="0"/>
                <a:cs typeface="Lucida Sans Unicode" panose="020B0602030504020204" pitchFamily="34" charset="0"/>
              </a:rPr>
              <a:t>המשפיעה את השראתה על אנשים, והיא הדרך הבטוחה ליעילות </a:t>
            </a:r>
            <a:r>
              <a:rPr lang="he-IL" sz="2000" dirty="0" smtClean="0">
                <a:solidFill>
                  <a:srgbClr val="FF0000"/>
                </a:solidFill>
                <a:latin typeface="Estrangelo Edessa" panose="03080600000000000000" pitchFamily="66" charset="0"/>
                <a:cs typeface="Lucida Sans Unicode" panose="020B0602030504020204" pitchFamily="34" charset="0"/>
              </a:rPr>
              <a:t>(מוטיבציה) </a:t>
            </a:r>
          </a:p>
          <a:p>
            <a:pPr marL="342900" indent="-342900">
              <a:lnSpc>
                <a:spcPct val="200000"/>
              </a:lnSpc>
              <a:buFont typeface="Wingdings" panose="05000000000000000000" pitchFamily="2" charset="2"/>
              <a:buChar char="v"/>
            </a:pPr>
            <a:r>
              <a:rPr lang="he-IL" sz="2400" b="1" dirty="0" smtClean="0">
                <a:solidFill>
                  <a:srgbClr val="002060"/>
                </a:solidFill>
                <a:latin typeface="Estrangelo Edessa" panose="03080600000000000000" pitchFamily="66" charset="0"/>
                <a:cs typeface="Lucida Sans Unicode" panose="020B0602030504020204" pitchFamily="34" charset="0"/>
              </a:rPr>
              <a:t>יסודיות – </a:t>
            </a:r>
            <a:r>
              <a:rPr lang="he-IL" sz="2000" dirty="0" smtClean="0">
                <a:latin typeface="Estrangelo Edessa" panose="03080600000000000000" pitchFamily="66" charset="0"/>
                <a:cs typeface="Lucida Sans Unicode" panose="020B0602030504020204" pitchFamily="34" charset="0"/>
              </a:rPr>
              <a:t>המחייבת חדירה לפרטים בענייני הטיפול באנשייך, נשקם וציודם </a:t>
            </a:r>
            <a:r>
              <a:rPr lang="he-IL" sz="2000" dirty="0" smtClean="0">
                <a:solidFill>
                  <a:srgbClr val="FF0000"/>
                </a:solidFill>
                <a:latin typeface="Estrangelo Edessa" panose="03080600000000000000" pitchFamily="66" charset="0"/>
                <a:cs typeface="Lucida Sans Unicode" panose="020B0602030504020204" pitchFamily="34" charset="0"/>
              </a:rPr>
              <a:t>(</a:t>
            </a:r>
            <a:r>
              <a:rPr lang="he-IL" sz="2000" dirty="0">
                <a:solidFill>
                  <a:srgbClr val="FF0000"/>
                </a:solidFill>
                <a:latin typeface="Estrangelo Edessa" panose="03080600000000000000" pitchFamily="66" charset="0"/>
                <a:cs typeface="Lucida Sans Unicode" panose="020B0602030504020204" pitchFamily="34" charset="0"/>
              </a:rPr>
              <a:t>מקצוענות</a:t>
            </a:r>
            <a:r>
              <a:rPr lang="he-IL" sz="2000" dirty="0" smtClean="0">
                <a:solidFill>
                  <a:srgbClr val="FF0000"/>
                </a:solidFill>
                <a:latin typeface="Estrangelo Edessa" panose="03080600000000000000" pitchFamily="66" charset="0"/>
                <a:cs typeface="Lucida Sans Unicode" panose="020B0602030504020204" pitchFamily="34" charset="0"/>
              </a:rPr>
              <a:t>)</a:t>
            </a:r>
            <a:endParaRPr lang="he-IL" sz="2000" dirty="0">
              <a:solidFill>
                <a:srgbClr val="FF0000"/>
              </a:solidFill>
              <a:latin typeface="Estrangelo Edessa" panose="03080600000000000000" pitchFamily="66" charset="0"/>
              <a:cs typeface="Lucida Sans Unicode" panose="020B0602030504020204" pitchFamily="34" charset="0"/>
            </a:endParaRPr>
          </a:p>
          <a:p>
            <a:pPr marL="342900" indent="-342900">
              <a:lnSpc>
                <a:spcPct val="200000"/>
              </a:lnSpc>
              <a:buFont typeface="Wingdings" panose="05000000000000000000" pitchFamily="2" charset="2"/>
              <a:buChar char="v"/>
            </a:pPr>
            <a:r>
              <a:rPr lang="he-IL" sz="2400" b="1" dirty="0" smtClean="0">
                <a:solidFill>
                  <a:srgbClr val="002060"/>
                </a:solidFill>
                <a:latin typeface="Estrangelo Edessa" panose="03080600000000000000" pitchFamily="66" charset="0"/>
                <a:cs typeface="Lucida Sans Unicode" panose="020B0602030504020204" pitchFamily="34" charset="0"/>
              </a:rPr>
              <a:t>שליטה </a:t>
            </a:r>
            <a:r>
              <a:rPr lang="he-IL" sz="2400" b="1" dirty="0">
                <a:solidFill>
                  <a:srgbClr val="002060"/>
                </a:solidFill>
                <a:latin typeface="Estrangelo Edessa" panose="03080600000000000000" pitchFamily="66" charset="0"/>
                <a:cs typeface="Lucida Sans Unicode" panose="020B0602030504020204" pitchFamily="34" charset="0"/>
              </a:rPr>
              <a:t>עצמית – </a:t>
            </a:r>
            <a:r>
              <a:rPr lang="he-IL" sz="2000" dirty="0" smtClean="0">
                <a:latin typeface="Estrangelo Edessa" panose="03080600000000000000" pitchFamily="66" charset="0"/>
                <a:cs typeface="Lucida Sans Unicode" panose="020B0602030504020204" pitchFamily="34" charset="0"/>
              </a:rPr>
              <a:t>שתאפשר לך להיות קר-רוח בשעת סכנה וכך </a:t>
            </a:r>
          </a:p>
          <a:p>
            <a:pPr>
              <a:lnSpc>
                <a:spcPct val="200000"/>
              </a:lnSpc>
            </a:pPr>
            <a:r>
              <a:rPr lang="he-IL" sz="2000" dirty="0">
                <a:latin typeface="Estrangelo Edessa" panose="03080600000000000000" pitchFamily="66" charset="0"/>
                <a:cs typeface="Lucida Sans Unicode" panose="020B0602030504020204" pitchFamily="34" charset="0"/>
              </a:rPr>
              <a:t> </a:t>
            </a:r>
            <a:r>
              <a:rPr lang="he-IL" sz="2000" dirty="0" smtClean="0">
                <a:latin typeface="Estrangelo Edessa" panose="03080600000000000000" pitchFamily="66" charset="0"/>
                <a:cs typeface="Lucida Sans Unicode" panose="020B0602030504020204" pitchFamily="34" charset="0"/>
              </a:rPr>
              <a:t>   לשמש דוגמא ומופת לאנשייך לנהוג באותו אופן </a:t>
            </a:r>
            <a:r>
              <a:rPr lang="he-IL" sz="2000" dirty="0" smtClean="0">
                <a:solidFill>
                  <a:srgbClr val="FF0000"/>
                </a:solidFill>
                <a:latin typeface="Estrangelo Edessa" panose="03080600000000000000" pitchFamily="66" charset="0"/>
                <a:cs typeface="Lucida Sans Unicode" panose="020B0602030504020204" pitchFamily="34" charset="0"/>
              </a:rPr>
              <a:t>(דוגמא אישית)</a:t>
            </a:r>
          </a:p>
          <a:p>
            <a:pPr marL="285750" indent="-285750">
              <a:lnSpc>
                <a:spcPct val="200000"/>
              </a:lnSpc>
              <a:buFont typeface="Wingdings" panose="05000000000000000000" pitchFamily="2" charset="2"/>
              <a:buChar char="v"/>
            </a:pPr>
            <a:r>
              <a:rPr lang="he-IL" sz="2400" b="1" dirty="0">
                <a:solidFill>
                  <a:srgbClr val="002060"/>
                </a:solidFill>
                <a:latin typeface="Estrangelo Edessa" panose="03080600000000000000" pitchFamily="66" charset="0"/>
                <a:cs typeface="Lucida Sans Unicode" panose="020B0602030504020204" pitchFamily="34" charset="0"/>
              </a:rPr>
              <a:t>עליזות – </a:t>
            </a:r>
            <a:r>
              <a:rPr lang="he-IL" sz="2000" dirty="0" smtClean="0">
                <a:latin typeface="Estrangelo Edessa" panose="03080600000000000000" pitchFamily="66" charset="0"/>
                <a:cs typeface="Lucida Sans Unicode" panose="020B0602030504020204" pitchFamily="34" charset="0"/>
              </a:rPr>
              <a:t>בכל זמן ובכל מצב, ויהא העגום ביותר </a:t>
            </a:r>
            <a:r>
              <a:rPr lang="he-IL" sz="2000" dirty="0" smtClean="0">
                <a:solidFill>
                  <a:srgbClr val="FF0000"/>
                </a:solidFill>
                <a:latin typeface="Estrangelo Edessa" panose="03080600000000000000" pitchFamily="66" charset="0"/>
                <a:cs typeface="Lucida Sans Unicode" panose="020B0602030504020204" pitchFamily="34" charset="0"/>
              </a:rPr>
              <a:t>(רוח לחימה)</a:t>
            </a:r>
          </a:p>
          <a:p>
            <a:pPr marL="285750" indent="-285750">
              <a:lnSpc>
                <a:spcPct val="200000"/>
              </a:lnSpc>
              <a:buFont typeface="Wingdings" panose="05000000000000000000" pitchFamily="2" charset="2"/>
              <a:buChar char="v"/>
            </a:pPr>
            <a:r>
              <a:rPr lang="he-IL" sz="2400" b="1" dirty="0">
                <a:solidFill>
                  <a:srgbClr val="002060"/>
                </a:solidFill>
                <a:latin typeface="Estrangelo Edessa" panose="03080600000000000000" pitchFamily="66" charset="0"/>
                <a:cs typeface="Lucida Sans Unicode" panose="020B0602030504020204" pitchFamily="34" charset="0"/>
              </a:rPr>
              <a:t>נאמנות </a:t>
            </a:r>
            <a:r>
              <a:rPr lang="he-IL" sz="2400" b="1" dirty="0" smtClean="0">
                <a:solidFill>
                  <a:srgbClr val="002060"/>
                </a:solidFill>
                <a:latin typeface="Estrangelo Edessa" panose="03080600000000000000" pitchFamily="66" charset="0"/>
                <a:cs typeface="Lucida Sans Unicode" panose="020B0602030504020204" pitchFamily="34" charset="0"/>
              </a:rPr>
              <a:t>– </a:t>
            </a:r>
            <a:r>
              <a:rPr lang="he-IL" sz="2000" dirty="0" smtClean="0">
                <a:latin typeface="Estrangelo Edessa" panose="03080600000000000000" pitchFamily="66" charset="0"/>
                <a:cs typeface="Lucida Sans Unicode" panose="020B0602030504020204" pitchFamily="34" charset="0"/>
              </a:rPr>
              <a:t>נאמנות לארץ וּלַחַייל </a:t>
            </a:r>
            <a:r>
              <a:rPr lang="he-IL" sz="2000" dirty="0" smtClean="0">
                <a:solidFill>
                  <a:srgbClr val="FF0000"/>
                </a:solidFill>
                <a:latin typeface="Estrangelo Edessa" panose="03080600000000000000" pitchFamily="66" charset="0"/>
                <a:cs typeface="Lucida Sans Unicode" panose="020B0602030504020204" pitchFamily="34" charset="0"/>
              </a:rPr>
              <a:t>(שליחות)</a:t>
            </a:r>
          </a:p>
        </p:txBody>
      </p:sp>
      <p:pic>
        <p:nvPicPr>
          <p:cNvPr id="4" name="מציין מיקום תוכן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855" t="51758" r="12683" b="10328"/>
          <a:stretch/>
        </p:blipFill>
        <p:spPr>
          <a:xfrm>
            <a:off x="169333" y="4013200"/>
            <a:ext cx="3792080" cy="2686882"/>
          </a:xfrm>
          <a:prstGeom prst="rect">
            <a:avLst/>
          </a:prstGeom>
          <a:ln w="38100" cap="sq">
            <a:noFill/>
            <a:prstDash val="solid"/>
            <a:miter lim="800000"/>
          </a:ln>
          <a:effectLst>
            <a:outerShdw blurRad="50800" dist="1143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25718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5093" y="0"/>
            <a:ext cx="11313995" cy="701961"/>
          </a:xfrm>
        </p:spPr>
        <p:txBody>
          <a:bodyPr>
            <a:noAutofit/>
          </a:bodyPr>
          <a:lstStyle/>
          <a:p>
            <a:pPr algn="ctr">
              <a:lnSpc>
                <a:spcPct val="150000"/>
              </a:lnSpc>
            </a:pPr>
            <a:r>
              <a:rPr lang="he-IL" sz="3200" b="1" dirty="0">
                <a:solidFill>
                  <a:srgbClr val="002060"/>
                </a:solidFill>
                <a:latin typeface="Lucida Sans Unicode" panose="020B0602030504020204" pitchFamily="34" charset="0"/>
                <a:ea typeface="+mn-ea"/>
                <a:cs typeface="Lucida Sans Unicode" panose="020B0602030504020204" pitchFamily="34" charset="0"/>
              </a:rPr>
              <a:t>מרכיבי ההשפעה על דמות המפקד הישראלי</a:t>
            </a:r>
          </a:p>
        </p:txBody>
      </p:sp>
      <p:grpSp>
        <p:nvGrpSpPr>
          <p:cNvPr id="14" name="קבוצה 13"/>
          <p:cNvGrpSpPr/>
          <p:nvPr/>
        </p:nvGrpSpPr>
        <p:grpSpPr>
          <a:xfrm>
            <a:off x="3589062" y="930443"/>
            <a:ext cx="5446056" cy="5141494"/>
            <a:chOff x="3589062" y="994611"/>
            <a:chExt cx="5446056" cy="5141494"/>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062" y="994611"/>
              <a:ext cx="3690177" cy="3861326"/>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141" y="4090887"/>
              <a:ext cx="2669121" cy="1934386"/>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062" y="4850610"/>
              <a:ext cx="5446056" cy="1285495"/>
            </a:xfrm>
            <a:prstGeom prst="rect">
              <a:avLst/>
            </a:prstGeom>
          </p:spPr>
        </p:pic>
        <p:pic>
          <p:nvPicPr>
            <p:cNvPr id="7" name="תמונה 6"/>
            <p:cNvPicPr>
              <a:picLocks noChangeAspect="1"/>
            </p:cNvPicPr>
            <p:nvPr/>
          </p:nvPicPr>
          <p:blipFill>
            <a:blip r:embed="rId6">
              <a:extLst>
                <a:ext uri="{BEBA8EAE-BF5A-486C-A8C5-ECC9F3942E4B}">
                  <a14:imgProps xmlns:a14="http://schemas.microsoft.com/office/drawing/2010/main">
                    <a14:imgLayer r:embed="rId7">
                      <a14:imgEffect>
                        <a14:backgroundRemoval t="0" b="100000" l="0" r="99533">
                          <a14:foregroundMark x1="57477" y1="26936" x2="57477" y2="26936"/>
                          <a14:foregroundMark x1="59346" y1="27273" x2="59346" y2="27273"/>
                          <a14:foregroundMark x1="59813" y1="30640" x2="59813" y2="30640"/>
                          <a14:foregroundMark x1="52336" y1="26263" x2="52336" y2="26263"/>
                          <a14:foregroundMark x1="50701" y1="23232" x2="50701" y2="23232"/>
                          <a14:foregroundMark x1="48131" y1="23232" x2="48131" y2="23232"/>
                          <a14:foregroundMark x1="47196" y1="23232" x2="47196" y2="23232"/>
                          <a14:foregroundMark x1="45561" y1="22896" x2="45561" y2="22896"/>
                          <a14:foregroundMark x1="43224" y1="21212" x2="43224" y2="21212"/>
                          <a14:foregroundMark x1="42523" y1="17845" x2="42523" y2="17845"/>
                          <a14:foregroundMark x1="39019" y1="16162" x2="39019" y2="16162"/>
                          <a14:foregroundMark x1="37383" y1="20539" x2="37383" y2="20539"/>
                          <a14:foregroundMark x1="41355" y1="40404" x2="41355" y2="40404"/>
                          <a14:foregroundMark x1="50467" y1="37037" x2="50467" y2="37037"/>
                          <a14:foregroundMark x1="45561" y1="37710" x2="45561" y2="37710"/>
                          <a14:foregroundMark x1="44393" y1="47138" x2="44393" y2="47138"/>
                          <a14:foregroundMark x1="39019" y1="32997" x2="39019" y2="32997"/>
                          <a14:foregroundMark x1="41355" y1="32997" x2="41355" y2="32997"/>
                          <a14:foregroundMark x1="39486" y1="43771" x2="39486" y2="43771"/>
                          <a14:foregroundMark x1="46495" y1="57912" x2="46495" y2="57912"/>
                          <a14:foregroundMark x1="38551" y1="57912" x2="38551" y2="57912"/>
                          <a14:foregroundMark x1="34579" y1="55556" x2="34579" y2="55556"/>
                          <a14:foregroundMark x1="32243" y1="53535" x2="32243" y2="53535"/>
                          <a14:foregroundMark x1="47664" y1="37037" x2="47664" y2="37037"/>
                          <a14:foregroundMark x1="42757" y1="37374" x2="42757" y2="37374"/>
                          <a14:foregroundMark x1="39486" y1="47138" x2="39486" y2="47138"/>
                          <a14:foregroundMark x1="46028" y1="61279" x2="46028" y2="61279"/>
                          <a14:foregroundMark x1="34112" y1="53199" x2="34112" y2="53199"/>
                        </a14:backgroundRemoval>
                      </a14:imgEffect>
                    </a14:imgLayer>
                  </a14:imgProps>
                </a:ext>
                <a:ext uri="{28A0092B-C50C-407E-A947-70E740481C1C}">
                  <a14:useLocalDpi xmlns:a14="http://schemas.microsoft.com/office/drawing/2010/main" val="0"/>
                </a:ext>
              </a:extLst>
            </a:blip>
            <a:stretch>
              <a:fillRect/>
            </a:stretch>
          </p:blipFill>
          <p:spPr>
            <a:xfrm>
              <a:off x="3685752" y="4118113"/>
              <a:ext cx="2644955" cy="1914143"/>
            </a:xfrm>
            <a:prstGeom prst="rect">
              <a:avLst/>
            </a:prstGeom>
          </p:spPr>
        </p:pic>
      </p:grpSp>
      <p:pic>
        <p:nvPicPr>
          <p:cNvPr id="10" name="תמונה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6037" y="2046224"/>
            <a:ext cx="1775521" cy="1903872"/>
          </a:xfrm>
          <a:prstGeom prst="rect">
            <a:avLst/>
          </a:prstGeom>
        </p:spPr>
      </p:pic>
      <p:pic>
        <p:nvPicPr>
          <p:cNvPr id="11" name="תמונה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96129" y="3597225"/>
            <a:ext cx="2015770" cy="2161488"/>
          </a:xfrm>
          <a:prstGeom prst="rect">
            <a:avLst/>
          </a:prstGeom>
        </p:spPr>
      </p:pic>
      <p:pic>
        <p:nvPicPr>
          <p:cNvPr id="12" name="תמונה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6832" y="6003623"/>
            <a:ext cx="3362635" cy="717205"/>
          </a:xfrm>
          <a:prstGeom prst="rect">
            <a:avLst/>
          </a:prstGeom>
        </p:spPr>
      </p:pic>
      <p:pic>
        <p:nvPicPr>
          <p:cNvPr id="13" name="תמונה 12"/>
          <p:cNvPicPr>
            <a:picLocks noChangeAspect="1"/>
          </p:cNvPicPr>
          <p:nvPr/>
        </p:nvPicPr>
        <p:blipFill>
          <a:blip r:embed="rId11">
            <a:extLst>
              <a:ext uri="{BEBA8EAE-BF5A-486C-A8C5-ECC9F3942E4B}">
                <a14:imgProps xmlns:a14="http://schemas.microsoft.com/office/drawing/2010/main">
                  <a14:imgLayer r:embed="rId12">
                    <a14:imgEffect>
                      <a14:backgroundRemoval t="932" b="100000" l="4625" r="99375"/>
                    </a14:imgEffect>
                  </a14:imgLayer>
                </a14:imgProps>
              </a:ext>
              <a:ext uri="{28A0092B-C50C-407E-A947-70E740481C1C}">
                <a14:useLocalDpi xmlns:a14="http://schemas.microsoft.com/office/drawing/2010/main" val="0"/>
              </a:ext>
            </a:extLst>
          </a:blip>
          <a:stretch>
            <a:fillRect/>
          </a:stretch>
        </p:blipFill>
        <p:spPr>
          <a:xfrm>
            <a:off x="2332551" y="888605"/>
            <a:ext cx="7367054" cy="5930478"/>
          </a:xfrm>
          <a:prstGeom prst="rect">
            <a:avLst/>
          </a:prstGeom>
        </p:spPr>
      </p:pic>
    </p:spTree>
    <p:extLst>
      <p:ext uri="{BB962C8B-B14F-4D97-AF65-F5344CB8AC3E}">
        <p14:creationId xmlns:p14="http://schemas.microsoft.com/office/powerpoint/2010/main" val="228367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592661" y="407988"/>
            <a:ext cx="7599339" cy="461129"/>
          </a:xfrm>
        </p:spPr>
        <p:txBody>
          <a:bodyPr>
            <a:noAutofit/>
          </a:bodyPr>
          <a:lstStyle/>
          <a:p>
            <a:pPr algn="ctr"/>
            <a:r>
              <a:rPr lang="he-IL" sz="4400" b="1" i="1" dirty="0" err="1" smtClean="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צ'ארלס</a:t>
            </a:r>
            <a:r>
              <a:rPr lang="he-IL" sz="4400" b="1" i="1" dirty="0" smtClean="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אורד וינגייט</a:t>
            </a:r>
            <a:endParaRPr lang="he-IL" sz="4400" b="1" i="1" dirty="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6" name="מלבן 5"/>
          <p:cNvSpPr/>
          <p:nvPr/>
        </p:nvSpPr>
        <p:spPr>
          <a:xfrm>
            <a:off x="177800" y="638553"/>
            <a:ext cx="1651000" cy="728660"/>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88900"/>
            <a:ext cx="4414861" cy="6674327"/>
          </a:xfrm>
          <a:prstGeom prst="rect">
            <a:avLst/>
          </a:prstGeom>
          <a:ln w="88900" cap="sq" cmpd="thickThin">
            <a:solidFill>
              <a:srgbClr val="000000"/>
            </a:solidFill>
            <a:prstDash val="solid"/>
            <a:miter lim="800000"/>
          </a:ln>
          <a:effectLst>
            <a:innerShdw blurRad="76200">
              <a:srgbClr val="000000"/>
            </a:innerShdw>
          </a:effectLst>
        </p:spPr>
      </p:pic>
      <p:sp>
        <p:nvSpPr>
          <p:cNvPr id="8" name="כותרת 1"/>
          <p:cNvSpPr txBox="1">
            <a:spLocks/>
          </p:cNvSpPr>
          <p:nvPr/>
        </p:nvSpPr>
        <p:spPr>
          <a:xfrm>
            <a:off x="4592661" y="1931361"/>
            <a:ext cx="7599339" cy="1718887"/>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smtClean="0">
                <a:solidFill>
                  <a:srgbClr val="000000"/>
                </a:solidFill>
                <a:latin typeface="Lucida Sans Unicode" panose="020B0602030504020204" pitchFamily="34" charset="0"/>
                <a:cs typeface="Lucida Sans Unicode" panose="020B0602030504020204" pitchFamily="34" charset="0"/>
              </a:rPr>
              <a:t>"</a:t>
            </a:r>
            <a:r>
              <a:rPr lang="he-IL" sz="3200" b="1" dirty="0" err="1" smtClean="0">
                <a:solidFill>
                  <a:srgbClr val="000000"/>
                </a:solidFill>
                <a:latin typeface="Lucida Sans Unicode" panose="020B0602030504020204" pitchFamily="34" charset="0"/>
                <a:cs typeface="Lucida Sans Unicode" panose="020B0602030504020204" pitchFamily="34" charset="0"/>
              </a:rPr>
              <a:t>הכל</a:t>
            </a:r>
            <a:r>
              <a:rPr lang="he-IL" sz="3200" b="1" dirty="0" smtClean="0">
                <a:solidFill>
                  <a:srgbClr val="000000"/>
                </a:solidFill>
                <a:latin typeface="Lucida Sans Unicode" panose="020B0602030504020204" pitchFamily="34" charset="0"/>
                <a:cs typeface="Lucida Sans Unicode" panose="020B0602030504020204" pitchFamily="34" charset="0"/>
              </a:rPr>
              <a:t> כתוב בתנ"ך</a:t>
            </a:r>
            <a:r>
              <a:rPr lang="he-IL" sz="3200" b="1" dirty="0">
                <a:solidFill>
                  <a:srgbClr val="000000"/>
                </a:solidFill>
                <a:latin typeface="Lucida Sans Unicode" panose="020B0602030504020204" pitchFamily="34" charset="0"/>
                <a:cs typeface="Lucida Sans Unicode" panose="020B0602030504020204" pitchFamily="34" charset="0"/>
              </a:rPr>
              <a:t>,</a:t>
            </a:r>
            <a:endParaRPr lang="he-IL" sz="3200" b="1" dirty="0" smtClean="0">
              <a:solidFill>
                <a:srgbClr val="000000"/>
              </a:solidFill>
              <a:latin typeface="Lucida Sans Unicode" panose="020B0602030504020204" pitchFamily="34" charset="0"/>
              <a:cs typeface="Lucida Sans Unicode" panose="020B0602030504020204" pitchFamily="34" charset="0"/>
            </a:endParaRPr>
          </a:p>
          <a:p>
            <a:pPr algn="ctr"/>
            <a:r>
              <a:rPr lang="he-IL" sz="3200" b="1" dirty="0" smtClean="0">
                <a:solidFill>
                  <a:srgbClr val="000000"/>
                </a:solidFill>
                <a:latin typeface="Lucida Sans Unicode" panose="020B0602030504020204" pitchFamily="34" charset="0"/>
                <a:cs typeface="Lucida Sans Unicode" panose="020B0602030504020204" pitchFamily="34" charset="0"/>
              </a:rPr>
              <a:t>כל המקומות, כל התכסיסים.</a:t>
            </a:r>
          </a:p>
          <a:p>
            <a:pPr algn="ctr"/>
            <a:r>
              <a:rPr lang="he-IL" sz="3200" b="1" dirty="0" smtClean="0">
                <a:solidFill>
                  <a:srgbClr val="000000"/>
                </a:solidFill>
                <a:latin typeface="Lucida Sans Unicode" panose="020B0602030504020204" pitchFamily="34" charset="0"/>
                <a:cs typeface="Lucida Sans Unicode" panose="020B0602030504020204" pitchFamily="34" charset="0"/>
              </a:rPr>
              <a:t>ככתוב: בתחבולה תעשה לך מלחמה"</a:t>
            </a:r>
            <a:endParaRPr lang="he-IL" sz="3200" b="1" dirty="0">
              <a:solidFill>
                <a:srgbClr val="000000"/>
              </a:solidFill>
              <a:latin typeface="Lucida Sans Unicode" panose="020B0602030504020204" pitchFamily="34" charset="0"/>
              <a:cs typeface="Lucida Sans Unicode" panose="020B0602030504020204" pitchFamily="34" charset="0"/>
            </a:endParaRPr>
          </a:p>
        </p:txBody>
      </p:sp>
      <p:sp>
        <p:nvSpPr>
          <p:cNvPr id="9" name="כותרת 1"/>
          <p:cNvSpPr txBox="1">
            <a:spLocks/>
          </p:cNvSpPr>
          <p:nvPr/>
        </p:nvSpPr>
        <p:spPr>
          <a:xfrm>
            <a:off x="4592661" y="1002925"/>
            <a:ext cx="7599340" cy="461129"/>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b="1" dirty="0" smtClean="0">
                <a:solidFill>
                  <a:srgbClr val="002060"/>
                </a:solidFill>
                <a:latin typeface="Lucida Sans Unicode" panose="020B0602030504020204" pitchFamily="34" charset="0"/>
                <a:cs typeface="Lucida Sans Unicode" panose="020B0602030504020204" pitchFamily="34" charset="0"/>
              </a:rPr>
              <a:t>"לורנס של היהודים"</a:t>
            </a:r>
            <a:endParaRPr lang="he-IL" sz="3200" b="1" dirty="0">
              <a:solidFill>
                <a:srgbClr val="002060"/>
              </a:solidFill>
              <a:latin typeface="Lucida Sans Unicode" panose="020B0602030504020204" pitchFamily="34" charset="0"/>
              <a:cs typeface="Lucida Sans Unicode" panose="020B0602030504020204" pitchFamily="34" charset="0"/>
            </a:endParaRPr>
          </a:p>
        </p:txBody>
      </p:sp>
      <p:sp>
        <p:nvSpPr>
          <p:cNvPr id="7" name="כותרת 1"/>
          <p:cNvSpPr txBox="1">
            <a:spLocks/>
          </p:cNvSpPr>
          <p:nvPr/>
        </p:nvSpPr>
        <p:spPr>
          <a:xfrm>
            <a:off x="5198533" y="3547309"/>
            <a:ext cx="4535014" cy="306351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מפקד מלפנים</a:t>
            </a: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חרוץ</a:t>
            </a: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למדן</a:t>
            </a: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קפדן: משמעת מבצעית</a:t>
            </a: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תחבולן</a:t>
            </a: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"אישיות נועזת ומתוכננת, קצת משוגע"</a:t>
            </a: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"המפקד הבלתי ממונה"</a:t>
            </a:r>
            <a:endParaRPr lang="he-IL" sz="1800" b="1"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44965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77800" y="638553"/>
            <a:ext cx="1651000" cy="728660"/>
          </a:xfrm>
          <a:prstGeom prst="rect">
            <a:avLst/>
          </a:prstGeom>
          <a:solidFill>
            <a:srgbClr val="FE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91" y="204716"/>
            <a:ext cx="11763992" cy="6432553"/>
          </a:xfrm>
          <a:prstGeom prst="rect">
            <a:avLst/>
          </a:prstGeom>
          <a:ln w="228600" cap="sq" cmpd="thickThin">
            <a:solidFill>
              <a:srgbClr val="000000"/>
            </a:solidFill>
            <a:prstDash val="solid"/>
            <a:miter lim="800000"/>
          </a:ln>
          <a:effectLst>
            <a:innerShdw blurRad="76200">
              <a:srgbClr val="000000"/>
            </a:innerShdw>
          </a:effectLst>
        </p:spPr>
      </p:pic>
      <p:sp>
        <p:nvSpPr>
          <p:cNvPr id="6" name="מלבן 5"/>
          <p:cNvSpPr/>
          <p:nvPr/>
        </p:nvSpPr>
        <p:spPr>
          <a:xfrm>
            <a:off x="232390" y="5221719"/>
            <a:ext cx="11763993" cy="14250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כותרת 1"/>
          <p:cNvSpPr txBox="1">
            <a:spLocks/>
          </p:cNvSpPr>
          <p:nvPr/>
        </p:nvSpPr>
        <p:spPr>
          <a:xfrm>
            <a:off x="79991" y="5097462"/>
            <a:ext cx="11763992" cy="1544570"/>
          </a:xfrm>
          <a:prstGeom prst="rect">
            <a:avLst/>
          </a:prstGeom>
          <a:noFill/>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200" b="1" dirty="0" smtClean="0">
                <a:ln>
                  <a:solidFill>
                    <a:schemeClr val="tx1"/>
                  </a:solidFill>
                </a:ln>
                <a:solidFill>
                  <a:srgbClr val="FF0000"/>
                </a:solidFill>
                <a:latin typeface="Lucida Sans Unicode" panose="020B0602030504020204" pitchFamily="34" charset="0"/>
                <a:ea typeface="+mn-ea"/>
                <a:cs typeface="Lucida Sans Unicode" panose="020B0602030504020204" pitchFamily="34" charset="0"/>
              </a:rPr>
              <a:t>בטירת צבי: "אחרי </a:t>
            </a:r>
            <a:r>
              <a:rPr lang="he-IL" sz="3200" b="1" dirty="0">
                <a:ln>
                  <a:solidFill>
                    <a:schemeClr val="tx1"/>
                  </a:solidFill>
                </a:ln>
                <a:solidFill>
                  <a:srgbClr val="FF0000"/>
                </a:solidFill>
                <a:latin typeface="Lucida Sans Unicode" panose="020B0602030504020204" pitchFamily="34" charset="0"/>
                <a:ea typeface="+mn-ea"/>
                <a:cs typeface="Lucida Sans Unicode" panose="020B0602030504020204" pitchFamily="34" charset="0"/>
              </a:rPr>
              <a:t>הפסקה של אלפיים שנה, אתם הלילה יוצרים את הגרעין של צבא ישראל המתחדש"</a:t>
            </a:r>
          </a:p>
        </p:txBody>
      </p:sp>
      <p:sp>
        <p:nvSpPr>
          <p:cNvPr id="4" name="כותרת 1"/>
          <p:cNvSpPr>
            <a:spLocks noGrp="1"/>
          </p:cNvSpPr>
          <p:nvPr>
            <p:ph type="title"/>
          </p:nvPr>
        </p:nvSpPr>
        <p:spPr>
          <a:xfrm>
            <a:off x="1126056" y="-127005"/>
            <a:ext cx="9736665" cy="1045454"/>
          </a:xfrm>
        </p:spPr>
        <p:txBody>
          <a:bodyPr>
            <a:noAutofit/>
          </a:bodyPr>
          <a:lstStyle/>
          <a:p>
            <a:pPr algn="ctr">
              <a:lnSpc>
                <a:spcPct val="150000"/>
              </a:lnSpc>
            </a:pPr>
            <a:r>
              <a:rPr lang="he-IL" sz="3600" b="1" i="1" dirty="0" smtClean="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החייאת המסורת הצבאית העברית</a:t>
            </a:r>
            <a:endParaRPr lang="he-IL" sz="3600" b="1" i="1" dirty="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20756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תמונה 14"/>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b="6966"/>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20106" r="59891" b="9084"/>
          <a:stretch/>
        </p:blipFill>
        <p:spPr>
          <a:xfrm>
            <a:off x="93981" y="1605477"/>
            <a:ext cx="1805764" cy="5164292"/>
          </a:xfrm>
          <a:prstGeom prst="rect">
            <a:avLst/>
          </a:prstGeom>
          <a:ln w="88900" cap="sq" cmpd="thickThin">
            <a:solidFill>
              <a:srgbClr val="000000"/>
            </a:solidFill>
            <a:prstDash val="solid"/>
            <a:miter lim="800000"/>
          </a:ln>
          <a:effectLst>
            <a:innerShdw blurRad="76200">
              <a:srgbClr val="000000"/>
            </a:innerShdw>
          </a:effectLst>
        </p:spPr>
      </p:pic>
      <p:sp>
        <p:nvSpPr>
          <p:cNvPr id="4" name="כותרת 1"/>
          <p:cNvSpPr>
            <a:spLocks noGrp="1"/>
          </p:cNvSpPr>
          <p:nvPr>
            <p:ph type="title"/>
          </p:nvPr>
        </p:nvSpPr>
        <p:spPr>
          <a:xfrm>
            <a:off x="7860632" y="-10514"/>
            <a:ext cx="3956893" cy="1015860"/>
          </a:xfrm>
        </p:spPr>
        <p:txBody>
          <a:bodyPr>
            <a:noAutofit/>
          </a:bodyPr>
          <a:lstStyle/>
          <a:p>
            <a:pPr>
              <a:lnSpc>
                <a:spcPct val="150000"/>
              </a:lnSpc>
            </a:pPr>
            <a:r>
              <a:rPr lang="he-IL" sz="4400" b="1" i="1" dirty="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יצחק </a:t>
            </a:r>
            <a:r>
              <a:rPr lang="he-IL" sz="4400" b="1" i="1" dirty="0" smtClean="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שדה</a:t>
            </a:r>
            <a:endParaRPr lang="he-IL" sz="4400" b="1" i="1" dirty="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3" name="מלבן 2"/>
          <p:cNvSpPr/>
          <p:nvPr/>
        </p:nvSpPr>
        <p:spPr>
          <a:xfrm>
            <a:off x="7927123" y="721741"/>
            <a:ext cx="4039887" cy="769441"/>
          </a:xfrm>
          <a:prstGeom prst="rect">
            <a:avLst/>
          </a:prstGeom>
        </p:spPr>
        <p:txBody>
          <a:bodyPr wrap="none">
            <a:spAutoFit/>
          </a:bodyPr>
          <a:lstStyle/>
          <a:p>
            <a:pPr algn="ctr">
              <a:lnSpc>
                <a:spcPct val="150000"/>
              </a:lnSpc>
            </a:pPr>
            <a:r>
              <a:rPr lang="he-IL" sz="3200" b="1" dirty="0" smtClean="0">
                <a:solidFill>
                  <a:srgbClr val="002060"/>
                </a:solidFill>
                <a:latin typeface="Lucida Sans Unicode" panose="020B0602030504020204" pitchFamily="34" charset="0"/>
                <a:ea typeface="+mj-ea"/>
                <a:cs typeface="Lucida Sans Unicode" panose="020B0602030504020204" pitchFamily="34" charset="0"/>
              </a:rPr>
              <a:t>"</a:t>
            </a:r>
            <a:r>
              <a:rPr lang="he-IL" sz="3200" b="1" dirty="0" err="1" smtClean="0">
                <a:solidFill>
                  <a:srgbClr val="002060"/>
                </a:solidFill>
                <a:latin typeface="Lucida Sans Unicode" panose="020B0602030504020204" pitchFamily="34" charset="0"/>
                <a:ea typeface="+mj-ea"/>
                <a:cs typeface="Lucida Sans Unicode" panose="020B0602030504020204" pitchFamily="34" charset="0"/>
              </a:rPr>
              <a:t>גריבלדי</a:t>
            </a:r>
            <a:r>
              <a:rPr lang="he-IL" sz="3200" b="1" dirty="0" smtClean="0">
                <a:solidFill>
                  <a:srgbClr val="002060"/>
                </a:solidFill>
                <a:latin typeface="Lucida Sans Unicode" panose="020B0602030504020204" pitchFamily="34" charset="0"/>
                <a:ea typeface="+mj-ea"/>
                <a:cs typeface="Lucida Sans Unicode" panose="020B0602030504020204" pitchFamily="34" charset="0"/>
              </a:rPr>
              <a:t> </a:t>
            </a:r>
            <a:r>
              <a:rPr lang="he-IL" sz="3200" b="1" dirty="0">
                <a:solidFill>
                  <a:srgbClr val="002060"/>
                </a:solidFill>
                <a:latin typeface="Lucida Sans Unicode" panose="020B0602030504020204" pitchFamily="34" charset="0"/>
                <a:ea typeface="+mj-ea"/>
                <a:cs typeface="Lucida Sans Unicode" panose="020B0602030504020204" pitchFamily="34" charset="0"/>
              </a:rPr>
              <a:t>של היהודים"</a:t>
            </a:r>
          </a:p>
        </p:txBody>
      </p:sp>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39700" t="3382" r="44358" b="6966"/>
          <a:stretch/>
        </p:blipFill>
        <p:spPr>
          <a:xfrm>
            <a:off x="4006778" y="1684421"/>
            <a:ext cx="1836708" cy="5092439"/>
          </a:xfrm>
          <a:prstGeom prst="rect">
            <a:avLst/>
          </a:prstGeom>
          <a:ln w="88900" cap="sq" cmpd="thickThin">
            <a:solidFill>
              <a:srgbClr val="000000"/>
            </a:solidFill>
            <a:prstDash val="solid"/>
            <a:miter lim="800000"/>
          </a:ln>
          <a:effectLst>
            <a:innerShdw blurRad="76200">
              <a:srgbClr val="000000"/>
            </a:innerShdw>
          </a:effectLst>
        </p:spPr>
      </p:pic>
      <p:pic>
        <p:nvPicPr>
          <p:cNvPr id="8" name="תמונה 7"/>
          <p:cNvPicPr>
            <a:picLocks noChangeAspect="1"/>
          </p:cNvPicPr>
          <p:nvPr/>
        </p:nvPicPr>
        <p:blipFill rotWithShape="1">
          <a:blip r:embed="rId2">
            <a:extLst>
              <a:ext uri="{28A0092B-C50C-407E-A947-70E740481C1C}">
                <a14:useLocalDpi xmlns:a14="http://schemas.microsoft.com/office/drawing/2010/main" val="0"/>
              </a:ext>
            </a:extLst>
          </a:blip>
          <a:srcRect l="54280" t="4512" r="22821" b="6966"/>
          <a:stretch/>
        </p:blipFill>
        <p:spPr>
          <a:xfrm>
            <a:off x="8132149" y="1748589"/>
            <a:ext cx="1910210" cy="5028271"/>
          </a:xfrm>
          <a:prstGeom prst="rect">
            <a:avLst/>
          </a:prstGeom>
          <a:ln w="88900" cap="sq" cmpd="thickThin">
            <a:solidFill>
              <a:srgbClr val="000000"/>
            </a:solidFill>
            <a:prstDash val="solid"/>
            <a:miter lim="800000"/>
          </a:ln>
          <a:effectLst>
            <a:innerShdw blurRad="76200">
              <a:srgbClr val="000000"/>
            </a:innerShdw>
          </a:effectLst>
        </p:spPr>
      </p:pic>
      <p:sp>
        <p:nvSpPr>
          <p:cNvPr id="9" name="כותרת 1"/>
          <p:cNvSpPr txBox="1">
            <a:spLocks/>
          </p:cNvSpPr>
          <p:nvPr/>
        </p:nvSpPr>
        <p:spPr>
          <a:xfrm>
            <a:off x="1851414" y="2403115"/>
            <a:ext cx="2049378" cy="396381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r">
              <a:lnSpc>
                <a:spcPct val="13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"אחרי" ולא "קדימה"</a:t>
            </a:r>
          </a:p>
          <a:p>
            <a:pPr marL="285750" indent="-285750" algn="r">
              <a:lnSpc>
                <a:spcPct val="13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3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מילוי המשימה</a:t>
            </a:r>
          </a:p>
          <a:p>
            <a:pPr marL="285750" indent="-285750" algn="r">
              <a:lnSpc>
                <a:spcPct val="13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3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יוזמה</a:t>
            </a:r>
          </a:p>
          <a:p>
            <a:pPr marL="285750" indent="-285750" algn="r">
              <a:lnSpc>
                <a:spcPct val="13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3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לא מפקירים </a:t>
            </a:r>
          </a:p>
          <a:p>
            <a:pPr algn="r">
              <a:lnSpc>
                <a:spcPct val="130000"/>
              </a:lnSpc>
            </a:pPr>
            <a:r>
              <a:rPr lang="he-IL" sz="1800" b="1" dirty="0">
                <a:solidFill>
                  <a:srgbClr val="000000"/>
                </a:solidFill>
                <a:latin typeface="Lucida Sans Unicode" panose="020B0602030504020204" pitchFamily="34" charset="0"/>
                <a:cs typeface="Lucida Sans Unicode" panose="020B0602030504020204" pitchFamily="34" charset="0"/>
              </a:rPr>
              <a:t> </a:t>
            </a:r>
            <a:r>
              <a:rPr lang="he-IL" sz="1800" b="1" dirty="0" smtClean="0">
                <a:solidFill>
                  <a:srgbClr val="000000"/>
                </a:solidFill>
                <a:latin typeface="Lucida Sans Unicode" panose="020B0602030504020204" pitchFamily="34" charset="0"/>
                <a:cs typeface="Lucida Sans Unicode" panose="020B0602030504020204" pitchFamily="34" charset="0"/>
              </a:rPr>
              <a:t>   פצוע</a:t>
            </a:r>
          </a:p>
          <a:p>
            <a:pPr marL="285750" indent="-285750" algn="r">
              <a:lnSpc>
                <a:spcPct val="13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משמעת ולא ציות</a:t>
            </a:r>
          </a:p>
          <a:p>
            <a:pPr marL="285750" indent="-285750" algn="r">
              <a:lnSpc>
                <a:spcPct val="13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a:t>
            </a:r>
            <a:r>
              <a:rPr lang="he-IL" sz="1800" b="1" dirty="0" err="1" smtClean="0">
                <a:solidFill>
                  <a:srgbClr val="000000"/>
                </a:solidFill>
                <a:latin typeface="Lucida Sans Unicode" panose="020B0602030504020204" pitchFamily="34" charset="0"/>
                <a:cs typeface="Lucida Sans Unicode" panose="020B0602030504020204" pitchFamily="34" charset="0"/>
              </a:rPr>
              <a:t>גודריאן</a:t>
            </a:r>
            <a:r>
              <a:rPr lang="he-IL" sz="1800" b="1" dirty="0" smtClean="0">
                <a:solidFill>
                  <a:srgbClr val="000000"/>
                </a:solidFill>
                <a:latin typeface="Lucida Sans Unicode" panose="020B0602030504020204" pitchFamily="34" charset="0"/>
                <a:cs typeface="Lucida Sans Unicode" panose="020B0602030504020204" pitchFamily="34" charset="0"/>
              </a:rPr>
              <a:t>? אני לא מכיר אותו"</a:t>
            </a:r>
          </a:p>
          <a:p>
            <a:pPr algn="r">
              <a:lnSpc>
                <a:spcPct val="130000"/>
              </a:lnSpc>
            </a:pPr>
            <a:endParaRPr lang="he-IL" sz="1800" b="1" dirty="0" smtClean="0">
              <a:solidFill>
                <a:srgbClr val="000000"/>
              </a:solidFill>
              <a:latin typeface="Lucida Sans Unicode" panose="020B0602030504020204" pitchFamily="34" charset="0"/>
              <a:cs typeface="Lucida Sans Unicode" panose="020B0602030504020204" pitchFamily="34" charset="0"/>
            </a:endParaRPr>
          </a:p>
          <a:p>
            <a:pPr algn="r">
              <a:lnSpc>
                <a:spcPct val="130000"/>
              </a:lnSpc>
            </a:pPr>
            <a:endParaRPr lang="he-IL" sz="1800" b="1" dirty="0" smtClean="0">
              <a:solidFill>
                <a:srgbClr val="000000"/>
              </a:solidFill>
              <a:latin typeface="Lucida Sans Unicode" panose="020B0602030504020204" pitchFamily="34" charset="0"/>
              <a:cs typeface="Lucida Sans Unicode" panose="020B0602030504020204" pitchFamily="34" charset="0"/>
            </a:endParaRPr>
          </a:p>
        </p:txBody>
      </p:sp>
      <p:sp>
        <p:nvSpPr>
          <p:cNvPr id="10" name="כותרת 1"/>
          <p:cNvSpPr txBox="1">
            <a:spLocks/>
          </p:cNvSpPr>
          <p:nvPr/>
        </p:nvSpPr>
        <p:spPr>
          <a:xfrm>
            <a:off x="6001842" y="2403115"/>
            <a:ext cx="1858790" cy="4366654"/>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רעות</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שליחות (חלוציות, ציונות)</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חתירה למגע</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תעוזה</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אלתור</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חינוך</a:t>
            </a:r>
          </a:p>
        </p:txBody>
      </p:sp>
      <p:sp>
        <p:nvSpPr>
          <p:cNvPr id="11" name="כותרת 1"/>
          <p:cNvSpPr txBox="1">
            <a:spLocks/>
          </p:cNvSpPr>
          <p:nvPr/>
        </p:nvSpPr>
        <p:spPr>
          <a:xfrm>
            <a:off x="10042359" y="2403115"/>
            <a:ext cx="2079965" cy="2271296"/>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מקצוענות</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מצביאות</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ביקורתיות</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גישה עקיפה</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p:txBody>
      </p:sp>
      <p:sp>
        <p:nvSpPr>
          <p:cNvPr id="12" name="מלבן 11"/>
          <p:cNvSpPr/>
          <p:nvPr/>
        </p:nvSpPr>
        <p:spPr>
          <a:xfrm>
            <a:off x="2098886" y="1552786"/>
            <a:ext cx="1665841" cy="727122"/>
          </a:xfrm>
          <a:prstGeom prst="rect">
            <a:avLst/>
          </a:prstGeom>
        </p:spPr>
        <p:txBody>
          <a:bodyPr wrap="none">
            <a:spAutoFit/>
          </a:bodyPr>
          <a:lstStyle/>
          <a:p>
            <a:pPr algn="ctr">
              <a:lnSpc>
                <a:spcPct val="150000"/>
              </a:lnSpc>
            </a:pPr>
            <a:r>
              <a:rPr lang="he-IL" sz="3000" b="1" i="1" dirty="0" smtClean="0">
                <a:solidFill>
                  <a:srgbClr val="FF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rPr>
              <a:t>משה דיין</a:t>
            </a:r>
            <a:endParaRPr lang="he-IL" sz="3000" b="1" i="1" dirty="0">
              <a:solidFill>
                <a:srgbClr val="FF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endParaRPr>
          </a:p>
        </p:txBody>
      </p:sp>
      <p:sp>
        <p:nvSpPr>
          <p:cNvPr id="13" name="מלבן 12"/>
          <p:cNvSpPr/>
          <p:nvPr/>
        </p:nvSpPr>
        <p:spPr>
          <a:xfrm>
            <a:off x="5926763" y="1552786"/>
            <a:ext cx="2037737" cy="769441"/>
          </a:xfrm>
          <a:prstGeom prst="rect">
            <a:avLst/>
          </a:prstGeom>
        </p:spPr>
        <p:txBody>
          <a:bodyPr wrap="none">
            <a:spAutoFit/>
          </a:bodyPr>
          <a:lstStyle/>
          <a:p>
            <a:pPr algn="ctr">
              <a:lnSpc>
                <a:spcPct val="150000"/>
              </a:lnSpc>
            </a:pPr>
            <a:r>
              <a:rPr lang="he-IL" sz="3200" b="1" i="1" dirty="0" smtClean="0">
                <a:solidFill>
                  <a:srgbClr val="FF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rPr>
              <a:t>יצחק שדה</a:t>
            </a:r>
            <a:endParaRPr lang="he-IL" sz="3200" b="1" i="1" dirty="0">
              <a:solidFill>
                <a:srgbClr val="FF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endParaRPr>
          </a:p>
        </p:txBody>
      </p:sp>
      <p:sp>
        <p:nvSpPr>
          <p:cNvPr id="14" name="מלבן 13"/>
          <p:cNvSpPr/>
          <p:nvPr/>
        </p:nvSpPr>
        <p:spPr>
          <a:xfrm>
            <a:off x="10275345" y="1531626"/>
            <a:ext cx="1846980" cy="769441"/>
          </a:xfrm>
          <a:prstGeom prst="rect">
            <a:avLst/>
          </a:prstGeom>
        </p:spPr>
        <p:txBody>
          <a:bodyPr wrap="none">
            <a:spAutoFit/>
          </a:bodyPr>
          <a:lstStyle/>
          <a:p>
            <a:pPr algn="ctr">
              <a:lnSpc>
                <a:spcPct val="150000"/>
              </a:lnSpc>
            </a:pPr>
            <a:r>
              <a:rPr lang="he-IL" sz="3200" b="1" i="1" dirty="0" smtClean="0">
                <a:solidFill>
                  <a:srgbClr val="FF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rPr>
              <a:t>יגאל אלון</a:t>
            </a:r>
            <a:endParaRPr lang="he-IL" sz="3200" b="1" i="1" dirty="0">
              <a:solidFill>
                <a:srgbClr val="FF0000"/>
              </a:solidFill>
              <a:effectLst>
                <a:outerShdw blurRad="38100" dist="38100" dir="2700000" algn="tl">
                  <a:srgbClr val="000000">
                    <a:alpha val="43137"/>
                  </a:srgbClr>
                </a:outerShdw>
              </a:effectLst>
              <a:latin typeface="Lucida Sans Unicode" panose="020B0602030504020204" pitchFamily="34" charset="0"/>
              <a:ea typeface="+mj-ea"/>
              <a:cs typeface="Lucida Sans Unicode" panose="020B0602030504020204" pitchFamily="34" charset="0"/>
            </a:endParaRPr>
          </a:p>
        </p:txBody>
      </p:sp>
    </p:spTree>
    <p:extLst>
      <p:ext uri="{BB962C8B-B14F-4D97-AF65-F5344CB8AC3E}">
        <p14:creationId xmlns:p14="http://schemas.microsoft.com/office/powerpoint/2010/main" val="380854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8925636" y="-12358"/>
            <a:ext cx="3266364" cy="1280890"/>
          </a:xfrm>
        </p:spPr>
        <p:txBody>
          <a:bodyPr>
            <a:noAutofit/>
          </a:bodyPr>
          <a:lstStyle/>
          <a:p>
            <a:pPr algn="ctr">
              <a:lnSpc>
                <a:spcPct val="150000"/>
              </a:lnSpc>
            </a:pPr>
            <a:r>
              <a:rPr lang="he-IL" sz="4400" b="1" i="1" dirty="0" smtClean="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"לֵיל חֲנָיָה"</a:t>
            </a:r>
            <a:endParaRPr lang="he-IL" sz="4400" b="1" i="1" dirty="0">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3" name="כותרת 1"/>
          <p:cNvSpPr txBox="1">
            <a:spLocks/>
          </p:cNvSpPr>
          <p:nvPr/>
        </p:nvSpPr>
        <p:spPr>
          <a:xfrm>
            <a:off x="150122" y="3023584"/>
            <a:ext cx="5595585" cy="412024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עַל </a:t>
            </a:r>
            <a:r>
              <a:rPr lang="he-IL" sz="3200" b="1" dirty="0" smtClean="0">
                <a:solidFill>
                  <a:srgbClr val="000000"/>
                </a:solidFill>
                <a:latin typeface="Lucida Sans Unicode" panose="020B0602030504020204" pitchFamily="34" charset="0"/>
                <a:cs typeface="Lucida Sans Unicode" panose="020B0602030504020204" pitchFamily="34" charset="0"/>
              </a:rPr>
              <a:t>אַהֲבָה</a:t>
            </a:r>
            <a:r>
              <a:rPr lang="he-IL" sz="2600" dirty="0" smtClean="0">
                <a:solidFill>
                  <a:srgbClr val="000000"/>
                </a:solidFill>
                <a:latin typeface="Lucida Sans Unicode" panose="020B0602030504020204" pitchFamily="34" charset="0"/>
                <a:cs typeface="Lucida Sans Unicode" panose="020B0602030504020204" pitchFamily="34" charset="0"/>
              </a:rPr>
              <a:t> הוּא מְדַבֵּר (בָּהּ הוּא פּוֹתֵחַ)</a:t>
            </a:r>
          </a:p>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וְעַל </a:t>
            </a:r>
            <a:r>
              <a:rPr lang="he-IL" sz="3200" b="1" dirty="0" smtClean="0">
                <a:solidFill>
                  <a:srgbClr val="000000"/>
                </a:solidFill>
                <a:latin typeface="Lucida Sans Unicode" panose="020B0602030504020204" pitchFamily="34" charset="0"/>
                <a:cs typeface="Lucida Sans Unicode" panose="020B0602030504020204" pitchFamily="34" charset="0"/>
              </a:rPr>
              <a:t>חוֹבָה וּקְרָב </a:t>
            </a:r>
            <a:r>
              <a:rPr lang="he-IL" sz="2600" dirty="0" smtClean="0">
                <a:solidFill>
                  <a:srgbClr val="000000"/>
                </a:solidFill>
                <a:latin typeface="Lucida Sans Unicode" panose="020B0602030504020204" pitchFamily="34" charset="0"/>
                <a:cs typeface="Lucida Sans Unicode" panose="020B0602030504020204" pitchFamily="34" charset="0"/>
              </a:rPr>
              <a:t>וְעֹל, </a:t>
            </a:r>
            <a:r>
              <a:rPr lang="he-IL" sz="2600" dirty="0" err="1" smtClean="0">
                <a:solidFill>
                  <a:srgbClr val="000000"/>
                </a:solidFill>
                <a:latin typeface="Lucida Sans Unicode" panose="020B0602030504020204" pitchFamily="34" charset="0"/>
                <a:cs typeface="Lucida Sans Unicode" panose="020B0602030504020204" pitchFamily="34" charset="0"/>
              </a:rPr>
              <a:t>הַכֹּל</a:t>
            </a:r>
            <a:r>
              <a:rPr lang="he-IL" sz="2600" dirty="0" smtClean="0">
                <a:solidFill>
                  <a:srgbClr val="000000"/>
                </a:solidFill>
                <a:latin typeface="Lucida Sans Unicode" panose="020B0602030504020204" pitchFamily="34" charset="0"/>
                <a:cs typeface="Lucida Sans Unicode" panose="020B0602030504020204" pitchFamily="34" charset="0"/>
              </a:rPr>
              <a:t> בַּכֹּל</a:t>
            </a:r>
          </a:p>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אֵין הוּא אוֹמֵר אֶת ז</a:t>
            </a:r>
            <a:r>
              <a:rPr lang="he-IL" sz="2600" dirty="0">
                <a:solidFill>
                  <a:srgbClr val="000000"/>
                </a:solidFill>
                <a:latin typeface="Lucida Sans Unicode" panose="020B0602030504020204" pitchFamily="34" charset="0"/>
                <a:cs typeface="Lucida Sans Unicode" panose="020B0602030504020204" pitchFamily="34" charset="0"/>
              </a:rPr>
              <a:t>ֹ</a:t>
            </a:r>
            <a:r>
              <a:rPr lang="he-IL" sz="2600" dirty="0" smtClean="0">
                <a:solidFill>
                  <a:srgbClr val="000000"/>
                </a:solidFill>
                <a:latin typeface="Lucida Sans Unicode" panose="020B0602030504020204" pitchFamily="34" charset="0"/>
                <a:cs typeface="Lucida Sans Unicode" panose="020B0602030504020204" pitchFamily="34" charset="0"/>
              </a:rPr>
              <a:t>את בְּכָל </a:t>
            </a:r>
            <a:r>
              <a:rPr lang="he-IL" sz="2600" dirty="0" err="1" smtClean="0">
                <a:solidFill>
                  <a:srgbClr val="000000"/>
                </a:solidFill>
                <a:latin typeface="Lucida Sans Unicode" panose="020B0602030504020204" pitchFamily="34" charset="0"/>
                <a:cs typeface="Lucida Sans Unicode" panose="020B0602030504020204" pitchFamily="34" charset="0"/>
              </a:rPr>
              <a:t>דַּקֶּיּוֹתֶיה</a:t>
            </a:r>
            <a:r>
              <a:rPr lang="he-IL" sz="2600" dirty="0" smtClean="0">
                <a:solidFill>
                  <a:srgbClr val="000000"/>
                </a:solidFill>
                <a:latin typeface="Lucida Sans Unicode" panose="020B0602030504020204" pitchFamily="34" charset="0"/>
                <a:cs typeface="Lucida Sans Unicode" panose="020B0602030504020204" pitchFamily="34" charset="0"/>
              </a:rPr>
              <a:t>ָ</a:t>
            </a:r>
          </a:p>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שֶׁל הַשִׁירָה, אֲבָל אוֹמֵר בְּקוֹל גָּדוֹל</a:t>
            </a:r>
          </a:p>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בְּלְי מֹרֶךְ לֵב וּבְלִי חֲשָׁשׁ מִפְּנֵי הַזּוֹל" </a:t>
            </a:r>
          </a:p>
        </p:txBody>
      </p:sp>
      <p:sp>
        <p:nvSpPr>
          <p:cNvPr id="5" name="כותרת 1"/>
          <p:cNvSpPr txBox="1">
            <a:spLocks/>
          </p:cNvSpPr>
          <p:nvPr/>
        </p:nvSpPr>
        <p:spPr>
          <a:xfrm>
            <a:off x="5745707" y="1353563"/>
            <a:ext cx="6073253" cy="2959127"/>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a:t>
            </a:r>
            <a:r>
              <a:rPr lang="he-IL" sz="3200" b="1" dirty="0" smtClean="0">
                <a:solidFill>
                  <a:srgbClr val="000000"/>
                </a:solidFill>
                <a:latin typeface="Lucida Sans Unicode" panose="020B0602030504020204" pitchFamily="34" charset="0"/>
                <a:cs typeface="Lucida Sans Unicode" panose="020B0602030504020204" pitchFamily="34" charset="0"/>
              </a:rPr>
              <a:t>לֵיל חֲנָיָה</a:t>
            </a:r>
            <a:r>
              <a:rPr lang="he-IL" sz="2600" dirty="0" smtClean="0">
                <a:solidFill>
                  <a:srgbClr val="000000"/>
                </a:solidFill>
                <a:latin typeface="Lucida Sans Unicode" panose="020B0602030504020204" pitchFamily="34" charset="0"/>
                <a:cs typeface="Lucida Sans Unicode" panose="020B0602030504020204" pitchFamily="34" charset="0"/>
              </a:rPr>
              <a:t>, לֵיל זֶמֶר, לֵיל שְׁחָקִים רָקוּעַ</a:t>
            </a:r>
          </a:p>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לֵיל רֹב מְלָאכוֹת </a:t>
            </a:r>
            <a:r>
              <a:rPr lang="he-IL" sz="2600" dirty="0" err="1" smtClean="0">
                <a:solidFill>
                  <a:srgbClr val="000000"/>
                </a:solidFill>
                <a:latin typeface="Lucida Sans Unicode" panose="020B0602030504020204" pitchFamily="34" charset="0"/>
                <a:cs typeface="Lucida Sans Unicode" panose="020B0602030504020204" pitchFamily="34" charset="0"/>
              </a:rPr>
              <a:t>חָפְזוֹת</a:t>
            </a:r>
            <a:r>
              <a:rPr lang="he-IL" sz="2600" dirty="0" smtClean="0">
                <a:solidFill>
                  <a:srgbClr val="000000"/>
                </a:solidFill>
                <a:latin typeface="Lucida Sans Unicode" panose="020B0602030504020204" pitchFamily="34" charset="0"/>
                <a:cs typeface="Lucida Sans Unicode" panose="020B0602030504020204" pitchFamily="34" charset="0"/>
              </a:rPr>
              <a:t>, ליל אֵד מִן הַדְּוָדִים</a:t>
            </a:r>
          </a:p>
          <a:p>
            <a:pPr algn="just">
              <a:lnSpc>
                <a:spcPct val="150000"/>
              </a:lnSpc>
            </a:pPr>
            <a:r>
              <a:rPr lang="he-IL" sz="2600" dirty="0" smtClean="0">
                <a:solidFill>
                  <a:srgbClr val="000000"/>
                </a:solidFill>
                <a:latin typeface="Lucida Sans Unicode" panose="020B0602030504020204" pitchFamily="34" charset="0"/>
                <a:cs typeface="Lucida Sans Unicode" panose="020B0602030504020204" pitchFamily="34" charset="0"/>
              </a:rPr>
              <a:t>לֵיל שֶׁמּוֹסֵךְ אֶת כִשּוּפָהּ שֶׁל </a:t>
            </a:r>
            <a:r>
              <a:rPr lang="he-IL" sz="3200" b="1" dirty="0" smtClean="0">
                <a:solidFill>
                  <a:srgbClr val="000000"/>
                </a:solidFill>
                <a:latin typeface="Lucida Sans Unicode" panose="020B0602030504020204" pitchFamily="34" charset="0"/>
                <a:cs typeface="Lucida Sans Unicode" panose="020B0602030504020204" pitchFamily="34" charset="0"/>
              </a:rPr>
              <a:t>רְעוּת</a:t>
            </a:r>
            <a:r>
              <a:rPr lang="he-IL" sz="2600" b="1" dirty="0" smtClean="0">
                <a:solidFill>
                  <a:srgbClr val="000000"/>
                </a:solidFill>
                <a:latin typeface="Lucida Sans Unicode" panose="020B0602030504020204" pitchFamily="34" charset="0"/>
                <a:cs typeface="Lucida Sans Unicode" panose="020B0602030504020204" pitchFamily="34" charset="0"/>
              </a:rPr>
              <a:t> </a:t>
            </a:r>
            <a:r>
              <a:rPr lang="he-IL" sz="2600" dirty="0" smtClean="0">
                <a:solidFill>
                  <a:srgbClr val="000000"/>
                </a:solidFill>
                <a:latin typeface="Lucida Sans Unicode" panose="020B0602030504020204" pitchFamily="34" charset="0"/>
                <a:cs typeface="Lucida Sans Unicode" panose="020B0602030504020204" pitchFamily="34" charset="0"/>
              </a:rPr>
              <a:t>רוּחַ</a:t>
            </a:r>
            <a:r>
              <a:rPr lang="he-IL" sz="2600" b="1" dirty="0" smtClean="0">
                <a:solidFill>
                  <a:srgbClr val="000000"/>
                </a:solidFill>
                <a:latin typeface="Lucida Sans Unicode" panose="020B0602030504020204" pitchFamily="34" charset="0"/>
                <a:cs typeface="Lucida Sans Unicode" panose="020B0602030504020204" pitchFamily="34" charset="0"/>
              </a:rPr>
              <a:t> </a:t>
            </a:r>
          </a:p>
          <a:p>
            <a:pPr algn="just">
              <a:lnSpc>
                <a:spcPct val="150000"/>
              </a:lnSpc>
            </a:pPr>
            <a:r>
              <a:rPr lang="he-IL" sz="3200" dirty="0" err="1" smtClean="0">
                <a:solidFill>
                  <a:srgbClr val="000000"/>
                </a:solidFill>
                <a:latin typeface="Lucida Sans Unicode" panose="020B0602030504020204" pitchFamily="34" charset="0"/>
                <a:cs typeface="Lucida Sans Unicode" panose="020B0602030504020204" pitchFamily="34" charset="0"/>
              </a:rPr>
              <a:t>בְּבִנְיָנָה</a:t>
            </a:r>
            <a:r>
              <a:rPr lang="he-IL" sz="3200" dirty="0" smtClean="0">
                <a:solidFill>
                  <a:srgbClr val="000000"/>
                </a:solidFill>
                <a:latin typeface="Lucida Sans Unicode" panose="020B0602030504020204" pitchFamily="34" charset="0"/>
                <a:cs typeface="Lucida Sans Unicode" panose="020B0602030504020204" pitchFamily="34" charset="0"/>
              </a:rPr>
              <a:t> שֶׁל </a:t>
            </a:r>
            <a:r>
              <a:rPr lang="he-IL" sz="3200" b="1" dirty="0" smtClean="0">
                <a:solidFill>
                  <a:srgbClr val="000000"/>
                </a:solidFill>
                <a:latin typeface="Lucida Sans Unicode" panose="020B0602030504020204" pitchFamily="34" charset="0"/>
                <a:cs typeface="Lucida Sans Unicode" panose="020B0602030504020204" pitchFamily="34" charset="0"/>
              </a:rPr>
              <a:t>מַמְלָכָה</a:t>
            </a:r>
            <a:r>
              <a:rPr lang="he-IL" sz="2600" b="1" dirty="0" smtClean="0">
                <a:solidFill>
                  <a:srgbClr val="000000"/>
                </a:solidFill>
                <a:latin typeface="Lucida Sans Unicode" panose="020B0602030504020204" pitchFamily="34" charset="0"/>
                <a:cs typeface="Lucida Sans Unicode" panose="020B0602030504020204" pitchFamily="34" charset="0"/>
              </a:rPr>
              <a:t>, </a:t>
            </a:r>
            <a:r>
              <a:rPr lang="he-IL" sz="2600" dirty="0" smtClean="0">
                <a:solidFill>
                  <a:srgbClr val="000000"/>
                </a:solidFill>
                <a:latin typeface="Lucida Sans Unicode" panose="020B0602030504020204" pitchFamily="34" charset="0"/>
                <a:cs typeface="Lucida Sans Unicode" panose="020B0602030504020204" pitchFamily="34" charset="0"/>
              </a:rPr>
              <a:t>לֵיל נְדוּדִים</a:t>
            </a:r>
          </a:p>
          <a:p>
            <a:pPr algn="just">
              <a:lnSpc>
                <a:spcPct val="150000"/>
              </a:lnSpc>
            </a:pPr>
            <a:r>
              <a:rPr lang="he-IL" sz="2600" dirty="0" err="1" smtClean="0">
                <a:solidFill>
                  <a:srgbClr val="000000"/>
                </a:solidFill>
                <a:latin typeface="Lucida Sans Unicode" panose="020B0602030504020204" pitchFamily="34" charset="0"/>
                <a:cs typeface="Lucida Sans Unicode" panose="020B0602030504020204" pitchFamily="34" charset="0"/>
              </a:rPr>
              <a:t>נִצָּב</a:t>
            </a:r>
            <a:r>
              <a:rPr lang="he-IL" sz="2600" dirty="0" smtClean="0">
                <a:solidFill>
                  <a:srgbClr val="000000"/>
                </a:solidFill>
                <a:latin typeface="Lucida Sans Unicode" panose="020B0602030504020204" pitchFamily="34" charset="0"/>
                <a:cs typeface="Lucida Sans Unicode" panose="020B0602030504020204" pitchFamily="34" charset="0"/>
              </a:rPr>
              <a:t> פָּרוּשֹ עַל הַיָּחִיד וְהַגְּדוּדִים</a:t>
            </a:r>
            <a:endParaRPr lang="he-IL" sz="2600" dirty="0">
              <a:solidFill>
                <a:srgbClr val="000000"/>
              </a:solidFill>
              <a:latin typeface="Lucida Sans Unicode" panose="020B0602030504020204" pitchFamily="34" charset="0"/>
              <a:cs typeface="Lucida Sans Unicode" panose="020B0602030504020204" pitchFamily="34" charset="0"/>
            </a:endParaRPr>
          </a:p>
        </p:txBody>
      </p:sp>
      <p:sp>
        <p:nvSpPr>
          <p:cNvPr id="2" name="מלבן 1"/>
          <p:cNvSpPr/>
          <p:nvPr/>
        </p:nvSpPr>
        <p:spPr>
          <a:xfrm>
            <a:off x="5636940" y="589749"/>
            <a:ext cx="3656771" cy="646331"/>
          </a:xfrm>
          <a:prstGeom prst="rect">
            <a:avLst/>
          </a:prstGeom>
        </p:spPr>
        <p:txBody>
          <a:bodyPr wrap="none">
            <a:spAutoFit/>
          </a:bodyPr>
          <a:lstStyle/>
          <a:p>
            <a:r>
              <a:rPr lang="he-IL" b="1" i="1" dirty="0" smtClean="0">
                <a:solidFill>
                  <a:srgbClr val="002060"/>
                </a:solidFill>
                <a:latin typeface="Lucida Sans Unicode" panose="020B0602030504020204" pitchFamily="34" charset="0"/>
                <a:cs typeface="Lucida Sans Unicode" panose="020B0602030504020204" pitchFamily="34" charset="0"/>
              </a:rPr>
              <a:t>כתב: נתן אלתרמן (אוקטובר 1948)</a:t>
            </a:r>
          </a:p>
          <a:p>
            <a:r>
              <a:rPr lang="he-IL" b="1" i="1" dirty="0" smtClean="0">
                <a:solidFill>
                  <a:srgbClr val="002060"/>
                </a:solidFill>
                <a:latin typeface="Lucida Sans Unicode" panose="020B0602030504020204" pitchFamily="34" charset="0"/>
                <a:cs typeface="Lucida Sans Unicode" panose="020B0602030504020204" pitchFamily="34" charset="0"/>
              </a:rPr>
              <a:t>הלחין: יאיר רוזנבלום (מאי 1973)</a:t>
            </a:r>
            <a:endParaRPr lang="he-IL" b="1" i="1" dirty="0"/>
          </a:p>
        </p:txBody>
      </p:sp>
      <p:sp>
        <p:nvSpPr>
          <p:cNvPr id="6" name="לחצן פעולה: סרט 5">
            <a:hlinkClick r:id="" action="ppaction://noaction" highlightClick="1"/>
          </p:cNvPr>
          <p:cNvSpPr/>
          <p:nvPr/>
        </p:nvSpPr>
        <p:spPr>
          <a:xfrm>
            <a:off x="262144" y="472266"/>
            <a:ext cx="576056" cy="613584"/>
          </a:xfrm>
          <a:prstGeom prst="actionButtonMovie">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76184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8528336" cy="6858000"/>
          </a:xfrm>
          <a:prstGeom prst="rect">
            <a:avLst/>
          </a:prstGeom>
          <a:ln>
            <a:noFill/>
          </a:ln>
          <a:effectLst>
            <a:outerShdw blurRad="292100" dist="139700" dir="2700000" algn="tl" rotWithShape="0">
              <a:srgbClr val="333333">
                <a:alpha val="65000"/>
              </a:srgbClr>
            </a:outerShdw>
          </a:effectLst>
        </p:spPr>
      </p:pic>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808" y="109182"/>
            <a:ext cx="8689846" cy="6660108"/>
          </a:xfrm>
          <a:prstGeom prst="rect">
            <a:avLst/>
          </a:prstGeom>
          <a:ln w="88900" cap="sq" cmpd="thickThin">
            <a:solidFill>
              <a:srgbClr val="000000"/>
            </a:solidFill>
            <a:prstDash val="solid"/>
            <a:miter lim="800000"/>
          </a:ln>
          <a:effectLst>
            <a:innerShdw blurRad="76200">
              <a:srgbClr val="000000"/>
            </a:innerShdw>
          </a:effectLst>
        </p:spPr>
      </p:pic>
      <p:sp>
        <p:nvSpPr>
          <p:cNvPr id="4" name="כותרת 1"/>
          <p:cNvSpPr>
            <a:spLocks noGrp="1"/>
          </p:cNvSpPr>
          <p:nvPr>
            <p:ph type="title"/>
          </p:nvPr>
        </p:nvSpPr>
        <p:spPr>
          <a:xfrm>
            <a:off x="8921088" y="-323566"/>
            <a:ext cx="3575712" cy="1280890"/>
          </a:xfrm>
        </p:spPr>
        <p:txBody>
          <a:bodyPr>
            <a:noAutofit/>
          </a:bodyPr>
          <a:lstStyle/>
          <a:p>
            <a:pPr algn="ctr">
              <a:lnSpc>
                <a:spcPct val="150000"/>
              </a:lnSpc>
            </a:pPr>
            <a:r>
              <a:rPr lang="he-IL" sz="4400" b="1" i="1" dirty="0">
                <a:ln>
                  <a:solidFill>
                    <a:schemeClr val="bg1"/>
                  </a:solidFill>
                </a:ln>
                <a:solidFill>
                  <a:srgbClr val="00206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אריק שרון</a:t>
            </a:r>
          </a:p>
        </p:txBody>
      </p:sp>
      <p:sp>
        <p:nvSpPr>
          <p:cNvPr id="8" name="מלבן 7"/>
          <p:cNvSpPr/>
          <p:nvPr/>
        </p:nvSpPr>
        <p:spPr>
          <a:xfrm>
            <a:off x="3399808" y="5355069"/>
            <a:ext cx="8689846" cy="14250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כותרת 1"/>
          <p:cNvSpPr txBox="1">
            <a:spLocks/>
          </p:cNvSpPr>
          <p:nvPr/>
        </p:nvSpPr>
        <p:spPr>
          <a:xfrm>
            <a:off x="3873500" y="5315187"/>
            <a:ext cx="8046684" cy="918858"/>
          </a:xfrm>
          <a:prstGeom prst="rect">
            <a:avLst/>
          </a:prstGeom>
          <a:noFill/>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pPr>
            <a:r>
              <a:rPr lang="he-IL" sz="3200" b="1" dirty="0">
                <a:ln>
                  <a:solidFill>
                    <a:schemeClr val="tx1"/>
                  </a:solidFill>
                </a:ln>
                <a:solidFill>
                  <a:srgbClr val="FF0000"/>
                </a:solidFill>
                <a:latin typeface="Lucida Sans Unicode" panose="020B0602030504020204" pitchFamily="34" charset="0"/>
                <a:ea typeface="+mn-ea"/>
                <a:cs typeface="Lucida Sans Unicode" panose="020B0602030504020204" pitchFamily="34" charset="0"/>
              </a:rPr>
              <a:t>יחידה 101: אריק שרון ומאיר הר ציון </a:t>
            </a:r>
          </a:p>
          <a:p>
            <a:pPr algn="ctr">
              <a:lnSpc>
                <a:spcPct val="150000"/>
              </a:lnSpc>
            </a:pPr>
            <a:r>
              <a:rPr lang="he-IL" sz="3200" b="1" dirty="0">
                <a:ln>
                  <a:solidFill>
                    <a:schemeClr val="tx1"/>
                  </a:solidFill>
                </a:ln>
                <a:solidFill>
                  <a:srgbClr val="FF0000"/>
                </a:solidFill>
                <a:latin typeface="Lucida Sans Unicode" panose="020B0602030504020204" pitchFamily="34" charset="0"/>
                <a:ea typeface="+mn-ea"/>
                <a:cs typeface="Lucida Sans Unicode" panose="020B0602030504020204" pitchFamily="34" charset="0"/>
              </a:rPr>
              <a:t>לפני יציאה לפעילות</a:t>
            </a:r>
          </a:p>
        </p:txBody>
      </p:sp>
      <p:sp>
        <p:nvSpPr>
          <p:cNvPr id="6" name="כותרת 1"/>
          <p:cNvSpPr txBox="1">
            <a:spLocks/>
          </p:cNvSpPr>
          <p:nvPr/>
        </p:nvSpPr>
        <p:spPr>
          <a:xfrm>
            <a:off x="169554" y="466371"/>
            <a:ext cx="3060700" cy="3063518"/>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"לא חוזרים עד שמבצעים"</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תעוזה</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רוח היחידה</a:t>
            </a:r>
          </a:p>
          <a:p>
            <a:pPr marL="285750" indent="-285750" algn="r">
              <a:lnSpc>
                <a:spcPct val="150000"/>
              </a:lnSpc>
              <a:buFont typeface="Courier New" panose="02070309020205020404" pitchFamily="49" charset="0"/>
              <a:buChar char="o"/>
            </a:pPr>
            <a:endParaRPr lang="he-IL" sz="800" b="1" dirty="0" smtClean="0">
              <a:solidFill>
                <a:srgbClr val="000000"/>
              </a:solidFill>
              <a:latin typeface="Lucida Sans Unicode" panose="020B0602030504020204" pitchFamily="34" charset="0"/>
              <a:cs typeface="Lucida Sans Unicode" panose="020B0602030504020204" pitchFamily="34" charset="0"/>
            </a:endParaRPr>
          </a:p>
          <a:p>
            <a:pPr marL="285750" indent="-285750" algn="r">
              <a:lnSpc>
                <a:spcPct val="150000"/>
              </a:lnSpc>
              <a:buFont typeface="Courier New" panose="02070309020205020404" pitchFamily="49" charset="0"/>
              <a:buChar char="o"/>
            </a:pPr>
            <a:r>
              <a:rPr lang="he-IL" sz="1800" b="1" dirty="0" smtClean="0">
                <a:solidFill>
                  <a:srgbClr val="000000"/>
                </a:solidFill>
                <a:latin typeface="Lucida Sans Unicode" panose="020B0602030504020204" pitchFamily="34" charset="0"/>
                <a:cs typeface="Lucida Sans Unicode" panose="020B0602030504020204" pitchFamily="34" charset="0"/>
              </a:rPr>
              <a:t>עצמאות (פיקוד משימה)</a:t>
            </a:r>
            <a:endParaRPr lang="he-IL" sz="1800" b="1"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1496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flipH="1">
            <a:off x="6177511" y="1137685"/>
            <a:ext cx="45719"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206495" y="740723"/>
            <a:ext cx="11942031" cy="5853910"/>
          </a:xfrm>
          <a:prstGeom prst="rect">
            <a:avLst/>
          </a:prstGeom>
        </p:spPr>
        <p:txBody>
          <a:bodyPr wrap="square">
            <a:spAutoFit/>
          </a:bodyPr>
          <a:lstStyle/>
          <a:p>
            <a:pPr algn="just">
              <a:lnSpc>
                <a:spcPct val="180000"/>
              </a:lnSpc>
            </a:pPr>
            <a:r>
              <a:rPr lang="he-IL" sz="2400" dirty="0" smtClean="0">
                <a:latin typeface="Lucida Sans Unicode" panose="020B0602030504020204" pitchFamily="34" charset="0"/>
                <a:cs typeface="Lucida Sans Unicode" panose="020B0602030504020204" pitchFamily="34" charset="0"/>
              </a:rPr>
              <a:t>"על פי רוב פונים החיילים לקציניהם בשמותיהם הפרטיים, כאילו היו עמיתיהם; ההצדעות נדירות ביותר; הסנטרים הלא מגולחים שכיחים, לעומת זאת, אין שום סימן חיצוני של כבוד כלפי גבוהים בדרגה; אין בעברית מילה מקבילה לפנייה האנגלית "</a:t>
            </a:r>
            <a:r>
              <a:rPr lang="he-IL" sz="2400" dirty="0" err="1" smtClean="0">
                <a:latin typeface="Lucida Sans Unicode" panose="020B0602030504020204" pitchFamily="34" charset="0"/>
                <a:cs typeface="Lucida Sans Unicode" panose="020B0602030504020204" pitchFamily="34" charset="0"/>
              </a:rPr>
              <a:t>סאֶר</a:t>
            </a:r>
            <a:r>
              <a:rPr lang="he-IL" sz="2400" dirty="0" smtClean="0">
                <a:latin typeface="Lucida Sans Unicode" panose="020B0602030504020204" pitchFamily="34" charset="0"/>
                <a:cs typeface="Lucida Sans Unicode" panose="020B0602030504020204" pitchFamily="34" charset="0"/>
              </a:rPr>
              <a:t>". החייל חש את עצמו באמת ובתמים שווה למפקדו – או ככל קצין אחר – אולם בקרב, הוא מקבל את הסמכות הצבאית ללא פקפוק. </a:t>
            </a:r>
            <a:r>
              <a:rPr lang="he-IL" sz="2800" b="1" dirty="0" smtClean="0">
                <a:latin typeface="Lucida Sans Unicode" panose="020B0602030504020204" pitchFamily="34" charset="0"/>
                <a:cs typeface="Lucida Sans Unicode" panose="020B0602030504020204" pitchFamily="34" charset="0"/>
              </a:rPr>
              <a:t>אינני מסוגל להסביר, אינני מסוגל להתחיל להבין, איך או כיצד זה פועל. כל ניסיונותיי הצבאיים בצבאות בריטניה ואמריקה לימדוני שמשמעת ברזל בקרב מותנית במשמעת טובה בקסרקטין. מסתבר שצה"ל סותר לקח זה"</a:t>
            </a:r>
          </a:p>
        </p:txBody>
      </p:sp>
      <p:sp>
        <p:nvSpPr>
          <p:cNvPr id="4" name="מלבן 3"/>
          <p:cNvSpPr/>
          <p:nvPr/>
        </p:nvSpPr>
        <p:spPr>
          <a:xfrm>
            <a:off x="206495" y="6136043"/>
            <a:ext cx="4758033" cy="590931"/>
          </a:xfrm>
          <a:prstGeom prst="rect">
            <a:avLst/>
          </a:prstGeom>
        </p:spPr>
        <p:txBody>
          <a:bodyPr wrap="none">
            <a:spAutoFit/>
          </a:bodyPr>
          <a:lstStyle/>
          <a:p>
            <a:pPr algn="just">
              <a:lnSpc>
                <a:spcPct val="180000"/>
              </a:lnSpc>
            </a:pPr>
            <a:r>
              <a:rPr lang="he-IL" b="1" dirty="0">
                <a:solidFill>
                  <a:srgbClr val="002060"/>
                </a:solidFill>
                <a:latin typeface="Estrangelo Edessa" panose="03080600000000000000" pitchFamily="66" charset="0"/>
                <a:cs typeface="Lucida Sans Unicode" panose="020B0602030504020204" pitchFamily="34" charset="0"/>
              </a:rPr>
              <a:t>רוברט </a:t>
            </a:r>
            <a:r>
              <a:rPr lang="he-IL" b="1" dirty="0" err="1">
                <a:solidFill>
                  <a:srgbClr val="002060"/>
                </a:solidFill>
                <a:latin typeface="Estrangelo Edessa" panose="03080600000000000000" pitchFamily="66" charset="0"/>
                <a:cs typeface="Lucida Sans Unicode" panose="020B0602030504020204" pitchFamily="34" charset="0"/>
              </a:rPr>
              <a:t>האנדריקס</a:t>
            </a:r>
            <a:r>
              <a:rPr lang="he-IL" b="1" dirty="0">
                <a:solidFill>
                  <a:srgbClr val="002060"/>
                </a:solidFill>
                <a:latin typeface="Estrangelo Edessa" panose="03080600000000000000" pitchFamily="66" charset="0"/>
                <a:cs typeface="Lucida Sans Unicode" panose="020B0602030504020204" pitchFamily="34" charset="0"/>
              </a:rPr>
              <a:t>, "מאה שעות לסואץ" (1957)</a:t>
            </a:r>
          </a:p>
        </p:txBody>
      </p:sp>
      <p:sp>
        <p:nvSpPr>
          <p:cNvPr id="5" name="TextBox 4"/>
          <p:cNvSpPr txBox="1"/>
          <p:nvPr/>
        </p:nvSpPr>
        <p:spPr>
          <a:xfrm>
            <a:off x="6946714" y="155948"/>
            <a:ext cx="5158854" cy="584775"/>
          </a:xfrm>
          <a:prstGeom prst="rect">
            <a:avLst/>
          </a:prstGeom>
          <a:noFill/>
        </p:spPr>
        <p:txBody>
          <a:bodyPr wrap="square" rtlCol="1">
            <a:spAutoFit/>
          </a:bodyPr>
          <a:lstStyle/>
          <a:p>
            <a:r>
              <a:rPr lang="he-IL" sz="3200" dirty="0" smtClean="0">
                <a:solidFill>
                  <a:srgbClr val="002060"/>
                </a:solidFill>
                <a:latin typeface="Lucida Sans Unicode" panose="020B0602030504020204" pitchFamily="34" charset="0"/>
                <a:cs typeface="Lucida Sans Unicode" panose="020B0602030504020204" pitchFamily="34" charset="0"/>
              </a:rPr>
              <a:t>על תרבות מבצעית אחרת</a:t>
            </a:r>
            <a:endParaRPr lang="he-IL" sz="3200" dirty="0">
              <a:solidFill>
                <a:srgbClr val="00206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787816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3233</TotalTime>
  <Words>1172</Words>
  <Application>Microsoft Office PowerPoint</Application>
  <PresentationFormat>Widescreen</PresentationFormat>
  <Paragraphs>160</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Courier New</vt:lpstr>
      <vt:lpstr>Estrangelo Edessa</vt:lpstr>
      <vt:lpstr>Gisha</vt:lpstr>
      <vt:lpstr>Lucida Sans Unicode</vt:lpstr>
      <vt:lpstr>Times New Roman</vt:lpstr>
      <vt:lpstr>Wingdings</vt:lpstr>
      <vt:lpstr>ערכת נושא Office</vt:lpstr>
      <vt:lpstr> ותפישת המפקד הישראלי</vt:lpstr>
      <vt:lpstr>PowerPoint Presentation</vt:lpstr>
      <vt:lpstr>מרכיבי ההשפעה על דמות המפקד הישראלי</vt:lpstr>
      <vt:lpstr>צ'ארלס אורד וינגייט</vt:lpstr>
      <vt:lpstr>החייאת המסורת הצבאית העברית</vt:lpstr>
      <vt:lpstr>יצחק שדה</vt:lpstr>
      <vt:lpstr>"לֵיל חֲנָיָה"</vt:lpstr>
      <vt:lpstr>אריק שרון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כנס פורום מטכ"ל במיל' ופורום ספ"ב</dc:title>
  <dc:creator>s7575975</dc:creator>
  <cp:lastModifiedBy>GOI</cp:lastModifiedBy>
  <cp:revision>154</cp:revision>
  <cp:lastPrinted>2018-08-22T18:05:08Z</cp:lastPrinted>
  <dcterms:created xsi:type="dcterms:W3CDTF">2018-08-16T09:01:21Z</dcterms:created>
  <dcterms:modified xsi:type="dcterms:W3CDTF">2018-09-13T15:34:25Z</dcterms:modified>
</cp:coreProperties>
</file>