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44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89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251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34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03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840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24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36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286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008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56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A2D6-D4B5-4D59-BFC3-5913573A2E9A}" type="datetimeFigureOut">
              <a:rPr lang="he-IL" smtClean="0"/>
              <a:t>כ"א/תמוז/תשע"ח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645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tags.walla.co.il/%D7%A6%D7%94%22%D7%9C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typewr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ctrTitle"/>
          </p:nvPr>
        </p:nvSpPr>
        <p:spPr>
          <a:xfrm>
            <a:off x="4533900" y="2036763"/>
            <a:ext cx="3581400" cy="1011237"/>
          </a:xfrm>
        </p:spPr>
        <p:txBody>
          <a:bodyPr>
            <a:noAutofit/>
          </a:bodyPr>
          <a:lstStyle/>
          <a:p>
            <a:r>
              <a:rPr lang="he-I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כיצד מתחילה מלחמה שאיש לא רצה? </a:t>
            </a:r>
            <a:r>
              <a:rPr lang="en-US" sz="2800" dirty="0">
                <a:cs typeface="Guttman Hatzvi" panose="02010401010101010101" pitchFamily="2" charset="-79"/>
              </a:rPr>
              <a:t/>
            </a:r>
            <a:br>
              <a:rPr lang="en-US" sz="2800" dirty="0">
                <a:cs typeface="Guttman Hatzvi" panose="02010401010101010101" pitchFamily="2" charset="-79"/>
              </a:rPr>
            </a:br>
            <a:endParaRPr lang="en-US" sz="2800" dirty="0"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14413"/>
            <a:ext cx="419100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4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2" name="מלבן 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34" y="1104900"/>
            <a:ext cx="4286792" cy="268428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35277" t="24302" r="34988" b="40387"/>
          <a:stretch/>
        </p:blipFill>
        <p:spPr>
          <a:xfrm>
            <a:off x="2086188" y="3943351"/>
            <a:ext cx="5601153" cy="2688296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195703" y="1104900"/>
            <a:ext cx="41978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  <a:t>"לא הערכנו ולו באחוז אחד כי פעולת השבי תוביל למלחמה בהיקף שכזה...אילו היינו יודעים שפעולת השבי תוביל לתוצאה הזאת </a:t>
            </a:r>
            <a:r>
              <a:rPr lang="en-US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  <a:t/>
            </a:r>
            <a:br>
              <a:rPr lang="en-US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</a:br>
            <a:r>
              <a:rPr lang="he-IL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  <a:t>לא היינו נוקטים בה </a:t>
            </a:r>
            <a:r>
              <a:rPr lang="en-US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  <a:t/>
            </a:r>
            <a:br>
              <a:rPr lang="en-US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</a:br>
            <a:r>
              <a:rPr lang="he-IL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  <a:t>כלל"</a:t>
            </a:r>
            <a:endParaRPr lang="he-IL" sz="2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9" name="Picture 8" descr="Image result for hassan nasrallah carica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4" t="10352" r="2202" b="6314"/>
          <a:stretch/>
        </p:blipFill>
        <p:spPr bwMode="auto">
          <a:xfrm flipH="1">
            <a:off x="195703" y="2625218"/>
            <a:ext cx="1024377" cy="131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336550" y="271463"/>
            <a:ext cx="8437751" cy="6404309"/>
            <a:chOff x="336550" y="271463"/>
            <a:chExt cx="8437751" cy="6404309"/>
          </a:xfrm>
        </p:grpSpPr>
        <p:pic>
          <p:nvPicPr>
            <p:cNvPr id="4100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" y="704851"/>
              <a:ext cx="3394862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â«××××× ××××¨××××ªâ¬â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4" r="24125" b="3922"/>
            <a:stretch/>
          </p:blipFill>
          <p:spPr bwMode="auto">
            <a:xfrm>
              <a:off x="5342329" y="271463"/>
              <a:ext cx="3371851" cy="3267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Image result for â«×¦××§ ×××ª×â¬â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09" y="4349165"/>
              <a:ext cx="3492092" cy="2326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0" y="4349165"/>
              <a:ext cx="3048000" cy="2326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Image result for arro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5321" y="1293520"/>
              <a:ext cx="1766888" cy="176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Image result for arro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621359" y="3317374"/>
              <a:ext cx="1414725" cy="124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Image result for arro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3360" y="4560748"/>
              <a:ext cx="1766888" cy="176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6" descr="Image result for che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32370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619703" y="218148"/>
            <a:ext cx="8467146" cy="1034264"/>
            <a:chOff x="619703" y="218148"/>
            <a:chExt cx="8467146" cy="1034264"/>
          </a:xfrm>
        </p:grpSpPr>
        <p:pic>
          <p:nvPicPr>
            <p:cNvPr id="6154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6" y="21814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19703" y="332447"/>
              <a:ext cx="760095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חוסר הבנה של אחד הצדדים את סף ההסלמה של הצד השני 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1790910" y="3467034"/>
            <a:ext cx="6557657" cy="3418185"/>
            <a:chOff x="1790910" y="3467034"/>
            <a:chExt cx="6557657" cy="3418185"/>
          </a:xfrm>
        </p:grpSpPr>
        <p:pic>
          <p:nvPicPr>
            <p:cNvPr id="36" name="Picture 18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2"/>
            <a:stretch/>
          </p:blipFill>
          <p:spPr bwMode="auto">
            <a:xfrm>
              <a:off x="3220501" y="5122530"/>
              <a:ext cx="1574556" cy="173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815" y="5149749"/>
              <a:ext cx="1735470" cy="173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8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5"/>
            <a:stretch/>
          </p:blipFill>
          <p:spPr bwMode="auto">
            <a:xfrm>
              <a:off x="4306223" y="3573558"/>
              <a:ext cx="1735470" cy="162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8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8" b="4103"/>
            <a:stretch/>
          </p:blipFill>
          <p:spPr bwMode="auto">
            <a:xfrm>
              <a:off x="1790910" y="3631634"/>
              <a:ext cx="1695240" cy="1664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8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795" y="3467034"/>
              <a:ext cx="1735470" cy="173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540795" y="3903394"/>
              <a:ext cx="180777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 smtClean="0"/>
                <a:t>קשה להתרעה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06223" y="4024831"/>
              <a:ext cx="180777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 smtClean="0"/>
                <a:t>אדישה להרתעה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0910" y="4048268"/>
              <a:ext cx="177703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 smtClean="0"/>
                <a:t>מגבירה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he-IL" sz="2400" b="1" dirty="0" smtClean="0"/>
                <a:t>את ערפל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he-IL" sz="2400" b="1" dirty="0" smtClean="0"/>
                <a:t> הקרב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17664" y="5558890"/>
              <a:ext cx="180777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 smtClean="0"/>
                <a:t>מאריכה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he-IL" sz="2400" b="1" dirty="0" smtClean="0"/>
                <a:t>את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he-IL" sz="2400" b="1" dirty="0" smtClean="0"/>
                <a:t> הלחימה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7431" y="5471772"/>
              <a:ext cx="180777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 smtClean="0"/>
                <a:t>מקשה על מנגנוני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he-IL" sz="2400" b="1" dirty="0" smtClean="0"/>
                <a:t>סיום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676853" y="1355954"/>
            <a:ext cx="8409995" cy="1034264"/>
            <a:chOff x="676853" y="1355954"/>
            <a:chExt cx="8409995" cy="1034264"/>
          </a:xfrm>
        </p:grpSpPr>
        <p:sp>
          <p:nvSpPr>
            <p:cNvPr id="25" name="TextBox 24"/>
            <p:cNvSpPr txBox="1"/>
            <p:nvPr/>
          </p:nvSpPr>
          <p:spPr>
            <a:xfrm>
              <a:off x="676853" y="1434566"/>
              <a:ext cx="760095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חוסר היכולת להבחין בין פעילות הגנתית לפעילות התקפית</a:t>
              </a:r>
            </a:p>
          </p:txBody>
        </p:sp>
        <p:pic>
          <p:nvPicPr>
            <p:cNvPr id="43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1355954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קבוצה 19"/>
          <p:cNvGrpSpPr/>
          <p:nvPr/>
        </p:nvGrpSpPr>
        <p:grpSpPr>
          <a:xfrm>
            <a:off x="675315" y="2329228"/>
            <a:ext cx="8411533" cy="1034264"/>
            <a:chOff x="675315" y="2329228"/>
            <a:chExt cx="8411533" cy="1034264"/>
          </a:xfrm>
        </p:grpSpPr>
        <p:sp>
          <p:nvSpPr>
            <p:cNvPr id="26" name="TextBox 25"/>
            <p:cNvSpPr txBox="1"/>
            <p:nvPr/>
          </p:nvSpPr>
          <p:spPr>
            <a:xfrm>
              <a:off x="675315" y="2503229"/>
              <a:ext cx="760095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השפעת הטכנולוגיה ודילמת </a:t>
              </a:r>
              <a:r>
                <a:rPr lang="en-US" sz="2800" b="1" dirty="0"/>
                <a:t>Use it or lose it</a:t>
              </a:r>
              <a:r>
                <a:rPr lang="en-US" sz="2400" dirty="0"/>
                <a:t> 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pic>
          <p:nvPicPr>
            <p:cNvPr id="44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232922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6" descr="Image result fo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32370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Image result fo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11" y="1841870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VAL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774">
            <a:off x="-200549" y="376408"/>
            <a:ext cx="3080761" cy="13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467303" y="846798"/>
            <a:ext cx="8467146" cy="1034264"/>
            <a:chOff x="619703" y="218148"/>
            <a:chExt cx="8467146" cy="1034264"/>
          </a:xfrm>
        </p:grpSpPr>
        <p:pic>
          <p:nvPicPr>
            <p:cNvPr id="6154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6" y="21814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19703" y="332447"/>
              <a:ext cx="7600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מסף </a:t>
              </a:r>
              <a:r>
                <a:rPr lang="he-IL" sz="2400" b="1" dirty="0" err="1">
                  <a:latin typeface="Guttman Hatzvi" panose="02010401010101010101" pitchFamily="2" charset="-79"/>
                  <a:cs typeface="Guttman Hatzvi" panose="02010401010101010101" pitchFamily="2" charset="-79"/>
                </a:rPr>
                <a:t>לסיפים</a:t>
              </a:r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: עליית המורכבות בהבנת היריב </a:t>
              </a:r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524453" y="1984604"/>
            <a:ext cx="8409995" cy="1034264"/>
            <a:chOff x="676853" y="1355954"/>
            <a:chExt cx="8409995" cy="1034264"/>
          </a:xfrm>
        </p:grpSpPr>
        <p:sp>
          <p:nvSpPr>
            <p:cNvPr id="25" name="TextBox 24"/>
            <p:cNvSpPr txBox="1"/>
            <p:nvPr/>
          </p:nvSpPr>
          <p:spPr>
            <a:xfrm>
              <a:off x="676853" y="1434566"/>
              <a:ext cx="7600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דילמת הביטחון בעולם א-סימטרי</a:t>
              </a:r>
              <a:endPara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pic>
          <p:nvPicPr>
            <p:cNvPr id="43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1355954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קבוצה 19"/>
          <p:cNvGrpSpPr/>
          <p:nvPr/>
        </p:nvGrpSpPr>
        <p:grpSpPr>
          <a:xfrm>
            <a:off x="522915" y="2957878"/>
            <a:ext cx="8411533" cy="1034264"/>
            <a:chOff x="675315" y="2329228"/>
            <a:chExt cx="8411533" cy="1034264"/>
          </a:xfrm>
        </p:grpSpPr>
        <p:sp>
          <p:nvSpPr>
            <p:cNvPr id="26" name="TextBox 25"/>
            <p:cNvSpPr txBox="1"/>
            <p:nvPr/>
          </p:nvSpPr>
          <p:spPr>
            <a:xfrm>
              <a:off x="675315" y="2503229"/>
              <a:ext cx="7600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יותר אפשרויות הסלמה, גם עבור הצד החלש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pic>
          <p:nvPicPr>
            <p:cNvPr id="44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232922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קבוצה 26"/>
          <p:cNvGrpSpPr/>
          <p:nvPr/>
        </p:nvGrpSpPr>
        <p:grpSpPr>
          <a:xfrm>
            <a:off x="522915" y="4119928"/>
            <a:ext cx="8411533" cy="1034264"/>
            <a:chOff x="675315" y="2329228"/>
            <a:chExt cx="8411533" cy="1034264"/>
          </a:xfrm>
        </p:grpSpPr>
        <p:sp>
          <p:nvSpPr>
            <p:cNvPr id="28" name="TextBox 27"/>
            <p:cNvSpPr txBox="1"/>
            <p:nvPr/>
          </p:nvSpPr>
          <p:spPr>
            <a:xfrm>
              <a:off x="675315" y="2503229"/>
              <a:ext cx="760095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 Use </a:t>
              </a:r>
              <a:r>
                <a:rPr lang="en-US" sz="2800" b="1" dirty="0"/>
                <a:t>it or lose it</a:t>
              </a:r>
              <a:r>
                <a:rPr lang="en-US" sz="2400" dirty="0"/>
                <a:t> </a:t>
              </a:r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ודילמת המכה הראשונה</a:t>
              </a:r>
            </a:p>
          </p:txBody>
        </p:sp>
        <p:pic>
          <p:nvPicPr>
            <p:cNvPr id="29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232922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קבוצה 29"/>
          <p:cNvGrpSpPr/>
          <p:nvPr/>
        </p:nvGrpSpPr>
        <p:grpSpPr>
          <a:xfrm>
            <a:off x="522915" y="5358178"/>
            <a:ext cx="8411533" cy="1034264"/>
            <a:chOff x="675315" y="2329228"/>
            <a:chExt cx="8411533" cy="1034264"/>
          </a:xfrm>
        </p:grpSpPr>
        <p:sp>
          <p:nvSpPr>
            <p:cNvPr id="31" name="TextBox 30"/>
            <p:cNvSpPr txBox="1"/>
            <p:nvPr/>
          </p:nvSpPr>
          <p:spPr>
            <a:xfrm>
              <a:off x="675315" y="2503229"/>
              <a:ext cx="7600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"מחיר" המלחמה ירד </a:t>
              </a:r>
              <a:r>
                <a:rPr lang="he-IL" sz="2400" b="1" dirty="0" err="1">
                  <a:latin typeface="Guttman Hatzvi" panose="02010401010101010101" pitchFamily="2" charset="-79"/>
                  <a:cs typeface="Guttman Hatzvi" panose="02010401010101010101" pitchFamily="2" charset="-79"/>
                </a:rPr>
                <a:t>ועימו</a:t>
              </a:r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 </a:t>
              </a:r>
              <a:r>
                <a:rPr lang="he-IL" sz="24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ירד גם הפחד </a:t>
              </a:r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ממלחמה</a:t>
              </a:r>
            </a:p>
          </p:txBody>
        </p:sp>
        <p:pic>
          <p:nvPicPr>
            <p:cNvPr id="32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232922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6" descr="Image result fo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32370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Image result fo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11" y="1841870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Image result fo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08" y="2381792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â«×××× ×¦×××¨â¬â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26289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pic>
        <p:nvPicPr>
          <p:cNvPr id="8194" name="Picture 2" descr="Image result for â«×©××× ××××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27137"/>
            <a:ext cx="41338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l="22656" t="16650" r="23281" b="50000"/>
          <a:stretch/>
        </p:blipFill>
        <p:spPr>
          <a:xfrm>
            <a:off x="4629150" y="1127482"/>
            <a:ext cx="4419600" cy="1532809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231087" y="4401650"/>
            <a:ext cx="6724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"</a:t>
            </a:r>
            <a:r>
              <a:rPr lang="he-IL" sz="22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חמאס ממשיך לעודד חטיפות של </a:t>
            </a:r>
            <a:r>
              <a:rPr lang="he-IL" sz="2200" b="1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אזרחינו</a:t>
            </a:r>
            <a:r>
              <a:rPr lang="he-IL" sz="22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 והוא אחראי ישירות לירי רקטות לשטחנו, כולל בשעות האחרונות. </a:t>
            </a:r>
            <a:r>
              <a:rPr lang="he-IL" sz="2200" b="1" dirty="0">
                <a:latin typeface="Guttman Hatzvi" panose="02010401010101010101" pitchFamily="2" charset="-79"/>
                <a:cs typeface="Guttman Hatzvi" panose="02010401010101010101" pitchFamily="2" charset="-79"/>
                <a:hlinkClick r:id="rId5"/>
              </a:rPr>
              <a:t>צה"ל</a:t>
            </a:r>
            <a:r>
              <a:rPr lang="he-IL" sz="22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פועל בימים האחרונים נגד מטרות חמאס בעזה, וגם כאן ידינו נטויה. אם יש צורך, נרחיב את המערכה ככל </a:t>
            </a:r>
            <a:r>
              <a:rPr lang="he-IL" sz="22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שנידרש" (2 ביולי 2014).</a:t>
            </a:r>
            <a:endParaRPr lang="he-IL" sz="22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8200" name="Picture 8" descr="no communic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3100137"/>
            <a:ext cx="2857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קבוצה 32"/>
          <p:cNvGrpSpPr/>
          <p:nvPr/>
        </p:nvGrpSpPr>
        <p:grpSpPr>
          <a:xfrm>
            <a:off x="300327" y="80486"/>
            <a:ext cx="8467146" cy="1034264"/>
            <a:chOff x="619703" y="218148"/>
            <a:chExt cx="8467146" cy="1034264"/>
          </a:xfrm>
        </p:grpSpPr>
        <p:pic>
          <p:nvPicPr>
            <p:cNvPr id="34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6" y="21814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19703" y="332447"/>
              <a:ext cx="7600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מסף </a:t>
              </a:r>
              <a:r>
                <a:rPr lang="he-IL" sz="2400" b="1" dirty="0" err="1">
                  <a:latin typeface="Guttman Hatzvi" panose="02010401010101010101" pitchFamily="2" charset="-79"/>
                  <a:cs typeface="Guttman Hatzvi" panose="02010401010101010101" pitchFamily="2" charset="-79"/>
                </a:rPr>
                <a:t>לסיפים</a:t>
              </a:r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: עליית המורכבות בהבנת היריב </a:t>
              </a:r>
            </a:p>
          </p:txBody>
        </p:sp>
      </p:grpSp>
      <p:pic>
        <p:nvPicPr>
          <p:cNvPr id="8202" name="Picture 10" descr="Image result for â«×××××©× ××××â¬â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8100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32370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Image result for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84621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Image result for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11" y="2364380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Image result for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08" y="2904302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49923" y="247650"/>
            <a:ext cx="8267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הפנמה, בהירות וערוצי תקשורת </a:t>
            </a: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- </a:t>
            </a:r>
            <a:r>
              <a: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תובנות למקבלי </a:t>
            </a: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החלטות</a:t>
            </a:r>
            <a:endParaRPr lang="he-IL" sz="2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1268" name="Picture 4" descr="Image result for conc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23" y="1104900"/>
            <a:ext cx="7322727" cy="54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95449" y="1790700"/>
            <a:ext cx="5383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התנהלות </a:t>
            </a: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בתודעה של "זירה מועדת להסלמה לא מתוכננת" </a:t>
            </a:r>
            <a:endParaRPr lang="he-IL" sz="2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3962" y="3828364"/>
            <a:ext cx="5383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לפעמים שקיפות חשובה מהרתעה...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6743" y="2859384"/>
            <a:ext cx="5383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ביצוע </a:t>
            </a:r>
            <a:r>
              <a: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ניתוח של תרחישי הידרדרות אפשריים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3961" y="4529072"/>
            <a:ext cx="5383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יצירת ערוצי תקשורת </a:t>
            </a: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מגוונים</a:t>
            </a:r>
            <a:r>
              <a:rPr lang="en-US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en-US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ואמינים</a:t>
            </a:r>
            <a:endParaRPr lang="he-IL" sz="2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1270" name="Picture 6" descr="Image result for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32370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846216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2368726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11" y="288689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08" y="3426815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52650" y="247650"/>
            <a:ext cx="85649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ניהול הסלמה ומרחבי הכלה – תובנות למקבלי ההחלטות בדרג הצבאי </a:t>
            </a:r>
            <a:endParaRPr lang="en-US" sz="2400" dirty="0"/>
          </a:p>
        </p:txBody>
      </p:sp>
      <p:pic>
        <p:nvPicPr>
          <p:cNvPr id="11268" name="Picture 4" descr="Image result for conc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23" y="1104900"/>
            <a:ext cx="7322727" cy="54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95449" y="1790700"/>
            <a:ext cx="5383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להיזהר מרעיונות של "שליטה בהסלמה" או "כיבוי בפיצוץ"</a:t>
            </a:r>
            <a:endParaRPr lang="he-IL" sz="2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5449" y="3874532"/>
            <a:ext cx="499509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חתירה ליכולות שמאפשרות גמישות </a:t>
            </a: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בהפעלה: צמצום </a:t>
            </a: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דילמת </a:t>
            </a:r>
            <a:r>
              <a:rPr lang="en-US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en-US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ה-</a:t>
            </a:r>
            <a:r>
              <a:rPr lang="en-US" sz="24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Guttman Hatzvi" panose="02010401010101010101" pitchFamily="2" charset="-79"/>
              </a:rPr>
              <a:t>use it or lose it</a:t>
            </a:r>
            <a:endParaRPr lang="he-IL" sz="6000" b="1" dirty="0">
              <a:latin typeface="FangSong" panose="02010609060101010101" pitchFamily="49" charset="-122"/>
              <a:ea typeface="FangSong" panose="02010609060101010101" pitchFamily="49" charset="-122"/>
              <a:cs typeface="Guttman Hatzvi" panose="02010401010101010101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9773" y="3017282"/>
            <a:ext cx="5383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יצירת מרחבי הכלה</a:t>
            </a:r>
            <a:endParaRPr lang="he-IL" sz="2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77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95450" y="247650"/>
            <a:ext cx="90221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"המרחב הסגול" ותרחישי הסלמה אפשריים – מסקנות לגורמי המודיעין </a:t>
            </a:r>
            <a:endParaRPr lang="en-US" sz="2400" dirty="0"/>
          </a:p>
        </p:txBody>
      </p:sp>
      <p:pic>
        <p:nvPicPr>
          <p:cNvPr id="11268" name="Picture 4" descr="Image result for conc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23" y="1104900"/>
            <a:ext cx="7322727" cy="54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95449" y="1790700"/>
            <a:ext cx="5383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מיקוד בדינמיקה ולא באויב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6923" y="2611220"/>
            <a:ext cx="5383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"המרחב הסגול" מחייב שינוי בשולחן ההערכה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8373" y="3758685"/>
            <a:ext cx="5383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מדפ"א</a:t>
            </a: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 לתרחישי הידרדרות </a:t>
            </a:r>
          </a:p>
        </p:txBody>
      </p:sp>
    </p:spTree>
    <p:extLst>
      <p:ext uri="{BB962C8B-B14F-4D97-AF65-F5344CB8AC3E}">
        <p14:creationId xmlns:p14="http://schemas.microsoft.com/office/powerpoint/2010/main" val="22432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341</Words>
  <Application>Microsoft Office PowerPoint</Application>
  <PresentationFormat>מסך רחב</PresentationFormat>
  <Paragraphs>78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8" baseType="lpstr">
      <vt:lpstr>FangSong</vt:lpstr>
      <vt:lpstr>Arial</vt:lpstr>
      <vt:lpstr>Calibri</vt:lpstr>
      <vt:lpstr>Calibri Light</vt:lpstr>
      <vt:lpstr>Courier New</vt:lpstr>
      <vt:lpstr>Guttman Hatzvi</vt:lpstr>
      <vt:lpstr>Times New Roman</vt:lpstr>
      <vt:lpstr>Wingdings</vt:lpstr>
      <vt:lpstr>ערכת נושא Office</vt:lpstr>
      <vt:lpstr>כיצד מתחילה מלחמה שאיש לא רצה? 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u26671</dc:creator>
  <cp:lastModifiedBy>u26671</cp:lastModifiedBy>
  <cp:revision>29</cp:revision>
  <dcterms:created xsi:type="dcterms:W3CDTF">2018-07-03T11:23:41Z</dcterms:created>
  <dcterms:modified xsi:type="dcterms:W3CDTF">2018-07-04T05:48:13Z</dcterms:modified>
</cp:coreProperties>
</file>