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84" r:id="rId3"/>
    <p:sldId id="257" r:id="rId4"/>
    <p:sldId id="283" r:id="rId5"/>
    <p:sldId id="264" r:id="rId6"/>
    <p:sldId id="258" r:id="rId7"/>
    <p:sldId id="259" r:id="rId8"/>
    <p:sldId id="285" r:id="rId9"/>
    <p:sldId id="286" r:id="rId10"/>
    <p:sldId id="261" r:id="rId11"/>
    <p:sldId id="293" r:id="rId12"/>
    <p:sldId id="263" r:id="rId13"/>
    <p:sldId id="265" r:id="rId14"/>
    <p:sldId id="266" r:id="rId15"/>
    <p:sldId id="287" r:id="rId16"/>
    <p:sldId id="268" r:id="rId17"/>
    <p:sldId id="269" r:id="rId18"/>
    <p:sldId id="288" r:id="rId19"/>
    <p:sldId id="289" r:id="rId20"/>
    <p:sldId id="290" r:id="rId21"/>
    <p:sldId id="271" r:id="rId22"/>
    <p:sldId id="272" r:id="rId23"/>
    <p:sldId id="291" r:id="rId24"/>
    <p:sldId id="273" r:id="rId25"/>
    <p:sldId id="274" r:id="rId26"/>
    <p:sldId id="276" r:id="rId27"/>
    <p:sldId id="280" r:id="rId28"/>
    <p:sldId id="270" r:id="rId29"/>
    <p:sldId id="292" r:id="rId30"/>
    <p:sldId id="281" r:id="rId31"/>
    <p:sldId id="275" r:id="rId32"/>
    <p:sldId id="279" r:id="rId33"/>
    <p:sldId id="278" r:id="rId34"/>
    <p:sldId id="28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1183" autoAdjust="0"/>
  </p:normalViewPr>
  <p:slideViewPr>
    <p:cSldViewPr>
      <p:cViewPr varScale="1">
        <p:scale>
          <a:sx n="59" d="100"/>
          <a:sy n="59" d="100"/>
        </p:scale>
        <p:origin x="-168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9E8B487-B9B0-4A22-93A5-25AB2656B700}" type="datetimeFigureOut">
              <a:rPr lang="he-IL" smtClean="0"/>
              <a:pPr/>
              <a:t>י"ב/כסלו/תש"פ</a:t>
            </a:fld>
            <a:endParaRPr lang="he-I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E8F5FDD-3EE8-4695-BAEB-6ADFCAB981FA}" type="slidenum">
              <a:rPr lang="he-IL" smtClean="0"/>
              <a:pPr/>
              <a:t>‹#›</a:t>
            </a:fld>
            <a:endParaRPr lang="he-IL"/>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a:lstStyle/>
          <a:p>
            <a:pPr eaLnBrk="1" hangingPunct="1"/>
            <a:r>
              <a:rPr lang="he-IL" smtClean="0"/>
              <a:t>הערה מקדימה – בדיון אנחנו נעסוק ונציג פרספקטיבות מסוימות, חלקן שנויות במחלוקת. המטרה היא לא לקבוע מה נכון או לא, מהי "האמת", אלא להיעזר בפרשנויות אפשרויות ומתחרות לצורך בחינת המושג אסטרטגיה. כמובן שקיימות גם פרשנויות נוספות, אלטרנטיביות ולגיטמיות באותה מידה לסוגיה סבוכה ורגישה כמו זו בה אנו עוסקים. </a:t>
            </a:r>
          </a:p>
        </p:txBody>
      </p:sp>
      <p:sp>
        <p:nvSpPr>
          <p:cNvPr id="113668" name="Slide Number Placeholder 3"/>
          <p:cNvSpPr>
            <a:spLocks noGrp="1"/>
          </p:cNvSpPr>
          <p:nvPr>
            <p:ph type="sldNum" sz="quarter" idx="5"/>
          </p:nvPr>
        </p:nvSpPr>
        <p:spPr bwMode="auto">
          <a:noFill/>
          <a:ln>
            <a:miter lim="800000"/>
            <a:headEnd/>
            <a:tailEnd/>
          </a:ln>
        </p:spPr>
        <p:txBody>
          <a:bodyPr/>
          <a:lstStyle/>
          <a:p>
            <a:fld id="{0870F5E1-B65C-4982-B829-92CA87D41373}" type="slidenum">
              <a:rPr lang="he-IL" smtClean="0"/>
              <a:pPr/>
              <a:t>4</a:t>
            </a:fld>
            <a:endParaRPr lang="he-I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שאלת</a:t>
            </a:r>
            <a:r>
              <a:rPr lang="he-IL" baseline="0" dirty="0" smtClean="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10</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שאלת</a:t>
            </a:r>
            <a:r>
              <a:rPr lang="he-IL" baseline="0" dirty="0" smtClean="0"/>
              <a:t> המערכת וגבולותיה מצריכה כאמור החלטה של המפקד המשקפת את הבנתו לגבי מרכיבי המערכת. לצרכי אסתטיקה נמנעתי מלצייר את הזיקות בין החלקים השונים (בדומה לדוגמא שראינו קודם). כך או אחרת, המערכת – כפי שאני מצייר אותה – מורכבת מהשחקנים ומהתופעות שלהלן.</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11</a:t>
            </a:fld>
            <a:endParaRPr lang="he-I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מהן</a:t>
            </a:r>
            <a:r>
              <a:rPr lang="he-IL" baseline="0" dirty="0" smtClean="0"/>
              <a:t> הנסיבות הייחודיות אשר אפיינו את ההתמודדות של אוגדת עזה עם ההפגנות על הגדר? בדוגמא שלהלן אנחנו נדגיש היבט אחד ומרכזי של ההקשר הייחודי – גל הטרור שמצרים חוותה במהלך 2015 שעיצב את מדיניותה התקיפה כלפי חמאס ותרם להידוק שת"פ עם ישראל.</a:t>
            </a:r>
          </a:p>
          <a:p>
            <a:endParaRPr lang="he-IL" baseline="0" dirty="0" smtClean="0"/>
          </a:p>
          <a:p>
            <a:pPr rtl="1" fontAlgn="base"/>
            <a:r>
              <a:rPr lang="he-IL" baseline="0" dirty="0" smtClean="0"/>
              <a:t>בתמונה – ממתקפת הטרור בסיני בינואר 2015</a:t>
            </a:r>
            <a:r>
              <a:rPr lang="en-US" baseline="0" dirty="0" smtClean="0"/>
              <a:t>;</a:t>
            </a:r>
            <a:r>
              <a:rPr lang="he-IL" baseline="0" dirty="0" smtClean="0"/>
              <a:t> </a:t>
            </a:r>
            <a:r>
              <a:rPr lang="he-IL" sz="1200" b="0" i="0" kern="1200" dirty="0" smtClean="0">
                <a:solidFill>
                  <a:schemeClr val="tx1"/>
                </a:solidFill>
                <a:latin typeface="+mn-lt"/>
                <a:ea typeface="+mn-ea"/>
                <a:cs typeface="+mn-cs"/>
              </a:rPr>
              <a:t>חמושים איסלאמיסטים תקפו  למעלה מ-12 בנייני משטרה וצבא במספר מוקדים בצפון חצי האי המצרי. שלוחת ארגון דאע"ש במצרים לקחה אחריות לאירועים. </a:t>
            </a:r>
          </a:p>
          <a:p>
            <a:r>
              <a:rPr lang="he-IL" dirty="0" smtClean="0"/>
              <a:t/>
            </a:r>
            <a:br>
              <a:rPr lang="he-IL" dirty="0" smtClean="0"/>
            </a:b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12</a:t>
            </a:fld>
            <a:endParaRPr lang="he-I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העברת</a:t>
            </a:r>
            <a:r>
              <a:rPr lang="he-IL" baseline="0" dirty="0" smtClean="0"/>
              <a:t> סיוע הומניטארי מישראל והעברת כספים קטארים – סיוע לתושבי עזה ולחיזוק הכלכלה המקומית על אף שהיא נכס של האויב.</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25</a:t>
            </a:fld>
            <a:endParaRPr lang="he-I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he-IL" dirty="0" smtClean="0"/>
              <a:t>לא לאפשר חצייה של הגדר ולשמור על ריבונות</a:t>
            </a:r>
            <a:r>
              <a:rPr lang="en-US" dirty="0" smtClean="0"/>
              <a:t>;</a:t>
            </a:r>
            <a:r>
              <a:rPr lang="he-IL" dirty="0" smtClean="0"/>
              <a:t> </a:t>
            </a:r>
            <a:r>
              <a:rPr lang="he-IL" smtClean="0"/>
              <a:t>לא </a:t>
            </a:r>
            <a:r>
              <a:rPr lang="he-IL" smtClean="0"/>
              <a:t>להרוג בלתי מעורבים</a:t>
            </a:r>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27</a:t>
            </a:fld>
            <a:endParaRPr lang="he-I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28</a:t>
            </a:fld>
            <a:endParaRPr lang="he-I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dirty="0"/>
          </a:p>
        </p:txBody>
      </p:sp>
      <p:sp>
        <p:nvSpPr>
          <p:cNvPr id="4" name="Slide Number Placeholder 3"/>
          <p:cNvSpPr>
            <a:spLocks noGrp="1"/>
          </p:cNvSpPr>
          <p:nvPr>
            <p:ph type="sldNum" sz="quarter" idx="10"/>
          </p:nvPr>
        </p:nvSpPr>
        <p:spPr/>
        <p:txBody>
          <a:bodyPr/>
          <a:lstStyle/>
          <a:p>
            <a:fld id="{1E8F5FDD-3EE8-4695-BAEB-6ADFCAB981FA}" type="slidenum">
              <a:rPr lang="he-IL" smtClean="0"/>
              <a:pPr/>
              <a:t>29</a:t>
            </a:fld>
            <a:endParaRPr lang="he-I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3.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1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38.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29.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5.jpeg"/><Relationship Id="rId7"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8.jpeg"/><Relationship Id="rId11" Type="http://schemas.openxmlformats.org/officeDocument/2006/relationships/image" Target="../media/image62.jpeg"/><Relationship Id="rId5" Type="http://schemas.openxmlformats.org/officeDocument/2006/relationships/image" Target="../media/image57.jpeg"/><Relationship Id="rId10" Type="http://schemas.openxmlformats.org/officeDocument/2006/relationships/image" Target="../media/image61.jpeg"/><Relationship Id="rId4" Type="http://schemas.openxmlformats.org/officeDocument/2006/relationships/image" Target="../media/image56.jpeg"/><Relationship Id="rId9" Type="http://schemas.openxmlformats.org/officeDocument/2006/relationships/image" Target="../media/image6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image" Target="../media/image63.jpeg"/><Relationship Id="rId1" Type="http://schemas.openxmlformats.org/officeDocument/2006/relationships/slideLayout" Target="../slideLayouts/slideLayout2.xml"/><Relationship Id="rId6" Type="http://schemas.openxmlformats.org/officeDocument/2006/relationships/image" Target="../media/image67.jpeg"/><Relationship Id="rId11" Type="http://schemas.openxmlformats.org/officeDocument/2006/relationships/image" Target="../media/image71.jpeg"/><Relationship Id="rId5" Type="http://schemas.openxmlformats.org/officeDocument/2006/relationships/image" Target="../media/image66.jpeg"/><Relationship Id="rId10" Type="http://schemas.openxmlformats.org/officeDocument/2006/relationships/image" Target="../media/image70.jpeg"/><Relationship Id="rId4" Type="http://schemas.openxmlformats.org/officeDocument/2006/relationships/image" Target="../media/image65.jpeg"/><Relationship Id="rId9" Type="http://schemas.openxmlformats.org/officeDocument/2006/relationships/image" Target="../media/image6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3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3.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jpeg"/></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9.jpeg"/><Relationship Id="rId4" Type="http://schemas.openxmlformats.org/officeDocument/2006/relationships/image" Target="../media/image78.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18.jpeg"/><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extLst>
          </p:cNvPr>
          <p:cNvSpPr txBox="1">
            <a:spLocks/>
          </p:cNvSpPr>
          <p:nvPr/>
        </p:nvSpPr>
        <p:spPr>
          <a:xfrm>
            <a:off x="0" y="1285875"/>
            <a:ext cx="9144000" cy="2387600"/>
          </a:xfrm>
          <a:prstGeom prst="rect">
            <a:avLst/>
          </a:prstGeom>
        </p:spPr>
        <p:txBody>
          <a:bodyPr/>
          <a:lstStyle/>
          <a:p>
            <a:pPr algn="ctr" fontAlgn="auto">
              <a:spcAft>
                <a:spcPts val="0"/>
              </a:spcAft>
              <a:defRPr/>
            </a:pPr>
            <a:r>
              <a:rPr lang="he-IL" sz="4400" b="1" dirty="0" smtClean="0">
                <a:latin typeface="+mj-lt"/>
                <a:ea typeface="+mj-ea"/>
                <a:cs typeface="+mn-cs"/>
              </a:rPr>
              <a:t>תחום </a:t>
            </a:r>
            <a:r>
              <a:rPr lang="he-IL" sz="4400" b="1" dirty="0">
                <a:latin typeface="+mj-lt"/>
                <a:ea typeface="+mj-ea"/>
                <a:cs typeface="+mn-cs"/>
              </a:rPr>
              <a:t>לימודי אסטרטגיה</a:t>
            </a:r>
            <a:br>
              <a:rPr lang="he-IL" sz="4400" b="1" dirty="0">
                <a:latin typeface="+mj-lt"/>
                <a:ea typeface="+mj-ea"/>
                <a:cs typeface="+mn-cs"/>
              </a:rPr>
            </a:br>
            <a:endParaRPr lang="x-none" sz="4400" b="1" dirty="0">
              <a:latin typeface="+mj-lt"/>
              <a:ea typeface="+mj-ea"/>
              <a:cs typeface="+mn-cs"/>
            </a:endParaRPr>
          </a:p>
        </p:txBody>
      </p:sp>
      <p:sp>
        <p:nvSpPr>
          <p:cNvPr id="5" name="כותרת משנה 2"/>
          <p:cNvSpPr txBox="1">
            <a:spLocks/>
          </p:cNvSpPr>
          <p:nvPr/>
        </p:nvSpPr>
        <p:spPr bwMode="auto">
          <a:xfrm>
            <a:off x="0" y="3357562"/>
            <a:ext cx="9144000" cy="2509837"/>
          </a:xfrm>
          <a:prstGeom prst="rect">
            <a:avLst/>
          </a:prstGeom>
          <a:noFill/>
          <a:ln w="9525">
            <a:noFill/>
            <a:miter lim="800000"/>
            <a:headEnd/>
            <a:tailEnd/>
          </a:ln>
        </p:spPr>
        <p:txBody>
          <a:bodyPr/>
          <a:lstStyle/>
          <a:p>
            <a:pPr marL="342900" indent="-342900" algn="ctr">
              <a:spcBef>
                <a:spcPct val="20000"/>
              </a:spcBef>
            </a:pPr>
            <a:r>
              <a:rPr lang="he-IL" sz="3600" b="1" dirty="0" smtClean="0">
                <a:solidFill>
                  <a:srgbClr val="FF0000"/>
                </a:solidFill>
                <a:latin typeface="Calibri" pitchFamily="34" charset="0"/>
              </a:rPr>
              <a:t>מקרה מבחן - התמודדות אוגדת עזה עם איום פריצת הגדר בשלהי 2015 מנקודת המבט של מפקד האוגדה </a:t>
            </a:r>
          </a:p>
          <a:p>
            <a:pPr marL="342900" indent="-342900" algn="ctr">
              <a:spcBef>
                <a:spcPct val="20000"/>
              </a:spcBef>
            </a:pPr>
            <a:endParaRPr lang="he-IL" sz="3600" b="1" dirty="0">
              <a:latin typeface="Calibri" pitchFamily="34" charset="0"/>
            </a:endParaRPr>
          </a:p>
          <a:p>
            <a:pPr marL="342900" indent="-342900" algn="ctr">
              <a:spcBef>
                <a:spcPct val="20000"/>
              </a:spcBef>
            </a:pPr>
            <a:r>
              <a:rPr lang="he-IL" sz="2800" b="1" dirty="0">
                <a:latin typeface="Calibri" pitchFamily="34" charset="0"/>
              </a:rPr>
              <a:t>שיעור </a:t>
            </a:r>
            <a:r>
              <a:rPr lang="he-IL" sz="2800" b="1" dirty="0" smtClean="0">
                <a:latin typeface="Calibri" pitchFamily="34" charset="0"/>
              </a:rPr>
              <a:t>רביעי</a:t>
            </a:r>
            <a:endParaRPr lang="he-IL" sz="2800" b="1" dirty="0">
              <a:latin typeface="Calibri" pitchFamily="34" charset="0"/>
            </a:endParaRPr>
          </a:p>
          <a:p>
            <a:pPr marL="342900" indent="-342900" algn="ctr">
              <a:spcBef>
                <a:spcPct val="20000"/>
              </a:spcBef>
            </a:pPr>
            <a:r>
              <a:rPr lang="he-IL" sz="2800" b="1" dirty="0">
                <a:latin typeface="Calibri" pitchFamily="34" charset="0"/>
              </a:rPr>
              <a:t>דצמבר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b="1" dirty="0" smtClean="0"/>
              <a:t>מחאה בגדר</a:t>
            </a:r>
            <a:endParaRPr lang="he-IL" b="1" dirty="0"/>
          </a:p>
        </p:txBody>
      </p:sp>
      <p:sp>
        <p:nvSpPr>
          <p:cNvPr id="5" name="TextBox 4"/>
          <p:cNvSpPr txBox="1">
            <a:spLocks noChangeArrowheads="1"/>
          </p:cNvSpPr>
          <p:nvPr/>
        </p:nvSpPr>
        <p:spPr bwMode="auto">
          <a:xfrm>
            <a:off x="4071938" y="2444750"/>
            <a:ext cx="545342" cy="369332"/>
          </a:xfrm>
          <a:prstGeom prst="rect">
            <a:avLst/>
          </a:prstGeom>
          <a:noFill/>
          <a:ln w="9525">
            <a:noFill/>
            <a:miter lim="800000"/>
            <a:headEnd/>
            <a:tailEnd/>
          </a:ln>
        </p:spPr>
        <p:txBody>
          <a:bodyPr wrap="none">
            <a:spAutoFit/>
          </a:bodyPr>
          <a:lstStyle/>
          <a:p>
            <a:r>
              <a:rPr lang="he-IL" b="1" dirty="0" smtClean="0">
                <a:latin typeface="Calibri" pitchFamily="34" charset="0"/>
              </a:rPr>
              <a:t>עזה</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ירי מנגד</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מנהרות</a:t>
            </a:r>
            <a:endParaRPr lang="he-IL"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הברחות לרצועה</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מצוקה כלכלית ברצועה</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הנהגה מדינית</a:t>
            </a:r>
            <a:endParaRPr lang="he-IL"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זרוע צבאית</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חמאס  איו"ש</a:t>
            </a:r>
            <a:endParaRPr lang="he-IL" b="1" dirty="0"/>
          </a:p>
        </p:txBody>
      </p:sp>
      <p:sp>
        <p:nvSpPr>
          <p:cNvPr id="30" name="Title 52"/>
          <p:cNvSpPr txBox="1">
            <a:spLocks/>
          </p:cNvSpPr>
          <p:nvPr/>
        </p:nvSpPr>
        <p:spPr>
          <a:xfrm>
            <a:off x="428625" y="0"/>
            <a:ext cx="8229600" cy="785813"/>
          </a:xfrm>
          <a:prstGeom prst="rect">
            <a:avLst/>
          </a:prstGeom>
        </p:spPr>
        <p:txBody>
          <a:bodyPr>
            <a:normAutofit/>
          </a:bodyPr>
          <a:lstStyle/>
          <a:p>
            <a:pPr algn="ctr" fontAlgn="auto">
              <a:spcAft>
                <a:spcPts val="0"/>
              </a:spcAft>
              <a:defRPr/>
            </a:pPr>
            <a:r>
              <a:rPr lang="he-IL" sz="3600" b="1" dirty="0">
                <a:latin typeface="+mj-lt"/>
                <a:ea typeface="+mj-ea"/>
                <a:cs typeface="+mn-cs"/>
              </a:rPr>
              <a:t>מה </a:t>
            </a:r>
            <a:r>
              <a:rPr lang="he-IL" sz="3600" b="1" dirty="0" smtClean="0">
                <a:latin typeface="+mj-lt"/>
                <a:ea typeface="+mj-ea"/>
                <a:cs typeface="+mn-cs"/>
              </a:rPr>
              <a:t>גבולות המערכת</a:t>
            </a:r>
            <a:r>
              <a:rPr lang="he-IL" sz="3600" b="1" dirty="0">
                <a:latin typeface="+mj-lt"/>
                <a:ea typeface="+mj-ea"/>
                <a:cs typeface="+mn-cs"/>
              </a:rPr>
              <a:t>?</a:t>
            </a: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ציבור עזתי</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סוררים</a:t>
            </a:r>
            <a:endParaRPr lang="he-IL"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ארב"ל</a:t>
            </a:r>
            <a:endParaRPr lang="he-IL"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מדיניות ישראל כלפי המעברים</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מצב הומניטרי ברצועה</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גא"פ</a:t>
            </a:r>
            <a:endParaRPr lang="he-IL" b="1" dirty="0"/>
          </a:p>
        </p:txBody>
      </p:sp>
      <p:grpSp>
        <p:nvGrpSpPr>
          <p:cNvPr id="35"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ישראל</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רשות פלסטינית</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קטר</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מצרים</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או"ם </a:t>
              </a:r>
              <a:endParaRPr lang="he-IL" b="1" dirty="0"/>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א"א</a:t>
              </a:r>
              <a:endParaRPr lang="he-IL"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ארה"ב</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חציית גדר</a:t>
            </a:r>
            <a:endParaRPr lang="he-IL" b="1" dirty="0"/>
          </a:p>
        </p:txBody>
      </p:sp>
      <p:grpSp>
        <p:nvGrpSpPr>
          <p:cNvPr id="3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מצוקת ישובי הדרום</a:t>
              </a:r>
              <a:endParaRPr lang="he-IL"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יחסי פיקוד -אוגדה</a:t>
              </a:r>
              <a:endParaRPr lang="he-IL" b="1" dirty="0"/>
            </a:p>
          </p:txBody>
        </p:sp>
        <p:sp>
          <p:nvSpPr>
            <p:cNvPr id="29" name="Oval 28"/>
            <p:cNvSpPr/>
            <p:nvPr/>
          </p:nvSpPr>
          <p:spPr bwMode="auto">
            <a:xfrm>
              <a:off x="6553200" y="3594280"/>
              <a:ext cx="1752608"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"צוק איתן" כחוויית הצלחה</a:t>
              </a:r>
              <a:endParaRPr lang="he-IL" b="1"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דרג מדיני המעוניין בשקט</a:t>
              </a:r>
              <a:endParaRPr lang="he-IL"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ארגוני ז"א</a:t>
              </a:r>
              <a:endParaRPr lang="he-IL"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מערכה על לגיטימציה</a:t>
              </a:r>
              <a:endParaRPr lang="he-IL" b="1" dirty="0"/>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bwMode="auto">
          <a:xfrm>
            <a:off x="2895600" y="2514600"/>
            <a:ext cx="2928950" cy="160020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endParaRPr lang="he-IL" dirty="0"/>
          </a:p>
        </p:txBody>
      </p:sp>
      <p:sp>
        <p:nvSpPr>
          <p:cNvPr id="3" name="Oval 2"/>
          <p:cNvSpPr/>
          <p:nvPr/>
        </p:nvSpPr>
        <p:spPr bwMode="auto">
          <a:xfrm>
            <a:off x="3505200" y="2819400"/>
            <a:ext cx="1752600" cy="1065213"/>
          </a:xfrm>
          <a:prstGeom prst="ellipse">
            <a:avLst/>
          </a:prstGeom>
        </p:spPr>
        <p:style>
          <a:lnRef idx="1">
            <a:schemeClr val="accent1"/>
          </a:lnRef>
          <a:fillRef idx="2">
            <a:schemeClr val="accent1"/>
          </a:fillRef>
          <a:effectRef idx="1">
            <a:schemeClr val="accent1"/>
          </a:effectRef>
          <a:fontRef idx="minor">
            <a:schemeClr val="dk1"/>
          </a:fontRef>
        </p:style>
        <p:txBody>
          <a:bodyPr rtlCol="1" anchor="ctr"/>
          <a:lstStyle/>
          <a:p>
            <a:pPr algn="ctr" fontAlgn="auto">
              <a:spcBef>
                <a:spcPts val="0"/>
              </a:spcBef>
              <a:spcAft>
                <a:spcPts val="0"/>
              </a:spcAft>
              <a:defRPr/>
            </a:pPr>
            <a:r>
              <a:rPr lang="he-IL" b="1" dirty="0" smtClean="0"/>
              <a:t>מחאה בגדר</a:t>
            </a:r>
            <a:endParaRPr lang="he-IL" b="1" dirty="0"/>
          </a:p>
        </p:txBody>
      </p:sp>
      <p:sp>
        <p:nvSpPr>
          <p:cNvPr id="5" name="TextBox 4"/>
          <p:cNvSpPr txBox="1">
            <a:spLocks noChangeArrowheads="1"/>
          </p:cNvSpPr>
          <p:nvPr/>
        </p:nvSpPr>
        <p:spPr bwMode="auto">
          <a:xfrm>
            <a:off x="4071938" y="2444750"/>
            <a:ext cx="545342" cy="369332"/>
          </a:xfrm>
          <a:prstGeom prst="rect">
            <a:avLst/>
          </a:prstGeom>
          <a:noFill/>
          <a:ln w="9525">
            <a:noFill/>
            <a:miter lim="800000"/>
            <a:headEnd/>
            <a:tailEnd/>
          </a:ln>
        </p:spPr>
        <p:txBody>
          <a:bodyPr wrap="none">
            <a:spAutoFit/>
          </a:bodyPr>
          <a:lstStyle/>
          <a:p>
            <a:r>
              <a:rPr lang="he-IL" b="1" dirty="0" smtClean="0">
                <a:latin typeface="Calibri" pitchFamily="34" charset="0"/>
              </a:rPr>
              <a:t>עזה</a:t>
            </a:r>
            <a:endParaRPr lang="he-IL" b="1" dirty="0">
              <a:latin typeface="Calibri" pitchFamily="34" charset="0"/>
            </a:endParaRPr>
          </a:p>
        </p:txBody>
      </p:sp>
      <p:sp>
        <p:nvSpPr>
          <p:cNvPr id="7" name="Oval 6"/>
          <p:cNvSpPr/>
          <p:nvPr/>
        </p:nvSpPr>
        <p:spPr bwMode="auto">
          <a:xfrm>
            <a:off x="214282" y="6059199"/>
            <a:ext cx="1500198" cy="798801"/>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ירי מנגד</a:t>
            </a:r>
            <a:endParaRPr lang="he-IL" b="1" dirty="0"/>
          </a:p>
        </p:txBody>
      </p:sp>
      <p:sp>
        <p:nvSpPr>
          <p:cNvPr id="8" name="Oval 7"/>
          <p:cNvSpPr/>
          <p:nvPr/>
        </p:nvSpPr>
        <p:spPr bwMode="auto">
          <a:xfrm>
            <a:off x="1524000" y="5992632"/>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מנהרות</a:t>
            </a:r>
            <a:endParaRPr lang="he-IL" b="1" dirty="0"/>
          </a:p>
        </p:txBody>
      </p:sp>
      <p:sp>
        <p:nvSpPr>
          <p:cNvPr id="17" name="Rectangle 16"/>
          <p:cNvSpPr/>
          <p:nvPr/>
        </p:nvSpPr>
        <p:spPr bwMode="auto">
          <a:xfrm>
            <a:off x="1143000" y="1646079"/>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הברחות לרצועה</a:t>
            </a:r>
            <a:endParaRPr lang="he-IL" b="1" dirty="0"/>
          </a:p>
        </p:txBody>
      </p:sp>
      <p:sp>
        <p:nvSpPr>
          <p:cNvPr id="18" name="Rectangle 17"/>
          <p:cNvSpPr/>
          <p:nvPr/>
        </p:nvSpPr>
        <p:spPr bwMode="auto">
          <a:xfrm>
            <a:off x="3124200" y="9144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מצוקה כלכלית ברצועה</a:t>
            </a:r>
            <a:endParaRPr lang="he-IL" b="1" dirty="0"/>
          </a:p>
        </p:txBody>
      </p:sp>
      <p:sp>
        <p:nvSpPr>
          <p:cNvPr id="26" name="Oval 25"/>
          <p:cNvSpPr/>
          <p:nvPr/>
        </p:nvSpPr>
        <p:spPr bwMode="auto">
          <a:xfrm>
            <a:off x="0" y="2438400"/>
            <a:ext cx="1571636" cy="998501"/>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הנהגה מדינית</a:t>
            </a:r>
            <a:endParaRPr lang="he-IL" b="1" dirty="0"/>
          </a:p>
        </p:txBody>
      </p:sp>
      <p:sp>
        <p:nvSpPr>
          <p:cNvPr id="27" name="Oval 26"/>
          <p:cNvSpPr/>
          <p:nvPr/>
        </p:nvSpPr>
        <p:spPr bwMode="auto">
          <a:xfrm>
            <a:off x="1357290" y="2714620"/>
            <a:ext cx="1571636" cy="732234"/>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זרוע צבאית</a:t>
            </a:r>
            <a:endParaRPr lang="he-IL" b="1" dirty="0"/>
          </a:p>
        </p:txBody>
      </p:sp>
      <p:sp>
        <p:nvSpPr>
          <p:cNvPr id="28" name="Oval 27"/>
          <p:cNvSpPr/>
          <p:nvPr/>
        </p:nvSpPr>
        <p:spPr bwMode="auto">
          <a:xfrm>
            <a:off x="1142976" y="3429000"/>
            <a:ext cx="1785950" cy="119820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חמאס  איו"ש</a:t>
            </a:r>
            <a:endParaRPr lang="he-IL" b="1" dirty="0"/>
          </a:p>
        </p:txBody>
      </p:sp>
      <p:sp>
        <p:nvSpPr>
          <p:cNvPr id="30" name="Title 52"/>
          <p:cNvSpPr txBox="1">
            <a:spLocks/>
          </p:cNvSpPr>
          <p:nvPr/>
        </p:nvSpPr>
        <p:spPr>
          <a:xfrm>
            <a:off x="428625" y="0"/>
            <a:ext cx="8229600" cy="785813"/>
          </a:xfrm>
          <a:prstGeom prst="rect">
            <a:avLst/>
          </a:prstGeom>
        </p:spPr>
        <p:txBody>
          <a:bodyPr>
            <a:normAutofit/>
          </a:bodyPr>
          <a:lstStyle/>
          <a:p>
            <a:pPr algn="ctr" fontAlgn="auto">
              <a:spcAft>
                <a:spcPts val="0"/>
              </a:spcAft>
              <a:defRPr/>
            </a:pPr>
            <a:r>
              <a:rPr lang="he-IL" sz="3600" b="1" dirty="0">
                <a:latin typeface="+mj-lt"/>
                <a:ea typeface="+mj-ea"/>
                <a:cs typeface="+mn-cs"/>
              </a:rPr>
              <a:t>מה </a:t>
            </a:r>
            <a:r>
              <a:rPr lang="he-IL" sz="3600" b="1" dirty="0" smtClean="0">
                <a:latin typeface="+mj-lt"/>
                <a:ea typeface="+mj-ea"/>
                <a:cs typeface="+mn-cs"/>
              </a:rPr>
              <a:t>גבולות המערכת</a:t>
            </a:r>
            <a:r>
              <a:rPr lang="he-IL" sz="3600" b="1" dirty="0">
                <a:latin typeface="+mj-lt"/>
                <a:ea typeface="+mj-ea"/>
                <a:cs typeface="+mn-cs"/>
              </a:rPr>
              <a:t>?</a:t>
            </a:r>
          </a:p>
        </p:txBody>
      </p:sp>
      <p:sp>
        <p:nvSpPr>
          <p:cNvPr id="31" name="Oval 30"/>
          <p:cNvSpPr/>
          <p:nvPr/>
        </p:nvSpPr>
        <p:spPr>
          <a:xfrm>
            <a:off x="0" y="4343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ציבור עזתי</a:t>
            </a:r>
            <a:endParaRPr lang="he-IL" b="1" dirty="0"/>
          </a:p>
        </p:txBody>
      </p:sp>
      <p:sp>
        <p:nvSpPr>
          <p:cNvPr id="32" name="Oval 31"/>
          <p:cNvSpPr/>
          <p:nvPr/>
        </p:nvSpPr>
        <p:spPr>
          <a:xfrm>
            <a:off x="1447800" y="45720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סוררים</a:t>
            </a:r>
            <a:endParaRPr lang="he-IL" b="1" dirty="0"/>
          </a:p>
        </p:txBody>
      </p:sp>
      <p:sp>
        <p:nvSpPr>
          <p:cNvPr id="39" name="Oval 38"/>
          <p:cNvSpPr/>
          <p:nvPr/>
        </p:nvSpPr>
        <p:spPr>
          <a:xfrm>
            <a:off x="0" y="33528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ארב"ל</a:t>
            </a:r>
            <a:endParaRPr lang="he-IL" b="1" dirty="0"/>
          </a:p>
        </p:txBody>
      </p:sp>
      <p:sp>
        <p:nvSpPr>
          <p:cNvPr id="41" name="Rectangle 40"/>
          <p:cNvSpPr/>
          <p:nvPr/>
        </p:nvSpPr>
        <p:spPr bwMode="auto">
          <a:xfrm>
            <a:off x="1371600" y="8382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מדיניות ישראל כלפי המעברים</a:t>
            </a:r>
            <a:endParaRPr lang="he-IL" b="1" dirty="0"/>
          </a:p>
        </p:txBody>
      </p:sp>
      <p:sp>
        <p:nvSpPr>
          <p:cNvPr id="42" name="Rectangle 41"/>
          <p:cNvSpPr/>
          <p:nvPr/>
        </p:nvSpPr>
        <p:spPr bwMode="auto">
          <a:xfrm>
            <a:off x="2895600" y="1752600"/>
            <a:ext cx="1857375" cy="598646"/>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b="1" dirty="0" smtClean="0"/>
              <a:t>מצב הומניטרי ברצועה</a:t>
            </a:r>
            <a:endParaRPr lang="he-IL" b="1" dirty="0"/>
          </a:p>
        </p:txBody>
      </p:sp>
      <p:sp>
        <p:nvSpPr>
          <p:cNvPr id="43" name="Oval 42"/>
          <p:cNvSpPr/>
          <p:nvPr/>
        </p:nvSpPr>
        <p:spPr>
          <a:xfrm>
            <a:off x="2286000" y="3962400"/>
            <a:ext cx="1704956" cy="99850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b="1" dirty="0" smtClean="0"/>
              <a:t>גא"פ</a:t>
            </a:r>
            <a:endParaRPr lang="he-IL" b="1" dirty="0"/>
          </a:p>
        </p:txBody>
      </p:sp>
      <p:grpSp>
        <p:nvGrpSpPr>
          <p:cNvPr id="4" name="Group 34"/>
          <p:cNvGrpSpPr/>
          <p:nvPr/>
        </p:nvGrpSpPr>
        <p:grpSpPr>
          <a:xfrm>
            <a:off x="5562600" y="3657600"/>
            <a:ext cx="3429000" cy="3019425"/>
            <a:chOff x="5715000" y="714375"/>
            <a:chExt cx="3429000" cy="3019425"/>
          </a:xfrm>
        </p:grpSpPr>
        <p:sp>
          <p:nvSpPr>
            <p:cNvPr id="21" name="Rounded Rectangle 20"/>
            <p:cNvSpPr/>
            <p:nvPr/>
          </p:nvSpPr>
          <p:spPr bwMode="auto">
            <a:xfrm>
              <a:off x="6858016" y="1446609"/>
              <a:ext cx="1428760" cy="931935"/>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ישראל</a:t>
              </a:r>
              <a:endParaRPr lang="he-IL" b="1" dirty="0"/>
            </a:p>
          </p:txBody>
        </p:sp>
        <p:sp>
          <p:nvSpPr>
            <p:cNvPr id="22" name="Rounded Rectangle 21"/>
            <p:cNvSpPr/>
            <p:nvPr/>
          </p:nvSpPr>
          <p:spPr bwMode="auto">
            <a:xfrm>
              <a:off x="7696200" y="2245410"/>
              <a:ext cx="1233518" cy="87879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רשות פלסטינית</a:t>
              </a:r>
              <a:endParaRPr lang="he-IL" b="1" dirty="0"/>
            </a:p>
          </p:txBody>
        </p:sp>
        <p:sp>
          <p:nvSpPr>
            <p:cNvPr id="23" name="Rounded Rectangle 22"/>
            <p:cNvSpPr/>
            <p:nvPr/>
          </p:nvSpPr>
          <p:spPr bwMode="auto">
            <a:xfrm>
              <a:off x="6000760" y="980642"/>
              <a:ext cx="1285884" cy="5991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קטר</a:t>
              </a:r>
              <a:endParaRPr lang="he-IL" b="1" dirty="0"/>
            </a:p>
          </p:txBody>
        </p:sp>
        <p:sp>
          <p:nvSpPr>
            <p:cNvPr id="24" name="Rounded Rectangle 23"/>
            <p:cNvSpPr/>
            <p:nvPr/>
          </p:nvSpPr>
          <p:spPr bwMode="auto">
            <a:xfrm>
              <a:off x="7786678" y="714375"/>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מצרים</a:t>
              </a:r>
              <a:endParaRPr lang="he-IL" b="1" dirty="0"/>
            </a:p>
          </p:txBody>
        </p:sp>
        <p:sp>
          <p:nvSpPr>
            <p:cNvPr id="25" name="Rounded Rectangle 24"/>
            <p:cNvSpPr/>
            <p:nvPr/>
          </p:nvSpPr>
          <p:spPr bwMode="auto">
            <a:xfrm>
              <a:off x="6215074" y="2311977"/>
              <a:ext cx="1357322" cy="798801"/>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או"ם </a:t>
              </a:r>
              <a:endParaRPr lang="he-IL" b="1" dirty="0"/>
            </a:p>
          </p:txBody>
        </p:sp>
        <p:sp>
          <p:nvSpPr>
            <p:cNvPr id="44" name="Rounded Rectangle 43"/>
            <p:cNvSpPr/>
            <p:nvPr/>
          </p:nvSpPr>
          <p:spPr bwMode="auto">
            <a:xfrm>
              <a:off x="5715000" y="1905000"/>
              <a:ext cx="1066800" cy="7620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א"א</a:t>
              </a:r>
              <a:endParaRPr lang="he-IL" b="1" dirty="0"/>
            </a:p>
          </p:txBody>
        </p:sp>
        <p:sp>
          <p:nvSpPr>
            <p:cNvPr id="45" name="Rounded Rectangle 44"/>
            <p:cNvSpPr/>
            <p:nvPr/>
          </p:nvSpPr>
          <p:spPr bwMode="auto">
            <a:xfrm>
              <a:off x="6934200" y="3048000"/>
              <a:ext cx="928718" cy="685800"/>
            </a:xfrm>
            <a:prstGeom prst="round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b="1" dirty="0" smtClean="0"/>
                <a:t>ארה"ב</a:t>
              </a:r>
              <a:endParaRPr lang="he-IL" b="1" dirty="0"/>
            </a:p>
          </p:txBody>
        </p:sp>
      </p:grpSp>
      <p:sp>
        <p:nvSpPr>
          <p:cNvPr id="55" name="Oval 54"/>
          <p:cNvSpPr/>
          <p:nvPr/>
        </p:nvSpPr>
        <p:spPr bwMode="auto">
          <a:xfrm>
            <a:off x="685800" y="5486400"/>
            <a:ext cx="1571636" cy="865368"/>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b="1" dirty="0" smtClean="0"/>
              <a:t>איום חציית גדר</a:t>
            </a:r>
            <a:endParaRPr lang="he-IL" b="1" dirty="0"/>
          </a:p>
        </p:txBody>
      </p:sp>
      <p:grpSp>
        <p:nvGrpSpPr>
          <p:cNvPr id="6" name="Group 35"/>
          <p:cNvGrpSpPr/>
          <p:nvPr/>
        </p:nvGrpSpPr>
        <p:grpSpPr>
          <a:xfrm>
            <a:off x="4876800" y="442912"/>
            <a:ext cx="4572000" cy="2757488"/>
            <a:chOff x="4572000" y="3594280"/>
            <a:chExt cx="4572000" cy="2757488"/>
          </a:xfrm>
        </p:grpSpPr>
        <p:sp>
          <p:nvSpPr>
            <p:cNvPr id="10" name="Oval 9"/>
            <p:cNvSpPr/>
            <p:nvPr/>
          </p:nvSpPr>
          <p:spPr bwMode="auto">
            <a:xfrm>
              <a:off x="7000892" y="4508680"/>
              <a:ext cx="2143108" cy="1131635"/>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מצוקת ישובי הדרום</a:t>
              </a:r>
              <a:endParaRPr lang="he-IL" b="1" dirty="0"/>
            </a:p>
          </p:txBody>
        </p:sp>
        <p:sp>
          <p:nvSpPr>
            <p:cNvPr id="11" name="Oval 10"/>
            <p:cNvSpPr/>
            <p:nvPr/>
          </p:nvSpPr>
          <p:spPr bwMode="auto">
            <a:xfrm>
              <a:off x="5286380" y="5440615"/>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יחסי פיקוד-אוגדה</a:t>
              </a:r>
              <a:endParaRPr lang="he-IL" b="1" dirty="0"/>
            </a:p>
          </p:txBody>
        </p:sp>
        <p:sp>
          <p:nvSpPr>
            <p:cNvPr id="29" name="Oval 28"/>
            <p:cNvSpPr/>
            <p:nvPr/>
          </p:nvSpPr>
          <p:spPr bwMode="auto">
            <a:xfrm>
              <a:off x="6662734" y="3594280"/>
              <a:ext cx="1643074" cy="1162050"/>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"צוק איתן" כחוויית הצלחה</a:t>
              </a:r>
              <a:endParaRPr lang="he-IL" b="1" dirty="0"/>
            </a:p>
          </p:txBody>
        </p:sp>
        <p:sp>
          <p:nvSpPr>
            <p:cNvPr id="48" name="Oval 47"/>
            <p:cNvSpPr/>
            <p:nvPr/>
          </p:nvSpPr>
          <p:spPr bwMode="auto">
            <a:xfrm>
              <a:off x="5791200" y="46482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דרג מדיני המעוניין בשקט</a:t>
              </a:r>
              <a:endParaRPr lang="he-IL" b="1" dirty="0"/>
            </a:p>
          </p:txBody>
        </p:sp>
        <p:sp>
          <p:nvSpPr>
            <p:cNvPr id="33" name="Oval 32"/>
            <p:cNvSpPr/>
            <p:nvPr/>
          </p:nvSpPr>
          <p:spPr bwMode="auto">
            <a:xfrm>
              <a:off x="4572000" y="4724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ארגוני ז"א</a:t>
              </a:r>
              <a:endParaRPr lang="he-IL" b="1" dirty="0"/>
            </a:p>
          </p:txBody>
        </p:sp>
        <p:sp>
          <p:nvSpPr>
            <p:cNvPr id="34" name="Oval 33"/>
            <p:cNvSpPr/>
            <p:nvPr/>
          </p:nvSpPr>
          <p:spPr bwMode="auto">
            <a:xfrm>
              <a:off x="6629400" y="5486400"/>
              <a:ext cx="1643074" cy="865368"/>
            </a:xfrm>
            <a:prstGeom prst="ellipse">
              <a:avLst/>
            </a:prstGeom>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b="1" dirty="0" smtClean="0"/>
                <a:t>מערכה על לגיטימציה</a:t>
              </a:r>
              <a:endParaRPr lang="he-IL" b="1" dirty="0"/>
            </a:p>
          </p:txBody>
        </p:sp>
      </p:grpSp>
      <p:sp>
        <p:nvSpPr>
          <p:cNvPr id="35" name="Rectangle 34"/>
          <p:cNvSpPr/>
          <p:nvPr/>
        </p:nvSpPr>
        <p:spPr bwMode="auto">
          <a:xfrm>
            <a:off x="519112" y="912813"/>
            <a:ext cx="4433888" cy="1419225"/>
          </a:xfrm>
          <a:prstGeom prst="rect">
            <a:avLst/>
          </a:prstGeom>
          <a:solidFill>
            <a:srgbClr val="7030A0">
              <a:alpha val="32000"/>
            </a:srgbClr>
          </a:solidFill>
        </p:spPr>
        <p:style>
          <a:lnRef idx="1">
            <a:schemeClr val="accent4"/>
          </a:lnRef>
          <a:fillRef idx="2">
            <a:schemeClr val="accent4"/>
          </a:fillRef>
          <a:effectRef idx="1">
            <a:schemeClr val="accent4"/>
          </a:effectRef>
          <a:fontRef idx="minor">
            <a:schemeClr val="dk1"/>
          </a:fontRef>
        </p:style>
        <p:txBody>
          <a:bodyPr rtlCol="1" anchor="ctr"/>
          <a:lstStyle/>
          <a:p>
            <a:pPr algn="ctr" fontAlgn="auto">
              <a:spcBef>
                <a:spcPts val="0"/>
              </a:spcBef>
              <a:spcAft>
                <a:spcPts val="0"/>
              </a:spcAft>
              <a:defRPr/>
            </a:pPr>
            <a:endParaRPr lang="he-IL" sz="1600"/>
          </a:p>
        </p:txBody>
      </p:sp>
      <p:sp>
        <p:nvSpPr>
          <p:cNvPr id="36" name="Oval 35"/>
          <p:cNvSpPr/>
          <p:nvPr/>
        </p:nvSpPr>
        <p:spPr bwMode="auto">
          <a:xfrm>
            <a:off x="0" y="5303838"/>
            <a:ext cx="3903662" cy="1554162"/>
          </a:xfrm>
          <a:prstGeom prst="ellipse">
            <a:avLst/>
          </a:prstGeom>
          <a:solidFill>
            <a:srgbClr val="FF0000">
              <a:alpha val="2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37" name="Rectangle 36"/>
          <p:cNvSpPr/>
          <p:nvPr/>
        </p:nvSpPr>
        <p:spPr bwMode="auto">
          <a:xfrm>
            <a:off x="519112" y="1318491"/>
            <a:ext cx="4433875" cy="510309"/>
          </a:xfrm>
          <a:prstGeom prst="rect">
            <a:avLst/>
          </a:prstGeom>
        </p:spPr>
        <p:style>
          <a:lnRef idx="0">
            <a:schemeClr val="accent4"/>
          </a:lnRef>
          <a:fillRef idx="3">
            <a:schemeClr val="accent4"/>
          </a:fillRef>
          <a:effectRef idx="3">
            <a:schemeClr val="accent4"/>
          </a:effectRef>
          <a:fontRef idx="minor">
            <a:schemeClr val="lt1"/>
          </a:fontRef>
        </p:style>
        <p:txBody>
          <a:bodyPr rtlCol="1" anchor="ctr"/>
          <a:lstStyle/>
          <a:p>
            <a:pPr algn="ctr" fontAlgn="auto">
              <a:spcBef>
                <a:spcPts val="0"/>
              </a:spcBef>
              <a:spcAft>
                <a:spcPts val="0"/>
              </a:spcAft>
              <a:defRPr/>
            </a:pPr>
            <a:r>
              <a:rPr lang="he-IL" sz="2400" b="1" dirty="0" smtClean="0"/>
              <a:t>מעצבים כלכליים-חברתיים</a:t>
            </a:r>
            <a:endParaRPr lang="he-IL" sz="2400" b="1" dirty="0"/>
          </a:p>
        </p:txBody>
      </p:sp>
      <p:sp>
        <p:nvSpPr>
          <p:cNvPr id="38" name="Oval 37"/>
          <p:cNvSpPr/>
          <p:nvPr/>
        </p:nvSpPr>
        <p:spPr bwMode="auto">
          <a:xfrm>
            <a:off x="499" y="5777327"/>
            <a:ext cx="3902618" cy="743108"/>
          </a:xfrm>
          <a:prstGeom prst="ellipse">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fontAlgn="auto">
              <a:spcBef>
                <a:spcPts val="0"/>
              </a:spcBef>
              <a:spcAft>
                <a:spcPts val="0"/>
              </a:spcAft>
              <a:defRPr/>
            </a:pPr>
            <a:r>
              <a:rPr lang="he-IL" sz="2400" b="1" dirty="0" smtClean="0"/>
              <a:t>איומים ביטחוניים</a:t>
            </a:r>
            <a:endParaRPr lang="he-IL" sz="2400" b="1" dirty="0"/>
          </a:p>
        </p:txBody>
      </p:sp>
      <p:sp>
        <p:nvSpPr>
          <p:cNvPr id="40" name="Rectangle 39"/>
          <p:cNvSpPr/>
          <p:nvPr/>
        </p:nvSpPr>
        <p:spPr bwMode="auto">
          <a:xfrm>
            <a:off x="5562597" y="3657600"/>
            <a:ext cx="3352821" cy="3200400"/>
          </a:xfrm>
          <a:prstGeom prst="rect">
            <a:avLst/>
          </a:prstGeom>
          <a:solidFill>
            <a:schemeClr val="tx1">
              <a:alpha val="26000"/>
            </a:schemeClr>
          </a:solidFill>
        </p:spPr>
        <p:style>
          <a:lnRef idx="1">
            <a:schemeClr val="dk1"/>
          </a:lnRef>
          <a:fillRef idx="2">
            <a:schemeClr val="dk1"/>
          </a:fillRef>
          <a:effectRef idx="1">
            <a:schemeClr val="dk1"/>
          </a:effectRef>
          <a:fontRef idx="minor">
            <a:schemeClr val="dk1"/>
          </a:fontRef>
        </p:style>
        <p:txBody>
          <a:bodyPr rtlCol="1" anchor="ctr"/>
          <a:lstStyle/>
          <a:p>
            <a:pPr algn="ctr" fontAlgn="auto">
              <a:spcBef>
                <a:spcPts val="0"/>
              </a:spcBef>
              <a:spcAft>
                <a:spcPts val="0"/>
              </a:spcAft>
              <a:defRPr/>
            </a:pPr>
            <a:endParaRPr lang="he-IL" sz="1600"/>
          </a:p>
        </p:txBody>
      </p:sp>
      <p:sp>
        <p:nvSpPr>
          <p:cNvPr id="46" name="Rectangle 45"/>
          <p:cNvSpPr/>
          <p:nvPr/>
        </p:nvSpPr>
        <p:spPr bwMode="auto">
          <a:xfrm>
            <a:off x="5562600" y="4724400"/>
            <a:ext cx="3352800" cy="629544"/>
          </a:xfrm>
          <a:prstGeom prst="rect">
            <a:avLst/>
          </a:prstGeom>
        </p:spPr>
        <p:style>
          <a:lnRef idx="0">
            <a:schemeClr val="dk1"/>
          </a:lnRef>
          <a:fillRef idx="3">
            <a:schemeClr val="dk1"/>
          </a:fillRef>
          <a:effectRef idx="3">
            <a:schemeClr val="dk1"/>
          </a:effectRef>
          <a:fontRef idx="minor">
            <a:schemeClr val="lt1"/>
          </a:fontRef>
        </p:style>
        <p:txBody>
          <a:bodyPr rtlCol="1" anchor="ctr"/>
          <a:lstStyle/>
          <a:p>
            <a:pPr algn="ctr" fontAlgn="auto">
              <a:spcBef>
                <a:spcPts val="0"/>
              </a:spcBef>
              <a:spcAft>
                <a:spcPts val="0"/>
              </a:spcAft>
              <a:defRPr/>
            </a:pPr>
            <a:r>
              <a:rPr lang="he-IL" sz="2400" b="1" dirty="0" smtClean="0"/>
              <a:t>תת מערכת אזורית</a:t>
            </a:r>
            <a:endParaRPr lang="he-IL" sz="2400" b="1" dirty="0"/>
          </a:p>
        </p:txBody>
      </p:sp>
      <p:sp>
        <p:nvSpPr>
          <p:cNvPr id="47" name="Oval 46"/>
          <p:cNvSpPr/>
          <p:nvPr/>
        </p:nvSpPr>
        <p:spPr bwMode="auto">
          <a:xfrm>
            <a:off x="5105400" y="533400"/>
            <a:ext cx="4038600" cy="2895600"/>
          </a:xfrm>
          <a:prstGeom prst="ellipse">
            <a:avLst/>
          </a:prstGeom>
          <a:solidFill>
            <a:schemeClr val="tx2">
              <a:alpha val="2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49" name="Oval 48"/>
          <p:cNvSpPr/>
          <p:nvPr/>
        </p:nvSpPr>
        <p:spPr bwMode="auto">
          <a:xfrm>
            <a:off x="5241382" y="1524000"/>
            <a:ext cx="3902618" cy="743108"/>
          </a:xfrm>
          <a:prstGeom prst="ellipse">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fontAlgn="auto">
              <a:spcBef>
                <a:spcPts val="0"/>
              </a:spcBef>
              <a:spcAft>
                <a:spcPts val="0"/>
              </a:spcAft>
              <a:defRPr/>
            </a:pPr>
            <a:r>
              <a:rPr lang="he-IL" sz="2400" b="1" dirty="0" smtClean="0"/>
              <a:t>תת מערכת ישראלית</a:t>
            </a:r>
            <a:endParaRPr lang="he-IL" sz="2400" b="1" dirty="0"/>
          </a:p>
        </p:txBody>
      </p:sp>
      <p:sp>
        <p:nvSpPr>
          <p:cNvPr id="50" name="Oval 49"/>
          <p:cNvSpPr/>
          <p:nvPr/>
        </p:nvSpPr>
        <p:spPr bwMode="auto">
          <a:xfrm>
            <a:off x="-228600" y="2438400"/>
            <a:ext cx="3903662" cy="2895600"/>
          </a:xfrm>
          <a:prstGeom prst="ellipse">
            <a:avLst/>
          </a:prstGeom>
          <a:solidFill>
            <a:srgbClr val="92D050">
              <a:alpha val="25000"/>
            </a:srgbClr>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600"/>
          </a:p>
        </p:txBody>
      </p:sp>
      <p:sp>
        <p:nvSpPr>
          <p:cNvPr id="51" name="Oval 50"/>
          <p:cNvSpPr/>
          <p:nvPr/>
        </p:nvSpPr>
        <p:spPr bwMode="auto">
          <a:xfrm>
            <a:off x="-227556" y="3429000"/>
            <a:ext cx="3902618" cy="743108"/>
          </a:xfrm>
          <a:prstGeom prst="ellips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fontAlgn="auto">
              <a:spcBef>
                <a:spcPts val="0"/>
              </a:spcBef>
              <a:spcAft>
                <a:spcPts val="0"/>
              </a:spcAft>
              <a:defRPr/>
            </a:pPr>
            <a:r>
              <a:rPr lang="he-IL" sz="2400" b="1" dirty="0" smtClean="0"/>
              <a:t>תת מערכת עזתית</a:t>
            </a:r>
            <a:endParaRPr lang="he-IL" sz="24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descr="תוצאת תמונה עבור פיגוע בסיני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196" name="Picture 4" descr="תוצאת תמונה עבור פיגוע בסיני 2015"/>
          <p:cNvPicPr>
            <a:picLocks noChangeAspect="1" noChangeArrowheads="1"/>
          </p:cNvPicPr>
          <p:nvPr/>
        </p:nvPicPr>
        <p:blipFill>
          <a:blip r:embed="rId3"/>
          <a:srcRect/>
          <a:stretch>
            <a:fillRect/>
          </a:stretch>
        </p:blipFill>
        <p:spPr bwMode="auto">
          <a:xfrm>
            <a:off x="838200" y="1524000"/>
            <a:ext cx="7448897" cy="5105400"/>
          </a:xfrm>
          <a:prstGeom prst="rect">
            <a:avLst/>
          </a:prstGeom>
          <a:noFill/>
        </p:spPr>
      </p:pic>
      <p:sp>
        <p:nvSpPr>
          <p:cNvPr id="4" name="Title 3"/>
          <p:cNvSpPr>
            <a:spLocks noGrp="1"/>
          </p:cNvSpPr>
          <p:nvPr>
            <p:ph type="title"/>
          </p:nvPr>
        </p:nvSpPr>
        <p:spPr/>
        <p:txBody>
          <a:bodyPr>
            <a:noAutofit/>
          </a:bodyPr>
          <a:lstStyle/>
          <a:p>
            <a:r>
              <a:rPr lang="he-IL" sz="3600" b="1" dirty="0" smtClean="0">
                <a:cs typeface="+mn-cs"/>
              </a:rPr>
              <a:t>ההקשר הייחודי - התמודדות מצרים עם גל הטרור ב-2015</a:t>
            </a:r>
            <a:endParaRPr lang="he-IL" sz="3600" b="1" dirty="0">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הבנה</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a:stretch>
            <a:fillRect/>
          </a:stretch>
        </p:blipFill>
        <p:spPr bwMode="auto">
          <a:xfrm>
            <a:off x="1371600" y="1219200"/>
            <a:ext cx="6534058"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r="20699"/>
          <a:stretch>
            <a:fillRect/>
          </a:stretch>
        </p:blipFill>
        <p:spPr bwMode="auto">
          <a:xfrm>
            <a:off x="609600" y="1219200"/>
            <a:ext cx="5181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096000" y="32004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096000" y="1295400"/>
            <a:ext cx="533400" cy="16002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553200" y="1676400"/>
            <a:ext cx="2307042" cy="830997"/>
          </a:xfrm>
          <a:prstGeom prst="rect">
            <a:avLst/>
          </a:prstGeom>
        </p:spPr>
        <p:txBody>
          <a:bodyPr wrap="none">
            <a:spAutoFit/>
          </a:bodyPr>
          <a:lstStyle/>
          <a:p>
            <a:pPr algn="ctr"/>
            <a:r>
              <a:rPr lang="he-IL" sz="2400" b="1" dirty="0" smtClean="0"/>
              <a:t>התופעה הנצפית </a:t>
            </a:r>
          </a:p>
          <a:p>
            <a:pPr algn="ctr"/>
            <a:r>
              <a:rPr lang="he-IL" sz="2400" b="1" dirty="0" smtClean="0"/>
              <a:t>במציאות </a:t>
            </a:r>
            <a:endParaRPr lang="he-IL" sz="2400" dirty="0"/>
          </a:p>
        </p:txBody>
      </p:sp>
      <p:sp>
        <p:nvSpPr>
          <p:cNvPr id="9" name="Rectangle 8"/>
          <p:cNvSpPr/>
          <p:nvPr/>
        </p:nvSpPr>
        <p:spPr>
          <a:xfrm>
            <a:off x="6781800" y="38100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הפרות סדר סמוך למחסום ארז, רצועת עזה, אוקטובר 2015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0" name="AutoShape 4" descr="blob:https://web.whatsapp.com/571f8f77-b223-48eb-8bdd-96d42b5db399"/>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4" name="AutoShape 8" descr="תוצאת תמונה עבור הפגנות גדר עזה 2015"/>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6" name="AutoShape 10" descr="blob:https://web.whatsapp.com/0ad2bc18-cd30-4a9a-8704-c78eb8ab31a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29708" name="AutoShape 12" descr="blob:https://web.whatsapp.com/0d9faf27-1fb4-4864-8500-7a28de4337c6"/>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19" name="Group 18"/>
          <p:cNvGrpSpPr/>
          <p:nvPr/>
        </p:nvGrpSpPr>
        <p:grpSpPr>
          <a:xfrm>
            <a:off x="204786" y="1690689"/>
            <a:ext cx="8482013" cy="3186111"/>
            <a:chOff x="204787" y="1690689"/>
            <a:chExt cx="9069532" cy="3165475"/>
          </a:xfrm>
        </p:grpSpPr>
        <p:sp>
          <p:nvSpPr>
            <p:cNvPr id="4" name="Left Brace 3"/>
            <p:cNvSpPr/>
            <p:nvPr/>
          </p:nvSpPr>
          <p:spPr bwMode="auto">
            <a:xfrm>
              <a:off x="204787" y="1690689"/>
              <a:ext cx="411956" cy="3165475"/>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9" name="Left Brace 8"/>
            <p:cNvSpPr/>
            <p:nvPr/>
          </p:nvSpPr>
          <p:spPr bwMode="auto">
            <a:xfrm rot="10800000">
              <a:off x="7008019" y="1690689"/>
              <a:ext cx="307181" cy="3165475"/>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13315" name="TextBox 14"/>
            <p:cNvSpPr txBox="1">
              <a:spLocks noChangeArrowheads="1"/>
            </p:cNvSpPr>
            <p:nvPr/>
          </p:nvSpPr>
          <p:spPr bwMode="auto">
            <a:xfrm>
              <a:off x="7343125" y="2260996"/>
              <a:ext cx="1931194" cy="2293373"/>
            </a:xfrm>
            <a:prstGeom prst="rect">
              <a:avLst/>
            </a:prstGeom>
            <a:noFill/>
            <a:ln w="9525">
              <a:noFill/>
              <a:miter lim="800000"/>
              <a:headEnd/>
              <a:tailEnd/>
            </a:ln>
          </p:spPr>
          <p:txBody>
            <a:bodyPr wrap="square">
              <a:spAutoFit/>
            </a:bodyPr>
            <a:lstStyle/>
            <a:p>
              <a:pPr algn="ctr"/>
              <a:r>
                <a:rPr lang="he-IL" sz="2400" b="1" dirty="0"/>
                <a:t>התופעה </a:t>
              </a:r>
              <a:r>
                <a:rPr lang="he-IL" sz="2400" b="1" dirty="0" smtClean="0"/>
                <a:t>הנצפית </a:t>
              </a:r>
              <a:r>
                <a:rPr lang="he-IL" sz="2400" b="1" dirty="0"/>
                <a:t>במציאות -</a:t>
              </a:r>
            </a:p>
            <a:p>
              <a:pPr algn="ctr"/>
              <a:r>
                <a:rPr lang="he-IL" sz="2400" b="1" dirty="0" smtClean="0"/>
                <a:t>הפגנות גדר ברצועה</a:t>
              </a:r>
              <a:endParaRPr lang="he-IL" sz="2400" b="1" dirty="0"/>
            </a:p>
            <a:p>
              <a:pPr algn="ctr"/>
              <a:r>
                <a:rPr lang="he-IL" sz="2400" b="1" dirty="0"/>
                <a:t>(אונטולוגיה)</a:t>
              </a:r>
            </a:p>
          </p:txBody>
        </p:sp>
        <p:pic>
          <p:nvPicPr>
            <p:cNvPr id="14" name="Picture 13" descr="הפגנות.jpg"/>
            <p:cNvPicPr>
              <a:picLocks noChangeAspect="1"/>
            </p:cNvPicPr>
            <p:nvPr/>
          </p:nvPicPr>
          <p:blipFill>
            <a:blip r:embed="rId2"/>
            <a:stretch>
              <a:fillRect/>
            </a:stretch>
          </p:blipFill>
          <p:spPr>
            <a:xfrm>
              <a:off x="4953001" y="1828800"/>
              <a:ext cx="2057399" cy="2895600"/>
            </a:xfrm>
            <a:prstGeom prst="rect">
              <a:avLst/>
            </a:prstGeom>
          </p:spPr>
        </p:pic>
        <p:pic>
          <p:nvPicPr>
            <p:cNvPr id="17" name="Picture 16" descr="אמבולנסים.jpg"/>
            <p:cNvPicPr>
              <a:picLocks noChangeAspect="1"/>
            </p:cNvPicPr>
            <p:nvPr/>
          </p:nvPicPr>
          <p:blipFill>
            <a:blip r:embed="rId3"/>
            <a:stretch>
              <a:fillRect/>
            </a:stretch>
          </p:blipFill>
          <p:spPr>
            <a:xfrm>
              <a:off x="609600" y="1828800"/>
              <a:ext cx="2057400" cy="2895600"/>
            </a:xfrm>
            <a:prstGeom prst="rect">
              <a:avLst/>
            </a:prstGeom>
          </p:spPr>
        </p:pic>
        <p:pic>
          <p:nvPicPr>
            <p:cNvPr id="29710" name="Picture 14" descr="תוצאת תמונה עבור צלפים עזה גדר"/>
            <p:cNvPicPr>
              <a:picLocks noChangeAspect="1" noChangeArrowheads="1"/>
            </p:cNvPicPr>
            <p:nvPr/>
          </p:nvPicPr>
          <p:blipFill>
            <a:blip r:embed="rId4"/>
            <a:srcRect/>
            <a:stretch>
              <a:fillRect/>
            </a:stretch>
          </p:blipFill>
          <p:spPr bwMode="auto">
            <a:xfrm>
              <a:off x="2743200" y="1828800"/>
              <a:ext cx="2076449" cy="2895600"/>
            </a:xfrm>
            <a:prstGeom prst="rect">
              <a:avLst/>
            </a:prstGeom>
            <a:noFill/>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7" name="TextBox 15"/>
          <p:cNvSpPr txBox="1">
            <a:spLocks noChangeArrowheads="1"/>
          </p:cNvSpPr>
          <p:nvPr/>
        </p:nvSpPr>
        <p:spPr bwMode="auto">
          <a:xfrm>
            <a:off x="7012782" y="4046539"/>
            <a:ext cx="1931194" cy="2246769"/>
          </a:xfrm>
          <a:prstGeom prst="rect">
            <a:avLst/>
          </a:prstGeom>
          <a:noFill/>
          <a:ln w="9525">
            <a:noFill/>
            <a:miter lim="800000"/>
            <a:headEnd/>
            <a:tailEnd/>
          </a:ln>
        </p:spPr>
        <p:txBody>
          <a:bodyPr>
            <a:spAutoFit/>
          </a:bodyPr>
          <a:lstStyle/>
          <a:p>
            <a:pPr algn="ctr"/>
            <a:r>
              <a:rPr lang="he-IL" sz="2400" b="1" dirty="0"/>
              <a:t>תפיסות פרשניות שונות להסבר התופעה </a:t>
            </a:r>
            <a:r>
              <a:rPr lang="he-IL" sz="2400" b="1" dirty="0" smtClean="0"/>
              <a:t>הנצפית</a:t>
            </a:r>
            <a:endParaRPr lang="he-IL" sz="2400" b="1" dirty="0"/>
          </a:p>
          <a:p>
            <a:pPr algn="ctr"/>
            <a:r>
              <a:rPr lang="he-IL" sz="2000" b="1" dirty="0"/>
              <a:t>(אפיסטמולוגיה)</a:t>
            </a:r>
          </a:p>
        </p:txBody>
      </p:sp>
      <p:sp>
        <p:nvSpPr>
          <p:cNvPr id="24" name="TextBox 14"/>
          <p:cNvSpPr txBox="1">
            <a:spLocks noChangeArrowheads="1"/>
          </p:cNvSpPr>
          <p:nvPr/>
        </p:nvSpPr>
        <p:spPr bwMode="auto">
          <a:xfrm>
            <a:off x="7109308" y="533400"/>
            <a:ext cx="1806092" cy="2308324"/>
          </a:xfrm>
          <a:prstGeom prst="rect">
            <a:avLst/>
          </a:prstGeom>
          <a:noFill/>
          <a:ln w="9525">
            <a:noFill/>
            <a:miter lim="800000"/>
            <a:headEnd/>
            <a:tailEnd/>
          </a:ln>
        </p:spPr>
        <p:txBody>
          <a:bodyPr wrap="square">
            <a:spAutoFit/>
          </a:bodyPr>
          <a:lstStyle/>
          <a:p>
            <a:pPr algn="ctr"/>
            <a:r>
              <a:rPr lang="he-IL" sz="2400" b="1" dirty="0"/>
              <a:t>התופעה </a:t>
            </a:r>
            <a:r>
              <a:rPr lang="he-IL" sz="2400" b="1" dirty="0" smtClean="0"/>
              <a:t>הנצפית </a:t>
            </a:r>
            <a:r>
              <a:rPr lang="he-IL" sz="2400" b="1" dirty="0"/>
              <a:t>במציאות -</a:t>
            </a:r>
          </a:p>
          <a:p>
            <a:pPr algn="ctr"/>
            <a:r>
              <a:rPr lang="he-IL" sz="2400" b="1" dirty="0" smtClean="0"/>
              <a:t>הפגנות גדר ברצועה</a:t>
            </a:r>
            <a:endParaRPr lang="he-IL" sz="2400" b="1" dirty="0"/>
          </a:p>
          <a:p>
            <a:pPr algn="ctr"/>
            <a:r>
              <a:rPr lang="he-IL" sz="2400" b="1" dirty="0"/>
              <a:t>(</a:t>
            </a:r>
            <a:r>
              <a:rPr lang="he-IL" sz="2000" b="1" dirty="0"/>
              <a:t>אונטולוגיה)</a:t>
            </a:r>
            <a:endParaRPr lang="he-IL" sz="2400" b="1" dirty="0"/>
          </a:p>
        </p:txBody>
      </p:sp>
      <p:grpSp>
        <p:nvGrpSpPr>
          <p:cNvPr id="20" name="Group 19"/>
          <p:cNvGrpSpPr/>
          <p:nvPr/>
        </p:nvGrpSpPr>
        <p:grpSpPr>
          <a:xfrm>
            <a:off x="228600" y="381000"/>
            <a:ext cx="6653214" cy="6477000"/>
            <a:chOff x="228600" y="381000"/>
            <a:chExt cx="6653214" cy="6477000"/>
          </a:xfrm>
        </p:grpSpPr>
        <p:sp>
          <p:nvSpPr>
            <p:cNvPr id="19" name="TextBox 18"/>
            <p:cNvSpPr txBox="1"/>
            <p:nvPr/>
          </p:nvSpPr>
          <p:spPr>
            <a:xfrm>
              <a:off x="5029200" y="5657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מצוקה אזרחית גוברת</a:t>
              </a:r>
              <a:endParaRPr lang="he-IL" sz="2400" b="1" dirty="0"/>
            </a:p>
          </p:txBody>
        </p:sp>
        <p:pic>
          <p:nvPicPr>
            <p:cNvPr id="15"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2"/>
            <a:srcRect/>
            <a:stretch>
              <a:fillRect/>
            </a:stretch>
          </p:blipFill>
          <p:spPr bwMode="auto">
            <a:xfrm>
              <a:off x="2743200" y="3190104"/>
              <a:ext cx="2057400" cy="2438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8" name="TextBox 17"/>
            <p:cNvSpPr txBox="1"/>
            <p:nvPr/>
          </p:nvSpPr>
          <p:spPr>
            <a:xfrm>
              <a:off x="2895600" y="5657671"/>
              <a:ext cx="1658540"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מאבק לשחרור לאומי</a:t>
              </a:r>
              <a:endParaRPr lang="he-IL" sz="2400" b="1" dirty="0"/>
            </a:p>
          </p:txBody>
        </p:sp>
        <p:pic>
          <p:nvPicPr>
            <p:cNvPr id="16" name="Picture 15" descr="6f3bdb03-558f-4682-8bf8-0d7b80b76b5d.jpg"/>
            <p:cNvPicPr>
              <a:picLocks noChangeAspect="1"/>
            </p:cNvPicPr>
            <p:nvPr/>
          </p:nvPicPr>
          <p:blipFill>
            <a:blip r:embed="rId3" cstate="print"/>
            <a:srcRect b="25000"/>
            <a:stretch>
              <a:fillRect/>
            </a:stretch>
          </p:blipFill>
          <p:spPr>
            <a:xfrm>
              <a:off x="533400" y="3124200"/>
              <a:ext cx="2057400" cy="25043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7" name="TextBox 16"/>
            <p:cNvSpPr txBox="1"/>
            <p:nvPr/>
          </p:nvSpPr>
          <p:spPr>
            <a:xfrm>
              <a:off x="762000" y="5657671"/>
              <a:ext cx="1659731" cy="1200329"/>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2400" b="1" dirty="0" smtClean="0"/>
                <a:t>היערכות למהלך התקפי</a:t>
              </a:r>
              <a:endParaRPr lang="he-IL" sz="2400" b="1" dirty="0"/>
            </a:p>
          </p:txBody>
        </p:sp>
        <p:grpSp>
          <p:nvGrpSpPr>
            <p:cNvPr id="30" name="Group 29"/>
            <p:cNvGrpSpPr/>
            <p:nvPr/>
          </p:nvGrpSpPr>
          <p:grpSpPr>
            <a:xfrm>
              <a:off x="228600" y="381000"/>
              <a:ext cx="6653214" cy="2424111"/>
              <a:chOff x="204786" y="1690689"/>
              <a:chExt cx="6649805" cy="3186111"/>
            </a:xfrm>
          </p:grpSpPr>
          <p:sp>
            <p:nvSpPr>
              <p:cNvPr id="25" name="Left Brace 24"/>
              <p:cNvSpPr/>
              <p:nvPr/>
            </p:nvSpPr>
            <p:spPr bwMode="auto">
              <a:xfrm>
                <a:off x="204786" y="1690689"/>
                <a:ext cx="385270" cy="3186111"/>
              </a:xfrm>
              <a:prstGeom prst="leftBrace">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sp>
            <p:nvSpPr>
              <p:cNvPr id="26" name="Left Brace 25"/>
              <p:cNvSpPr/>
              <p:nvPr/>
            </p:nvSpPr>
            <p:spPr bwMode="auto">
              <a:xfrm rot="10800000">
                <a:off x="6567309" y="1690689"/>
                <a:ext cx="287282" cy="3186111"/>
              </a:xfrm>
              <a:prstGeom prst="leftBrace">
                <a:avLst>
                  <a:gd name="adj1" fmla="val 8333"/>
                  <a:gd name="adj2" fmla="val 50462"/>
                </a:avLst>
              </a:prstGeom>
              <a:ln w="38100"/>
            </p:spPr>
            <p:style>
              <a:lnRef idx="3">
                <a:schemeClr val="dk1"/>
              </a:lnRef>
              <a:fillRef idx="0">
                <a:schemeClr val="dk1"/>
              </a:fillRef>
              <a:effectRef idx="2">
                <a:schemeClr val="dk1"/>
              </a:effectRef>
              <a:fontRef idx="minor">
                <a:schemeClr val="tx1"/>
              </a:fontRef>
            </p:style>
            <p:txBody>
              <a:bodyPr rtlCol="1" anchor="ctr"/>
              <a:lstStyle/>
              <a:p>
                <a:pPr algn="ctr">
                  <a:defRPr/>
                </a:pPr>
                <a:endParaRPr lang="he-IL" b="1"/>
              </a:p>
            </p:txBody>
          </p:sp>
          <p:pic>
            <p:nvPicPr>
              <p:cNvPr id="27" name="Picture 26" descr="הפגנות.jpg"/>
              <p:cNvPicPr>
                <a:picLocks noChangeAspect="1"/>
              </p:cNvPicPr>
              <p:nvPr/>
            </p:nvPicPr>
            <p:blipFill>
              <a:blip r:embed="rId4"/>
              <a:stretch>
                <a:fillRect/>
              </a:stretch>
            </p:blipFill>
            <p:spPr>
              <a:xfrm>
                <a:off x="4645413" y="1829700"/>
                <a:ext cx="1924122" cy="2914477"/>
              </a:xfrm>
              <a:prstGeom prst="rect">
                <a:avLst/>
              </a:prstGeom>
            </p:spPr>
          </p:pic>
          <p:pic>
            <p:nvPicPr>
              <p:cNvPr id="28" name="Picture 27" descr="אמבולנסים.jpg"/>
              <p:cNvPicPr>
                <a:picLocks noChangeAspect="1"/>
              </p:cNvPicPr>
              <p:nvPr/>
            </p:nvPicPr>
            <p:blipFill>
              <a:blip r:embed="rId5"/>
              <a:stretch>
                <a:fillRect/>
              </a:stretch>
            </p:blipFill>
            <p:spPr>
              <a:xfrm>
                <a:off x="583375" y="1829700"/>
                <a:ext cx="1924123" cy="2914477"/>
              </a:xfrm>
              <a:prstGeom prst="rect">
                <a:avLst/>
              </a:prstGeom>
            </p:spPr>
          </p:pic>
          <p:pic>
            <p:nvPicPr>
              <p:cNvPr id="29" name="Picture 14" descr="תוצאת תמונה עבור צלפים עזה גדר"/>
              <p:cNvPicPr>
                <a:picLocks noChangeAspect="1" noChangeArrowheads="1"/>
              </p:cNvPicPr>
              <p:nvPr/>
            </p:nvPicPr>
            <p:blipFill>
              <a:blip r:embed="rId6"/>
              <a:srcRect/>
              <a:stretch>
                <a:fillRect/>
              </a:stretch>
            </p:blipFill>
            <p:spPr bwMode="auto">
              <a:xfrm>
                <a:off x="2604022" y="1829700"/>
                <a:ext cx="1941938" cy="2914477"/>
              </a:xfrm>
              <a:prstGeom prst="rect">
                <a:avLst/>
              </a:prstGeom>
              <a:noFill/>
            </p:spPr>
          </p:pic>
        </p:grpSp>
        <p:pic>
          <p:nvPicPr>
            <p:cNvPr id="28674" name="Picture 2" descr="תוצאת תמונה עבור מצוקה אזרחית ברצועה"/>
            <p:cNvPicPr>
              <a:picLocks noChangeAspect="1" noChangeArrowheads="1"/>
            </p:cNvPicPr>
            <p:nvPr/>
          </p:nvPicPr>
          <p:blipFill>
            <a:blip r:embed="rId7"/>
            <a:srcRect/>
            <a:stretch>
              <a:fillRect/>
            </a:stretch>
          </p:blipFill>
          <p:spPr bwMode="auto">
            <a:xfrm>
              <a:off x="5029200" y="3200400"/>
              <a:ext cx="1828800" cy="243839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629400" y="34290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smtClean="0"/>
              <a:t>התופעה הנצפית </a:t>
            </a:r>
          </a:p>
          <a:p>
            <a:pPr algn="ctr"/>
            <a:r>
              <a:rPr lang="he-IL" sz="2400" b="1" dirty="0" smtClean="0"/>
              <a:t>במציאות </a:t>
            </a:r>
            <a:endParaRPr lang="he-IL" sz="2400" dirty="0"/>
          </a:p>
        </p:txBody>
      </p:sp>
      <p:sp>
        <p:nvSpPr>
          <p:cNvPr id="9" name="Rectangle 8"/>
          <p:cNvSpPr/>
          <p:nvPr/>
        </p:nvSpPr>
        <p:spPr>
          <a:xfrm>
            <a:off x="7162800" y="39624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grpSp>
        <p:nvGrpSpPr>
          <p:cNvPr id="10"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מצוקה אזרחית גוברת</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מאבק לשחרור לאומי</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היערכות למהלך התקפי</a:t>
              </a:r>
              <a:endParaRPr lang="he-IL" sz="1200" b="1" dirty="0"/>
            </a:p>
          </p:txBody>
        </p:sp>
        <p:grpSp>
          <p:nvGrpSpPr>
            <p:cNvPr id="16"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3" name="Rectangle 22"/>
          <p:cNvSpPr/>
          <p:nvPr/>
        </p:nvSpPr>
        <p:spPr>
          <a:xfrm>
            <a:off x="0" y="2590800"/>
            <a:ext cx="9144000" cy="42672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smtClean="0"/>
              <a:t>התופעה הנצפית </a:t>
            </a:r>
          </a:p>
          <a:p>
            <a:pPr algn="ctr"/>
            <a:r>
              <a:rPr lang="he-IL" sz="2400" b="1" dirty="0" smtClean="0"/>
              <a:t>במציאות </a:t>
            </a:r>
            <a:endParaRPr lang="he-IL" sz="2400" dirty="0"/>
          </a:p>
        </p:txBody>
      </p:sp>
      <p:sp>
        <p:nvSpPr>
          <p:cNvPr id="9" name="Rectangle 8"/>
          <p:cNvSpPr/>
          <p:nvPr/>
        </p:nvSpPr>
        <p:spPr>
          <a:xfrm>
            <a:off x="7086600" y="37338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grpSp>
        <p:nvGrpSpPr>
          <p:cNvPr id="2"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מצוקה אזרחית גוברת</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מאבק לשחרור לאומי</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היערכות למהלך התקפי</a:t>
              </a:r>
              <a:endParaRPr lang="he-IL" sz="1200" b="1" dirty="0"/>
            </a:p>
          </p:txBody>
        </p:sp>
        <p:grpSp>
          <p:nvGrpSpPr>
            <p:cNvPr id="3"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
        <p:nvSpPr>
          <p:cNvPr id="24" name="Rectangle 23"/>
          <p:cNvSpPr/>
          <p:nvPr/>
        </p:nvSpPr>
        <p:spPr>
          <a:xfrm>
            <a:off x="0" y="1143000"/>
            <a:ext cx="9144000" cy="1524000"/>
          </a:xfrm>
          <a:prstGeom prst="rect">
            <a:avLst/>
          </a:prstGeom>
          <a:solidFill>
            <a:schemeClr val="bg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normAutofit fontScale="90000"/>
          </a:bodyPr>
          <a:lstStyle/>
          <a:p>
            <a:r>
              <a:rPr lang="he-IL" sz="3600" b="1" dirty="0" smtClean="0">
                <a:cs typeface="+mn-cs"/>
              </a:rPr>
              <a:t>תחום לימודי אסטרטגיה - מב"ל </a:t>
            </a:r>
            <a:r>
              <a:rPr lang="he-IL" sz="3600" b="1" dirty="0" smtClean="0">
                <a:cs typeface="+mn-cs"/>
              </a:rPr>
              <a:t>2019-2020</a:t>
            </a:r>
            <a:endParaRPr lang="he-IL" sz="3600" b="1" dirty="0">
              <a:cs typeface="+mn-cs"/>
            </a:endParaRPr>
          </a:p>
        </p:txBody>
      </p:sp>
      <p:sp>
        <p:nvSpPr>
          <p:cNvPr id="4" name="Oval 3"/>
          <p:cNvSpPr/>
          <p:nvPr/>
        </p:nvSpPr>
        <p:spPr>
          <a:xfrm>
            <a:off x="2743200" y="2438400"/>
            <a:ext cx="3581400" cy="2819400"/>
          </a:xfrm>
          <a:prstGeom prst="ellipse">
            <a:avLst/>
          </a:prstGeom>
        </p:spPr>
        <p:style>
          <a:lnRef idx="0">
            <a:schemeClr val="dk1"/>
          </a:lnRef>
          <a:fillRef idx="3">
            <a:schemeClr val="dk1"/>
          </a:fillRef>
          <a:effectRef idx="3">
            <a:schemeClr val="dk1"/>
          </a:effectRef>
          <a:fontRef idx="minor">
            <a:schemeClr val="lt1"/>
          </a:fontRef>
        </p:style>
        <p:txBody>
          <a:bodyPr rtlCol="1" anchor="ctr"/>
          <a:lstStyle/>
          <a:p>
            <a:pPr algn="ctr"/>
            <a:r>
              <a:rPr lang="he-IL" sz="2400" b="1" dirty="0" smtClean="0"/>
              <a:t>המשתתף במב"ל</a:t>
            </a:r>
            <a:endParaRPr lang="he-IL" sz="2400" b="1" dirty="0"/>
          </a:p>
        </p:txBody>
      </p:sp>
      <p:cxnSp>
        <p:nvCxnSpPr>
          <p:cNvPr id="6" name="Straight Arrow Connector 5"/>
          <p:cNvCxnSpPr/>
          <p:nvPr/>
        </p:nvCxnSpPr>
        <p:spPr>
          <a:xfrm flipV="1">
            <a:off x="685800" y="4648200"/>
            <a:ext cx="2429484" cy="13272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rot="19931705">
            <a:off x="819843" y="4836957"/>
            <a:ext cx="1810117" cy="400110"/>
          </a:xfrm>
          <a:prstGeom prst="rect">
            <a:avLst/>
          </a:prstGeom>
          <a:noFill/>
        </p:spPr>
        <p:txBody>
          <a:bodyPr wrap="square" rtlCol="1">
            <a:spAutoFit/>
          </a:bodyPr>
          <a:lstStyle/>
          <a:p>
            <a:pPr algn="ctr"/>
            <a:r>
              <a:rPr lang="he-IL" sz="2000" b="1" dirty="0" smtClean="0"/>
              <a:t>תפיסת העיצוב</a:t>
            </a:r>
            <a:endParaRPr lang="he-IL" sz="2000" b="1" dirty="0"/>
          </a:p>
        </p:txBody>
      </p:sp>
      <p:cxnSp>
        <p:nvCxnSpPr>
          <p:cNvPr id="8" name="Straight Arrow Connector 7"/>
          <p:cNvCxnSpPr/>
          <p:nvPr/>
        </p:nvCxnSpPr>
        <p:spPr>
          <a:xfrm rot="10800000">
            <a:off x="6019801" y="4540107"/>
            <a:ext cx="1905000" cy="1327292"/>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rot="2045590">
            <a:off x="6511613" y="4656610"/>
            <a:ext cx="1810117" cy="707886"/>
          </a:xfrm>
          <a:prstGeom prst="rect">
            <a:avLst/>
          </a:prstGeom>
          <a:noFill/>
        </p:spPr>
        <p:txBody>
          <a:bodyPr wrap="square" rtlCol="1">
            <a:spAutoFit/>
          </a:bodyPr>
          <a:lstStyle/>
          <a:p>
            <a:pPr algn="ctr"/>
            <a:r>
              <a:rPr lang="he-IL" sz="2000" b="1" dirty="0" smtClean="0"/>
              <a:t>חשיבה אסטרטגית </a:t>
            </a:r>
            <a:endParaRPr lang="he-IL" sz="2000" b="1" dirty="0"/>
          </a:p>
        </p:txBody>
      </p:sp>
      <p:cxnSp>
        <p:nvCxnSpPr>
          <p:cNvPr id="11" name="Straight Arrow Connector 10"/>
          <p:cNvCxnSpPr/>
          <p:nvPr/>
        </p:nvCxnSpPr>
        <p:spPr>
          <a:xfrm>
            <a:off x="609600" y="1600200"/>
            <a:ext cx="2362200" cy="1447800"/>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2" name="TextBox 11"/>
          <p:cNvSpPr txBox="1"/>
          <p:nvPr/>
        </p:nvSpPr>
        <p:spPr>
          <a:xfrm rot="1905275">
            <a:off x="705391" y="1523647"/>
            <a:ext cx="2227049" cy="707886"/>
          </a:xfrm>
          <a:prstGeom prst="rect">
            <a:avLst/>
          </a:prstGeom>
          <a:noFill/>
        </p:spPr>
        <p:txBody>
          <a:bodyPr wrap="square" rtlCol="1">
            <a:spAutoFit/>
          </a:bodyPr>
          <a:lstStyle/>
          <a:p>
            <a:pPr algn="ctr"/>
            <a:r>
              <a:rPr lang="he-IL" sz="2000" b="1" dirty="0" smtClean="0"/>
              <a:t>היסטוריה של מחשבה אסטרטגית</a:t>
            </a:r>
            <a:endParaRPr lang="he-IL" sz="2000" b="1" dirty="0"/>
          </a:p>
        </p:txBody>
      </p:sp>
      <p:cxnSp>
        <p:nvCxnSpPr>
          <p:cNvPr id="15" name="Straight Arrow Connector 14"/>
          <p:cNvCxnSpPr>
            <a:endCxn id="4" idx="7"/>
          </p:cNvCxnSpPr>
          <p:nvPr/>
        </p:nvCxnSpPr>
        <p:spPr>
          <a:xfrm rot="10800000" flipV="1">
            <a:off x="5800116" y="1752599"/>
            <a:ext cx="2124686" cy="1098691"/>
          </a:xfrm>
          <a:prstGeom prst="straightConnector1">
            <a:avLst/>
          </a:prstGeom>
          <a:ln w="127000">
            <a:tailEnd type="arrow"/>
          </a:ln>
        </p:spPr>
        <p:style>
          <a:lnRef idx="3">
            <a:schemeClr val="dk1"/>
          </a:lnRef>
          <a:fillRef idx="0">
            <a:schemeClr val="dk1"/>
          </a:fillRef>
          <a:effectRef idx="2">
            <a:schemeClr val="dk1"/>
          </a:effectRef>
          <a:fontRef idx="minor">
            <a:schemeClr val="tx1"/>
          </a:fontRef>
        </p:style>
      </p:cxnSp>
      <p:sp>
        <p:nvSpPr>
          <p:cNvPr id="16" name="TextBox 15"/>
          <p:cNvSpPr txBox="1"/>
          <p:nvPr/>
        </p:nvSpPr>
        <p:spPr>
          <a:xfrm rot="20029358">
            <a:off x="5596220" y="1201146"/>
            <a:ext cx="2227049" cy="1015663"/>
          </a:xfrm>
          <a:prstGeom prst="rect">
            <a:avLst/>
          </a:prstGeom>
          <a:noFill/>
        </p:spPr>
        <p:txBody>
          <a:bodyPr wrap="square" rtlCol="1">
            <a:spAutoFit/>
          </a:bodyPr>
          <a:lstStyle/>
          <a:p>
            <a:pPr algn="ctr"/>
            <a:r>
              <a:rPr lang="he-IL" sz="2000" b="1" dirty="0" smtClean="0"/>
              <a:t>התנסויות </a:t>
            </a:r>
          </a:p>
          <a:p>
            <a:pPr algn="ctr"/>
            <a:r>
              <a:rPr lang="he-IL" sz="2000" b="1" dirty="0" smtClean="0"/>
              <a:t>ותרגילים בתחום האסטרטגיה</a:t>
            </a:r>
            <a:endParaRPr lang="he-IL" sz="20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תוצאת תמונה עבור קצה הקרחון"/>
          <p:cNvPicPr>
            <a:picLocks noChangeAspect="1" noChangeArrowheads="1"/>
          </p:cNvPicPr>
          <p:nvPr/>
        </p:nvPicPr>
        <p:blipFill>
          <a:blip r:embed="rId2"/>
          <a:srcRect l="40817" r="20699"/>
          <a:stretch>
            <a:fillRect/>
          </a:stretch>
        </p:blipFill>
        <p:spPr bwMode="auto">
          <a:xfrm>
            <a:off x="3886200" y="1143000"/>
            <a:ext cx="2514600" cy="5410200"/>
          </a:xfrm>
          <a:prstGeom prst="rect">
            <a:avLst/>
          </a:prstGeom>
          <a:noFill/>
        </p:spPr>
      </p:pic>
      <p:sp>
        <p:nvSpPr>
          <p:cNvPr id="6" name="Title 5"/>
          <p:cNvSpPr>
            <a:spLocks noGrp="1"/>
          </p:cNvSpPr>
          <p:nvPr>
            <p:ph type="title"/>
          </p:nvPr>
        </p:nvSpPr>
        <p:spPr>
          <a:xfrm>
            <a:off x="457200" y="274638"/>
            <a:ext cx="8229600" cy="715962"/>
          </a:xfrm>
        </p:spPr>
        <p:txBody>
          <a:bodyPr>
            <a:normAutofit/>
          </a:bodyPr>
          <a:lstStyle/>
          <a:p>
            <a:r>
              <a:rPr lang="he-IL" sz="3600" b="1" dirty="0" smtClean="0">
                <a:cs typeface="+mn-cs"/>
              </a:rPr>
              <a:t>ההפגנות בגדר - קצה הקרחון?</a:t>
            </a:r>
            <a:endParaRPr lang="he-IL" sz="3600" b="1" dirty="0">
              <a:cs typeface="+mn-cs"/>
            </a:endParaRPr>
          </a:p>
        </p:txBody>
      </p:sp>
      <p:sp>
        <p:nvSpPr>
          <p:cNvPr id="4" name="Right Brace 3"/>
          <p:cNvSpPr/>
          <p:nvPr/>
        </p:nvSpPr>
        <p:spPr>
          <a:xfrm>
            <a:off x="6477000" y="3276600"/>
            <a:ext cx="533400" cy="32004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7" name="Right Brace 6"/>
          <p:cNvSpPr/>
          <p:nvPr/>
        </p:nvSpPr>
        <p:spPr>
          <a:xfrm>
            <a:off x="6400800" y="1219200"/>
            <a:ext cx="533400" cy="1371600"/>
          </a:xfrm>
          <a:prstGeom prst="rightBrace">
            <a:avLst/>
          </a:prstGeom>
        </p:spPr>
        <p:style>
          <a:lnRef idx="3">
            <a:schemeClr val="dk1"/>
          </a:lnRef>
          <a:fillRef idx="0">
            <a:schemeClr val="dk1"/>
          </a:fillRef>
          <a:effectRef idx="2">
            <a:schemeClr val="dk1"/>
          </a:effectRef>
          <a:fontRef idx="minor">
            <a:schemeClr val="tx1"/>
          </a:fontRef>
        </p:style>
        <p:txBody>
          <a:bodyPr rtlCol="1" anchor="ctr"/>
          <a:lstStyle/>
          <a:p>
            <a:pPr algn="ctr"/>
            <a:endParaRPr lang="he-IL"/>
          </a:p>
        </p:txBody>
      </p:sp>
      <p:sp>
        <p:nvSpPr>
          <p:cNvPr id="8" name="Rectangle 7"/>
          <p:cNvSpPr/>
          <p:nvPr/>
        </p:nvSpPr>
        <p:spPr>
          <a:xfrm>
            <a:off x="6836958" y="1600200"/>
            <a:ext cx="2307042" cy="830997"/>
          </a:xfrm>
          <a:prstGeom prst="rect">
            <a:avLst/>
          </a:prstGeom>
        </p:spPr>
        <p:txBody>
          <a:bodyPr wrap="none">
            <a:spAutoFit/>
          </a:bodyPr>
          <a:lstStyle/>
          <a:p>
            <a:pPr algn="ctr"/>
            <a:r>
              <a:rPr lang="he-IL" sz="2400" b="1" dirty="0" smtClean="0"/>
              <a:t>התופעה הנצפית </a:t>
            </a:r>
          </a:p>
          <a:p>
            <a:pPr algn="ctr"/>
            <a:r>
              <a:rPr lang="he-IL" sz="2400" b="1" dirty="0" smtClean="0"/>
              <a:t>במציאות </a:t>
            </a:r>
            <a:endParaRPr lang="he-IL" sz="2400" dirty="0"/>
          </a:p>
        </p:txBody>
      </p:sp>
      <p:sp>
        <p:nvSpPr>
          <p:cNvPr id="9" name="Rectangle 8"/>
          <p:cNvSpPr/>
          <p:nvPr/>
        </p:nvSpPr>
        <p:spPr>
          <a:xfrm>
            <a:off x="7086600" y="3733800"/>
            <a:ext cx="1981200" cy="1938992"/>
          </a:xfrm>
          <a:prstGeom prst="rect">
            <a:avLst/>
          </a:prstGeom>
        </p:spPr>
        <p:txBody>
          <a:bodyPr wrap="square">
            <a:spAutoFit/>
          </a:bodyPr>
          <a:lstStyle/>
          <a:p>
            <a:pPr algn="ctr"/>
            <a:r>
              <a:rPr lang="he-IL" sz="2400" b="1" dirty="0" smtClean="0"/>
              <a:t>תפיסות פרשניות שונות להסבר התופעה הנצפית</a:t>
            </a:r>
            <a:endParaRPr lang="he-IL" sz="2400" b="1" dirty="0"/>
          </a:p>
        </p:txBody>
      </p:sp>
      <p:grpSp>
        <p:nvGrpSpPr>
          <p:cNvPr id="2" name="Group 9"/>
          <p:cNvGrpSpPr/>
          <p:nvPr/>
        </p:nvGrpSpPr>
        <p:grpSpPr>
          <a:xfrm>
            <a:off x="180657" y="1142999"/>
            <a:ext cx="3476943" cy="5410201"/>
            <a:chOff x="557217" y="589001"/>
            <a:chExt cx="6324601" cy="5410201"/>
          </a:xfrm>
        </p:grpSpPr>
        <p:sp>
          <p:nvSpPr>
            <p:cNvPr id="11" name="TextBox 10"/>
            <p:cNvSpPr txBox="1"/>
            <p:nvPr/>
          </p:nvSpPr>
          <p:spPr>
            <a:xfrm>
              <a:off x="50530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מצוקה אזרחית גוברת</a:t>
              </a:r>
              <a:endParaRPr lang="he-IL" sz="1200" b="1" dirty="0"/>
            </a:p>
          </p:txBody>
        </p:sp>
        <p:pic>
          <p:nvPicPr>
            <p:cNvPr id="12" name="Picture 6" descr="מפגין מניף דגל ליד גדר המערכת ממזרח לעיר עזה. ברקע: חיילים חוסים מאחורי תלולית עפר מצדה השני של הגדר. צילום: מוחמד סאלם, רויטרס, 20.11.15"/>
            <p:cNvPicPr>
              <a:picLocks noChangeAspect="1" noChangeArrowheads="1"/>
            </p:cNvPicPr>
            <p:nvPr/>
          </p:nvPicPr>
          <p:blipFill>
            <a:blip r:embed="rId3"/>
            <a:srcRect/>
            <a:stretch>
              <a:fillRect/>
            </a:stretch>
          </p:blipFill>
          <p:spPr bwMode="auto">
            <a:xfrm>
              <a:off x="2767016" y="2178905"/>
              <a:ext cx="2057401" cy="296778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TextBox 12"/>
            <p:cNvSpPr txBox="1"/>
            <p:nvPr/>
          </p:nvSpPr>
          <p:spPr>
            <a:xfrm>
              <a:off x="2919417" y="5352871"/>
              <a:ext cx="1658539"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מאבק לשחרור לאומי</a:t>
              </a:r>
              <a:endParaRPr lang="he-IL" sz="1200" b="1" dirty="0"/>
            </a:p>
          </p:txBody>
        </p:sp>
        <p:pic>
          <p:nvPicPr>
            <p:cNvPr id="14" name="Picture 13" descr="6f3bdb03-558f-4682-8bf8-0d7b80b76b5d.jpg"/>
            <p:cNvPicPr>
              <a:picLocks noChangeAspect="1"/>
            </p:cNvPicPr>
            <p:nvPr/>
          </p:nvPicPr>
          <p:blipFill>
            <a:blip r:embed="rId4" cstate="print"/>
            <a:srcRect b="25000"/>
            <a:stretch>
              <a:fillRect/>
            </a:stretch>
          </p:blipFill>
          <p:spPr>
            <a:xfrm>
              <a:off x="557217" y="2113002"/>
              <a:ext cx="2057401" cy="3048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5" name="TextBox 14"/>
            <p:cNvSpPr txBox="1"/>
            <p:nvPr/>
          </p:nvSpPr>
          <p:spPr>
            <a:xfrm>
              <a:off x="785816" y="5352871"/>
              <a:ext cx="1659730" cy="646331"/>
            </a:xfrm>
            <a:prstGeom prst="rect">
              <a:avLst/>
            </a:prstGeom>
          </p:spPr>
          <p:style>
            <a:lnRef idx="0">
              <a:schemeClr val="dk1"/>
            </a:lnRef>
            <a:fillRef idx="3">
              <a:schemeClr val="dk1"/>
            </a:fillRef>
            <a:effectRef idx="3">
              <a:schemeClr val="dk1"/>
            </a:effectRef>
            <a:fontRef idx="minor">
              <a:schemeClr val="lt1"/>
            </a:fontRef>
          </p:style>
          <p:txBody>
            <a:bodyPr rtlCol="1">
              <a:spAutoFit/>
            </a:bodyPr>
            <a:lstStyle/>
            <a:p>
              <a:pPr algn="ctr">
                <a:defRPr/>
              </a:pPr>
              <a:r>
                <a:rPr lang="he-IL" sz="1200" b="1" dirty="0" smtClean="0"/>
                <a:t>היערכות למהלך התקפי</a:t>
              </a:r>
              <a:endParaRPr lang="he-IL" sz="1200" b="1" dirty="0"/>
            </a:p>
          </p:txBody>
        </p:sp>
        <p:grpSp>
          <p:nvGrpSpPr>
            <p:cNvPr id="3" name="Group 29"/>
            <p:cNvGrpSpPr/>
            <p:nvPr/>
          </p:nvGrpSpPr>
          <p:grpSpPr>
            <a:xfrm>
              <a:off x="607382" y="589001"/>
              <a:ext cx="5989238" cy="1295401"/>
              <a:chOff x="583373" y="1964073"/>
              <a:chExt cx="5986162" cy="1702600"/>
            </a:xfrm>
          </p:grpSpPr>
          <p:pic>
            <p:nvPicPr>
              <p:cNvPr id="20" name="Picture 19" descr="הפגנות.jpg"/>
              <p:cNvPicPr>
                <a:picLocks noChangeAspect="1"/>
              </p:cNvPicPr>
              <p:nvPr/>
            </p:nvPicPr>
            <p:blipFill>
              <a:blip r:embed="rId5"/>
              <a:stretch>
                <a:fillRect/>
              </a:stretch>
            </p:blipFill>
            <p:spPr>
              <a:xfrm>
                <a:off x="4645413" y="1964073"/>
                <a:ext cx="1924122" cy="1702600"/>
              </a:xfrm>
              <a:prstGeom prst="rect">
                <a:avLst/>
              </a:prstGeom>
            </p:spPr>
          </p:pic>
          <p:pic>
            <p:nvPicPr>
              <p:cNvPr id="21" name="Picture 20" descr="אמבולנסים.jpg"/>
              <p:cNvPicPr>
                <a:picLocks noChangeAspect="1"/>
              </p:cNvPicPr>
              <p:nvPr/>
            </p:nvPicPr>
            <p:blipFill>
              <a:blip r:embed="rId6" cstate="print"/>
              <a:stretch>
                <a:fillRect/>
              </a:stretch>
            </p:blipFill>
            <p:spPr>
              <a:xfrm>
                <a:off x="583373" y="1964073"/>
                <a:ext cx="1924124" cy="1702600"/>
              </a:xfrm>
              <a:prstGeom prst="rect">
                <a:avLst/>
              </a:prstGeom>
            </p:spPr>
          </p:pic>
          <p:pic>
            <p:nvPicPr>
              <p:cNvPr id="22" name="Picture 14" descr="תוצאת תמונה עבור צלפים עזה גדר"/>
              <p:cNvPicPr>
                <a:picLocks noChangeAspect="1" noChangeArrowheads="1"/>
              </p:cNvPicPr>
              <p:nvPr/>
            </p:nvPicPr>
            <p:blipFill>
              <a:blip r:embed="rId7" cstate="print"/>
              <a:srcRect/>
              <a:stretch>
                <a:fillRect/>
              </a:stretch>
            </p:blipFill>
            <p:spPr bwMode="auto">
              <a:xfrm>
                <a:off x="2604021" y="1964073"/>
                <a:ext cx="1941939" cy="1702600"/>
              </a:xfrm>
              <a:prstGeom prst="rect">
                <a:avLst/>
              </a:prstGeom>
              <a:noFill/>
            </p:spPr>
          </p:pic>
        </p:grpSp>
        <p:pic>
          <p:nvPicPr>
            <p:cNvPr id="17" name="Picture 2" descr="תוצאת תמונה עבור מצוקה אזרחית ברצועה"/>
            <p:cNvPicPr>
              <a:picLocks noChangeAspect="1" noChangeArrowheads="1"/>
            </p:cNvPicPr>
            <p:nvPr/>
          </p:nvPicPr>
          <p:blipFill>
            <a:blip r:embed="rId8"/>
            <a:srcRect/>
            <a:stretch>
              <a:fillRect/>
            </a:stretch>
          </p:blipFill>
          <p:spPr bwMode="auto">
            <a:xfrm>
              <a:off x="5053018" y="2189202"/>
              <a:ext cx="1828800" cy="296778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תכנון</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0"/>
            <a:ext cx="8229600" cy="838200"/>
          </a:xfrm>
        </p:spPr>
        <p:txBody>
          <a:bodyPr>
            <a:normAutofit/>
          </a:bodyPr>
          <a:lstStyle/>
          <a:p>
            <a:r>
              <a:rPr lang="he-IL" sz="3600" b="1" dirty="0" smtClean="0">
                <a:cs typeface="+mn-cs"/>
              </a:rPr>
              <a:t>בין אינטרסים לערכים</a:t>
            </a:r>
            <a:endParaRPr lang="he-IL" sz="3600" b="1" dirty="0">
              <a:cs typeface="+mn-cs"/>
            </a:endParaRPr>
          </a:p>
        </p:txBody>
      </p:sp>
      <p:sp>
        <p:nvSpPr>
          <p:cNvPr id="33794" name="AutoShape 2" descr="blob:https://web.whatsapp.com/adbb3b5a-b60b-4ed8-b88b-06a9e85527c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7" name="Picture 6" descr="ילד פצוע.jpg"/>
          <p:cNvPicPr>
            <a:picLocks noChangeAspect="1"/>
          </p:cNvPicPr>
          <p:nvPr/>
        </p:nvPicPr>
        <p:blipFill>
          <a:blip r:embed="rId2"/>
          <a:stretch>
            <a:fillRect/>
          </a:stretch>
        </p:blipFill>
        <p:spPr>
          <a:xfrm>
            <a:off x="0" y="1524000"/>
            <a:ext cx="3429000" cy="2741106"/>
          </a:xfrm>
          <a:prstGeom prst="rect">
            <a:avLst/>
          </a:prstGeom>
          <a:noFill/>
          <a:ln w="9525">
            <a:solidFill>
              <a:schemeClr val="tx1"/>
            </a:solidFill>
            <a:miter lim="800000"/>
            <a:headEnd/>
            <a:tailEnd/>
          </a:ln>
          <a:effectLst/>
        </p:spPr>
      </p:pic>
      <p:sp>
        <p:nvSpPr>
          <p:cNvPr id="8" name="Left-Right Arrow 7"/>
          <p:cNvSpPr/>
          <p:nvPr/>
        </p:nvSpPr>
        <p:spPr>
          <a:xfrm>
            <a:off x="3505200" y="29718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pic>
        <p:nvPicPr>
          <p:cNvPr id="33796" name="Picture 4" descr="תמונה קשורה"/>
          <p:cNvPicPr>
            <a:picLocks noChangeAspect="1" noChangeArrowheads="1"/>
          </p:cNvPicPr>
          <p:nvPr/>
        </p:nvPicPr>
        <p:blipFill>
          <a:blip r:embed="rId3"/>
          <a:srcRect/>
          <a:stretch>
            <a:fillRect/>
          </a:stretch>
        </p:blipFill>
        <p:spPr bwMode="auto">
          <a:xfrm>
            <a:off x="5943600" y="1524000"/>
            <a:ext cx="3157538" cy="2819400"/>
          </a:xfrm>
          <a:prstGeom prst="rect">
            <a:avLst/>
          </a:prstGeom>
          <a:noFill/>
          <a:ln w="9525">
            <a:solidFill>
              <a:schemeClr val="tx1"/>
            </a:solidFill>
            <a:miter lim="800000"/>
            <a:headEnd/>
            <a:tailEnd/>
          </a:ln>
          <a:effectLst/>
        </p:spPr>
      </p:pic>
      <p:sp>
        <p:nvSpPr>
          <p:cNvPr id="10" name="TextBox 9"/>
          <p:cNvSpPr txBox="1"/>
          <p:nvPr/>
        </p:nvSpPr>
        <p:spPr>
          <a:xfrm>
            <a:off x="1219200" y="4191000"/>
            <a:ext cx="6629400" cy="830997"/>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400" b="1" dirty="0" smtClean="0"/>
              <a:t>אך מונעים חציית גדר (אינטרס) ובה בעת מונעים גם פגיעה בבלתי-מעורבים (ערכים)</a:t>
            </a:r>
            <a:endParaRPr lang="he-IL"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l="26940" t="22917" r="34993" b="22917"/>
          <a:stretch>
            <a:fillRect/>
          </a:stretch>
        </p:blipFill>
        <p:spPr bwMode="auto">
          <a:xfrm>
            <a:off x="0" y="2133600"/>
            <a:ext cx="3276600" cy="2590800"/>
          </a:xfrm>
          <a:prstGeom prst="rect">
            <a:avLst/>
          </a:prstGeom>
          <a:noFill/>
          <a:ln w="9525">
            <a:solidFill>
              <a:schemeClr val="tx1"/>
            </a:solidFill>
            <a:miter lim="800000"/>
            <a:headEnd/>
            <a:tailEnd/>
          </a:ln>
          <a:effectLst/>
        </p:spPr>
      </p:pic>
      <p:pic>
        <p:nvPicPr>
          <p:cNvPr id="4" name="Picture 8" descr="תוצאת תמונה עבור כלכלת רצועת עזה"/>
          <p:cNvPicPr>
            <a:picLocks noChangeAspect="1" noChangeArrowheads="1"/>
          </p:cNvPicPr>
          <p:nvPr/>
        </p:nvPicPr>
        <p:blipFill>
          <a:blip r:embed="rId3"/>
          <a:srcRect/>
          <a:stretch>
            <a:fillRect/>
          </a:stretch>
        </p:blipFill>
        <p:spPr bwMode="auto">
          <a:xfrm>
            <a:off x="5867400" y="2133600"/>
            <a:ext cx="3276600" cy="2590800"/>
          </a:xfrm>
          <a:prstGeom prst="rect">
            <a:avLst/>
          </a:prstGeom>
          <a:noFill/>
          <a:ln w="9525">
            <a:solidFill>
              <a:schemeClr val="tx1"/>
            </a:solidFill>
            <a:miter lim="800000"/>
            <a:headEnd/>
            <a:tailEnd/>
          </a:ln>
          <a:effectLst/>
        </p:spPr>
      </p:pic>
      <p:sp>
        <p:nvSpPr>
          <p:cNvPr id="5" name="Left-Right Arrow 4"/>
          <p:cNvSpPr/>
          <p:nvPr/>
        </p:nvSpPr>
        <p:spPr>
          <a:xfrm>
            <a:off x="3429000" y="3124200"/>
            <a:ext cx="2286000" cy="609600"/>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he-IL"/>
          </a:p>
        </p:txBody>
      </p:sp>
      <p:sp>
        <p:nvSpPr>
          <p:cNvPr id="6" name="TextBox 5"/>
          <p:cNvSpPr txBox="1"/>
          <p:nvPr/>
        </p:nvSpPr>
        <p:spPr>
          <a:xfrm>
            <a:off x="990600" y="4514671"/>
            <a:ext cx="7010400" cy="1200329"/>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ctr"/>
            <a:r>
              <a:rPr lang="he-IL" sz="2400" b="1" dirty="0" smtClean="0"/>
              <a:t>אך משפרים את מצבם של העזתים (רעיונות) מבלי לחזק את כוחו הצבאי והפוליטי של חמאס או להצטייר כך בעיני הציבור הישראלי (חומר) </a:t>
            </a:r>
            <a:endParaRPr lang="he-IL" sz="2400" b="1" dirty="0"/>
          </a:p>
        </p:txBody>
      </p:sp>
      <p:sp>
        <p:nvSpPr>
          <p:cNvPr id="8" name="Title 3"/>
          <p:cNvSpPr txBox="1">
            <a:spLocks/>
          </p:cNvSpPr>
          <p:nvPr/>
        </p:nvSpPr>
        <p:spPr>
          <a:xfrm>
            <a:off x="533400" y="0"/>
            <a:ext cx="8229600" cy="8382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he-IL" sz="3600" b="1" i="0" u="none" strike="noStrike" kern="1200" cap="none" spc="0" normalizeH="0" baseline="0" noProof="0" smtClean="0">
                <a:ln>
                  <a:noFill/>
                </a:ln>
                <a:solidFill>
                  <a:schemeClr val="tx1"/>
                </a:solidFill>
                <a:effectLst/>
                <a:uLnTx/>
                <a:uFillTx/>
                <a:latin typeface="+mj-lt"/>
                <a:ea typeface="+mj-ea"/>
                <a:cs typeface="+mn-cs"/>
              </a:rPr>
              <a:t>בין אינטרסים לערכים</a:t>
            </a:r>
            <a:endParaRPr kumimoji="0" lang="he-IL" sz="3600" b="1" i="0" u="none" strike="noStrike" kern="1200" cap="none" spc="0" normalizeH="0" baseline="0" noProof="0" dirty="0">
              <a:ln>
                <a:noFill/>
              </a:ln>
              <a:solidFill>
                <a:schemeClr val="tx1"/>
              </a:solidFill>
              <a:effectLst/>
              <a:uLnTx/>
              <a:uFillTx/>
              <a:latin typeface="+mj-lt"/>
              <a:ea typeface="+mj-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he-IL" sz="3600" b="1" dirty="0" smtClean="0">
                <a:cs typeface="+mn-cs"/>
              </a:rPr>
              <a:t>בין חזון למימוש, בין תכנון לפעולה</a:t>
            </a:r>
            <a:endParaRPr lang="he-IL" sz="3600" b="1" dirty="0">
              <a:cs typeface="+mn-cs"/>
            </a:endParaRPr>
          </a:p>
        </p:txBody>
      </p:sp>
      <p:sp>
        <p:nvSpPr>
          <p:cNvPr id="38914" name="AutoShape 2" descr="blob:https://web.whatsapp.com/05571d25-b0b7-4a4c-83a3-ddc6367dac4f"/>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8916" name="AutoShape 4" descr="blob:https://web.whatsapp.com/ab6cf352-82ae-4e7d-ad80-45bb90e38dec"/>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6" name="Picture 5" descr="תכנון.jpg"/>
          <p:cNvPicPr>
            <a:picLocks noChangeAspect="1"/>
          </p:cNvPicPr>
          <p:nvPr/>
        </p:nvPicPr>
        <p:blipFill>
          <a:blip r:embed="rId2"/>
          <a:stretch>
            <a:fillRect/>
          </a:stretch>
        </p:blipFill>
        <p:spPr>
          <a:xfrm>
            <a:off x="228600" y="1219200"/>
            <a:ext cx="6781800" cy="4526852"/>
          </a:xfrm>
          <a:prstGeom prst="rect">
            <a:avLst/>
          </a:prstGeom>
        </p:spPr>
      </p:pic>
      <p:sp>
        <p:nvSpPr>
          <p:cNvPr id="38918" name="AutoShape 6" descr="blob:https://web.whatsapp.com/48308073-4ccd-4cdb-a26c-08641f788811"/>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8" name="Picture 7" descr="וירוב בשטח.jpg"/>
          <p:cNvPicPr>
            <a:picLocks noChangeAspect="1"/>
          </p:cNvPicPr>
          <p:nvPr/>
        </p:nvPicPr>
        <p:blipFill>
          <a:blip r:embed="rId3"/>
          <a:stretch>
            <a:fillRect/>
          </a:stretch>
        </p:blipFill>
        <p:spPr>
          <a:xfrm>
            <a:off x="6248400" y="2133600"/>
            <a:ext cx="2452688" cy="436033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תוצאת תמונה עבור משאיות בכרם שלום"/>
          <p:cNvPicPr>
            <a:picLocks noChangeAspect="1" noChangeArrowheads="1"/>
          </p:cNvPicPr>
          <p:nvPr/>
        </p:nvPicPr>
        <p:blipFill>
          <a:blip r:embed="rId3"/>
          <a:srcRect/>
          <a:stretch>
            <a:fillRect/>
          </a:stretch>
        </p:blipFill>
        <p:spPr bwMode="auto">
          <a:xfrm>
            <a:off x="381000" y="1447800"/>
            <a:ext cx="6865398" cy="4419600"/>
          </a:xfrm>
          <a:prstGeom prst="rect">
            <a:avLst/>
          </a:prstGeom>
          <a:noFill/>
        </p:spPr>
      </p:pic>
      <p:sp>
        <p:nvSpPr>
          <p:cNvPr id="2" name="Title 1"/>
          <p:cNvSpPr>
            <a:spLocks noGrp="1"/>
          </p:cNvSpPr>
          <p:nvPr>
            <p:ph type="title"/>
          </p:nvPr>
        </p:nvSpPr>
        <p:spPr/>
        <p:txBody>
          <a:bodyPr>
            <a:normAutofit/>
          </a:bodyPr>
          <a:lstStyle/>
          <a:p>
            <a:r>
              <a:rPr lang="he-IL" sz="3600" b="1" dirty="0" smtClean="0">
                <a:cs typeface="+mn-cs"/>
              </a:rPr>
              <a:t>ההיגיון הפרדוקסלי של תכנון האסטרטגיה</a:t>
            </a:r>
            <a:endParaRPr lang="he-IL" sz="3600" b="1" dirty="0">
              <a:cs typeface="+mn-cs"/>
            </a:endParaRPr>
          </a:p>
        </p:txBody>
      </p:sp>
      <p:sp>
        <p:nvSpPr>
          <p:cNvPr id="37892" name="AutoShape 4" descr="תוצאת תמונה עבור השליח הקטארי ל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37894" name="Picture 6" descr="תוצאת תמונה עבור השליח הקטארי לעזה"/>
          <p:cNvPicPr>
            <a:picLocks noChangeAspect="1" noChangeArrowheads="1"/>
          </p:cNvPicPr>
          <p:nvPr/>
        </p:nvPicPr>
        <p:blipFill>
          <a:blip r:embed="rId4"/>
          <a:srcRect/>
          <a:stretch>
            <a:fillRect/>
          </a:stretch>
        </p:blipFill>
        <p:spPr bwMode="auto">
          <a:xfrm>
            <a:off x="5105400" y="4191000"/>
            <a:ext cx="3784619" cy="2333626"/>
          </a:xfrm>
          <a:prstGeom prst="rect">
            <a:avLst/>
          </a:prstGeom>
          <a:noFill/>
        </p:spPr>
      </p:pic>
      <p:sp>
        <p:nvSpPr>
          <p:cNvPr id="15362" name="AutoShape 2" descr="מעבר כרם שלום - אייטם למגזין, 2 באפריל 2018 (מערכת וואלה! NEWS , אמיר בוחב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אמצע ואמצוע</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he-IL" sz="3600" b="1" dirty="0" smtClean="0">
                <a:cs typeface="+mn-cs"/>
              </a:rPr>
              <a:t>הנחיות </a:t>
            </a:r>
            <a:r>
              <a:rPr lang="he-IL" sz="3600" b="1" dirty="0" smtClean="0">
                <a:cs typeface="+mn-cs"/>
              </a:rPr>
              <a:t>דרג מדיני </a:t>
            </a:r>
            <a:r>
              <a:rPr lang="he-IL" sz="3600" b="1" dirty="0" smtClean="0">
                <a:cs typeface="+mn-cs"/>
              </a:rPr>
              <a:t>עם סתירות</a:t>
            </a:r>
            <a:endParaRPr lang="he-IL" sz="3600" b="1" dirty="0">
              <a:cs typeface="+mn-cs"/>
            </a:endParaRPr>
          </a:p>
        </p:txBody>
      </p:sp>
      <p:pic>
        <p:nvPicPr>
          <p:cNvPr id="6" name="Content Placeholder 5" descr="דרג מדיני.jpg"/>
          <p:cNvPicPr>
            <a:picLocks noGrp="1" noChangeAspect="1"/>
          </p:cNvPicPr>
          <p:nvPr>
            <p:ph idx="1"/>
          </p:nvPr>
        </p:nvPicPr>
        <p:blipFill>
          <a:blip r:embed="rId3"/>
          <a:stretch>
            <a:fillRect/>
          </a:stretch>
        </p:blipFill>
        <p:spPr>
          <a:xfrm>
            <a:off x="557842" y="1600200"/>
            <a:ext cx="8028316" cy="4525963"/>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a:srcRect/>
          <a:stretch>
            <a:fillRect/>
          </a:stretch>
        </p:blipFill>
        <p:spPr bwMode="auto">
          <a:xfrm>
            <a:off x="3352800" y="3048000"/>
            <a:ext cx="3733800" cy="1981200"/>
          </a:xfrm>
          <a:prstGeom prst="rect">
            <a:avLst/>
          </a:prstGeom>
          <a:noFill/>
        </p:spPr>
      </p:pic>
      <p:sp>
        <p:nvSpPr>
          <p:cNvPr id="3" name="Title 2"/>
          <p:cNvSpPr>
            <a:spLocks noGrp="1"/>
          </p:cNvSpPr>
          <p:nvPr>
            <p:ph type="title"/>
          </p:nvPr>
        </p:nvSpPr>
        <p:spPr/>
        <p:txBody>
          <a:bodyPr>
            <a:normAutofit/>
          </a:bodyPr>
          <a:lstStyle/>
          <a:p>
            <a:r>
              <a:rPr lang="he-IL" sz="3600" b="1" dirty="0" smtClean="0">
                <a:cs typeface="+mn-cs"/>
              </a:rPr>
              <a:t>שורה של כלים טקטים</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ריסוס גז מדמיע</a:t>
            </a:r>
            <a:endParaRPr lang="he-IL" sz="2400" b="1" dirty="0"/>
          </a:p>
        </p:txBody>
      </p:sp>
      <p:pic>
        <p:nvPicPr>
          <p:cNvPr id="6" name="Picture 5" descr="מגדל תצפחת.jpg"/>
          <p:cNvPicPr>
            <a:picLocks noChangeAspect="1"/>
          </p:cNvPicPr>
          <p:nvPr/>
        </p:nvPicPr>
        <p:blipFill>
          <a:blip r:embed="rId6"/>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תצפיות</a:t>
            </a:r>
            <a:endParaRPr lang="he-IL" sz="2400" b="1" dirty="0"/>
          </a:p>
        </p:txBody>
      </p:sp>
      <p:pic>
        <p:nvPicPr>
          <p:cNvPr id="32782" name="Picture 14" descr="תוצאת תמונה עבור עזה צלפים"/>
          <p:cNvPicPr>
            <a:picLocks noChangeAspect="1" noChangeArrowheads="1"/>
          </p:cNvPicPr>
          <p:nvPr/>
        </p:nvPicPr>
        <p:blipFill>
          <a:blip r:embed="rId7"/>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צלפים</a:t>
            </a:r>
            <a:endParaRPr lang="he-IL" sz="2400" b="1" dirty="0"/>
          </a:p>
        </p:txBody>
      </p:sp>
      <p:pic>
        <p:nvPicPr>
          <p:cNvPr id="32786" name="Picture 18" descr="תוצאת תמונה עבור טנקים גזר עזה"/>
          <p:cNvPicPr>
            <a:picLocks noChangeAspect="1" noChangeArrowheads="1"/>
          </p:cNvPicPr>
          <p:nvPr/>
        </p:nvPicPr>
        <p:blipFill>
          <a:blip r:embed="rId8"/>
          <a:srcRect/>
          <a:stretch>
            <a:fillRect/>
          </a:stretch>
        </p:blipFill>
        <p:spPr bwMode="auto">
          <a:xfrm>
            <a:off x="0" y="1295400"/>
            <a:ext cx="2971800" cy="1752600"/>
          </a:xfrm>
          <a:prstGeom prst="rect">
            <a:avLst/>
          </a:prstGeom>
          <a:noFill/>
        </p:spPr>
      </p:pic>
      <p:sp>
        <p:nvSpPr>
          <p:cNvPr id="19" name="TextBox 18"/>
          <p:cNvSpPr txBox="1"/>
          <p:nvPr/>
        </p:nvSpPr>
        <p:spPr>
          <a:xfrm>
            <a:off x="4572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משוריינים</a:t>
            </a:r>
            <a:endParaRPr lang="he-IL" sz="2400" b="1" dirty="0"/>
          </a:p>
        </p:txBody>
      </p:sp>
      <p:sp>
        <p:nvSpPr>
          <p:cNvPr id="21" name="TextBox 20"/>
          <p:cNvSpPr txBox="1"/>
          <p:nvPr/>
        </p:nvSpPr>
        <p:spPr>
          <a:xfrm>
            <a:off x="35814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הצבת חיילים בישובים</a:t>
            </a:r>
            <a:endParaRPr lang="he-IL" sz="2400" b="1" dirty="0"/>
          </a:p>
        </p:txBody>
      </p:sp>
      <p:pic>
        <p:nvPicPr>
          <p:cNvPr id="10244"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22" name="TextBox 21"/>
          <p:cNvSpPr txBox="1"/>
          <p:nvPr/>
        </p:nvSpPr>
        <p:spPr>
          <a:xfrm>
            <a:off x="381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בידוד המרחב</a:t>
            </a:r>
            <a:endParaRPr lang="he-IL" sz="2400" b="1" dirty="0"/>
          </a:p>
        </p:txBody>
      </p:sp>
      <p:pic>
        <p:nvPicPr>
          <p:cNvPr id="10246" name="Picture 6" descr="תמונה קשורה"/>
          <p:cNvPicPr>
            <a:picLocks noChangeAspect="1" noChangeArrowheads="1"/>
          </p:cNvPicPr>
          <p:nvPr/>
        </p:nvPicPr>
        <p:blipFill>
          <a:blip r:embed="rId10"/>
          <a:srcRect/>
          <a:stretch>
            <a:fillRect/>
          </a:stretch>
        </p:blipFill>
        <p:spPr bwMode="auto">
          <a:xfrm>
            <a:off x="3352800" y="5029200"/>
            <a:ext cx="3086657" cy="1828800"/>
          </a:xfrm>
          <a:prstGeom prst="rect">
            <a:avLst/>
          </a:prstGeom>
          <a:noFill/>
        </p:spPr>
      </p:pic>
      <p:sp>
        <p:nvSpPr>
          <p:cNvPr id="24" name="TextBox 23"/>
          <p:cNvSpPr txBox="1"/>
          <p:nvPr/>
        </p:nvSpPr>
        <p:spPr>
          <a:xfrm>
            <a:off x="36576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הצנחת סיוע</a:t>
            </a:r>
            <a:endParaRPr lang="he-IL" sz="2400" b="1" dirty="0"/>
          </a:p>
        </p:txBody>
      </p:sp>
      <p:cxnSp>
        <p:nvCxnSpPr>
          <p:cNvPr id="27" name="Straight Connector 26"/>
          <p:cNvCxnSpPr/>
          <p:nvPr/>
        </p:nvCxnSpPr>
        <p:spPr>
          <a:xfrm>
            <a:off x="10820400" y="2743200"/>
            <a:ext cx="914400" cy="9144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בית חולים שדה</a:t>
            </a:r>
            <a:endParaRPr lang="he-IL" sz="2400" b="1" dirty="0"/>
          </a:p>
        </p:txBody>
      </p:sp>
      <p:pic>
        <p:nvPicPr>
          <p:cNvPr id="29" name="Picture 28" descr="אוטובוס שרוף.jpeg"/>
          <p:cNvPicPr>
            <a:picLocks noChangeAspect="1"/>
          </p:cNvPicPr>
          <p:nvPr/>
        </p:nvPicPr>
        <p:blipFill>
          <a:blip r:embed="rId11"/>
          <a:stretch>
            <a:fillRect/>
          </a:stretch>
        </p:blipFill>
        <p:spPr>
          <a:xfrm>
            <a:off x="7086600" y="3048000"/>
            <a:ext cx="2057400" cy="1981200"/>
          </a:xfrm>
          <a:prstGeom prst="rect">
            <a:avLst/>
          </a:prstGeom>
        </p:spPr>
      </p:pic>
      <p:sp>
        <p:nvSpPr>
          <p:cNvPr id="30" name="TextBox 29"/>
          <p:cNvSpPr txBox="1"/>
          <p:nvPr/>
        </p:nvSpPr>
        <p:spPr>
          <a:xfrm>
            <a:off x="7543800" y="4572001"/>
            <a:ext cx="13716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"מארב"</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e-IL" sz="3600" b="1" dirty="0" smtClean="0">
                <a:cs typeface="+mn-cs"/>
              </a:rPr>
              <a:t>שורה של כלים טקטים</a:t>
            </a:r>
            <a:endParaRPr lang="he-IL" sz="3600" b="1" dirty="0">
              <a:cs typeface="+mn-cs"/>
            </a:endParaRPr>
          </a:p>
        </p:txBody>
      </p:sp>
      <p:sp>
        <p:nvSpPr>
          <p:cNvPr id="32770" name="AutoShape 2"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2" name="AutoShape 4" descr="תוצאת תמונה עבור תלוליות עפר של צלפ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4" name="AutoShape 6" descr="blob:https://web.whatsapp.com/708f08ca-0ed6-4d1f-af0d-661021b91ad2"/>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6" name="AutoShape 8" descr="כוחות צה&quot;ל ליד גבול רצועת עזה, 14 במאי 218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78" name="AutoShape 10" descr="עימותים בגבול רצועת עזה (רויטרס)"/>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0" name="AutoShape 12" descr="תוצאת תמונה עבור תלוליות עפר צלפים"/>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32784" name="AutoShape 16" descr="תוצאת תמונה עבור טנקים עזה"/>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grpSp>
        <p:nvGrpSpPr>
          <p:cNvPr id="53" name="Group 52"/>
          <p:cNvGrpSpPr/>
          <p:nvPr/>
        </p:nvGrpSpPr>
        <p:grpSpPr>
          <a:xfrm>
            <a:off x="0" y="1295400"/>
            <a:ext cx="9144001" cy="5562600"/>
            <a:chOff x="0" y="1295400"/>
            <a:chExt cx="9144001" cy="5562600"/>
          </a:xfrm>
        </p:grpSpPr>
        <p:pic>
          <p:nvPicPr>
            <p:cNvPr id="10248"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10242" name="Picture 2" descr="תוצאת תמונה עבור חיילים בישובים"/>
            <p:cNvPicPr>
              <a:picLocks noChangeAspect="1" noChangeArrowheads="1"/>
            </p:cNvPicPr>
            <p:nvPr/>
          </p:nvPicPr>
          <p:blipFill>
            <a:blip r:embed="rId4"/>
            <a:srcRect/>
            <a:stretch>
              <a:fillRect/>
            </a:stretch>
          </p:blipFill>
          <p:spPr bwMode="auto">
            <a:xfrm>
              <a:off x="3352800" y="3048000"/>
              <a:ext cx="3276600" cy="1981200"/>
            </a:xfrm>
            <a:prstGeom prst="rect">
              <a:avLst/>
            </a:prstGeom>
            <a:noFill/>
          </p:spPr>
        </p:pic>
        <p:pic>
          <p:nvPicPr>
            <p:cNvPr id="2" name="Picture 1"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5" name="TextBox 4"/>
            <p:cNvSpPr txBox="1"/>
            <p:nvPr/>
          </p:nvSpPr>
          <p:spPr>
            <a:xfrm>
              <a:off x="381000" y="45675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ריסוס גז מדמיע</a:t>
              </a:r>
              <a:endParaRPr lang="he-IL" sz="2400" b="1" dirty="0"/>
            </a:p>
          </p:txBody>
        </p:sp>
        <p:pic>
          <p:nvPicPr>
            <p:cNvPr id="6" name="Picture 5" descr="מגדל תצפחת.jpg"/>
            <p:cNvPicPr>
              <a:picLocks noChangeAspect="1"/>
            </p:cNvPicPr>
            <p:nvPr/>
          </p:nvPicPr>
          <p:blipFill>
            <a:blip r:embed="rId6"/>
            <a:srcRect t="21557" b="37126"/>
            <a:stretch>
              <a:fillRect/>
            </a:stretch>
          </p:blipFill>
          <p:spPr>
            <a:xfrm>
              <a:off x="2971800" y="1295400"/>
              <a:ext cx="2386013" cy="1752600"/>
            </a:xfrm>
            <a:prstGeom prst="rect">
              <a:avLst/>
            </a:prstGeom>
          </p:spPr>
        </p:pic>
        <p:sp>
          <p:nvSpPr>
            <p:cNvPr id="7" name="TextBox 6"/>
            <p:cNvSpPr txBox="1"/>
            <p:nvPr/>
          </p:nvSpPr>
          <p:spPr>
            <a:xfrm>
              <a:off x="3429000" y="2590800"/>
              <a:ext cx="1600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תצפיות</a:t>
              </a:r>
              <a:endParaRPr lang="he-IL" sz="2400" b="1" dirty="0"/>
            </a:p>
          </p:txBody>
        </p:sp>
        <p:pic>
          <p:nvPicPr>
            <p:cNvPr id="32782" name="Picture 14" descr="תוצאת תמונה עבור עזה צלפים"/>
            <p:cNvPicPr>
              <a:picLocks noChangeAspect="1" noChangeArrowheads="1"/>
            </p:cNvPicPr>
            <p:nvPr/>
          </p:nvPicPr>
          <p:blipFill>
            <a:blip r:embed="rId7"/>
            <a:srcRect/>
            <a:stretch>
              <a:fillRect/>
            </a:stretch>
          </p:blipFill>
          <p:spPr bwMode="auto">
            <a:xfrm>
              <a:off x="5334001" y="1295400"/>
              <a:ext cx="3810000" cy="1752600"/>
            </a:xfrm>
            <a:prstGeom prst="rect">
              <a:avLst/>
            </a:prstGeom>
            <a:noFill/>
          </p:spPr>
        </p:pic>
        <p:sp>
          <p:nvSpPr>
            <p:cNvPr id="15" name="TextBox 14"/>
            <p:cNvSpPr txBox="1"/>
            <p:nvPr/>
          </p:nvSpPr>
          <p:spPr>
            <a:xfrm>
              <a:off x="62484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צלפים</a:t>
              </a:r>
              <a:endParaRPr lang="he-IL" sz="2400" b="1" dirty="0"/>
            </a:p>
          </p:txBody>
        </p:sp>
        <p:pic>
          <p:nvPicPr>
            <p:cNvPr id="32786" name="Picture 18" descr="תוצאת תמונה עבור טנקים גזר עזה"/>
            <p:cNvPicPr>
              <a:picLocks noChangeAspect="1" noChangeArrowheads="1"/>
            </p:cNvPicPr>
            <p:nvPr/>
          </p:nvPicPr>
          <p:blipFill>
            <a:blip r:embed="rId8"/>
            <a:srcRect/>
            <a:stretch>
              <a:fillRect/>
            </a:stretch>
          </p:blipFill>
          <p:spPr bwMode="auto">
            <a:xfrm>
              <a:off x="0" y="1295400"/>
              <a:ext cx="2971800" cy="1752600"/>
            </a:xfrm>
            <a:prstGeom prst="rect">
              <a:avLst/>
            </a:prstGeom>
            <a:noFill/>
          </p:spPr>
        </p:pic>
        <p:sp>
          <p:nvSpPr>
            <p:cNvPr id="19" name="TextBox 18"/>
            <p:cNvSpPr txBox="1"/>
            <p:nvPr/>
          </p:nvSpPr>
          <p:spPr>
            <a:xfrm>
              <a:off x="457200" y="2590800"/>
              <a:ext cx="19812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משוריינים</a:t>
              </a:r>
              <a:endParaRPr lang="he-IL" sz="2400" b="1" dirty="0"/>
            </a:p>
          </p:txBody>
        </p:sp>
        <p:sp>
          <p:nvSpPr>
            <p:cNvPr id="21" name="TextBox 20"/>
            <p:cNvSpPr txBox="1"/>
            <p:nvPr/>
          </p:nvSpPr>
          <p:spPr>
            <a:xfrm>
              <a:off x="3429000" y="4567535"/>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היערכות בישובים</a:t>
              </a:r>
              <a:endParaRPr lang="he-IL" sz="2400" b="1" dirty="0"/>
            </a:p>
          </p:txBody>
        </p:sp>
        <p:pic>
          <p:nvPicPr>
            <p:cNvPr id="10244"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22" name="TextBox 21"/>
            <p:cNvSpPr txBox="1"/>
            <p:nvPr/>
          </p:nvSpPr>
          <p:spPr>
            <a:xfrm>
              <a:off x="381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בידוד המרחב</a:t>
              </a:r>
              <a:endParaRPr lang="he-IL" sz="2400" b="1" dirty="0"/>
            </a:p>
          </p:txBody>
        </p:sp>
        <p:pic>
          <p:nvPicPr>
            <p:cNvPr id="10246" name="Picture 6" descr="תמונה קשורה"/>
            <p:cNvPicPr>
              <a:picLocks noChangeAspect="1" noChangeArrowheads="1"/>
            </p:cNvPicPr>
            <p:nvPr/>
          </p:nvPicPr>
          <p:blipFill>
            <a:blip r:embed="rId10"/>
            <a:srcRect/>
            <a:stretch>
              <a:fillRect/>
            </a:stretch>
          </p:blipFill>
          <p:spPr bwMode="auto">
            <a:xfrm>
              <a:off x="3352800" y="5029200"/>
              <a:ext cx="3086657" cy="1828800"/>
            </a:xfrm>
            <a:prstGeom prst="rect">
              <a:avLst/>
            </a:prstGeom>
            <a:noFill/>
          </p:spPr>
        </p:pic>
        <p:sp>
          <p:nvSpPr>
            <p:cNvPr id="24" name="TextBox 23"/>
            <p:cNvSpPr txBox="1"/>
            <p:nvPr/>
          </p:nvSpPr>
          <p:spPr>
            <a:xfrm>
              <a:off x="36576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הצנחת סיוע</a:t>
              </a:r>
              <a:endParaRPr lang="he-IL" sz="2400" b="1" dirty="0"/>
            </a:p>
          </p:txBody>
        </p:sp>
        <p:sp>
          <p:nvSpPr>
            <p:cNvPr id="28" name="TextBox 27"/>
            <p:cNvSpPr txBox="1"/>
            <p:nvPr/>
          </p:nvSpPr>
          <p:spPr>
            <a:xfrm>
              <a:off x="6477000" y="6396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בית חולים שדה</a:t>
              </a:r>
              <a:endParaRPr lang="he-IL" sz="2400" b="1" dirty="0"/>
            </a:p>
          </p:txBody>
        </p:sp>
        <p:pic>
          <p:nvPicPr>
            <p:cNvPr id="29" name="Picture 28" descr="אוטובוס שרוף.jpeg"/>
            <p:cNvPicPr>
              <a:picLocks noChangeAspect="1"/>
            </p:cNvPicPr>
            <p:nvPr/>
          </p:nvPicPr>
          <p:blipFill>
            <a:blip r:embed="rId11"/>
            <a:stretch>
              <a:fillRect/>
            </a:stretch>
          </p:blipFill>
          <p:spPr>
            <a:xfrm>
              <a:off x="6629400" y="3048000"/>
              <a:ext cx="2514600" cy="1981200"/>
            </a:xfrm>
            <a:prstGeom prst="rect">
              <a:avLst/>
            </a:prstGeom>
          </p:spPr>
        </p:pic>
        <p:sp>
          <p:nvSpPr>
            <p:cNvPr id="30" name="TextBox 29"/>
            <p:cNvSpPr txBox="1"/>
            <p:nvPr/>
          </p:nvSpPr>
          <p:spPr>
            <a:xfrm>
              <a:off x="7239000" y="4572001"/>
              <a:ext cx="1371600" cy="461665"/>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2400" b="1" dirty="0" smtClean="0"/>
                <a:t>"מארב"</a:t>
              </a:r>
            </a:p>
          </p:txBody>
        </p:sp>
        <p:cxnSp>
          <p:nvCxnSpPr>
            <p:cNvPr id="32" name="Straight Connector 31"/>
            <p:cNvCxnSpPr/>
            <p:nvPr/>
          </p:nvCxnSpPr>
          <p:spPr>
            <a:xfrm>
              <a:off x="33528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32766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36" name="Straight Connector 35"/>
            <p:cNvCxnSpPr/>
            <p:nvPr/>
          </p:nvCxnSpPr>
          <p:spPr>
            <a:xfrm>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37" name="Straight Connector 36"/>
            <p:cNvCxnSpPr/>
            <p:nvPr/>
          </p:nvCxnSpPr>
          <p:spPr>
            <a:xfrm flipV="1">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cxnSp>
          <p:nvCxnSpPr>
            <p:cNvPr id="43" name="Straight Connector 42"/>
            <p:cNvCxnSpPr/>
            <p:nvPr/>
          </p:nvCxnSpPr>
          <p:spPr>
            <a:xfrm flipV="1">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868362"/>
          </a:xfrm>
        </p:spPr>
        <p:txBody>
          <a:bodyPr>
            <a:normAutofit/>
          </a:bodyPr>
          <a:lstStyle/>
          <a:p>
            <a:r>
              <a:rPr lang="he-IL" sz="3600" b="1" dirty="0" smtClean="0">
                <a:cs typeface="+mn-cs"/>
              </a:rPr>
              <a:t>סדר הצגה</a:t>
            </a:r>
            <a:endParaRPr lang="he-IL" sz="3600" b="1" dirty="0">
              <a:cs typeface="+mn-cs"/>
            </a:endParaRPr>
          </a:p>
        </p:txBody>
      </p:sp>
      <p:sp>
        <p:nvSpPr>
          <p:cNvPr id="4" name="Content Placeholder 3"/>
          <p:cNvSpPr>
            <a:spLocks noGrp="1"/>
          </p:cNvSpPr>
          <p:nvPr>
            <p:ph idx="1"/>
          </p:nvPr>
        </p:nvSpPr>
        <p:spPr>
          <a:xfrm>
            <a:off x="457200" y="990600"/>
            <a:ext cx="8229600" cy="4525963"/>
          </a:xfrm>
        </p:spPr>
        <p:txBody>
          <a:bodyPr/>
          <a:lstStyle/>
          <a:p>
            <a:pPr algn="r" rtl="1">
              <a:spcBef>
                <a:spcPts val="1200"/>
              </a:spcBef>
              <a:spcAft>
                <a:spcPts val="1200"/>
              </a:spcAft>
            </a:pPr>
            <a:r>
              <a:rPr lang="he-IL" b="1" dirty="0" smtClean="0"/>
              <a:t>סביבה</a:t>
            </a:r>
          </a:p>
          <a:p>
            <a:pPr algn="r" rtl="1">
              <a:spcBef>
                <a:spcPts val="1200"/>
              </a:spcBef>
              <a:spcAft>
                <a:spcPts val="1200"/>
              </a:spcAft>
            </a:pPr>
            <a:r>
              <a:rPr lang="he-IL" b="1" dirty="0" smtClean="0"/>
              <a:t>הבנה</a:t>
            </a:r>
          </a:p>
          <a:p>
            <a:pPr algn="r" rtl="1">
              <a:spcBef>
                <a:spcPts val="1200"/>
              </a:spcBef>
              <a:spcAft>
                <a:spcPts val="1200"/>
              </a:spcAft>
            </a:pPr>
            <a:r>
              <a:rPr lang="he-IL" b="1" dirty="0" smtClean="0"/>
              <a:t>תכנון</a:t>
            </a:r>
          </a:p>
          <a:p>
            <a:pPr algn="r" rtl="1">
              <a:spcBef>
                <a:spcPts val="1200"/>
              </a:spcBef>
              <a:spcAft>
                <a:spcPts val="1200"/>
              </a:spcAft>
            </a:pPr>
            <a:r>
              <a:rPr lang="he-IL" b="1" dirty="0" smtClean="0"/>
              <a:t>אמצע ו"אמצוע"</a:t>
            </a:r>
          </a:p>
          <a:p>
            <a:pPr algn="r" rtl="1">
              <a:spcBef>
                <a:spcPts val="1200"/>
              </a:spcBef>
              <a:spcAft>
                <a:spcPts val="1200"/>
              </a:spcAft>
            </a:pPr>
            <a:r>
              <a:rPr lang="he-IL" b="1" dirty="0" smtClean="0"/>
              <a:t>פעולה (התערבות)</a:t>
            </a:r>
          </a:p>
        </p:txBody>
      </p:sp>
      <p:pic>
        <p:nvPicPr>
          <p:cNvPr id="3074" name="Picture 2" descr="תמונה קשורה"/>
          <p:cNvPicPr>
            <a:picLocks noChangeAspect="1" noChangeArrowheads="1"/>
          </p:cNvPicPr>
          <p:nvPr/>
        </p:nvPicPr>
        <p:blipFill>
          <a:blip r:embed="rId2" cstate="print"/>
          <a:srcRect/>
          <a:stretch>
            <a:fillRect/>
          </a:stretch>
        </p:blipFill>
        <p:spPr bwMode="auto">
          <a:xfrm>
            <a:off x="228600" y="990600"/>
            <a:ext cx="3276600" cy="4013835"/>
          </a:xfrm>
          <a:prstGeom prst="rect">
            <a:avLst/>
          </a:prstGeom>
          <a:noFill/>
        </p:spPr>
      </p:pic>
      <p:pic>
        <p:nvPicPr>
          <p:cNvPr id="32770" name="Picture 2" descr="http://4.bp.blogspot.com/-ah8zaVwu5WE/U89Ro5RAcYI/AAAAAAAADTE/rPVPz1fCQVc/s1600/%D7%A1%D7%92'%D7%A2%D7%99%D7%94.jpg"/>
          <p:cNvPicPr>
            <a:picLocks noChangeAspect="1" noChangeArrowheads="1"/>
          </p:cNvPicPr>
          <p:nvPr/>
        </p:nvPicPr>
        <p:blipFill>
          <a:blip r:embed="rId3"/>
          <a:srcRect/>
          <a:stretch>
            <a:fillRect/>
          </a:stretch>
        </p:blipFill>
        <p:spPr bwMode="auto">
          <a:xfrm>
            <a:off x="1447800" y="4495800"/>
            <a:ext cx="3617464" cy="20574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he-IL" sz="3600" b="1" dirty="0" smtClean="0">
                <a:cs typeface="+mn-cs"/>
              </a:rPr>
              <a:t>היעדר האמצע</a:t>
            </a:r>
            <a:endParaRPr lang="he-IL" sz="3600" b="1" dirty="0">
              <a:cs typeface="+mn-cs"/>
            </a:endParaRPr>
          </a:p>
        </p:txBody>
      </p:sp>
      <p:sp>
        <p:nvSpPr>
          <p:cNvPr id="39938" name="AutoShape 2" descr="blob:https://web.whatsapp.com/144a7800-a2ce-45f3-8f97-4d70e357a944"/>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 name="Content Placeholder 5" descr="דרג מדיני.jpg"/>
          <p:cNvPicPr>
            <a:picLocks noGrp="1" noChangeAspect="1"/>
          </p:cNvPicPr>
          <p:nvPr>
            <p:ph idx="1"/>
          </p:nvPr>
        </p:nvPicPr>
        <p:blipFill>
          <a:blip r:embed="rId2" cstate="print"/>
          <a:stretch>
            <a:fillRect/>
          </a:stretch>
        </p:blipFill>
        <p:spPr>
          <a:xfrm>
            <a:off x="5486400" y="1295399"/>
            <a:ext cx="3278459" cy="1848231"/>
          </a:xfrm>
          <a:ln>
            <a:solidFill>
              <a:schemeClr val="tx1"/>
            </a:solidFill>
          </a:ln>
        </p:spPr>
      </p:pic>
      <p:grpSp>
        <p:nvGrpSpPr>
          <p:cNvPr id="24" name="Group 23"/>
          <p:cNvGrpSpPr/>
          <p:nvPr/>
        </p:nvGrpSpPr>
        <p:grpSpPr>
          <a:xfrm>
            <a:off x="111125" y="1447800"/>
            <a:ext cx="4613275" cy="4909180"/>
            <a:chOff x="111125" y="677863"/>
            <a:chExt cx="6164263" cy="5677229"/>
          </a:xfrm>
        </p:grpSpPr>
        <p:grpSp>
          <p:nvGrpSpPr>
            <p:cNvPr id="15" name="Group 30"/>
            <p:cNvGrpSpPr>
              <a:grpSpLocks/>
            </p:cNvGrpSpPr>
            <p:nvPr/>
          </p:nvGrpSpPr>
          <p:grpSpPr bwMode="auto">
            <a:xfrm>
              <a:off x="322263" y="1274763"/>
              <a:ext cx="5729287" cy="4491037"/>
              <a:chOff x="6178550" y="989013"/>
              <a:chExt cx="5729288" cy="4491037"/>
            </a:xfrm>
          </p:grpSpPr>
          <p:sp>
            <p:nvSpPr>
              <p:cNvPr id="16" name="יהלום 3">
                <a:extLst>
                  <a:ext uri="{FF2B5EF4-FFF2-40B4-BE49-F238E27FC236}"/>
                </a:extLst>
              </p:cNvPr>
              <p:cNvSpPr/>
              <p:nvPr/>
            </p:nvSpPr>
            <p:spPr bwMode="auto">
              <a:xfrm>
                <a:off x="6178550" y="989013"/>
                <a:ext cx="5729288" cy="4491037"/>
              </a:xfrm>
              <a:prstGeom prst="diamond">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x-none" sz="1200" dirty="0"/>
              </a:p>
            </p:txBody>
          </p:sp>
          <p:sp>
            <p:nvSpPr>
              <p:cNvPr id="17" name="אליפסה 4">
                <a:extLst>
                  <a:ext uri="{FF2B5EF4-FFF2-40B4-BE49-F238E27FC236}"/>
                </a:extLst>
              </p:cNvPr>
              <p:cNvSpPr/>
              <p:nvPr/>
            </p:nvSpPr>
            <p:spPr bwMode="auto">
              <a:xfrm>
                <a:off x="8124825" y="1295400"/>
                <a:ext cx="1833562" cy="1427163"/>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אסטרטגית</a:t>
                </a:r>
                <a:endParaRPr lang="x-none" sz="1400" b="1" dirty="0"/>
              </a:p>
            </p:txBody>
          </p:sp>
          <p:sp>
            <p:nvSpPr>
              <p:cNvPr id="18" name="אליפסה 5">
                <a:extLst>
                  <a:ext uri="{FF2B5EF4-FFF2-40B4-BE49-F238E27FC236}"/>
                </a:extLst>
              </p:cNvPr>
              <p:cNvSpPr/>
              <p:nvPr/>
            </p:nvSpPr>
            <p:spPr bwMode="auto">
              <a:xfrm>
                <a:off x="8124825" y="2490788"/>
                <a:ext cx="1833562" cy="1427162"/>
              </a:xfrm>
              <a:prstGeom prst="ellipse">
                <a:avLst/>
              </a:prstGeom>
              <a:solidFill>
                <a:srgbClr val="FF0000"/>
              </a:solidFill>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מערכתית</a:t>
                </a:r>
                <a:endParaRPr lang="x-none" sz="1400" b="1" dirty="0"/>
              </a:p>
            </p:txBody>
          </p:sp>
          <p:sp>
            <p:nvSpPr>
              <p:cNvPr id="19" name="אליפסה 6">
                <a:extLst>
                  <a:ext uri="{FF2B5EF4-FFF2-40B4-BE49-F238E27FC236}"/>
                </a:extLst>
              </p:cNvPr>
              <p:cNvSpPr/>
              <p:nvPr/>
            </p:nvSpPr>
            <p:spPr bwMode="auto">
              <a:xfrm>
                <a:off x="8124825" y="3762375"/>
                <a:ext cx="1833562" cy="1427163"/>
              </a:xfrm>
              <a:prstGeom prst="ellipse">
                <a:avLst/>
              </a:prstGeom>
            </p:spPr>
            <p:style>
              <a:lnRef idx="0">
                <a:schemeClr val="dk1"/>
              </a:lnRef>
              <a:fillRef idx="3">
                <a:schemeClr val="dk1"/>
              </a:fillRef>
              <a:effectRef idx="3">
                <a:schemeClr val="dk1"/>
              </a:effectRef>
              <a:fontRef idx="minor">
                <a:schemeClr val="lt1"/>
              </a:fontRef>
            </p:style>
            <p:txBody>
              <a:bodyPr anchor="ctr"/>
              <a:lstStyle/>
              <a:p>
                <a:pPr algn="ctr" fontAlgn="auto">
                  <a:spcBef>
                    <a:spcPts val="0"/>
                  </a:spcBef>
                  <a:spcAft>
                    <a:spcPts val="0"/>
                  </a:spcAft>
                  <a:defRPr/>
                </a:pPr>
                <a:r>
                  <a:rPr lang="he-IL" sz="1400" b="1" dirty="0" smtClean="0"/>
                  <a:t>סביבה טקטית</a:t>
                </a:r>
                <a:endParaRPr lang="x-none" sz="1400" b="1" dirty="0"/>
              </a:p>
            </p:txBody>
          </p:sp>
        </p:grpSp>
        <p:cxnSp>
          <p:nvCxnSpPr>
            <p:cNvPr id="20" name="Straight Arrow Connector 19"/>
            <p:cNvCxnSpPr/>
            <p:nvPr/>
          </p:nvCxnSpPr>
          <p:spPr>
            <a:xfrm flipV="1">
              <a:off x="111125" y="5864225"/>
              <a:ext cx="6164263" cy="15875"/>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rot="16200000" flipV="1">
              <a:off x="-2317750" y="3405188"/>
              <a:ext cx="5486400" cy="31750"/>
            </a:xfrm>
            <a:prstGeom prst="straightConnector1">
              <a:avLst/>
            </a:prstGeom>
            <a:ln w="38100">
              <a:tailEnd type="arrow"/>
            </a:ln>
          </p:spPr>
          <p:style>
            <a:lnRef idx="3">
              <a:schemeClr val="dk1"/>
            </a:lnRef>
            <a:fillRef idx="0">
              <a:schemeClr val="dk1"/>
            </a:fillRef>
            <a:effectRef idx="2">
              <a:schemeClr val="dk1"/>
            </a:effectRef>
            <a:fontRef idx="minor">
              <a:schemeClr val="tx1"/>
            </a:fontRef>
          </p:style>
        </p:cxnSp>
        <p:sp>
          <p:nvSpPr>
            <p:cNvPr id="22" name="TextBox 49"/>
            <p:cNvSpPr txBox="1">
              <a:spLocks noChangeArrowheads="1"/>
            </p:cNvSpPr>
            <p:nvPr/>
          </p:nvSpPr>
          <p:spPr bwMode="auto">
            <a:xfrm>
              <a:off x="528638" y="788988"/>
              <a:ext cx="1159215" cy="355929"/>
            </a:xfrm>
            <a:prstGeom prst="rect">
              <a:avLst/>
            </a:prstGeom>
            <a:noFill/>
            <a:ln w="9525">
              <a:noFill/>
              <a:miter lim="800000"/>
              <a:headEnd/>
              <a:tailEnd/>
            </a:ln>
          </p:spPr>
          <p:txBody>
            <a:bodyPr wrap="none">
              <a:spAutoFit/>
            </a:bodyPr>
            <a:lstStyle/>
            <a:p>
              <a:r>
                <a:rPr lang="he-IL" sz="1400" b="1" dirty="0"/>
                <a:t>רלוונטיות</a:t>
              </a:r>
            </a:p>
          </p:txBody>
        </p:sp>
        <p:sp>
          <p:nvSpPr>
            <p:cNvPr id="23" name="TextBox 50"/>
            <p:cNvSpPr txBox="1">
              <a:spLocks noChangeArrowheads="1"/>
            </p:cNvSpPr>
            <p:nvPr/>
          </p:nvSpPr>
          <p:spPr bwMode="auto">
            <a:xfrm>
              <a:off x="4859338" y="5999163"/>
              <a:ext cx="1257743" cy="355929"/>
            </a:xfrm>
            <a:prstGeom prst="rect">
              <a:avLst/>
            </a:prstGeom>
            <a:noFill/>
            <a:ln w="9525">
              <a:noFill/>
              <a:miter lim="800000"/>
              <a:headEnd/>
              <a:tailEnd/>
            </a:ln>
          </p:spPr>
          <p:txBody>
            <a:bodyPr wrap="none">
              <a:spAutoFit/>
            </a:bodyPr>
            <a:lstStyle/>
            <a:p>
              <a:r>
                <a:rPr lang="he-IL" sz="1400" b="1" dirty="0"/>
                <a:t>קוהרנטיות</a:t>
              </a:r>
            </a:p>
          </p:txBody>
        </p:sp>
      </p:grpSp>
      <p:grpSp>
        <p:nvGrpSpPr>
          <p:cNvPr id="25" name="Group 20"/>
          <p:cNvGrpSpPr/>
          <p:nvPr/>
        </p:nvGrpSpPr>
        <p:grpSpPr>
          <a:xfrm>
            <a:off x="6477000" y="3352800"/>
            <a:ext cx="1828800" cy="1046746"/>
            <a:chOff x="4203031" y="2646947"/>
            <a:chExt cx="2919664" cy="1876926"/>
          </a:xfrm>
          <a:solidFill>
            <a:srgbClr val="FF0000"/>
          </a:solidFill>
        </p:grpSpPr>
        <p:sp>
          <p:nvSpPr>
            <p:cNvPr id="26" name="Curved Right Arrow 25"/>
            <p:cNvSpPr/>
            <p:nvPr/>
          </p:nvSpPr>
          <p:spPr>
            <a:xfrm>
              <a:off x="4203031" y="2711115"/>
              <a:ext cx="1155031" cy="1812758"/>
            </a:xfrm>
            <a:prstGeom prst="curvedRight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7" name="Curved Up Arrow 26"/>
            <p:cNvSpPr/>
            <p:nvPr/>
          </p:nvSpPr>
          <p:spPr>
            <a:xfrm rot="16200000">
              <a:off x="5582654" y="2727157"/>
              <a:ext cx="1620252" cy="1459831"/>
            </a:xfrm>
            <a:prstGeom prst="curvedUpArrow">
              <a:avLst/>
            </a:prstGeom>
            <a:grpFill/>
          </p:spPr>
          <p:style>
            <a:lnRef idx="2">
              <a:schemeClr val="dk1">
                <a:shade val="50000"/>
              </a:schemeClr>
            </a:lnRef>
            <a:fillRef idx="1">
              <a:schemeClr val="dk1"/>
            </a:fillRef>
            <a:effectRef idx="0">
              <a:schemeClr val="dk1"/>
            </a:effectRef>
            <a:fontRef idx="minor">
              <a:schemeClr val="lt1"/>
            </a:fontRef>
          </p:style>
          <p:txBody>
            <a:bodyPr rtlCol="1" anchor="ctr"/>
            <a:lstStyle/>
            <a:p>
              <a:pPr algn="ctr">
                <a:defRPr/>
              </a:pPr>
              <a:endParaRPr lang="he-IL">
                <a:solidFill>
                  <a:schemeClr val="tx1"/>
                </a:solidFill>
              </a:endParaRPr>
            </a:p>
          </p:txBody>
        </p:sp>
        <p:sp>
          <p:nvSpPr>
            <p:cNvPr id="28" name="TextBox 27"/>
            <p:cNvSpPr txBox="1"/>
            <p:nvPr/>
          </p:nvSpPr>
          <p:spPr>
            <a:xfrm>
              <a:off x="5224914" y="2920216"/>
              <a:ext cx="802354" cy="1158940"/>
            </a:xfrm>
            <a:prstGeom prst="rect">
              <a:avLst/>
            </a:prstGeom>
            <a:noFill/>
          </p:spPr>
          <p:txBody>
            <a:bodyPr wrap="square" rtlCol="1">
              <a:spAutoFit/>
            </a:bodyPr>
            <a:lstStyle/>
            <a:p>
              <a:pPr>
                <a:defRPr/>
              </a:pPr>
              <a:r>
                <a:rPr lang="he-IL" sz="3600" b="1" dirty="0"/>
                <a:t>?</a:t>
              </a:r>
            </a:p>
          </p:txBody>
        </p:sp>
      </p:grpSp>
      <p:cxnSp>
        <p:nvCxnSpPr>
          <p:cNvPr id="29" name="Straight Arrow Connector 28"/>
          <p:cNvCxnSpPr/>
          <p:nvPr/>
        </p:nvCxnSpPr>
        <p:spPr>
          <a:xfrm>
            <a:off x="3200400" y="3886200"/>
            <a:ext cx="3124200" cy="1587"/>
          </a:xfrm>
          <a:prstGeom prst="straightConnector1">
            <a:avLst/>
          </a:prstGeom>
          <a:ln w="63500">
            <a:headEnd type="arrow"/>
            <a:tailEnd type="arrow"/>
          </a:ln>
        </p:spPr>
        <p:style>
          <a:lnRef idx="3">
            <a:schemeClr val="dk1"/>
          </a:lnRef>
          <a:fillRef idx="0">
            <a:schemeClr val="dk1"/>
          </a:fillRef>
          <a:effectRef idx="2">
            <a:schemeClr val="dk1"/>
          </a:effectRef>
          <a:fontRef idx="minor">
            <a:schemeClr val="tx1"/>
          </a:fontRef>
        </p:style>
      </p:cxnSp>
      <p:grpSp>
        <p:nvGrpSpPr>
          <p:cNvPr id="30" name="Group 29"/>
          <p:cNvGrpSpPr/>
          <p:nvPr/>
        </p:nvGrpSpPr>
        <p:grpSpPr>
          <a:xfrm>
            <a:off x="5486400" y="4461018"/>
            <a:ext cx="3352799" cy="2381594"/>
            <a:chOff x="0" y="1295400"/>
            <a:chExt cx="9144001" cy="5608270"/>
          </a:xfrm>
        </p:grpSpPr>
        <p:pic>
          <p:nvPicPr>
            <p:cNvPr id="31" name="Picture 8" descr="תוצאת תמונה עבור הקמת בית חולים שדה עזה"/>
            <p:cNvPicPr>
              <a:picLocks noChangeAspect="1" noChangeArrowheads="1"/>
            </p:cNvPicPr>
            <p:nvPr/>
          </p:nvPicPr>
          <p:blipFill>
            <a:blip r:embed="rId3" cstate="print"/>
            <a:srcRect/>
            <a:stretch>
              <a:fillRect/>
            </a:stretch>
          </p:blipFill>
          <p:spPr bwMode="auto">
            <a:xfrm>
              <a:off x="6400800" y="5029200"/>
              <a:ext cx="2743200" cy="1828799"/>
            </a:xfrm>
            <a:prstGeom prst="rect">
              <a:avLst/>
            </a:prstGeom>
            <a:noFill/>
          </p:spPr>
        </p:pic>
        <p:pic>
          <p:nvPicPr>
            <p:cNvPr id="32" name="Picture 2" descr="תוצאת תמונה עבור חיילים בישובים"/>
            <p:cNvPicPr>
              <a:picLocks noChangeAspect="1" noChangeArrowheads="1"/>
            </p:cNvPicPr>
            <p:nvPr/>
          </p:nvPicPr>
          <p:blipFill>
            <a:blip r:embed="rId4" cstate="print"/>
            <a:srcRect/>
            <a:stretch>
              <a:fillRect/>
            </a:stretch>
          </p:blipFill>
          <p:spPr bwMode="auto">
            <a:xfrm>
              <a:off x="3352800" y="3048000"/>
              <a:ext cx="3276600" cy="1981200"/>
            </a:xfrm>
            <a:prstGeom prst="rect">
              <a:avLst/>
            </a:prstGeom>
            <a:noFill/>
          </p:spPr>
        </p:pic>
        <p:pic>
          <p:nvPicPr>
            <p:cNvPr id="33" name="Picture 32" descr="ריסוס.jpg"/>
            <p:cNvPicPr>
              <a:picLocks noChangeAspect="1"/>
            </p:cNvPicPr>
            <p:nvPr/>
          </p:nvPicPr>
          <p:blipFill>
            <a:blip r:embed="rId5" cstate="print"/>
            <a:srcRect t="15385"/>
            <a:stretch>
              <a:fillRect/>
            </a:stretch>
          </p:blipFill>
          <p:spPr>
            <a:xfrm>
              <a:off x="0" y="3048000"/>
              <a:ext cx="3352800" cy="1981200"/>
            </a:xfrm>
            <a:prstGeom prst="rect">
              <a:avLst/>
            </a:prstGeom>
          </p:spPr>
        </p:pic>
        <p:sp>
          <p:nvSpPr>
            <p:cNvPr id="34" name="TextBox 33"/>
            <p:cNvSpPr txBox="1"/>
            <p:nvPr/>
          </p:nvSpPr>
          <p:spPr>
            <a:xfrm>
              <a:off x="381000" y="4567536"/>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ריסוס גז מדמיע</a:t>
              </a:r>
              <a:endParaRPr lang="he-IL" sz="800" b="1" dirty="0"/>
            </a:p>
          </p:txBody>
        </p:sp>
        <p:pic>
          <p:nvPicPr>
            <p:cNvPr id="35" name="Picture 34" descr="מגדל תצפחת.jpg"/>
            <p:cNvPicPr>
              <a:picLocks noChangeAspect="1"/>
            </p:cNvPicPr>
            <p:nvPr/>
          </p:nvPicPr>
          <p:blipFill>
            <a:blip r:embed="rId6" cstate="print"/>
            <a:srcRect t="21557" b="37126"/>
            <a:stretch>
              <a:fillRect/>
            </a:stretch>
          </p:blipFill>
          <p:spPr>
            <a:xfrm>
              <a:off x="2971800" y="1295400"/>
              <a:ext cx="2386013" cy="1752600"/>
            </a:xfrm>
            <a:prstGeom prst="rect">
              <a:avLst/>
            </a:prstGeom>
          </p:spPr>
        </p:pic>
        <p:sp>
          <p:nvSpPr>
            <p:cNvPr id="36" name="TextBox 35"/>
            <p:cNvSpPr txBox="1"/>
            <p:nvPr/>
          </p:nvSpPr>
          <p:spPr>
            <a:xfrm>
              <a:off x="3428999" y="2590799"/>
              <a:ext cx="16002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תצפיות</a:t>
              </a:r>
              <a:endParaRPr lang="he-IL" sz="800" b="1" dirty="0"/>
            </a:p>
          </p:txBody>
        </p:sp>
        <p:pic>
          <p:nvPicPr>
            <p:cNvPr id="37" name="Picture 14" descr="תוצאת תמונה עבור עזה צלפים"/>
            <p:cNvPicPr>
              <a:picLocks noChangeAspect="1" noChangeArrowheads="1"/>
            </p:cNvPicPr>
            <p:nvPr/>
          </p:nvPicPr>
          <p:blipFill>
            <a:blip r:embed="rId7" cstate="print"/>
            <a:srcRect/>
            <a:stretch>
              <a:fillRect/>
            </a:stretch>
          </p:blipFill>
          <p:spPr bwMode="auto">
            <a:xfrm>
              <a:off x="5334001" y="1295400"/>
              <a:ext cx="3810000" cy="1752600"/>
            </a:xfrm>
            <a:prstGeom prst="rect">
              <a:avLst/>
            </a:prstGeom>
            <a:noFill/>
          </p:spPr>
        </p:pic>
        <p:sp>
          <p:nvSpPr>
            <p:cNvPr id="38" name="TextBox 37"/>
            <p:cNvSpPr txBox="1"/>
            <p:nvPr/>
          </p:nvSpPr>
          <p:spPr>
            <a:xfrm>
              <a:off x="6248400" y="2590799"/>
              <a:ext cx="19812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צלפים</a:t>
              </a:r>
              <a:endParaRPr lang="he-IL" sz="800" b="1" dirty="0"/>
            </a:p>
          </p:txBody>
        </p:sp>
        <p:pic>
          <p:nvPicPr>
            <p:cNvPr id="39" name="Picture 18" descr="תוצאת תמונה עבור טנקים גזר עזה"/>
            <p:cNvPicPr>
              <a:picLocks noChangeAspect="1" noChangeArrowheads="1"/>
            </p:cNvPicPr>
            <p:nvPr/>
          </p:nvPicPr>
          <p:blipFill>
            <a:blip r:embed="rId8" cstate="print"/>
            <a:srcRect/>
            <a:stretch>
              <a:fillRect/>
            </a:stretch>
          </p:blipFill>
          <p:spPr bwMode="auto">
            <a:xfrm>
              <a:off x="0" y="1295400"/>
              <a:ext cx="2971800" cy="1752600"/>
            </a:xfrm>
            <a:prstGeom prst="rect">
              <a:avLst/>
            </a:prstGeom>
            <a:noFill/>
          </p:spPr>
        </p:pic>
        <p:sp>
          <p:nvSpPr>
            <p:cNvPr id="40" name="TextBox 39"/>
            <p:cNvSpPr txBox="1"/>
            <p:nvPr/>
          </p:nvSpPr>
          <p:spPr>
            <a:xfrm>
              <a:off x="457200" y="2590799"/>
              <a:ext cx="19812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משוריינים</a:t>
              </a:r>
              <a:endParaRPr lang="he-IL" sz="800" b="1" dirty="0"/>
            </a:p>
          </p:txBody>
        </p:sp>
        <p:sp>
          <p:nvSpPr>
            <p:cNvPr id="41" name="TextBox 40"/>
            <p:cNvSpPr txBox="1"/>
            <p:nvPr/>
          </p:nvSpPr>
          <p:spPr>
            <a:xfrm>
              <a:off x="3505199" y="4567536"/>
              <a:ext cx="30480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היערכות בישובים</a:t>
              </a:r>
              <a:endParaRPr lang="he-IL" sz="800" b="1" dirty="0"/>
            </a:p>
          </p:txBody>
        </p:sp>
        <p:pic>
          <p:nvPicPr>
            <p:cNvPr id="42" name="Picture 4" descr="תוצאת תמונה עבור הקמת מחסומים צבאיים בסמוך לישובים"/>
            <p:cNvPicPr>
              <a:picLocks noChangeAspect="1" noChangeArrowheads="1"/>
            </p:cNvPicPr>
            <p:nvPr/>
          </p:nvPicPr>
          <p:blipFill>
            <a:blip r:embed="rId9"/>
            <a:srcRect/>
            <a:stretch>
              <a:fillRect/>
            </a:stretch>
          </p:blipFill>
          <p:spPr bwMode="auto">
            <a:xfrm>
              <a:off x="0" y="5029200"/>
              <a:ext cx="3333750" cy="1828800"/>
            </a:xfrm>
            <a:prstGeom prst="rect">
              <a:avLst/>
            </a:prstGeom>
            <a:noFill/>
          </p:spPr>
        </p:pic>
        <p:sp>
          <p:nvSpPr>
            <p:cNvPr id="43" name="TextBox 42"/>
            <p:cNvSpPr txBox="1"/>
            <p:nvPr/>
          </p:nvSpPr>
          <p:spPr>
            <a:xfrm>
              <a:off x="381000" y="6396334"/>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בידוד המרחב</a:t>
              </a:r>
              <a:endParaRPr lang="he-IL" sz="800" b="1" dirty="0"/>
            </a:p>
          </p:txBody>
        </p:sp>
        <p:pic>
          <p:nvPicPr>
            <p:cNvPr id="44" name="Picture 6" descr="תמונה קשורה"/>
            <p:cNvPicPr>
              <a:picLocks noChangeAspect="1" noChangeArrowheads="1"/>
            </p:cNvPicPr>
            <p:nvPr/>
          </p:nvPicPr>
          <p:blipFill>
            <a:blip r:embed="rId10" cstate="print"/>
            <a:srcRect/>
            <a:stretch>
              <a:fillRect/>
            </a:stretch>
          </p:blipFill>
          <p:spPr bwMode="auto">
            <a:xfrm>
              <a:off x="3352800" y="5029200"/>
              <a:ext cx="3086657" cy="1828800"/>
            </a:xfrm>
            <a:prstGeom prst="rect">
              <a:avLst/>
            </a:prstGeom>
            <a:noFill/>
          </p:spPr>
        </p:pic>
        <p:sp>
          <p:nvSpPr>
            <p:cNvPr id="45" name="TextBox 44"/>
            <p:cNvSpPr txBox="1"/>
            <p:nvPr/>
          </p:nvSpPr>
          <p:spPr>
            <a:xfrm>
              <a:off x="3657599" y="6396334"/>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הצנחת סיוע</a:t>
              </a:r>
              <a:endParaRPr lang="he-IL" sz="800" b="1" dirty="0"/>
            </a:p>
          </p:txBody>
        </p:sp>
        <p:sp>
          <p:nvSpPr>
            <p:cNvPr id="46" name="TextBox 45"/>
            <p:cNvSpPr txBox="1"/>
            <p:nvPr/>
          </p:nvSpPr>
          <p:spPr>
            <a:xfrm>
              <a:off x="6477000" y="6396334"/>
              <a:ext cx="2590801" cy="507336"/>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בית חולים שדה</a:t>
              </a:r>
              <a:endParaRPr lang="he-IL" sz="800" b="1" dirty="0"/>
            </a:p>
          </p:txBody>
        </p:sp>
        <p:pic>
          <p:nvPicPr>
            <p:cNvPr id="47" name="Picture 46" descr="אוטובוס שרוף.jpeg"/>
            <p:cNvPicPr>
              <a:picLocks noChangeAspect="1"/>
            </p:cNvPicPr>
            <p:nvPr/>
          </p:nvPicPr>
          <p:blipFill>
            <a:blip r:embed="rId11" cstate="print"/>
            <a:stretch>
              <a:fillRect/>
            </a:stretch>
          </p:blipFill>
          <p:spPr>
            <a:xfrm>
              <a:off x="6629400" y="3048000"/>
              <a:ext cx="2514600" cy="1981200"/>
            </a:xfrm>
            <a:prstGeom prst="rect">
              <a:avLst/>
            </a:prstGeom>
          </p:spPr>
        </p:pic>
        <p:sp>
          <p:nvSpPr>
            <p:cNvPr id="48" name="TextBox 47"/>
            <p:cNvSpPr txBox="1"/>
            <p:nvPr/>
          </p:nvSpPr>
          <p:spPr>
            <a:xfrm>
              <a:off x="7239000" y="4572000"/>
              <a:ext cx="1371601" cy="797240"/>
            </a:xfrm>
            <a:prstGeom prst="rect">
              <a:avLst/>
            </a:prstGeom>
          </p:spPr>
          <p:style>
            <a:lnRef idx="0">
              <a:schemeClr val="dk1"/>
            </a:lnRef>
            <a:fillRef idx="3">
              <a:schemeClr val="dk1"/>
            </a:fillRef>
            <a:effectRef idx="3">
              <a:schemeClr val="dk1"/>
            </a:effectRef>
            <a:fontRef idx="minor">
              <a:schemeClr val="lt1"/>
            </a:fontRef>
          </p:style>
          <p:txBody>
            <a:bodyPr wrap="square" rtlCol="1">
              <a:spAutoFit/>
            </a:bodyPr>
            <a:lstStyle/>
            <a:p>
              <a:pPr algn="ctr">
                <a:defRPr/>
              </a:pPr>
              <a:r>
                <a:rPr lang="he-IL" sz="800" b="1" dirty="0" smtClean="0"/>
                <a:t>"מארב"</a:t>
              </a:r>
            </a:p>
          </p:txBody>
        </p:sp>
        <p:cxnSp>
          <p:nvCxnSpPr>
            <p:cNvPr id="49" name="Straight Connector 48"/>
            <p:cNvCxnSpPr/>
            <p:nvPr/>
          </p:nvCxnSpPr>
          <p:spPr>
            <a:xfrm>
              <a:off x="33528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flipV="1">
              <a:off x="3276600" y="5029200"/>
              <a:ext cx="3124200" cy="1828800"/>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6477000" y="5029200"/>
              <a:ext cx="2667000" cy="1828800"/>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cxnSp>
          <p:nvCxnSpPr>
            <p:cNvPr id="54" name="Straight Connector 53"/>
            <p:cNvCxnSpPr/>
            <p:nvPr/>
          </p:nvCxnSpPr>
          <p:spPr>
            <a:xfrm flipV="1">
              <a:off x="6629400" y="3048000"/>
              <a:ext cx="2514600" cy="1981200"/>
            </a:xfrm>
            <a:prstGeom prst="line">
              <a:avLst/>
            </a:prstGeom>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פעולה (התערבות במציאות)</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92" name="Picture 8" descr="פלסטינים פורצים את שער זיקים בגבול רצועת עזה ()"/>
          <p:cNvPicPr>
            <a:picLocks noChangeAspect="1" noChangeArrowheads="1"/>
          </p:cNvPicPr>
          <p:nvPr/>
        </p:nvPicPr>
        <p:blipFill>
          <a:blip r:embed="rId2"/>
          <a:srcRect/>
          <a:stretch>
            <a:fillRect/>
          </a:stretch>
        </p:blipFill>
        <p:spPr bwMode="auto">
          <a:xfrm>
            <a:off x="2209800" y="2590800"/>
            <a:ext cx="4334932" cy="2438400"/>
          </a:xfrm>
          <a:prstGeom prst="rect">
            <a:avLst/>
          </a:prstGeom>
          <a:noFill/>
          <a:ln>
            <a:solidFill>
              <a:schemeClr val="tx1"/>
            </a:solidFill>
          </a:ln>
        </p:spPr>
      </p:pic>
      <p:pic>
        <p:nvPicPr>
          <p:cNvPr id="41990" name="Picture 6" descr="תוצאת תמונה עבור צלפים עזה גדר"/>
          <p:cNvPicPr>
            <a:picLocks noChangeAspect="1" noChangeArrowheads="1"/>
          </p:cNvPicPr>
          <p:nvPr/>
        </p:nvPicPr>
        <p:blipFill>
          <a:blip r:embed="rId3"/>
          <a:srcRect/>
          <a:stretch>
            <a:fillRect/>
          </a:stretch>
        </p:blipFill>
        <p:spPr bwMode="auto">
          <a:xfrm>
            <a:off x="5029200" y="1066800"/>
            <a:ext cx="3886200" cy="2092431"/>
          </a:xfrm>
          <a:prstGeom prst="rect">
            <a:avLst/>
          </a:prstGeom>
          <a:noFill/>
          <a:ln>
            <a:solidFill>
              <a:schemeClr val="tx1"/>
            </a:solidFill>
          </a:ln>
        </p:spPr>
      </p:pic>
      <p:grpSp>
        <p:nvGrpSpPr>
          <p:cNvPr id="2" name="Group 12"/>
          <p:cNvGrpSpPr>
            <a:grpSpLocks/>
          </p:cNvGrpSpPr>
          <p:nvPr/>
        </p:nvGrpSpPr>
        <p:grpSpPr bwMode="auto">
          <a:xfrm>
            <a:off x="4953000" y="385764"/>
            <a:ext cx="3988745" cy="644725"/>
            <a:chOff x="4106863" y="3000375"/>
            <a:chExt cx="7764462" cy="1524000"/>
          </a:xfrm>
        </p:grpSpPr>
        <p:sp>
          <p:nvSpPr>
            <p:cNvPr id="4" name="Rectangle 3"/>
            <p:cNvSpPr/>
            <p:nvPr/>
          </p:nvSpPr>
          <p:spPr>
            <a:xfrm>
              <a:off x="4106723" y="3000375"/>
              <a:ext cx="7764250" cy="15235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grpSp>
          <p:nvGrpSpPr>
            <p:cNvPr id="3" name="Group 3"/>
            <p:cNvGrpSpPr>
              <a:grpSpLocks/>
            </p:cNvGrpSpPr>
            <p:nvPr/>
          </p:nvGrpSpPr>
          <p:grpSpPr bwMode="auto">
            <a:xfrm>
              <a:off x="4248150" y="3138488"/>
              <a:ext cx="7496175" cy="1247775"/>
              <a:chOff x="4333874" y="2085975"/>
              <a:chExt cx="7496175" cy="1247775"/>
            </a:xfrm>
          </p:grpSpPr>
          <p:sp>
            <p:nvSpPr>
              <p:cNvPr id="6" name="Rectangle 5"/>
              <p:cNvSpPr/>
              <p:nvPr/>
            </p:nvSpPr>
            <p:spPr>
              <a:xfrm>
                <a:off x="10429441" y="2086705"/>
                <a:ext cx="1399289" cy="119705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7" name="Plus 6"/>
              <p:cNvSpPr/>
              <p:nvPr/>
            </p:nvSpPr>
            <p:spPr>
              <a:xfrm>
                <a:off x="9828553" y="2458207"/>
                <a:ext cx="600888"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8" name="Rectangle 7"/>
              <p:cNvSpPr/>
              <p:nvPr/>
            </p:nvSpPr>
            <p:spPr>
              <a:xfrm>
                <a:off x="8437609" y="2097964"/>
                <a:ext cx="1402072"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9" name="Plus 8"/>
              <p:cNvSpPr/>
              <p:nvPr/>
            </p:nvSpPr>
            <p:spPr>
              <a:xfrm>
                <a:off x="7839502" y="2495732"/>
                <a:ext cx="598107"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10" name="Rectangle 9"/>
              <p:cNvSpPr/>
              <p:nvPr/>
            </p:nvSpPr>
            <p:spPr>
              <a:xfrm>
                <a:off x="6448558" y="2135489"/>
                <a:ext cx="1399291"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11" name="Left Arrow 10"/>
              <p:cNvSpPr/>
              <p:nvPr/>
            </p:nvSpPr>
            <p:spPr>
              <a:xfrm>
                <a:off x="5811506" y="2495732"/>
                <a:ext cx="598105" cy="514095"/>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12" name="Rectangle 11"/>
              <p:cNvSpPr/>
              <p:nvPr/>
            </p:nvSpPr>
            <p:spPr>
              <a:xfrm>
                <a:off x="4334323" y="2135489"/>
                <a:ext cx="1399291" cy="1197055"/>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grpSp>
      </p:grpSp>
      <p:sp>
        <p:nvSpPr>
          <p:cNvPr id="41994" name="AutoShape 10" descr="blob:https://web.whatsapp.com/dcf1bb7d-04d8-44d9-b9f3-74c592cce9dd"/>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9" name="Picture 28" descr="ילד פצוע 2.jpg"/>
          <p:cNvPicPr>
            <a:picLocks noChangeAspect="1"/>
          </p:cNvPicPr>
          <p:nvPr/>
        </p:nvPicPr>
        <p:blipFill>
          <a:blip r:embed="rId4"/>
          <a:stretch>
            <a:fillRect/>
          </a:stretch>
        </p:blipFill>
        <p:spPr>
          <a:xfrm>
            <a:off x="1676400" y="4343400"/>
            <a:ext cx="2624138" cy="1747965"/>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953000" y="385764"/>
            <a:ext cx="3988745" cy="644725"/>
            <a:chOff x="4106863" y="3000375"/>
            <a:chExt cx="7764462" cy="1524000"/>
          </a:xfrm>
        </p:grpSpPr>
        <p:sp>
          <p:nvSpPr>
            <p:cNvPr id="4" name="Rectangle 3"/>
            <p:cNvSpPr/>
            <p:nvPr/>
          </p:nvSpPr>
          <p:spPr>
            <a:xfrm>
              <a:off x="4106723" y="3000375"/>
              <a:ext cx="7764250" cy="1523527"/>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grpSp>
          <p:nvGrpSpPr>
            <p:cNvPr id="3" name="Group 3"/>
            <p:cNvGrpSpPr>
              <a:grpSpLocks/>
            </p:cNvGrpSpPr>
            <p:nvPr/>
          </p:nvGrpSpPr>
          <p:grpSpPr bwMode="auto">
            <a:xfrm>
              <a:off x="4248150" y="3138488"/>
              <a:ext cx="7496175" cy="1247775"/>
              <a:chOff x="4333874" y="2085975"/>
              <a:chExt cx="7496175" cy="1247775"/>
            </a:xfrm>
          </p:grpSpPr>
          <p:sp>
            <p:nvSpPr>
              <p:cNvPr id="6" name="Rectangle 5"/>
              <p:cNvSpPr/>
              <p:nvPr/>
            </p:nvSpPr>
            <p:spPr>
              <a:xfrm>
                <a:off x="10429441" y="2086705"/>
                <a:ext cx="1399289" cy="1197057"/>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7" name="Plus 6"/>
              <p:cNvSpPr/>
              <p:nvPr/>
            </p:nvSpPr>
            <p:spPr>
              <a:xfrm>
                <a:off x="9828553" y="2458207"/>
                <a:ext cx="600888"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8" name="Rectangle 7"/>
              <p:cNvSpPr/>
              <p:nvPr/>
            </p:nvSpPr>
            <p:spPr>
              <a:xfrm>
                <a:off x="8437609" y="2097964"/>
                <a:ext cx="1402072"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9" name="Plus 8"/>
              <p:cNvSpPr/>
              <p:nvPr/>
            </p:nvSpPr>
            <p:spPr>
              <a:xfrm>
                <a:off x="7839502" y="2495732"/>
                <a:ext cx="598107" cy="514095"/>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10" name="Rectangle 9"/>
              <p:cNvSpPr/>
              <p:nvPr/>
            </p:nvSpPr>
            <p:spPr>
              <a:xfrm>
                <a:off x="6448558" y="2135489"/>
                <a:ext cx="1399291" cy="1197055"/>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11" name="Left Arrow 10"/>
              <p:cNvSpPr/>
              <p:nvPr/>
            </p:nvSpPr>
            <p:spPr>
              <a:xfrm>
                <a:off x="5811506" y="2495732"/>
                <a:ext cx="598105" cy="514095"/>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12" name="Rectangle 11"/>
              <p:cNvSpPr/>
              <p:nvPr/>
            </p:nvSpPr>
            <p:spPr>
              <a:xfrm>
                <a:off x="4334323" y="2135489"/>
                <a:ext cx="1399291" cy="1197055"/>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grpSp>
      </p:grpSp>
      <p:grpSp>
        <p:nvGrpSpPr>
          <p:cNvPr id="5" name="Group 29"/>
          <p:cNvGrpSpPr>
            <a:grpSpLocks/>
          </p:cNvGrpSpPr>
          <p:nvPr/>
        </p:nvGrpSpPr>
        <p:grpSpPr bwMode="auto">
          <a:xfrm>
            <a:off x="194073" y="5892800"/>
            <a:ext cx="5063727" cy="889000"/>
            <a:chOff x="296863" y="4965700"/>
            <a:chExt cx="10352088" cy="1524000"/>
          </a:xfrm>
        </p:grpSpPr>
        <p:sp>
          <p:nvSpPr>
            <p:cNvPr id="33" name="Rectangle 32"/>
            <p:cNvSpPr/>
            <p:nvPr/>
          </p:nvSpPr>
          <p:spPr bwMode="auto">
            <a:xfrm>
              <a:off x="6532908" y="5088165"/>
              <a:ext cx="1401679" cy="1200149"/>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סביבה</a:t>
              </a:r>
            </a:p>
          </p:txBody>
        </p:sp>
        <p:sp>
          <p:nvSpPr>
            <p:cNvPr id="34" name="Plus 33"/>
            <p:cNvSpPr/>
            <p:nvPr/>
          </p:nvSpPr>
          <p:spPr bwMode="auto">
            <a:xfrm>
              <a:off x="5935366" y="5458279"/>
              <a:ext cx="597542" cy="514349"/>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36" name="Rectangle 35"/>
            <p:cNvSpPr/>
            <p:nvPr/>
          </p:nvSpPr>
          <p:spPr bwMode="auto">
            <a:xfrm>
              <a:off x="4543222" y="5096329"/>
              <a:ext cx="1401679" cy="120015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הבנה</a:t>
              </a:r>
            </a:p>
          </p:txBody>
        </p:sp>
        <p:sp>
          <p:nvSpPr>
            <p:cNvPr id="37" name="Plus 36"/>
            <p:cNvSpPr/>
            <p:nvPr/>
          </p:nvSpPr>
          <p:spPr bwMode="auto">
            <a:xfrm>
              <a:off x="3942501" y="5496379"/>
              <a:ext cx="600721" cy="514349"/>
            </a:xfrm>
            <a:prstGeom prst="mathPlus">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endParaRPr lang="he-IL" sz="1200"/>
            </a:p>
          </p:txBody>
        </p:sp>
        <p:sp>
          <p:nvSpPr>
            <p:cNvPr id="38" name="Rectangle 37"/>
            <p:cNvSpPr/>
            <p:nvPr/>
          </p:nvSpPr>
          <p:spPr bwMode="auto">
            <a:xfrm>
              <a:off x="2553536" y="5134429"/>
              <a:ext cx="1398501" cy="1200151"/>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תכנון</a:t>
              </a:r>
            </a:p>
          </p:txBody>
        </p:sp>
        <p:sp>
          <p:nvSpPr>
            <p:cNvPr id="39" name="Rectangle 38"/>
            <p:cNvSpPr/>
            <p:nvPr/>
          </p:nvSpPr>
          <p:spPr bwMode="auto">
            <a:xfrm>
              <a:off x="436713" y="5134429"/>
              <a:ext cx="1401679" cy="1200151"/>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sp>
          <p:nvSpPr>
            <p:cNvPr id="40" name="Rectangle 39"/>
            <p:cNvSpPr/>
            <p:nvPr/>
          </p:nvSpPr>
          <p:spPr>
            <a:xfrm>
              <a:off x="296863" y="4965700"/>
              <a:ext cx="10352088" cy="1524000"/>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he-IL" sz="1200"/>
            </a:p>
          </p:txBody>
        </p:sp>
        <p:sp>
          <p:nvSpPr>
            <p:cNvPr id="41" name="Left Arrow 40"/>
            <p:cNvSpPr/>
            <p:nvPr/>
          </p:nvSpPr>
          <p:spPr bwMode="auto">
            <a:xfrm>
              <a:off x="1876533" y="5586186"/>
              <a:ext cx="600721" cy="514351"/>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sp>
          <p:nvSpPr>
            <p:cNvPr id="42" name="Rectangle 41"/>
            <p:cNvSpPr/>
            <p:nvPr/>
          </p:nvSpPr>
          <p:spPr bwMode="auto">
            <a:xfrm>
              <a:off x="8973929" y="5096329"/>
              <a:ext cx="1398501" cy="1200151"/>
            </a:xfrm>
            <a:prstGeom prst="rect">
              <a:avLst/>
            </a:prstGeom>
            <a:ln w="25400">
              <a:solidFill>
                <a:srgbClr val="FF0000"/>
              </a:solidFill>
            </a:ln>
          </p:spPr>
          <p:style>
            <a:lnRef idx="2">
              <a:schemeClr val="dk1"/>
            </a:lnRef>
            <a:fillRef idx="1">
              <a:schemeClr val="lt1"/>
            </a:fillRef>
            <a:effectRef idx="0">
              <a:schemeClr val="dk1"/>
            </a:effectRef>
            <a:fontRef idx="minor">
              <a:schemeClr val="dk1"/>
            </a:fontRef>
          </p:style>
          <p:txBody>
            <a:bodyPr rtlCol="1" anchor="ctr"/>
            <a:lstStyle/>
            <a:p>
              <a:pPr algn="ctr">
                <a:defRPr/>
              </a:pPr>
              <a:r>
                <a:rPr lang="he-IL" sz="1400" b="1" dirty="0"/>
                <a:t>פעולה</a:t>
              </a:r>
            </a:p>
          </p:txBody>
        </p:sp>
        <p:sp>
          <p:nvSpPr>
            <p:cNvPr id="43" name="Left Arrow 42"/>
            <p:cNvSpPr/>
            <p:nvPr/>
          </p:nvSpPr>
          <p:spPr bwMode="auto">
            <a:xfrm>
              <a:off x="8125292" y="5548086"/>
              <a:ext cx="600721" cy="514351"/>
            </a:xfrm>
            <a:prstGeom prst="leftArrow">
              <a:avLst/>
            </a:prstGeom>
          </p:spPr>
          <p:style>
            <a:lnRef idx="0">
              <a:schemeClr val="dk1"/>
            </a:lnRef>
            <a:fillRef idx="3">
              <a:schemeClr val="dk1"/>
            </a:fillRef>
            <a:effectRef idx="3">
              <a:schemeClr val="dk1"/>
            </a:effectRef>
            <a:fontRef idx="minor">
              <a:schemeClr val="lt1"/>
            </a:fontRef>
          </p:style>
          <p:txBody>
            <a:bodyPr rtlCol="1" anchor="ctr"/>
            <a:lstStyle/>
            <a:p>
              <a:pPr algn="ctr">
                <a:defRPr/>
              </a:pPr>
              <a:endParaRPr lang="he-IL" sz="1200"/>
            </a:p>
          </p:txBody>
        </p:sp>
      </p:grpSp>
      <p:pic>
        <p:nvPicPr>
          <p:cNvPr id="23" name="Picture 6" descr="תוצאת תמונה עבור צלפים עזה גדר"/>
          <p:cNvPicPr>
            <a:picLocks noChangeAspect="1" noChangeArrowheads="1"/>
          </p:cNvPicPr>
          <p:nvPr/>
        </p:nvPicPr>
        <p:blipFill>
          <a:blip r:embed="rId2"/>
          <a:srcRect/>
          <a:stretch>
            <a:fillRect/>
          </a:stretch>
        </p:blipFill>
        <p:spPr bwMode="auto">
          <a:xfrm>
            <a:off x="5410200" y="990600"/>
            <a:ext cx="3505200" cy="2209800"/>
          </a:xfrm>
          <a:prstGeom prst="rect">
            <a:avLst/>
          </a:prstGeom>
          <a:noFill/>
          <a:ln>
            <a:solidFill>
              <a:schemeClr val="tx1"/>
            </a:solidFill>
          </a:ln>
        </p:spPr>
      </p:pic>
      <p:pic>
        <p:nvPicPr>
          <p:cNvPr id="27" name="Picture 26" descr="יושבים בחוץ.jpg"/>
          <p:cNvPicPr>
            <a:picLocks noChangeAspect="1"/>
          </p:cNvPicPr>
          <p:nvPr/>
        </p:nvPicPr>
        <p:blipFill>
          <a:blip r:embed="rId3" cstate="print"/>
          <a:stretch>
            <a:fillRect/>
          </a:stretch>
        </p:blipFill>
        <p:spPr>
          <a:xfrm>
            <a:off x="228600" y="3581400"/>
            <a:ext cx="3276600" cy="2209800"/>
          </a:xfrm>
          <a:prstGeom prst="rect">
            <a:avLst/>
          </a:prstGeom>
          <a:noFill/>
          <a:ln>
            <a:solidFill>
              <a:schemeClr val="tx1"/>
            </a:solidFill>
          </a:ln>
        </p:spPr>
      </p:pic>
      <p:sp>
        <p:nvSpPr>
          <p:cNvPr id="5122" name="AutoShape 2" descr="blob:https://web.whatsapp.com/3eeda798-2cc1-451b-91e3-da56a925f8ed"/>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5124" name="AutoShape 4" descr="blob:https://web.whatsapp.com/49c4d28f-7106-44b8-a1ec-ad0f23d0b34a"/>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5126" name="Picture 6" descr="תוצאת תמונה עבור איתי וירוב גדי אייזנקוט עזה"/>
          <p:cNvPicPr>
            <a:picLocks noChangeAspect="1" noChangeArrowheads="1"/>
          </p:cNvPicPr>
          <p:nvPr/>
        </p:nvPicPr>
        <p:blipFill>
          <a:blip r:embed="rId4" cstate="print"/>
          <a:srcRect/>
          <a:stretch>
            <a:fillRect/>
          </a:stretch>
        </p:blipFill>
        <p:spPr bwMode="auto">
          <a:xfrm>
            <a:off x="2971800" y="2057400"/>
            <a:ext cx="3283233" cy="2252663"/>
          </a:xfrm>
          <a:prstGeom prst="rect">
            <a:avLst/>
          </a:prstGeom>
          <a:noFill/>
        </p:spPr>
      </p:pic>
      <p:pic>
        <p:nvPicPr>
          <p:cNvPr id="5128" name="Picture 8" descr="תוצאת תמונה עבור פלסטינים פרצו את הגדר"/>
          <p:cNvPicPr>
            <a:picLocks noChangeAspect="1" noChangeArrowheads="1"/>
          </p:cNvPicPr>
          <p:nvPr/>
        </p:nvPicPr>
        <p:blipFill>
          <a:blip r:embed="rId5"/>
          <a:srcRect/>
          <a:stretch>
            <a:fillRect/>
          </a:stretch>
        </p:blipFill>
        <p:spPr bwMode="auto">
          <a:xfrm>
            <a:off x="4572000" y="3810000"/>
            <a:ext cx="2979558" cy="18288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92162"/>
          </a:xfrm>
        </p:spPr>
        <p:txBody>
          <a:bodyPr>
            <a:normAutofit/>
          </a:bodyPr>
          <a:lstStyle/>
          <a:p>
            <a:r>
              <a:rPr lang="he-IL" sz="3600" b="1" dirty="0" smtClean="0">
                <a:cs typeface="+mn-cs"/>
              </a:rPr>
              <a:t>סיכום</a:t>
            </a:r>
            <a:endParaRPr lang="he-IL" sz="3600" b="1" dirty="0">
              <a:cs typeface="+mn-cs"/>
            </a:endParaRPr>
          </a:p>
        </p:txBody>
      </p:sp>
      <p:sp>
        <p:nvSpPr>
          <p:cNvPr id="4" name="Rectangle 3"/>
          <p:cNvSpPr/>
          <p:nvPr/>
        </p:nvSpPr>
        <p:spPr>
          <a:xfrm>
            <a:off x="6096001" y="3348335"/>
            <a:ext cx="26669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סביבה</a:t>
            </a:r>
            <a:endParaRPr lang="he-IL" sz="2400" dirty="0"/>
          </a:p>
        </p:txBody>
      </p:sp>
      <p:sp>
        <p:nvSpPr>
          <p:cNvPr id="5" name="Rectangle 4"/>
          <p:cNvSpPr/>
          <p:nvPr/>
        </p:nvSpPr>
        <p:spPr>
          <a:xfrm>
            <a:off x="3048000" y="3348335"/>
            <a:ext cx="28194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הבנה</a:t>
            </a:r>
            <a:endParaRPr lang="he-IL" sz="2400" dirty="0"/>
          </a:p>
        </p:txBody>
      </p:sp>
      <p:sp>
        <p:nvSpPr>
          <p:cNvPr id="6" name="Rectangle 5"/>
          <p:cNvSpPr/>
          <p:nvPr/>
        </p:nvSpPr>
        <p:spPr>
          <a:xfrm>
            <a:off x="228600" y="3348335"/>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תכנון</a:t>
            </a:r>
            <a:endParaRPr lang="he-IL" sz="2400" dirty="0"/>
          </a:p>
        </p:txBody>
      </p:sp>
      <p:sp>
        <p:nvSpPr>
          <p:cNvPr id="7" name="Rectangle 6"/>
          <p:cNvSpPr/>
          <p:nvPr/>
        </p:nvSpPr>
        <p:spPr>
          <a:xfrm>
            <a:off x="1371600" y="6400800"/>
            <a:ext cx="26797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פעולה (התערבות)</a:t>
            </a:r>
          </a:p>
        </p:txBody>
      </p:sp>
      <p:sp>
        <p:nvSpPr>
          <p:cNvPr id="8" name="Rectangle 7"/>
          <p:cNvSpPr/>
          <p:nvPr/>
        </p:nvSpPr>
        <p:spPr>
          <a:xfrm>
            <a:off x="5105400" y="6319838"/>
            <a:ext cx="2743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אמצע ואמצוע</a:t>
            </a:r>
          </a:p>
        </p:txBody>
      </p:sp>
      <p:pic>
        <p:nvPicPr>
          <p:cNvPr id="10" name="Picture 3"/>
          <p:cNvPicPr>
            <a:picLocks noChangeAspect="1" noChangeArrowheads="1"/>
          </p:cNvPicPr>
          <p:nvPr/>
        </p:nvPicPr>
        <p:blipFill>
          <a:blip r:embed="rId2"/>
          <a:srcRect l="32797" t="32292" r="32796" b="20833"/>
          <a:stretch>
            <a:fillRect/>
          </a:stretch>
        </p:blipFill>
        <p:spPr bwMode="auto">
          <a:xfrm>
            <a:off x="6096000" y="990600"/>
            <a:ext cx="2590800" cy="2286000"/>
          </a:xfrm>
          <a:prstGeom prst="rect">
            <a:avLst/>
          </a:prstGeom>
          <a:noFill/>
          <a:ln w="9525">
            <a:solidFill>
              <a:schemeClr val="dk1"/>
            </a:solidFill>
            <a:miter lim="800000"/>
            <a:headEnd/>
            <a:tailEnd/>
          </a:ln>
          <a:effectLst/>
        </p:spPr>
      </p:pic>
      <p:pic>
        <p:nvPicPr>
          <p:cNvPr id="11" name="Picture 2" descr="תוצאת תמונה עבור קצה הקרחון"/>
          <p:cNvPicPr>
            <a:picLocks noChangeAspect="1" noChangeArrowheads="1"/>
          </p:cNvPicPr>
          <p:nvPr/>
        </p:nvPicPr>
        <p:blipFill>
          <a:blip r:embed="rId3"/>
          <a:srcRect/>
          <a:stretch>
            <a:fillRect/>
          </a:stretch>
        </p:blipFill>
        <p:spPr bwMode="auto">
          <a:xfrm>
            <a:off x="3048000" y="990600"/>
            <a:ext cx="2743200" cy="2286000"/>
          </a:xfrm>
          <a:prstGeom prst="rect">
            <a:avLst/>
          </a:prstGeom>
          <a:noFill/>
          <a:ln w="9525">
            <a:solidFill>
              <a:schemeClr val="dk1"/>
            </a:solidFill>
            <a:miter lim="800000"/>
            <a:headEnd/>
            <a:tailEnd/>
          </a:ln>
          <a:effectLst/>
        </p:spPr>
      </p:pic>
      <p:pic>
        <p:nvPicPr>
          <p:cNvPr id="12" name="Picture 11" descr="תכנון.jpg"/>
          <p:cNvPicPr>
            <a:picLocks noChangeAspect="1"/>
          </p:cNvPicPr>
          <p:nvPr/>
        </p:nvPicPr>
        <p:blipFill>
          <a:blip r:embed="rId4" cstate="print"/>
          <a:stretch>
            <a:fillRect/>
          </a:stretch>
        </p:blipFill>
        <p:spPr>
          <a:xfrm>
            <a:off x="228600" y="990600"/>
            <a:ext cx="2590800" cy="2362200"/>
          </a:xfrm>
          <a:prstGeom prst="rect">
            <a:avLst/>
          </a:prstGeom>
        </p:spPr>
      </p:pic>
      <p:pic>
        <p:nvPicPr>
          <p:cNvPr id="13" name="Content Placeholder 5" descr="דרג מדיני.jpg"/>
          <p:cNvPicPr>
            <a:picLocks noGrp="1" noChangeAspect="1"/>
          </p:cNvPicPr>
          <p:nvPr>
            <p:ph idx="1"/>
          </p:nvPr>
        </p:nvPicPr>
        <p:blipFill>
          <a:blip r:embed="rId5" cstate="print"/>
          <a:stretch>
            <a:fillRect/>
          </a:stretch>
        </p:blipFill>
        <p:spPr>
          <a:xfrm>
            <a:off x="5105400" y="3962400"/>
            <a:ext cx="2694315" cy="2362199"/>
          </a:xfrm>
          <a:prstGeom prst="rect">
            <a:avLst/>
          </a:prstGeom>
          <a:noFill/>
          <a:ln w="9525">
            <a:solidFill>
              <a:schemeClr val="dk1"/>
            </a:solidFill>
            <a:miter lim="800000"/>
            <a:headEnd/>
            <a:tailEnd/>
          </a:ln>
          <a:effectLst/>
        </p:spPr>
      </p:pic>
      <p:pic>
        <p:nvPicPr>
          <p:cNvPr id="14" name="Picture 6" descr="תוצאת תמונה עבור צלפים עזה גדר"/>
          <p:cNvPicPr>
            <a:picLocks noChangeAspect="1" noChangeArrowheads="1"/>
          </p:cNvPicPr>
          <p:nvPr/>
        </p:nvPicPr>
        <p:blipFill>
          <a:blip r:embed="rId6"/>
          <a:srcRect/>
          <a:stretch>
            <a:fillRect/>
          </a:stretch>
        </p:blipFill>
        <p:spPr bwMode="auto">
          <a:xfrm>
            <a:off x="1371600" y="4038600"/>
            <a:ext cx="2667000" cy="23622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תמונה קשורה"/>
          <p:cNvPicPr>
            <a:picLocks noChangeAspect="1" noChangeArrowheads="1"/>
          </p:cNvPicPr>
          <p:nvPr/>
        </p:nvPicPr>
        <p:blipFill>
          <a:blip r:embed="rId3"/>
          <a:srcRect t="1941" r="1250"/>
          <a:stretch>
            <a:fillRect/>
          </a:stretch>
        </p:blipFill>
        <p:spPr bwMode="auto">
          <a:xfrm>
            <a:off x="602457" y="423863"/>
            <a:ext cx="7928372" cy="605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he-IL"/>
          </a:p>
        </p:txBody>
      </p:sp>
      <p:sp>
        <p:nvSpPr>
          <p:cNvPr id="5" name="Text Placeholder 4"/>
          <p:cNvSpPr>
            <a:spLocks noGrp="1"/>
          </p:cNvSpPr>
          <p:nvPr>
            <p:ph type="body" idx="1"/>
          </p:nvPr>
        </p:nvSpPr>
        <p:spPr/>
        <p:txBody>
          <a:bodyPr>
            <a:normAutofit/>
          </a:bodyPr>
          <a:lstStyle/>
          <a:p>
            <a:pPr algn="r" rtl="1"/>
            <a:r>
              <a:rPr lang="he-IL" sz="3600" b="1" dirty="0" smtClean="0">
                <a:solidFill>
                  <a:schemeClr val="tx1"/>
                </a:solidFill>
              </a:rPr>
              <a:t>סביבה</a:t>
            </a:r>
            <a:endParaRPr lang="he-IL" sz="3600" b="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639762"/>
          </a:xfrm>
        </p:spPr>
        <p:txBody>
          <a:bodyPr>
            <a:normAutofit fontScale="90000"/>
          </a:bodyPr>
          <a:lstStyle/>
          <a:p>
            <a:r>
              <a:rPr lang="he-IL" sz="3600" b="1" dirty="0" smtClean="0">
                <a:cs typeface="+mn-cs"/>
              </a:rPr>
              <a:t>הסביבה האסטרטגית</a:t>
            </a:r>
            <a:endParaRPr lang="he-IL" sz="3600" b="1" dirty="0">
              <a:cs typeface="+mn-cs"/>
            </a:endParaRPr>
          </a:p>
        </p:txBody>
      </p:sp>
      <p:sp>
        <p:nvSpPr>
          <p:cNvPr id="4" name="Rectangle 3"/>
          <p:cNvSpPr/>
          <p:nvPr/>
        </p:nvSpPr>
        <p:spPr>
          <a:xfrm>
            <a:off x="360363" y="3175000"/>
            <a:ext cx="3830637" cy="46037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זיקות</a:t>
            </a:r>
            <a:endParaRPr lang="he-IL" sz="2400" dirty="0"/>
          </a:p>
        </p:txBody>
      </p:sp>
      <p:sp>
        <p:nvSpPr>
          <p:cNvPr id="5" name="Rectangle 4"/>
          <p:cNvSpPr/>
          <p:nvPr/>
        </p:nvSpPr>
        <p:spPr>
          <a:xfrm>
            <a:off x="5105400" y="3124201"/>
            <a:ext cx="3657600" cy="457200"/>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שחקנים/רכיבים/ישויות</a:t>
            </a:r>
            <a:endParaRPr lang="he-IL" sz="2400" dirty="0"/>
          </a:p>
        </p:txBody>
      </p:sp>
      <p:sp>
        <p:nvSpPr>
          <p:cNvPr id="6" name="Rectangle 5"/>
          <p:cNvSpPr/>
          <p:nvPr/>
        </p:nvSpPr>
        <p:spPr>
          <a:xfrm>
            <a:off x="5105401" y="6121401"/>
            <a:ext cx="3733799"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a:t>גבולות</a:t>
            </a:r>
            <a:endParaRPr lang="he-IL" sz="2400" dirty="0"/>
          </a:p>
        </p:txBody>
      </p:sp>
      <p:sp>
        <p:nvSpPr>
          <p:cNvPr id="7" name="Rectangle 6"/>
          <p:cNvSpPr/>
          <p:nvPr/>
        </p:nvSpPr>
        <p:spPr>
          <a:xfrm>
            <a:off x="363538" y="6135688"/>
            <a:ext cx="3752850" cy="461962"/>
          </a:xfrm>
          <a:prstGeom prst="rect">
            <a:avLst/>
          </a:prstGeom>
        </p:spPr>
        <p:style>
          <a:lnRef idx="0">
            <a:schemeClr val="dk1"/>
          </a:lnRef>
          <a:fillRef idx="3">
            <a:schemeClr val="dk1"/>
          </a:fillRef>
          <a:effectRef idx="3">
            <a:schemeClr val="dk1"/>
          </a:effectRef>
          <a:fontRef idx="minor">
            <a:schemeClr val="lt1"/>
          </a:fontRef>
        </p:style>
        <p:txBody>
          <a:bodyPr>
            <a:spAutoFit/>
          </a:bodyPr>
          <a:lstStyle/>
          <a:p>
            <a:pPr algn="ctr">
              <a:defRPr/>
            </a:pPr>
            <a:r>
              <a:rPr lang="he-IL" sz="2400" b="1" dirty="0" smtClean="0"/>
              <a:t>ההקשר הייחודי</a:t>
            </a:r>
            <a:endParaRPr lang="he-IL" sz="2400" dirty="0"/>
          </a:p>
        </p:txBody>
      </p:sp>
      <p:pic>
        <p:nvPicPr>
          <p:cNvPr id="2051" name="Picture 3"/>
          <p:cNvPicPr>
            <a:picLocks noChangeAspect="1" noChangeArrowheads="1"/>
          </p:cNvPicPr>
          <p:nvPr/>
        </p:nvPicPr>
        <p:blipFill>
          <a:blip r:embed="rId2"/>
          <a:srcRect l="32797" t="32292" r="32796" b="20833"/>
          <a:stretch>
            <a:fillRect/>
          </a:stretch>
        </p:blipFill>
        <p:spPr bwMode="auto">
          <a:xfrm>
            <a:off x="5105400" y="838200"/>
            <a:ext cx="3581400" cy="2286000"/>
          </a:xfrm>
          <a:prstGeom prst="rect">
            <a:avLst/>
          </a:prstGeom>
          <a:noFill/>
          <a:ln w="9525">
            <a:solidFill>
              <a:schemeClr val="dk1"/>
            </a:solidFill>
            <a:miter lim="800000"/>
            <a:headEnd/>
            <a:tailEnd/>
          </a:ln>
          <a:effectLst/>
        </p:spPr>
      </p:pic>
      <p:pic>
        <p:nvPicPr>
          <p:cNvPr id="1027" name="Picture 3"/>
          <p:cNvPicPr>
            <a:picLocks noChangeAspect="1" noChangeArrowheads="1"/>
          </p:cNvPicPr>
          <p:nvPr/>
        </p:nvPicPr>
        <p:blipFill>
          <a:blip r:embed="rId3"/>
          <a:srcRect l="40996" t="26042" r="26208" b="29167"/>
          <a:stretch>
            <a:fillRect/>
          </a:stretch>
        </p:blipFill>
        <p:spPr bwMode="auto">
          <a:xfrm>
            <a:off x="381000" y="3810000"/>
            <a:ext cx="3657600" cy="2286000"/>
          </a:xfrm>
          <a:prstGeom prst="rect">
            <a:avLst/>
          </a:prstGeom>
          <a:noFill/>
          <a:ln w="9525">
            <a:solidFill>
              <a:schemeClr val="dk1"/>
            </a:solidFill>
            <a:miter lim="800000"/>
            <a:headEnd/>
            <a:tailEnd/>
          </a:ln>
          <a:effectLst/>
        </p:spPr>
      </p:pic>
      <p:pic>
        <p:nvPicPr>
          <p:cNvPr id="31745" name="Picture 1"/>
          <p:cNvPicPr>
            <a:picLocks noChangeAspect="1" noChangeArrowheads="1"/>
          </p:cNvPicPr>
          <p:nvPr/>
        </p:nvPicPr>
        <p:blipFill>
          <a:blip r:embed="rId4"/>
          <a:srcRect l="36896" t="20833" r="21523" b="29167"/>
          <a:stretch>
            <a:fillRect/>
          </a:stretch>
        </p:blipFill>
        <p:spPr bwMode="auto">
          <a:xfrm>
            <a:off x="381000" y="838200"/>
            <a:ext cx="3733800" cy="2286000"/>
          </a:xfrm>
          <a:prstGeom prst="rect">
            <a:avLst/>
          </a:prstGeom>
          <a:noFill/>
          <a:ln w="9525">
            <a:solidFill>
              <a:schemeClr val="dk1"/>
            </a:solidFill>
            <a:miter lim="800000"/>
            <a:headEnd/>
            <a:tailEnd/>
          </a:ln>
          <a:effectLst/>
        </p:spPr>
      </p:pic>
      <p:pic>
        <p:nvPicPr>
          <p:cNvPr id="31746" name="Picture 2"/>
          <p:cNvPicPr>
            <a:picLocks noChangeAspect="1" noChangeArrowheads="1"/>
          </p:cNvPicPr>
          <p:nvPr/>
        </p:nvPicPr>
        <p:blipFill>
          <a:blip r:embed="rId5"/>
          <a:srcRect l="36311" t="19792" r="22108" b="25000"/>
          <a:stretch>
            <a:fillRect/>
          </a:stretch>
        </p:blipFill>
        <p:spPr bwMode="auto">
          <a:xfrm>
            <a:off x="5105400" y="3810000"/>
            <a:ext cx="3657600" cy="2286000"/>
          </a:xfrm>
          <a:prstGeom prst="rect">
            <a:avLst/>
          </a:prstGeom>
          <a:noFill/>
          <a:ln w="9525">
            <a:solidFill>
              <a:schemeClr val="dk1"/>
            </a:solid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תוצאת תמונה עבור יעלון משה שר ביטחון"/>
          <p:cNvPicPr>
            <a:picLocks noChangeAspect="1" noChangeArrowheads="1"/>
          </p:cNvPicPr>
          <p:nvPr/>
        </p:nvPicPr>
        <p:blipFill>
          <a:blip r:embed="rId2"/>
          <a:srcRect b="1316"/>
          <a:stretch>
            <a:fillRect/>
          </a:stretch>
        </p:blipFill>
        <p:spPr bwMode="auto">
          <a:xfrm>
            <a:off x="0" y="0"/>
            <a:ext cx="2438400" cy="1828800"/>
          </a:xfrm>
          <a:prstGeom prst="rect">
            <a:avLst/>
          </a:prstGeom>
          <a:noFill/>
        </p:spPr>
      </p:pic>
      <p:sp>
        <p:nvSpPr>
          <p:cNvPr id="17410" name="AutoShape 2"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12" name="AutoShape 4" descr="תוצאת תמונה עבור איזנקוט"/>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14" name="Picture 6" descr="תמונה קשורה"/>
          <p:cNvPicPr>
            <a:picLocks noChangeAspect="1" noChangeArrowheads="1"/>
          </p:cNvPicPr>
          <p:nvPr/>
        </p:nvPicPr>
        <p:blipFill>
          <a:blip r:embed="rId3"/>
          <a:srcRect b="2041"/>
          <a:stretch>
            <a:fillRect/>
          </a:stretch>
        </p:blipFill>
        <p:spPr bwMode="auto">
          <a:xfrm>
            <a:off x="2438400" y="0"/>
            <a:ext cx="2457450" cy="1828800"/>
          </a:xfrm>
          <a:prstGeom prst="rect">
            <a:avLst/>
          </a:prstGeom>
          <a:noFill/>
        </p:spPr>
      </p:pic>
      <p:pic>
        <p:nvPicPr>
          <p:cNvPr id="17416" name="Picture 8" descr="תוצאת תמונה עבור אלוף פיקוד דרום סמי תורג'מן"/>
          <p:cNvPicPr>
            <a:picLocks noChangeAspect="1" noChangeArrowheads="1"/>
          </p:cNvPicPr>
          <p:nvPr/>
        </p:nvPicPr>
        <p:blipFill>
          <a:blip r:embed="rId4"/>
          <a:srcRect l="15819" r="9604"/>
          <a:stretch>
            <a:fillRect/>
          </a:stretch>
        </p:blipFill>
        <p:spPr bwMode="auto">
          <a:xfrm>
            <a:off x="4876800" y="0"/>
            <a:ext cx="2514600" cy="1828800"/>
          </a:xfrm>
          <a:prstGeom prst="rect">
            <a:avLst/>
          </a:prstGeom>
          <a:noFill/>
        </p:spPr>
      </p:pic>
      <p:pic>
        <p:nvPicPr>
          <p:cNvPr id="17420" name="Picture 12" descr="תוצאת תמונה עבור איתי וירוב"/>
          <p:cNvPicPr>
            <a:picLocks noChangeAspect="1" noChangeArrowheads="1"/>
          </p:cNvPicPr>
          <p:nvPr/>
        </p:nvPicPr>
        <p:blipFill>
          <a:blip r:embed="rId5" cstate="print"/>
          <a:srcRect/>
          <a:stretch>
            <a:fillRect/>
          </a:stretch>
        </p:blipFill>
        <p:spPr bwMode="auto">
          <a:xfrm>
            <a:off x="7391400" y="0"/>
            <a:ext cx="1752600" cy="1828800"/>
          </a:xfrm>
          <a:prstGeom prst="rect">
            <a:avLst/>
          </a:prstGeom>
          <a:noFill/>
        </p:spPr>
      </p:pic>
      <p:sp>
        <p:nvSpPr>
          <p:cNvPr id="17422" name="AutoShape 14"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4" name="AutoShape 16"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6" name="AutoShape 18"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28" name="AutoShape 20" descr="תוצאת תמונה עבור סינוואר"/>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30" name="Picture 22" descr="תוצאת תמונה עבור סינוואר"/>
          <p:cNvPicPr>
            <a:picLocks noChangeAspect="1" noChangeArrowheads="1"/>
          </p:cNvPicPr>
          <p:nvPr/>
        </p:nvPicPr>
        <p:blipFill>
          <a:blip r:embed="rId6" cstate="print"/>
          <a:srcRect/>
          <a:stretch>
            <a:fillRect/>
          </a:stretch>
        </p:blipFill>
        <p:spPr bwMode="auto">
          <a:xfrm>
            <a:off x="6781800" y="1752600"/>
            <a:ext cx="2362200" cy="1905000"/>
          </a:xfrm>
          <a:prstGeom prst="rect">
            <a:avLst/>
          </a:prstGeom>
          <a:noFill/>
        </p:spPr>
      </p:pic>
      <p:pic>
        <p:nvPicPr>
          <p:cNvPr id="17432" name="Picture 24" descr="תוצאת תמונה עבור מוחמד דף"/>
          <p:cNvPicPr>
            <a:picLocks noChangeAspect="1" noChangeArrowheads="1"/>
          </p:cNvPicPr>
          <p:nvPr/>
        </p:nvPicPr>
        <p:blipFill>
          <a:blip r:embed="rId7"/>
          <a:srcRect r="9600"/>
          <a:stretch>
            <a:fillRect/>
          </a:stretch>
        </p:blipFill>
        <p:spPr bwMode="auto">
          <a:xfrm>
            <a:off x="4629150" y="1828800"/>
            <a:ext cx="2152650" cy="1828800"/>
          </a:xfrm>
          <a:prstGeom prst="rect">
            <a:avLst/>
          </a:prstGeom>
          <a:noFill/>
        </p:spPr>
      </p:pic>
      <p:pic>
        <p:nvPicPr>
          <p:cNvPr id="17434" name="Picture 26" descr="תוצאת תמונה עבור הזרוע הצבאית של חמאס"/>
          <p:cNvPicPr>
            <a:picLocks noChangeAspect="1" noChangeArrowheads="1"/>
          </p:cNvPicPr>
          <p:nvPr/>
        </p:nvPicPr>
        <p:blipFill>
          <a:blip r:embed="rId8"/>
          <a:srcRect/>
          <a:stretch>
            <a:fillRect/>
          </a:stretch>
        </p:blipFill>
        <p:spPr bwMode="auto">
          <a:xfrm>
            <a:off x="0" y="1828801"/>
            <a:ext cx="3048000" cy="1828800"/>
          </a:xfrm>
          <a:prstGeom prst="rect">
            <a:avLst/>
          </a:prstGeom>
          <a:noFill/>
        </p:spPr>
      </p:pic>
      <p:pic>
        <p:nvPicPr>
          <p:cNvPr id="17436" name="Picture 28" descr="תמונה קשורה"/>
          <p:cNvPicPr>
            <a:picLocks noChangeAspect="1" noChangeArrowheads="1"/>
          </p:cNvPicPr>
          <p:nvPr/>
        </p:nvPicPr>
        <p:blipFill>
          <a:blip r:embed="rId9" cstate="print"/>
          <a:srcRect l="16656"/>
          <a:stretch>
            <a:fillRect/>
          </a:stretch>
        </p:blipFill>
        <p:spPr bwMode="auto">
          <a:xfrm>
            <a:off x="3048000" y="1828800"/>
            <a:ext cx="1906429" cy="1828800"/>
          </a:xfrm>
          <a:prstGeom prst="rect">
            <a:avLst/>
          </a:prstGeom>
          <a:noFill/>
        </p:spPr>
      </p:pic>
      <p:sp>
        <p:nvSpPr>
          <p:cNvPr id="17438" name="AutoShape 30" descr="תוצאת תמונה עבור אבו מאזן"/>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40" name="Picture 32" descr="תמונה קשורה"/>
          <p:cNvPicPr>
            <a:picLocks noChangeAspect="1" noChangeArrowheads="1"/>
          </p:cNvPicPr>
          <p:nvPr/>
        </p:nvPicPr>
        <p:blipFill>
          <a:blip r:embed="rId10"/>
          <a:srcRect/>
          <a:stretch>
            <a:fillRect/>
          </a:stretch>
        </p:blipFill>
        <p:spPr bwMode="auto">
          <a:xfrm>
            <a:off x="0" y="3657600"/>
            <a:ext cx="2743200" cy="1752600"/>
          </a:xfrm>
          <a:prstGeom prst="rect">
            <a:avLst/>
          </a:prstGeom>
          <a:noFill/>
        </p:spPr>
      </p:pic>
      <p:pic>
        <p:nvPicPr>
          <p:cNvPr id="17442" name="Picture 34" descr="תמונה קשורה"/>
          <p:cNvPicPr>
            <a:picLocks noChangeAspect="1" noChangeArrowheads="1"/>
          </p:cNvPicPr>
          <p:nvPr/>
        </p:nvPicPr>
        <p:blipFill>
          <a:blip r:embed="rId11" cstate="print"/>
          <a:srcRect b="4348"/>
          <a:stretch>
            <a:fillRect/>
          </a:stretch>
        </p:blipFill>
        <p:spPr bwMode="auto">
          <a:xfrm>
            <a:off x="2743200" y="3657600"/>
            <a:ext cx="2641499" cy="1752600"/>
          </a:xfrm>
          <a:prstGeom prst="rect">
            <a:avLst/>
          </a:prstGeom>
          <a:noFill/>
        </p:spPr>
      </p:pic>
      <p:pic>
        <p:nvPicPr>
          <p:cNvPr id="17444" name="Picture 36" descr="תוצאת תמונה עבור תושבי תל אביב"/>
          <p:cNvPicPr>
            <a:picLocks noChangeAspect="1" noChangeArrowheads="1"/>
          </p:cNvPicPr>
          <p:nvPr/>
        </p:nvPicPr>
        <p:blipFill>
          <a:blip r:embed="rId12"/>
          <a:srcRect/>
          <a:stretch>
            <a:fillRect/>
          </a:stretch>
        </p:blipFill>
        <p:spPr bwMode="auto">
          <a:xfrm>
            <a:off x="5334000" y="3657600"/>
            <a:ext cx="3810000" cy="1752600"/>
          </a:xfrm>
          <a:prstGeom prst="rect">
            <a:avLst/>
          </a:prstGeom>
          <a:noFill/>
        </p:spPr>
      </p:pic>
      <p:pic>
        <p:nvPicPr>
          <p:cNvPr id="17446" name="Picture 38" descr="תוצאת תמונה עבור סיסי"/>
          <p:cNvPicPr>
            <a:picLocks noChangeAspect="1" noChangeArrowheads="1"/>
          </p:cNvPicPr>
          <p:nvPr/>
        </p:nvPicPr>
        <p:blipFill>
          <a:blip r:embed="rId13"/>
          <a:srcRect b="47945"/>
          <a:stretch>
            <a:fillRect/>
          </a:stretch>
        </p:blipFill>
        <p:spPr bwMode="auto">
          <a:xfrm>
            <a:off x="0" y="5410200"/>
            <a:ext cx="2095500" cy="1447800"/>
          </a:xfrm>
          <a:prstGeom prst="rect">
            <a:avLst/>
          </a:prstGeom>
          <a:noFill/>
        </p:spPr>
      </p:pic>
      <p:pic>
        <p:nvPicPr>
          <p:cNvPr id="17448" name="Picture 40" descr="תוצאת תמונה עבור חדשות ערוץ 2"/>
          <p:cNvPicPr>
            <a:picLocks noChangeAspect="1" noChangeArrowheads="1"/>
          </p:cNvPicPr>
          <p:nvPr/>
        </p:nvPicPr>
        <p:blipFill>
          <a:blip r:embed="rId14"/>
          <a:srcRect b="17601"/>
          <a:stretch>
            <a:fillRect/>
          </a:stretch>
        </p:blipFill>
        <p:spPr bwMode="auto">
          <a:xfrm>
            <a:off x="2057400" y="5410201"/>
            <a:ext cx="2209800" cy="1447800"/>
          </a:xfrm>
          <a:prstGeom prst="rect">
            <a:avLst/>
          </a:prstGeom>
          <a:noFill/>
        </p:spPr>
      </p:pic>
      <p:sp>
        <p:nvSpPr>
          <p:cNvPr id="17450" name="AutoShape 42"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7452" name="AutoShape 44" descr="תוצאת תמונה עבור ‪cnn‬‏"/>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54" name="Picture 46" descr="תוצאת תמונה עבור ‪cnn‬‏"/>
          <p:cNvPicPr>
            <a:picLocks noChangeAspect="1" noChangeArrowheads="1"/>
          </p:cNvPicPr>
          <p:nvPr/>
        </p:nvPicPr>
        <p:blipFill>
          <a:blip r:embed="rId15" cstate="print"/>
          <a:srcRect/>
          <a:stretch>
            <a:fillRect/>
          </a:stretch>
        </p:blipFill>
        <p:spPr bwMode="auto">
          <a:xfrm>
            <a:off x="4267200" y="5410200"/>
            <a:ext cx="1371600" cy="1447800"/>
          </a:xfrm>
          <a:prstGeom prst="rect">
            <a:avLst/>
          </a:prstGeom>
          <a:noFill/>
        </p:spPr>
      </p:pic>
      <p:sp>
        <p:nvSpPr>
          <p:cNvPr id="17460" name="AutoShape 52" descr="תוצאת תמונה עבור ‪twitter‬‏"/>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17462" name="Picture 54" descr="תוצאת תמונה עבור ‪twitter‬‏"/>
          <p:cNvPicPr>
            <a:picLocks noChangeAspect="1" noChangeArrowheads="1"/>
          </p:cNvPicPr>
          <p:nvPr/>
        </p:nvPicPr>
        <p:blipFill>
          <a:blip r:embed="rId16" cstate="print"/>
          <a:srcRect/>
          <a:stretch>
            <a:fillRect/>
          </a:stretch>
        </p:blipFill>
        <p:spPr bwMode="auto">
          <a:xfrm>
            <a:off x="5638800" y="5410200"/>
            <a:ext cx="2209801" cy="1447800"/>
          </a:xfrm>
          <a:prstGeom prst="rect">
            <a:avLst/>
          </a:prstGeom>
          <a:noFill/>
        </p:spPr>
      </p:pic>
      <p:pic>
        <p:nvPicPr>
          <p:cNvPr id="17464" name="Picture 56" descr="תוצאת תמונה עבור ‪un‬‏"/>
          <p:cNvPicPr>
            <a:picLocks noChangeAspect="1" noChangeArrowheads="1"/>
          </p:cNvPicPr>
          <p:nvPr/>
        </p:nvPicPr>
        <p:blipFill>
          <a:blip r:embed="rId17"/>
          <a:srcRect/>
          <a:stretch>
            <a:fillRect/>
          </a:stretch>
        </p:blipFill>
        <p:spPr bwMode="auto">
          <a:xfrm>
            <a:off x="7848600" y="5410201"/>
            <a:ext cx="1295400" cy="14478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762000" y="15240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447800"/>
            <a:ext cx="4038600" cy="3733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6096000" y="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זיקות בין תופעות</a:t>
            </a:r>
            <a:endParaRPr lang="he-IL" sz="2400" dirty="0"/>
          </a:p>
        </p:txBody>
      </p:sp>
      <p:pic>
        <p:nvPicPr>
          <p:cNvPr id="3" name="Picture 2" descr="תוצאת תמונה עבור מצוקה אזרחית ברצועה"/>
          <p:cNvPicPr>
            <a:picLocks noChangeAspect="1" noChangeArrowheads="1"/>
          </p:cNvPicPr>
          <p:nvPr/>
        </p:nvPicPr>
        <p:blipFill>
          <a:blip r:embed="rId2"/>
          <a:srcRect/>
          <a:stretch>
            <a:fillRect/>
          </a:stretch>
        </p:blipFill>
        <p:spPr bwMode="auto">
          <a:xfrm>
            <a:off x="3200400" y="2057400"/>
            <a:ext cx="2667000" cy="2000251"/>
          </a:xfrm>
          <a:prstGeom prst="rect">
            <a:avLst/>
          </a:prstGeom>
          <a:noFill/>
        </p:spPr>
      </p:pic>
      <p:pic>
        <p:nvPicPr>
          <p:cNvPr id="4" name="Picture 4" descr="תוצאת תמונה עבור מבצע צוק איתן"/>
          <p:cNvPicPr>
            <a:picLocks noChangeAspect="1" noChangeArrowheads="1"/>
          </p:cNvPicPr>
          <p:nvPr/>
        </p:nvPicPr>
        <p:blipFill>
          <a:blip r:embed="rId3"/>
          <a:srcRect/>
          <a:stretch>
            <a:fillRect/>
          </a:stretch>
        </p:blipFill>
        <p:spPr bwMode="auto">
          <a:xfrm>
            <a:off x="6019800" y="2057400"/>
            <a:ext cx="3124200" cy="2286000"/>
          </a:xfrm>
          <a:prstGeom prst="rect">
            <a:avLst/>
          </a:prstGeom>
          <a:noFill/>
        </p:spPr>
      </p:pic>
      <p:pic>
        <p:nvPicPr>
          <p:cNvPr id="5" name="Picture 12" descr="תמונה קשורה"/>
          <p:cNvPicPr>
            <a:picLocks noChangeAspect="1" noChangeArrowheads="1"/>
          </p:cNvPicPr>
          <p:nvPr/>
        </p:nvPicPr>
        <p:blipFill>
          <a:blip r:embed="rId4"/>
          <a:srcRect/>
          <a:stretch>
            <a:fillRect/>
          </a:stretch>
        </p:blipFill>
        <p:spPr bwMode="auto">
          <a:xfrm>
            <a:off x="0" y="2057400"/>
            <a:ext cx="3047999" cy="2286000"/>
          </a:xfrm>
          <a:prstGeom prst="rect">
            <a:avLst/>
          </a:prstGeom>
          <a:noFill/>
        </p:spPr>
      </p:pic>
      <p:sp>
        <p:nvSpPr>
          <p:cNvPr id="6" name="Rectangle 5"/>
          <p:cNvSpPr/>
          <p:nvPr/>
        </p:nvSpPr>
        <p:spPr>
          <a:xfrm>
            <a:off x="6019800" y="3886200"/>
            <a:ext cx="3124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השפעות "צוק איתן"</a:t>
            </a:r>
            <a:endParaRPr lang="he-IL" sz="2400" dirty="0"/>
          </a:p>
        </p:txBody>
      </p:sp>
      <p:sp>
        <p:nvSpPr>
          <p:cNvPr id="7" name="Rectangle 6"/>
          <p:cNvSpPr/>
          <p:nvPr/>
        </p:nvSpPr>
        <p:spPr>
          <a:xfrm>
            <a:off x="0" y="388620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כלכלת הרצועה</a:t>
            </a:r>
            <a:endParaRPr lang="he-IL" sz="2400" dirty="0"/>
          </a:p>
        </p:txBody>
      </p:sp>
      <p:sp>
        <p:nvSpPr>
          <p:cNvPr id="8" name="Rectangle 7"/>
          <p:cNvSpPr/>
          <p:nvPr/>
        </p:nvSpPr>
        <p:spPr>
          <a:xfrm>
            <a:off x="3200400" y="3886201"/>
            <a:ext cx="2667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"משבר הומניטרי"</a:t>
            </a:r>
            <a:endParaRPr lang="he-IL" sz="2400" dirty="0"/>
          </a:p>
        </p:txBody>
      </p:sp>
      <p:grpSp>
        <p:nvGrpSpPr>
          <p:cNvPr id="11" name="Group 10"/>
          <p:cNvGrpSpPr/>
          <p:nvPr/>
        </p:nvGrpSpPr>
        <p:grpSpPr>
          <a:xfrm rot="2023613">
            <a:off x="5181600" y="4724400"/>
            <a:ext cx="2249311" cy="1265238"/>
            <a:chOff x="713421" y="652337"/>
            <a:chExt cx="2249311" cy="1265238"/>
          </a:xfrm>
        </p:grpSpPr>
        <p:pic>
          <p:nvPicPr>
            <p:cNvPr id="12" name="Picture 20" descr="תמונה קשורה"/>
            <p:cNvPicPr>
              <a:picLocks noChangeAspect="1" noChangeArrowheads="1"/>
            </p:cNvPicPr>
            <p:nvPr/>
          </p:nvPicPr>
          <p:blipFill>
            <a:blip r:embed="rId5"/>
            <a:srcRect/>
            <a:stretch>
              <a:fillRect/>
            </a:stretch>
          </p:blipFill>
          <p:spPr bwMode="auto">
            <a:xfrm rot="19559528">
              <a:off x="713421" y="652337"/>
              <a:ext cx="2249311" cy="1265238"/>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3" name="Rounded Rectangle 12"/>
            <p:cNvSpPr/>
            <p:nvPr/>
          </p:nvSpPr>
          <p:spPr>
            <a:xfrm rot="19576387">
              <a:off x="1432254" y="1485290"/>
              <a:ext cx="1363178" cy="37457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סיוע קטרי</a:t>
              </a:r>
              <a:endParaRPr lang="he-IL" sz="1600" dirty="0"/>
            </a:p>
          </p:txBody>
        </p:sp>
      </p:grpSp>
      <p:pic>
        <p:nvPicPr>
          <p:cNvPr id="18" name="Picture 22" descr="תוצאת תמונה עבור מבריחי מזון לרצועה"/>
          <p:cNvPicPr>
            <a:picLocks noChangeAspect="1" noChangeArrowheads="1"/>
          </p:cNvPicPr>
          <p:nvPr/>
        </p:nvPicPr>
        <p:blipFill>
          <a:blip r:embed="rId6"/>
          <a:srcRect/>
          <a:stretch>
            <a:fillRect/>
          </a:stretch>
        </p:blipFill>
        <p:spPr bwMode="auto">
          <a:xfrm rot="75345">
            <a:off x="1614585" y="634826"/>
            <a:ext cx="2316734" cy="1338146"/>
          </a:xfrm>
          <a:prstGeom prst="ellipse">
            <a:avLst/>
          </a:prstGeom>
          <a:ln w="254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9" name="Rounded Rectangle 18"/>
          <p:cNvSpPr/>
          <p:nvPr/>
        </p:nvSpPr>
        <p:spPr>
          <a:xfrm rot="21580224">
            <a:off x="2135449" y="232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הברחת סחורות</a:t>
            </a:r>
            <a:endParaRPr lang="he-IL"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1524000" y="228600"/>
            <a:ext cx="5867400" cy="59436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15" name="Oval 14"/>
          <p:cNvSpPr/>
          <p:nvPr/>
        </p:nvSpPr>
        <p:spPr>
          <a:xfrm>
            <a:off x="762000" y="1143000"/>
            <a:ext cx="4038600" cy="41148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9" name="Oval 8"/>
          <p:cNvSpPr/>
          <p:nvPr/>
        </p:nvSpPr>
        <p:spPr>
          <a:xfrm>
            <a:off x="4114800" y="1219200"/>
            <a:ext cx="4038600" cy="3962400"/>
          </a:xfrm>
          <a:prstGeom prst="ellipse">
            <a:avLst/>
          </a:prstGeom>
          <a:noFill/>
          <a:ln w="63500">
            <a:solidFill>
              <a:schemeClr val="dk1"/>
            </a:solidFill>
          </a:ln>
        </p:spPr>
        <p:style>
          <a:lnRef idx="0">
            <a:schemeClr val="dk1"/>
          </a:lnRef>
          <a:fillRef idx="3">
            <a:schemeClr val="dk1"/>
          </a:fillRef>
          <a:effectRef idx="3">
            <a:schemeClr val="dk1"/>
          </a:effectRef>
          <a:fontRef idx="minor">
            <a:schemeClr val="lt1"/>
          </a:fontRef>
        </p:style>
        <p:txBody>
          <a:bodyPr rtlCol="1" anchor="ctr"/>
          <a:lstStyle/>
          <a:p>
            <a:pPr algn="ctr"/>
            <a:endParaRPr lang="he-IL"/>
          </a:p>
        </p:txBody>
      </p:sp>
      <p:sp>
        <p:nvSpPr>
          <p:cNvPr id="2" name="Rectangle 1"/>
          <p:cNvSpPr/>
          <p:nvPr/>
        </p:nvSpPr>
        <p:spPr>
          <a:xfrm>
            <a:off x="6096000" y="0"/>
            <a:ext cx="3048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זיקות בין אישים</a:t>
            </a:r>
            <a:endParaRPr lang="he-IL" sz="2400" dirty="0"/>
          </a:p>
        </p:txBody>
      </p:sp>
      <p:sp>
        <p:nvSpPr>
          <p:cNvPr id="6" name="Rectangle 5"/>
          <p:cNvSpPr/>
          <p:nvPr/>
        </p:nvSpPr>
        <p:spPr>
          <a:xfrm>
            <a:off x="6019800" y="3886200"/>
            <a:ext cx="31242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אלוף פיקוד הדרום </a:t>
            </a:r>
            <a:endParaRPr lang="he-IL" sz="2400" dirty="0"/>
          </a:p>
        </p:txBody>
      </p:sp>
      <p:sp>
        <p:nvSpPr>
          <p:cNvPr id="7" name="Rectangle 6"/>
          <p:cNvSpPr/>
          <p:nvPr/>
        </p:nvSpPr>
        <p:spPr>
          <a:xfrm>
            <a:off x="0" y="3886200"/>
            <a:ext cx="25908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מפקד האוגדה</a:t>
            </a:r>
            <a:endParaRPr lang="he-IL" sz="2400" b="1" dirty="0"/>
          </a:p>
        </p:txBody>
      </p:sp>
      <p:sp>
        <p:nvSpPr>
          <p:cNvPr id="8" name="Rectangle 7"/>
          <p:cNvSpPr/>
          <p:nvPr/>
        </p:nvSpPr>
        <p:spPr>
          <a:xfrm>
            <a:off x="3048000" y="3886201"/>
            <a:ext cx="2667000" cy="461665"/>
          </a:xfrm>
          <a:prstGeom prst="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2400" b="1" dirty="0" smtClean="0"/>
              <a:t>שר הביטחון</a:t>
            </a:r>
            <a:endParaRPr lang="he-IL" sz="2400" b="1" dirty="0"/>
          </a:p>
        </p:txBody>
      </p:sp>
      <p:pic>
        <p:nvPicPr>
          <p:cNvPr id="1026" name="Picture 2" descr="תוצאת תמונה עבור קבלת צלשים צוק איתן סמי תורגמן"/>
          <p:cNvPicPr>
            <a:picLocks noChangeAspect="1" noChangeArrowheads="1"/>
          </p:cNvPicPr>
          <p:nvPr/>
        </p:nvPicPr>
        <p:blipFill>
          <a:blip r:embed="rId2"/>
          <a:srcRect/>
          <a:stretch>
            <a:fillRect/>
          </a:stretch>
        </p:blipFill>
        <p:spPr bwMode="auto">
          <a:xfrm>
            <a:off x="6019800" y="1524000"/>
            <a:ext cx="3124200" cy="2362200"/>
          </a:xfrm>
          <a:prstGeom prst="rect">
            <a:avLst/>
          </a:prstGeom>
          <a:noFill/>
        </p:spPr>
      </p:pic>
      <p:pic>
        <p:nvPicPr>
          <p:cNvPr id="17" name="Picture 16" descr="בוגי בכנסת.jpg"/>
          <p:cNvPicPr>
            <a:picLocks noChangeAspect="1"/>
          </p:cNvPicPr>
          <p:nvPr/>
        </p:nvPicPr>
        <p:blipFill>
          <a:blip r:embed="rId3"/>
          <a:stretch>
            <a:fillRect/>
          </a:stretch>
        </p:blipFill>
        <p:spPr>
          <a:xfrm>
            <a:off x="3048000" y="1524000"/>
            <a:ext cx="2667000" cy="2362201"/>
          </a:xfrm>
          <a:prstGeom prst="rect">
            <a:avLst/>
          </a:prstGeom>
        </p:spPr>
      </p:pic>
      <p:pic>
        <p:nvPicPr>
          <p:cNvPr id="1028" name="Picture 4" descr="תוצאת תמונה עבור איתי וירוב"/>
          <p:cNvPicPr>
            <a:picLocks noChangeAspect="1" noChangeArrowheads="1"/>
          </p:cNvPicPr>
          <p:nvPr/>
        </p:nvPicPr>
        <p:blipFill>
          <a:blip r:embed="rId4"/>
          <a:srcRect/>
          <a:stretch>
            <a:fillRect/>
          </a:stretch>
        </p:blipFill>
        <p:spPr bwMode="auto">
          <a:xfrm>
            <a:off x="0" y="1524000"/>
            <a:ext cx="2609850" cy="2362200"/>
          </a:xfrm>
          <a:prstGeom prst="rect">
            <a:avLst/>
          </a:prstGeom>
          <a:noFill/>
        </p:spPr>
      </p:pic>
      <p:pic>
        <p:nvPicPr>
          <p:cNvPr id="1030" name="Picture 6" descr="תוצאת תמונה עבור צוק איתן"/>
          <p:cNvPicPr>
            <a:picLocks noChangeAspect="1" noChangeArrowheads="1"/>
          </p:cNvPicPr>
          <p:nvPr/>
        </p:nvPicPr>
        <p:blipFill>
          <a:blip r:embed="rId5"/>
          <a:srcRect/>
          <a:stretch>
            <a:fillRect/>
          </a:stretch>
        </p:blipFill>
        <p:spPr bwMode="auto">
          <a:xfrm>
            <a:off x="5791200" y="4648200"/>
            <a:ext cx="2031632" cy="990600"/>
          </a:xfrm>
          <a:prstGeom prst="rect">
            <a:avLst/>
          </a:prstGeom>
          <a:noFill/>
        </p:spPr>
      </p:pic>
      <p:sp>
        <p:nvSpPr>
          <p:cNvPr id="19" name="Rounded Rectangle 18"/>
          <p:cNvSpPr/>
          <p:nvPr/>
        </p:nvSpPr>
        <p:spPr>
          <a:xfrm rot="21580224">
            <a:off x="6174833" y="5490313"/>
            <a:ext cx="1363178" cy="91940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"צוק איתן"</a:t>
            </a:r>
          </a:p>
          <a:p>
            <a:pPr algn="ctr">
              <a:defRPr/>
            </a:pPr>
            <a:r>
              <a:rPr lang="he-IL" sz="1600" b="1" dirty="0" smtClean="0"/>
              <a:t>כחוויית הצלחה</a:t>
            </a:r>
            <a:endParaRPr lang="he-IL" sz="1600" dirty="0"/>
          </a:p>
        </p:txBody>
      </p:sp>
      <p:pic>
        <p:nvPicPr>
          <p:cNvPr id="1034" name="Picture 10" descr="תמונה קשורה"/>
          <p:cNvPicPr>
            <a:picLocks noChangeAspect="1" noChangeArrowheads="1"/>
          </p:cNvPicPr>
          <p:nvPr/>
        </p:nvPicPr>
        <p:blipFill>
          <a:blip r:embed="rId6" cstate="print"/>
          <a:srcRect/>
          <a:stretch>
            <a:fillRect/>
          </a:stretch>
        </p:blipFill>
        <p:spPr bwMode="auto">
          <a:xfrm>
            <a:off x="914400" y="4648200"/>
            <a:ext cx="2012244" cy="1066800"/>
          </a:xfrm>
          <a:prstGeom prst="rect">
            <a:avLst/>
          </a:prstGeom>
          <a:noFill/>
        </p:spPr>
      </p:pic>
      <p:sp>
        <p:nvSpPr>
          <p:cNvPr id="23" name="Rounded Rectangle 22"/>
          <p:cNvSpPr/>
          <p:nvPr/>
        </p:nvSpPr>
        <p:spPr>
          <a:xfrm rot="21580224">
            <a:off x="1221834" y="5566513"/>
            <a:ext cx="1363178" cy="919401"/>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הימשכות איום המנהרות</a:t>
            </a:r>
          </a:p>
        </p:txBody>
      </p:sp>
      <p:sp>
        <p:nvSpPr>
          <p:cNvPr id="1036" name="AutoShape 12"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38" name="AutoShape 14"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sp>
        <p:nvSpPr>
          <p:cNvPr id="1040" name="AutoShape 16" descr="תוצאת תמונה עבור קלפיות"/>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e-IL"/>
          </a:p>
        </p:txBody>
      </p:sp>
      <p:pic>
        <p:nvPicPr>
          <p:cNvPr id="27" name="Picture 26" descr="קלפיות.jpg"/>
          <p:cNvPicPr>
            <a:picLocks noChangeAspect="1"/>
          </p:cNvPicPr>
          <p:nvPr/>
        </p:nvPicPr>
        <p:blipFill>
          <a:blip r:embed="rId7"/>
          <a:stretch>
            <a:fillRect/>
          </a:stretch>
        </p:blipFill>
        <p:spPr>
          <a:xfrm>
            <a:off x="3352800" y="4648200"/>
            <a:ext cx="1981200" cy="1066800"/>
          </a:xfrm>
          <a:prstGeom prst="rect">
            <a:avLst/>
          </a:prstGeom>
        </p:spPr>
      </p:pic>
      <p:sp>
        <p:nvSpPr>
          <p:cNvPr id="28" name="Rounded Rectangle 27"/>
          <p:cNvSpPr/>
          <p:nvPr/>
        </p:nvSpPr>
        <p:spPr>
          <a:xfrm rot="21580224">
            <a:off x="3735649" y="5566516"/>
            <a:ext cx="1363178"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מחויבות אלקטוראלית</a:t>
            </a:r>
          </a:p>
        </p:txBody>
      </p:sp>
      <p:pic>
        <p:nvPicPr>
          <p:cNvPr id="1042" name="Picture 18" descr="תוצאת תמונה עבור נחל עוז"/>
          <p:cNvPicPr>
            <a:picLocks noChangeAspect="1" noChangeArrowheads="1"/>
          </p:cNvPicPr>
          <p:nvPr/>
        </p:nvPicPr>
        <p:blipFill>
          <a:blip r:embed="rId8"/>
          <a:srcRect/>
          <a:stretch>
            <a:fillRect/>
          </a:stretch>
        </p:blipFill>
        <p:spPr bwMode="auto">
          <a:xfrm>
            <a:off x="1447800" y="0"/>
            <a:ext cx="1527284" cy="1143000"/>
          </a:xfrm>
          <a:prstGeom prst="rect">
            <a:avLst/>
          </a:prstGeom>
          <a:noFill/>
        </p:spPr>
      </p:pic>
      <p:sp>
        <p:nvSpPr>
          <p:cNvPr id="30" name="Rounded Rectangle 29"/>
          <p:cNvSpPr/>
          <p:nvPr/>
        </p:nvSpPr>
        <p:spPr>
          <a:xfrm rot="21580224">
            <a:off x="1524046" y="901713"/>
            <a:ext cx="1371140" cy="646986"/>
          </a:xfrm>
          <a:prstGeom prst="roundRect">
            <a:avLst/>
          </a:prstGeom>
        </p:spPr>
        <p:style>
          <a:lnRef idx="0">
            <a:schemeClr val="dk1"/>
          </a:lnRef>
          <a:fillRef idx="3">
            <a:schemeClr val="dk1"/>
          </a:fillRef>
          <a:effectRef idx="3">
            <a:schemeClr val="dk1"/>
          </a:effectRef>
          <a:fontRef idx="minor">
            <a:schemeClr val="lt1"/>
          </a:fontRef>
        </p:style>
        <p:txBody>
          <a:bodyPr wrap="square">
            <a:spAutoFit/>
          </a:bodyPr>
          <a:lstStyle/>
          <a:p>
            <a:pPr algn="ctr">
              <a:defRPr/>
            </a:pPr>
            <a:r>
              <a:rPr lang="he-IL" sz="1600" b="1" dirty="0" smtClean="0"/>
              <a:t>אך שומרים על הישובים?</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5123</TotalTime>
  <Words>809</Words>
  <Application>Microsoft Office PowerPoint</Application>
  <PresentationFormat>On-screen Show (4:3)</PresentationFormat>
  <Paragraphs>225</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Slide 1</vt:lpstr>
      <vt:lpstr>תחום לימודי אסטרטגיה - מב"ל 2019-2020</vt:lpstr>
      <vt:lpstr>סדר הצגה</vt:lpstr>
      <vt:lpstr>Slide 4</vt:lpstr>
      <vt:lpstr>Slide 5</vt:lpstr>
      <vt:lpstr>הסביבה האסטרטגית</vt:lpstr>
      <vt:lpstr>Slide 7</vt:lpstr>
      <vt:lpstr>Slide 8</vt:lpstr>
      <vt:lpstr>Slide 9</vt:lpstr>
      <vt:lpstr>Slide 10</vt:lpstr>
      <vt:lpstr>Slide 11</vt:lpstr>
      <vt:lpstr>ההקשר הייחודי - התמודדות מצרים עם גל הטרור ב-2015</vt:lpstr>
      <vt:lpstr>Slide 13</vt:lpstr>
      <vt:lpstr>ההפגנות בגדר - קצה הקרחון?</vt:lpstr>
      <vt:lpstr>ההפגנות בגדר - קצה הקרחון?</vt:lpstr>
      <vt:lpstr>Slide 16</vt:lpstr>
      <vt:lpstr>Slide 17</vt:lpstr>
      <vt:lpstr>ההפגנות בגדר - קצה הקרחון?</vt:lpstr>
      <vt:lpstr>ההפגנות בגדר - קצה הקרחון?</vt:lpstr>
      <vt:lpstr>ההפגנות בגדר - קצה הקרחון?</vt:lpstr>
      <vt:lpstr>Slide 21</vt:lpstr>
      <vt:lpstr>בין אינטרסים לערכים</vt:lpstr>
      <vt:lpstr>Slide 23</vt:lpstr>
      <vt:lpstr>בין חזון למימוש, בין תכנון לפעולה</vt:lpstr>
      <vt:lpstr>ההיגיון הפרדוקסלי של תכנון האסטרטגיה</vt:lpstr>
      <vt:lpstr>Slide 26</vt:lpstr>
      <vt:lpstr>הנחיות דרג מדיני עם סתירות</vt:lpstr>
      <vt:lpstr>שורה של כלים טקטים</vt:lpstr>
      <vt:lpstr>שורה של כלים טקטים</vt:lpstr>
      <vt:lpstr>היעדר האמצע</vt:lpstr>
      <vt:lpstr>Slide 31</vt:lpstr>
      <vt:lpstr>Slide 32</vt:lpstr>
      <vt:lpstr>Slide 33</vt:lpstr>
      <vt:lpstr>סיכום</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איתי</dc:creator>
  <cp:lastModifiedBy>איתי</cp:lastModifiedBy>
  <cp:revision>37</cp:revision>
  <dcterms:created xsi:type="dcterms:W3CDTF">2006-08-16T00:00:00Z</dcterms:created>
  <dcterms:modified xsi:type="dcterms:W3CDTF">2019-12-10T12:17:37Z</dcterms:modified>
</cp:coreProperties>
</file>