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4056" r:id="rId1"/>
  </p:sldMasterIdLst>
  <p:notesMasterIdLst>
    <p:notesMasterId r:id="rId15"/>
  </p:notesMasterIdLst>
  <p:sldIdLst>
    <p:sldId id="257" r:id="rId2"/>
    <p:sldId id="258" r:id="rId3"/>
    <p:sldId id="259" r:id="rId4"/>
    <p:sldId id="290" r:id="rId5"/>
    <p:sldId id="304" r:id="rId6"/>
    <p:sldId id="270" r:id="rId7"/>
    <p:sldId id="267" r:id="rId8"/>
    <p:sldId id="311" r:id="rId9"/>
    <p:sldId id="261" r:id="rId10"/>
    <p:sldId id="301" r:id="rId11"/>
    <p:sldId id="271" r:id="rId12"/>
    <p:sldId id="302" r:id="rId13"/>
    <p:sldId id="27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ללא סגנון, ללא רשת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סגנון ביניים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5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543702-BC50-4A45-8BEB-75BF879F3900}" type="doc">
      <dgm:prSet loTypeId="urn:microsoft.com/office/officeart/2005/8/layout/process3" loCatId="process" qsTypeId="urn:microsoft.com/office/officeart/2005/8/quickstyle/3d2" qsCatId="3D" csTypeId="urn:microsoft.com/office/officeart/2005/8/colors/accent1_2" csCatId="accent1" phldr="1"/>
      <dgm:spPr/>
    </dgm:pt>
    <dgm:pt modelId="{FD2EC86D-3502-44A7-B1DF-19C4CDEAED1E}">
      <dgm:prSet phldrT="[Text]"/>
      <dgm:spPr/>
      <dgm:t>
        <a:bodyPr/>
        <a:lstStyle/>
        <a:p>
          <a:r>
            <a:rPr lang="en-US" dirty="0"/>
            <a:t>Thursday </a:t>
          </a:r>
          <a:r>
            <a:rPr lang="he-IL" dirty="0"/>
            <a:t>5/12/19</a:t>
          </a:r>
          <a:endParaRPr lang="en-US" dirty="0"/>
        </a:p>
      </dgm:t>
    </dgm:pt>
    <dgm:pt modelId="{2126888A-1CB7-488A-84CA-8662C55C7184}" type="parTrans" cxnId="{4351F266-5FB6-4707-AECD-946A7EB2AE0C}">
      <dgm:prSet/>
      <dgm:spPr/>
      <dgm:t>
        <a:bodyPr/>
        <a:lstStyle/>
        <a:p>
          <a:endParaRPr lang="en-US"/>
        </a:p>
      </dgm:t>
    </dgm:pt>
    <dgm:pt modelId="{7D3062A7-D141-4E80-8FFC-81F1C3C8C753}" type="sibTrans" cxnId="{4351F266-5FB6-4707-AECD-946A7EB2AE0C}">
      <dgm:prSet/>
      <dgm:spPr/>
      <dgm:t>
        <a:bodyPr/>
        <a:lstStyle/>
        <a:p>
          <a:endParaRPr lang="en-US"/>
        </a:p>
      </dgm:t>
    </dgm:pt>
    <dgm:pt modelId="{016A28ED-1677-4425-90E5-E6FC35753D02}">
      <dgm:prSet phldrT="[Text]"/>
      <dgm:spPr/>
      <dgm:t>
        <a:bodyPr/>
        <a:lstStyle/>
        <a:p>
          <a:r>
            <a:rPr lang="en-US" dirty="0"/>
            <a:t>Wednesday</a:t>
          </a:r>
          <a:r>
            <a:rPr lang="he-IL" dirty="0"/>
            <a:t> 11/12/19</a:t>
          </a:r>
          <a:endParaRPr lang="en-US" dirty="0"/>
        </a:p>
      </dgm:t>
    </dgm:pt>
    <dgm:pt modelId="{C784B13C-9AA3-410F-9F64-8C09FF1ACCC7}" type="parTrans" cxnId="{FE611A1A-8CE6-48C2-9B27-757712F2D4DD}">
      <dgm:prSet/>
      <dgm:spPr/>
      <dgm:t>
        <a:bodyPr/>
        <a:lstStyle/>
        <a:p>
          <a:endParaRPr lang="en-US"/>
        </a:p>
      </dgm:t>
    </dgm:pt>
    <dgm:pt modelId="{55667A26-EA95-437C-AC00-73E0CBA91AFD}" type="sibTrans" cxnId="{FE611A1A-8CE6-48C2-9B27-757712F2D4DD}">
      <dgm:prSet/>
      <dgm:spPr/>
      <dgm:t>
        <a:bodyPr/>
        <a:lstStyle/>
        <a:p>
          <a:endParaRPr lang="en-US"/>
        </a:p>
      </dgm:t>
    </dgm:pt>
    <dgm:pt modelId="{8C481829-E088-4063-8380-2784B097F0E7}">
      <dgm:prSet phldrT="[Text]"/>
      <dgm:spPr/>
      <dgm:t>
        <a:bodyPr/>
        <a:lstStyle/>
        <a:p>
          <a:r>
            <a:rPr lang="en-US" dirty="0"/>
            <a:t>Tour Overview</a:t>
          </a:r>
        </a:p>
      </dgm:t>
    </dgm:pt>
    <dgm:pt modelId="{67B9C2D8-962D-4B54-A31B-81C9A1C3284E}" type="parTrans" cxnId="{EFFDD9D6-D6B2-4615-B21E-3663274ACCC4}">
      <dgm:prSet/>
      <dgm:spPr/>
      <dgm:t>
        <a:bodyPr/>
        <a:lstStyle/>
        <a:p>
          <a:endParaRPr lang="en-US"/>
        </a:p>
      </dgm:t>
    </dgm:pt>
    <dgm:pt modelId="{39FD5135-A294-4FF6-84FA-138CFD6012EE}" type="sibTrans" cxnId="{EFFDD9D6-D6B2-4615-B21E-3663274ACCC4}">
      <dgm:prSet/>
      <dgm:spPr/>
      <dgm:t>
        <a:bodyPr/>
        <a:lstStyle/>
        <a:p>
          <a:endParaRPr lang="en-US"/>
        </a:p>
      </dgm:t>
    </dgm:pt>
    <dgm:pt modelId="{9E77D3D4-DA08-46A1-BE96-38604A5F8E3C}">
      <dgm:prSet phldrT="[Text]"/>
      <dgm:spPr/>
      <dgm:t>
        <a:bodyPr/>
        <a:lstStyle/>
        <a:p>
          <a:r>
            <a:rPr lang="en-US" dirty="0"/>
            <a:t>Strategic Plan</a:t>
          </a:r>
        </a:p>
      </dgm:t>
    </dgm:pt>
    <dgm:pt modelId="{4D441631-5AE0-4E35-973A-7D0E01769DA9}" type="parTrans" cxnId="{88E94A9E-BA8B-4CE9-918B-42F6A3BA4BA9}">
      <dgm:prSet/>
      <dgm:spPr/>
      <dgm:t>
        <a:bodyPr/>
        <a:lstStyle/>
        <a:p>
          <a:endParaRPr lang="en-US"/>
        </a:p>
      </dgm:t>
    </dgm:pt>
    <dgm:pt modelId="{00FC265A-B6AD-4E60-87EF-D6CD5BB4329B}" type="sibTrans" cxnId="{88E94A9E-BA8B-4CE9-918B-42F6A3BA4BA9}">
      <dgm:prSet/>
      <dgm:spPr/>
      <dgm:t>
        <a:bodyPr/>
        <a:lstStyle/>
        <a:p>
          <a:endParaRPr lang="en-US"/>
        </a:p>
      </dgm:t>
    </dgm:pt>
    <dgm:pt modelId="{0485EAAA-28D6-402D-BC47-65108AB89D5E}">
      <dgm:prSet phldrT="[Text]"/>
      <dgm:spPr/>
      <dgm:t>
        <a:bodyPr/>
        <a:lstStyle/>
        <a:p>
          <a:r>
            <a:rPr lang="en-US" dirty="0"/>
            <a:t>Bedouin Lands Regulation </a:t>
          </a:r>
        </a:p>
      </dgm:t>
    </dgm:pt>
    <dgm:pt modelId="{C748BE3C-CEF2-4C77-AE84-0B89B3E97336}" type="parTrans" cxnId="{3C660D22-3839-437F-94EA-F78A9D77E5B4}">
      <dgm:prSet/>
      <dgm:spPr/>
      <dgm:t>
        <a:bodyPr/>
        <a:lstStyle/>
        <a:p>
          <a:endParaRPr lang="en-US"/>
        </a:p>
      </dgm:t>
    </dgm:pt>
    <dgm:pt modelId="{E13018D1-9453-4D1F-B2BA-98C0AF2D2187}" type="sibTrans" cxnId="{3C660D22-3839-437F-94EA-F78A9D77E5B4}">
      <dgm:prSet/>
      <dgm:spPr/>
      <dgm:t>
        <a:bodyPr/>
        <a:lstStyle/>
        <a:p>
          <a:endParaRPr lang="en-US"/>
        </a:p>
      </dgm:t>
    </dgm:pt>
    <dgm:pt modelId="{98B97C62-67DB-4601-BF09-01EEDAC7FCE1}">
      <dgm:prSet phldrT="[Text]"/>
      <dgm:spPr/>
      <dgm:t>
        <a:bodyPr/>
        <a:lstStyle/>
        <a:p>
          <a:r>
            <a:rPr lang="en-US" dirty="0"/>
            <a:t>Director of the Ministry of the Negev and the Galilee </a:t>
          </a:r>
        </a:p>
      </dgm:t>
    </dgm:pt>
    <dgm:pt modelId="{C3BBA995-3C95-419E-905F-73E07582B0C7}" type="parTrans" cxnId="{2066D93D-0C3D-46C9-AAB8-CCBECFCAB50E}">
      <dgm:prSet/>
      <dgm:spPr/>
      <dgm:t>
        <a:bodyPr/>
        <a:lstStyle/>
        <a:p>
          <a:endParaRPr lang="en-US"/>
        </a:p>
      </dgm:t>
    </dgm:pt>
    <dgm:pt modelId="{D8410925-A8A4-4A44-94E0-9C5334FFAFD2}" type="sibTrans" cxnId="{2066D93D-0C3D-46C9-AAB8-CCBECFCAB50E}">
      <dgm:prSet/>
      <dgm:spPr/>
      <dgm:t>
        <a:bodyPr/>
        <a:lstStyle/>
        <a:p>
          <a:endParaRPr lang="en-US"/>
        </a:p>
      </dgm:t>
    </dgm:pt>
    <dgm:pt modelId="{1D472C8F-C6A8-4974-8976-96A46173445B}">
      <dgm:prSet phldrT="[Text]"/>
      <dgm:spPr/>
      <dgm:t>
        <a:bodyPr/>
        <a:lstStyle/>
        <a:p>
          <a:r>
            <a:rPr lang="en-US" dirty="0"/>
            <a:t>Commander of the Southern Command</a:t>
          </a:r>
        </a:p>
      </dgm:t>
    </dgm:pt>
    <dgm:pt modelId="{BA2209B6-24EF-4A42-AEE2-F7E87C0BB1BD}" type="parTrans" cxnId="{853CF72B-79DB-47FF-ADB9-E2CC01F21C22}">
      <dgm:prSet/>
      <dgm:spPr/>
      <dgm:t>
        <a:bodyPr/>
        <a:lstStyle/>
        <a:p>
          <a:endParaRPr lang="en-US"/>
        </a:p>
      </dgm:t>
    </dgm:pt>
    <dgm:pt modelId="{9CEA8D4E-2BC9-456D-B48B-3DBEB8A487C5}" type="sibTrans" cxnId="{853CF72B-79DB-47FF-ADB9-E2CC01F21C22}">
      <dgm:prSet/>
      <dgm:spPr/>
      <dgm:t>
        <a:bodyPr/>
        <a:lstStyle/>
        <a:p>
          <a:endParaRPr lang="en-US"/>
        </a:p>
      </dgm:t>
    </dgm:pt>
    <dgm:pt modelId="{2A4944B7-8EFE-43E3-B655-5AE4FBE34C5D}">
      <dgm:prSet phldrT="[Text]"/>
      <dgm:spPr/>
      <dgm:t>
        <a:bodyPr/>
        <a:lstStyle/>
        <a:p>
          <a:r>
            <a:rPr lang="en-US" dirty="0"/>
            <a:t>Head of Southern Area, Secret Service</a:t>
          </a:r>
        </a:p>
      </dgm:t>
    </dgm:pt>
    <dgm:pt modelId="{63B732CA-F201-426E-8960-B288FB32F6E0}" type="parTrans" cxnId="{C14A6A7B-8A5A-41CE-B2AA-52241423C109}">
      <dgm:prSet/>
      <dgm:spPr/>
      <dgm:t>
        <a:bodyPr/>
        <a:lstStyle/>
        <a:p>
          <a:endParaRPr lang="en-US"/>
        </a:p>
      </dgm:t>
    </dgm:pt>
    <dgm:pt modelId="{4C57A96B-B1F2-4EFD-97D4-D530B4AA0D28}" type="sibTrans" cxnId="{C14A6A7B-8A5A-41CE-B2AA-52241423C109}">
      <dgm:prSet/>
      <dgm:spPr/>
      <dgm:t>
        <a:bodyPr/>
        <a:lstStyle/>
        <a:p>
          <a:endParaRPr lang="en-US"/>
        </a:p>
      </dgm:t>
    </dgm:pt>
    <dgm:pt modelId="{78F92A8D-DF9D-49C1-A48F-C111710D23EC}">
      <dgm:prSet phldrT="[Text]"/>
      <dgm:spPr/>
      <dgm:t>
        <a:bodyPr/>
        <a:lstStyle/>
        <a:p>
          <a:r>
            <a:rPr lang="en-US" dirty="0"/>
            <a:t>Academic Overview</a:t>
          </a:r>
        </a:p>
      </dgm:t>
    </dgm:pt>
    <dgm:pt modelId="{C5E0316E-D6D0-4088-934A-9E807E0C5D1F}" type="parTrans" cxnId="{1FA89DFD-3291-4E70-9BC2-A89210780F21}">
      <dgm:prSet/>
      <dgm:spPr/>
      <dgm:t>
        <a:bodyPr/>
        <a:lstStyle/>
        <a:p>
          <a:endParaRPr lang="en-US"/>
        </a:p>
      </dgm:t>
    </dgm:pt>
    <dgm:pt modelId="{59CE45F3-8D81-4B87-AA54-428694807197}" type="sibTrans" cxnId="{1FA89DFD-3291-4E70-9BC2-A89210780F21}">
      <dgm:prSet/>
      <dgm:spPr/>
      <dgm:t>
        <a:bodyPr/>
        <a:lstStyle/>
        <a:p>
          <a:endParaRPr lang="en-US"/>
        </a:p>
      </dgm:t>
    </dgm:pt>
    <dgm:pt modelId="{09C5C071-C019-43EC-B889-7AB5C2727638}">
      <dgm:prSet phldrT="[Text]"/>
      <dgm:spPr/>
      <dgm:t>
        <a:bodyPr/>
        <a:lstStyle/>
        <a:p>
          <a:r>
            <a:rPr lang="en-US" dirty="0"/>
            <a:t>Thursday</a:t>
          </a:r>
        </a:p>
        <a:p>
          <a:r>
            <a:rPr lang="he-IL" dirty="0"/>
            <a:t>10/12/19</a:t>
          </a:r>
          <a:endParaRPr lang="en-US" dirty="0"/>
        </a:p>
      </dgm:t>
    </dgm:pt>
    <dgm:pt modelId="{F3531E4A-9AEE-4AB8-A7AE-5362002E44FF}" type="parTrans" cxnId="{BD110B5E-C8F8-4C01-8D9E-0C1F9ED98F73}">
      <dgm:prSet/>
      <dgm:spPr/>
      <dgm:t>
        <a:bodyPr/>
        <a:lstStyle/>
        <a:p>
          <a:endParaRPr lang="en-US"/>
        </a:p>
      </dgm:t>
    </dgm:pt>
    <dgm:pt modelId="{77E94BA6-9F7C-48CB-BC85-58006C0F1EE5}" type="sibTrans" cxnId="{BD110B5E-C8F8-4C01-8D9E-0C1F9ED98F73}">
      <dgm:prSet/>
      <dgm:spPr/>
      <dgm:t>
        <a:bodyPr/>
        <a:lstStyle/>
        <a:p>
          <a:endParaRPr lang="en-US"/>
        </a:p>
      </dgm:t>
    </dgm:pt>
    <dgm:pt modelId="{A970BC23-2D0D-4C3D-B314-776497C3C4FE}">
      <dgm:prSet phldrT="[Text]"/>
      <dgm:spPr>
        <a:ln>
          <a:solidFill>
            <a:srgbClr val="FF0000"/>
          </a:solidFill>
        </a:ln>
      </dgm:spPr>
      <dgm:t>
        <a:bodyPr/>
        <a:lstStyle/>
        <a:p>
          <a:r>
            <a:rPr lang="en-US" dirty="0"/>
            <a:t>Amir </a:t>
          </a:r>
          <a:r>
            <a:rPr lang="en-US" dirty="0" err="1"/>
            <a:t>Peretz</a:t>
          </a:r>
          <a:endParaRPr lang="en-US" dirty="0"/>
        </a:p>
      </dgm:t>
    </dgm:pt>
    <dgm:pt modelId="{E59DF7E2-FAF0-4412-AD5F-78BF4ACE6944}" type="parTrans" cxnId="{128AB97C-BAC8-429F-A689-010FAD21AD2D}">
      <dgm:prSet/>
      <dgm:spPr/>
      <dgm:t>
        <a:bodyPr/>
        <a:lstStyle/>
        <a:p>
          <a:endParaRPr lang="en-US"/>
        </a:p>
      </dgm:t>
    </dgm:pt>
    <dgm:pt modelId="{00B4CE89-D591-4B5A-9C09-DE83D6C467E0}" type="sibTrans" cxnId="{128AB97C-BAC8-429F-A689-010FAD21AD2D}">
      <dgm:prSet/>
      <dgm:spPr/>
      <dgm:t>
        <a:bodyPr/>
        <a:lstStyle/>
        <a:p>
          <a:endParaRPr lang="en-US"/>
        </a:p>
      </dgm:t>
    </dgm:pt>
    <dgm:pt modelId="{2698E358-AAD8-4BB5-B6C1-3D324E6BE074}">
      <dgm:prSet phldrT="[Text]"/>
      <dgm:spPr>
        <a:ln>
          <a:solidFill>
            <a:srgbClr val="FF0000"/>
          </a:solidFill>
        </a:ln>
      </dgm:spPr>
      <dgm:t>
        <a:bodyPr/>
        <a:lstStyle/>
        <a:p>
          <a:r>
            <a:rPr lang="he-IL" dirty="0"/>
            <a:t> </a:t>
          </a:r>
          <a:r>
            <a:rPr lang="en-US" dirty="0"/>
            <a:t>Team TED</a:t>
          </a:r>
          <a:r>
            <a:rPr lang="he-IL" dirty="0"/>
            <a:t>    </a:t>
          </a:r>
          <a:endParaRPr lang="en-US" dirty="0"/>
        </a:p>
      </dgm:t>
    </dgm:pt>
    <dgm:pt modelId="{853362EC-B7A2-4B3E-91BE-3D7F34D0A2D4}" type="parTrans" cxnId="{F20F8A7E-EAA2-44DB-B916-4CB343B2781A}">
      <dgm:prSet/>
      <dgm:spPr/>
      <dgm:t>
        <a:bodyPr/>
        <a:lstStyle/>
        <a:p>
          <a:endParaRPr lang="en-US"/>
        </a:p>
      </dgm:t>
    </dgm:pt>
    <dgm:pt modelId="{61B3292A-9624-4EF5-B151-DEDA07D57172}" type="sibTrans" cxnId="{F20F8A7E-EAA2-44DB-B916-4CB343B2781A}">
      <dgm:prSet/>
      <dgm:spPr/>
      <dgm:t>
        <a:bodyPr/>
        <a:lstStyle/>
        <a:p>
          <a:endParaRPr lang="en-US"/>
        </a:p>
      </dgm:t>
    </dgm:pt>
    <dgm:pt modelId="{3E55A49D-D2A0-4DB3-984F-5B602D5BFF1F}">
      <dgm:prSet phldrT="[Text]"/>
      <dgm:spPr>
        <a:ln>
          <a:solidFill>
            <a:srgbClr val="FF0000"/>
          </a:solidFill>
        </a:ln>
      </dgm:spPr>
      <dgm:t>
        <a:bodyPr/>
        <a:lstStyle/>
        <a:p>
          <a:r>
            <a:rPr lang="en-US" dirty="0"/>
            <a:t>Final Schedule TBD</a:t>
          </a:r>
        </a:p>
      </dgm:t>
    </dgm:pt>
    <dgm:pt modelId="{EB829F4B-948B-4190-8452-6AD3677A485F}" type="parTrans" cxnId="{AE62022B-068A-43F6-B790-3C16900247EE}">
      <dgm:prSet/>
      <dgm:spPr/>
      <dgm:t>
        <a:bodyPr/>
        <a:lstStyle/>
        <a:p>
          <a:endParaRPr lang="en-US"/>
        </a:p>
      </dgm:t>
    </dgm:pt>
    <dgm:pt modelId="{D4CBCB08-9848-42B5-B75C-D405C5FF372D}" type="sibTrans" cxnId="{AE62022B-068A-43F6-B790-3C16900247EE}">
      <dgm:prSet/>
      <dgm:spPr/>
      <dgm:t>
        <a:bodyPr/>
        <a:lstStyle/>
        <a:p>
          <a:endParaRPr lang="en-US"/>
        </a:p>
      </dgm:t>
    </dgm:pt>
    <dgm:pt modelId="{A6F10DA7-36DC-4D0C-923E-AC22C31FC326}" type="pres">
      <dgm:prSet presAssocID="{60543702-BC50-4A45-8BEB-75BF879F3900}" presName="linearFlow" presStyleCnt="0">
        <dgm:presLayoutVars>
          <dgm:dir/>
          <dgm:animLvl val="lvl"/>
          <dgm:resizeHandles val="exact"/>
        </dgm:presLayoutVars>
      </dgm:prSet>
      <dgm:spPr/>
    </dgm:pt>
    <dgm:pt modelId="{29CA95AD-8762-444B-9671-A4CE326EF329}" type="pres">
      <dgm:prSet presAssocID="{FD2EC86D-3502-44A7-B1DF-19C4CDEAED1E}" presName="composite" presStyleCnt="0"/>
      <dgm:spPr/>
    </dgm:pt>
    <dgm:pt modelId="{4E469DE5-9D61-4DAB-95EF-8E61AD88CF42}" type="pres">
      <dgm:prSet presAssocID="{FD2EC86D-3502-44A7-B1DF-19C4CDEAED1E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F73C1298-C653-4CB3-AFBF-8D06BA187176}" type="pres">
      <dgm:prSet presAssocID="{FD2EC86D-3502-44A7-B1DF-19C4CDEAED1E}" presName="parSh" presStyleLbl="node1" presStyleIdx="0" presStyleCnt="3"/>
      <dgm:spPr/>
    </dgm:pt>
    <dgm:pt modelId="{522F53D4-E95E-4409-A376-8BDC61E46109}" type="pres">
      <dgm:prSet presAssocID="{FD2EC86D-3502-44A7-B1DF-19C4CDEAED1E}" presName="desTx" presStyleLbl="fgAcc1" presStyleIdx="0" presStyleCnt="3">
        <dgm:presLayoutVars>
          <dgm:bulletEnabled val="1"/>
        </dgm:presLayoutVars>
      </dgm:prSet>
      <dgm:spPr/>
    </dgm:pt>
    <dgm:pt modelId="{19C47534-EDF7-44D7-848B-33EF9B3DA4DD}" type="pres">
      <dgm:prSet presAssocID="{7D3062A7-D141-4E80-8FFC-81F1C3C8C753}" presName="sibTrans" presStyleLbl="sibTrans2D1" presStyleIdx="0" presStyleCnt="2"/>
      <dgm:spPr/>
    </dgm:pt>
    <dgm:pt modelId="{EB27AC48-4580-47BA-A402-15B1A565F912}" type="pres">
      <dgm:prSet presAssocID="{7D3062A7-D141-4E80-8FFC-81F1C3C8C753}" presName="connTx" presStyleLbl="sibTrans2D1" presStyleIdx="0" presStyleCnt="2"/>
      <dgm:spPr/>
    </dgm:pt>
    <dgm:pt modelId="{B37DC5FE-D516-43DB-90AB-C04D9ACDF13B}" type="pres">
      <dgm:prSet presAssocID="{09C5C071-C019-43EC-B889-7AB5C2727638}" presName="composite" presStyleCnt="0"/>
      <dgm:spPr/>
    </dgm:pt>
    <dgm:pt modelId="{A99A0493-7DF5-4904-87C6-DF0A5C349F58}" type="pres">
      <dgm:prSet presAssocID="{09C5C071-C019-43EC-B889-7AB5C2727638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B4F371D3-A77F-4058-9446-ED24A2742E28}" type="pres">
      <dgm:prSet presAssocID="{09C5C071-C019-43EC-B889-7AB5C2727638}" presName="parSh" presStyleLbl="node1" presStyleIdx="1" presStyleCnt="3"/>
      <dgm:spPr/>
    </dgm:pt>
    <dgm:pt modelId="{BD85B089-CA50-41F5-A822-159C53F4FEA6}" type="pres">
      <dgm:prSet presAssocID="{09C5C071-C019-43EC-B889-7AB5C2727638}" presName="desTx" presStyleLbl="fgAcc1" presStyleIdx="1" presStyleCnt="3">
        <dgm:presLayoutVars>
          <dgm:bulletEnabled val="1"/>
        </dgm:presLayoutVars>
      </dgm:prSet>
      <dgm:spPr/>
    </dgm:pt>
    <dgm:pt modelId="{1D35FEE1-2255-4D89-887A-118CD6319AB8}" type="pres">
      <dgm:prSet presAssocID="{77E94BA6-9F7C-48CB-BC85-58006C0F1EE5}" presName="sibTrans" presStyleLbl="sibTrans2D1" presStyleIdx="1" presStyleCnt="2"/>
      <dgm:spPr/>
    </dgm:pt>
    <dgm:pt modelId="{CC1F4CB8-FDE0-4585-A8FC-E9ECEABE71BD}" type="pres">
      <dgm:prSet presAssocID="{77E94BA6-9F7C-48CB-BC85-58006C0F1EE5}" presName="connTx" presStyleLbl="sibTrans2D1" presStyleIdx="1" presStyleCnt="2"/>
      <dgm:spPr/>
    </dgm:pt>
    <dgm:pt modelId="{F44C7BCC-DE81-4130-95AC-6EF35F5C1717}" type="pres">
      <dgm:prSet presAssocID="{016A28ED-1677-4425-90E5-E6FC35753D02}" presName="composite" presStyleCnt="0"/>
      <dgm:spPr/>
    </dgm:pt>
    <dgm:pt modelId="{5A21B941-AF5A-4352-AC75-A5897EECEFCA}" type="pres">
      <dgm:prSet presAssocID="{016A28ED-1677-4425-90E5-E6FC35753D02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7917DB4C-443D-41E2-A6E1-07BD204A8F02}" type="pres">
      <dgm:prSet presAssocID="{016A28ED-1677-4425-90E5-E6FC35753D02}" presName="parSh" presStyleLbl="node1" presStyleIdx="2" presStyleCnt="3" custLinFactNeighborX="-1377" custLinFactNeighborY="1177"/>
      <dgm:spPr/>
    </dgm:pt>
    <dgm:pt modelId="{0508C76D-9216-4ECE-8603-15A5FC53611F}" type="pres">
      <dgm:prSet presAssocID="{016A28ED-1677-4425-90E5-E6FC35753D02}" presName="desTx" presStyleLbl="fgAcc1" presStyleIdx="2" presStyleCnt="3">
        <dgm:presLayoutVars>
          <dgm:bulletEnabled val="1"/>
        </dgm:presLayoutVars>
      </dgm:prSet>
      <dgm:spPr/>
    </dgm:pt>
  </dgm:ptLst>
  <dgm:cxnLst>
    <dgm:cxn modelId="{96C29608-E2CD-4674-A44D-80B68B094CBD}" type="presOf" srcId="{78F92A8D-DF9D-49C1-A48F-C111710D23EC}" destId="{522F53D4-E95E-4409-A376-8BDC61E46109}" srcOrd="0" destOrd="1" presId="urn:microsoft.com/office/officeart/2005/8/layout/process3"/>
    <dgm:cxn modelId="{FE611A1A-8CE6-48C2-9B27-757712F2D4DD}" srcId="{60543702-BC50-4A45-8BEB-75BF879F3900}" destId="{016A28ED-1677-4425-90E5-E6FC35753D02}" srcOrd="2" destOrd="0" parTransId="{C784B13C-9AA3-410F-9F64-8C09FF1ACCC7}" sibTransId="{55667A26-EA95-437C-AC00-73E0CBA91AFD}"/>
    <dgm:cxn modelId="{A8F8D51C-8BC8-429E-A1E1-0F288BF99F3D}" type="presOf" srcId="{3E55A49D-D2A0-4DB3-984F-5B602D5BFF1F}" destId="{BD85B089-CA50-41F5-A822-159C53F4FEA6}" srcOrd="0" destOrd="2" presId="urn:microsoft.com/office/officeart/2005/8/layout/process3"/>
    <dgm:cxn modelId="{3C660D22-3839-437F-94EA-F78A9D77E5B4}" srcId="{FD2EC86D-3502-44A7-B1DF-19C4CDEAED1E}" destId="{0485EAAA-28D6-402D-BC47-65108AB89D5E}" srcOrd="3" destOrd="0" parTransId="{C748BE3C-CEF2-4C77-AE84-0B89B3E97336}" sibTransId="{E13018D1-9453-4D1F-B2BA-98C0AF2D2187}"/>
    <dgm:cxn modelId="{AE62022B-068A-43F6-B790-3C16900247EE}" srcId="{09C5C071-C019-43EC-B889-7AB5C2727638}" destId="{3E55A49D-D2A0-4DB3-984F-5B602D5BFF1F}" srcOrd="2" destOrd="0" parTransId="{EB829F4B-948B-4190-8452-6AD3677A485F}" sibTransId="{D4CBCB08-9848-42B5-B75C-D405C5FF372D}"/>
    <dgm:cxn modelId="{853CF72B-79DB-47FF-ADB9-E2CC01F21C22}" srcId="{016A28ED-1677-4425-90E5-E6FC35753D02}" destId="{1D472C8F-C6A8-4974-8976-96A46173445B}" srcOrd="0" destOrd="0" parTransId="{BA2209B6-24EF-4A42-AEE2-F7E87C0BB1BD}" sibTransId="{9CEA8D4E-2BC9-456D-B48B-3DBEB8A487C5}"/>
    <dgm:cxn modelId="{4DA9A032-F0E9-42A9-92A4-D48D2D9A5D92}" type="presOf" srcId="{FD2EC86D-3502-44A7-B1DF-19C4CDEAED1E}" destId="{4E469DE5-9D61-4DAB-95EF-8E61AD88CF42}" srcOrd="0" destOrd="0" presId="urn:microsoft.com/office/officeart/2005/8/layout/process3"/>
    <dgm:cxn modelId="{4DD38333-9231-4009-9C5A-E88E474FEB98}" type="presOf" srcId="{1D472C8F-C6A8-4974-8976-96A46173445B}" destId="{0508C76D-9216-4ECE-8603-15A5FC53611F}" srcOrd="0" destOrd="0" presId="urn:microsoft.com/office/officeart/2005/8/layout/process3"/>
    <dgm:cxn modelId="{85807938-8D1A-45BD-9FD3-74B0F8FC9D8F}" type="presOf" srcId="{8C481829-E088-4063-8380-2784B097F0E7}" destId="{522F53D4-E95E-4409-A376-8BDC61E46109}" srcOrd="0" destOrd="0" presId="urn:microsoft.com/office/officeart/2005/8/layout/process3"/>
    <dgm:cxn modelId="{2066D93D-0C3D-46C9-AAB8-CCBECFCAB50E}" srcId="{FD2EC86D-3502-44A7-B1DF-19C4CDEAED1E}" destId="{98B97C62-67DB-4601-BF09-01EEDAC7FCE1}" srcOrd="4" destOrd="0" parTransId="{C3BBA995-3C95-419E-905F-73E07582B0C7}" sibTransId="{D8410925-A8A4-4A44-94E0-9C5334FFAFD2}"/>
    <dgm:cxn modelId="{BD110B5E-C8F8-4C01-8D9E-0C1F9ED98F73}" srcId="{60543702-BC50-4A45-8BEB-75BF879F3900}" destId="{09C5C071-C019-43EC-B889-7AB5C2727638}" srcOrd="1" destOrd="0" parTransId="{F3531E4A-9AEE-4AB8-A7AE-5362002E44FF}" sibTransId="{77E94BA6-9F7C-48CB-BC85-58006C0F1EE5}"/>
    <dgm:cxn modelId="{2B4FE25F-744C-4D47-8455-D48DB7AA54D4}" type="presOf" srcId="{7D3062A7-D141-4E80-8FFC-81F1C3C8C753}" destId="{19C47534-EDF7-44D7-848B-33EF9B3DA4DD}" srcOrd="0" destOrd="0" presId="urn:microsoft.com/office/officeart/2005/8/layout/process3"/>
    <dgm:cxn modelId="{4351F266-5FB6-4707-AECD-946A7EB2AE0C}" srcId="{60543702-BC50-4A45-8BEB-75BF879F3900}" destId="{FD2EC86D-3502-44A7-B1DF-19C4CDEAED1E}" srcOrd="0" destOrd="0" parTransId="{2126888A-1CB7-488A-84CA-8662C55C7184}" sibTransId="{7D3062A7-D141-4E80-8FFC-81F1C3C8C753}"/>
    <dgm:cxn modelId="{37816E68-F933-443F-A009-AFDE5E6FE3BB}" type="presOf" srcId="{016A28ED-1677-4425-90E5-E6FC35753D02}" destId="{5A21B941-AF5A-4352-AC75-A5897EECEFCA}" srcOrd="0" destOrd="0" presId="urn:microsoft.com/office/officeart/2005/8/layout/process3"/>
    <dgm:cxn modelId="{DCCB7C4F-BA08-4E2D-95AA-9097A06A2688}" type="presOf" srcId="{A970BC23-2D0D-4C3D-B314-776497C3C4FE}" destId="{BD85B089-CA50-41F5-A822-159C53F4FEA6}" srcOrd="0" destOrd="0" presId="urn:microsoft.com/office/officeart/2005/8/layout/process3"/>
    <dgm:cxn modelId="{BAFA1770-27CC-4F02-A98E-5DD3C6903969}" type="presOf" srcId="{2A4944B7-8EFE-43E3-B655-5AE4FBE34C5D}" destId="{0508C76D-9216-4ECE-8603-15A5FC53611F}" srcOrd="0" destOrd="1" presId="urn:microsoft.com/office/officeart/2005/8/layout/process3"/>
    <dgm:cxn modelId="{C14A6A7B-8A5A-41CE-B2AA-52241423C109}" srcId="{016A28ED-1677-4425-90E5-E6FC35753D02}" destId="{2A4944B7-8EFE-43E3-B655-5AE4FBE34C5D}" srcOrd="1" destOrd="0" parTransId="{63B732CA-F201-426E-8960-B288FB32F6E0}" sibTransId="{4C57A96B-B1F2-4EFD-97D4-D530B4AA0D28}"/>
    <dgm:cxn modelId="{6194B47B-78F2-4D7B-A04C-787F4697856D}" type="presOf" srcId="{FD2EC86D-3502-44A7-B1DF-19C4CDEAED1E}" destId="{F73C1298-C653-4CB3-AFBF-8D06BA187176}" srcOrd="1" destOrd="0" presId="urn:microsoft.com/office/officeart/2005/8/layout/process3"/>
    <dgm:cxn modelId="{128AB97C-BAC8-429F-A689-010FAD21AD2D}" srcId="{09C5C071-C019-43EC-B889-7AB5C2727638}" destId="{A970BC23-2D0D-4C3D-B314-776497C3C4FE}" srcOrd="0" destOrd="0" parTransId="{E59DF7E2-FAF0-4412-AD5F-78BF4ACE6944}" sibTransId="{00B4CE89-D591-4B5A-9C09-DE83D6C467E0}"/>
    <dgm:cxn modelId="{F20F8A7E-EAA2-44DB-B916-4CB343B2781A}" srcId="{09C5C071-C019-43EC-B889-7AB5C2727638}" destId="{2698E358-AAD8-4BB5-B6C1-3D324E6BE074}" srcOrd="1" destOrd="0" parTransId="{853362EC-B7A2-4B3E-91BE-3D7F34D0A2D4}" sibTransId="{61B3292A-9624-4EF5-B151-DEDA07D57172}"/>
    <dgm:cxn modelId="{D03C0980-AA87-415E-AD95-109CB6A3A9EF}" type="presOf" srcId="{016A28ED-1677-4425-90E5-E6FC35753D02}" destId="{7917DB4C-443D-41E2-A6E1-07BD204A8F02}" srcOrd="1" destOrd="0" presId="urn:microsoft.com/office/officeart/2005/8/layout/process3"/>
    <dgm:cxn modelId="{88E94A9E-BA8B-4CE9-918B-42F6A3BA4BA9}" srcId="{FD2EC86D-3502-44A7-B1DF-19C4CDEAED1E}" destId="{9E77D3D4-DA08-46A1-BE96-38604A5F8E3C}" srcOrd="2" destOrd="0" parTransId="{4D441631-5AE0-4E35-973A-7D0E01769DA9}" sibTransId="{00FC265A-B6AD-4E60-87EF-D6CD5BB4329B}"/>
    <dgm:cxn modelId="{318CE9A0-4377-4B35-86E2-E36D63F012B2}" type="presOf" srcId="{60543702-BC50-4A45-8BEB-75BF879F3900}" destId="{A6F10DA7-36DC-4D0C-923E-AC22C31FC326}" srcOrd="0" destOrd="0" presId="urn:microsoft.com/office/officeart/2005/8/layout/process3"/>
    <dgm:cxn modelId="{DDC706A2-DFDA-443F-AF56-BA9C84E84C9F}" type="presOf" srcId="{98B97C62-67DB-4601-BF09-01EEDAC7FCE1}" destId="{522F53D4-E95E-4409-A376-8BDC61E46109}" srcOrd="0" destOrd="4" presId="urn:microsoft.com/office/officeart/2005/8/layout/process3"/>
    <dgm:cxn modelId="{319C53AC-DF41-4D0A-AE25-D60B1E0FD687}" type="presOf" srcId="{2698E358-AAD8-4BB5-B6C1-3D324E6BE074}" destId="{BD85B089-CA50-41F5-A822-159C53F4FEA6}" srcOrd="0" destOrd="1" presId="urn:microsoft.com/office/officeart/2005/8/layout/process3"/>
    <dgm:cxn modelId="{40CFFDBB-D0FB-41E9-A5EF-61F57574C8AE}" type="presOf" srcId="{7D3062A7-D141-4E80-8FFC-81F1C3C8C753}" destId="{EB27AC48-4580-47BA-A402-15B1A565F912}" srcOrd="1" destOrd="0" presId="urn:microsoft.com/office/officeart/2005/8/layout/process3"/>
    <dgm:cxn modelId="{3D0E1ABE-680E-4924-AFEE-B629C929B18E}" type="presOf" srcId="{09C5C071-C019-43EC-B889-7AB5C2727638}" destId="{B4F371D3-A77F-4058-9446-ED24A2742E28}" srcOrd="1" destOrd="0" presId="urn:microsoft.com/office/officeart/2005/8/layout/process3"/>
    <dgm:cxn modelId="{FF10B3BE-FBF4-4F46-81CE-55DEB516B1D1}" type="presOf" srcId="{77E94BA6-9F7C-48CB-BC85-58006C0F1EE5}" destId="{CC1F4CB8-FDE0-4585-A8FC-E9ECEABE71BD}" srcOrd="1" destOrd="0" presId="urn:microsoft.com/office/officeart/2005/8/layout/process3"/>
    <dgm:cxn modelId="{BCAA86C6-FC32-4345-8AB6-D4473210EE80}" type="presOf" srcId="{09C5C071-C019-43EC-B889-7AB5C2727638}" destId="{A99A0493-7DF5-4904-87C6-DF0A5C349F58}" srcOrd="0" destOrd="0" presId="urn:microsoft.com/office/officeart/2005/8/layout/process3"/>
    <dgm:cxn modelId="{092AC1CA-0CFC-49C7-85E8-D095A508F239}" type="presOf" srcId="{0485EAAA-28D6-402D-BC47-65108AB89D5E}" destId="{522F53D4-E95E-4409-A376-8BDC61E46109}" srcOrd="0" destOrd="3" presId="urn:microsoft.com/office/officeart/2005/8/layout/process3"/>
    <dgm:cxn modelId="{EFFDD9D6-D6B2-4615-B21E-3663274ACCC4}" srcId="{FD2EC86D-3502-44A7-B1DF-19C4CDEAED1E}" destId="{8C481829-E088-4063-8380-2784B097F0E7}" srcOrd="0" destOrd="0" parTransId="{67B9C2D8-962D-4B54-A31B-81C9A1C3284E}" sibTransId="{39FD5135-A294-4FF6-84FA-138CFD6012EE}"/>
    <dgm:cxn modelId="{F4A358F7-C062-41C1-BA20-CA1CB06DCB92}" type="presOf" srcId="{9E77D3D4-DA08-46A1-BE96-38604A5F8E3C}" destId="{522F53D4-E95E-4409-A376-8BDC61E46109}" srcOrd="0" destOrd="2" presId="urn:microsoft.com/office/officeart/2005/8/layout/process3"/>
    <dgm:cxn modelId="{0E632EFC-8881-47F7-B604-3AAC721FC0C8}" type="presOf" srcId="{77E94BA6-9F7C-48CB-BC85-58006C0F1EE5}" destId="{1D35FEE1-2255-4D89-887A-118CD6319AB8}" srcOrd="0" destOrd="0" presId="urn:microsoft.com/office/officeart/2005/8/layout/process3"/>
    <dgm:cxn modelId="{1FA89DFD-3291-4E70-9BC2-A89210780F21}" srcId="{FD2EC86D-3502-44A7-B1DF-19C4CDEAED1E}" destId="{78F92A8D-DF9D-49C1-A48F-C111710D23EC}" srcOrd="1" destOrd="0" parTransId="{C5E0316E-D6D0-4088-934A-9E807E0C5D1F}" sibTransId="{59CE45F3-8D81-4B87-AA54-428694807197}"/>
    <dgm:cxn modelId="{505FF758-4C9F-4EE3-A80E-1E4D1598D89E}" type="presParOf" srcId="{A6F10DA7-36DC-4D0C-923E-AC22C31FC326}" destId="{29CA95AD-8762-444B-9671-A4CE326EF329}" srcOrd="0" destOrd="0" presId="urn:microsoft.com/office/officeart/2005/8/layout/process3"/>
    <dgm:cxn modelId="{898E60EF-72B7-436C-B05A-504E82EEED2F}" type="presParOf" srcId="{29CA95AD-8762-444B-9671-A4CE326EF329}" destId="{4E469DE5-9D61-4DAB-95EF-8E61AD88CF42}" srcOrd="0" destOrd="0" presId="urn:microsoft.com/office/officeart/2005/8/layout/process3"/>
    <dgm:cxn modelId="{9168FA32-59DC-4A7C-B396-F57B988CF0A6}" type="presParOf" srcId="{29CA95AD-8762-444B-9671-A4CE326EF329}" destId="{F73C1298-C653-4CB3-AFBF-8D06BA187176}" srcOrd="1" destOrd="0" presId="urn:microsoft.com/office/officeart/2005/8/layout/process3"/>
    <dgm:cxn modelId="{2C1BA25C-6966-47AB-82EB-7E9FD676DB7F}" type="presParOf" srcId="{29CA95AD-8762-444B-9671-A4CE326EF329}" destId="{522F53D4-E95E-4409-A376-8BDC61E46109}" srcOrd="2" destOrd="0" presId="urn:microsoft.com/office/officeart/2005/8/layout/process3"/>
    <dgm:cxn modelId="{AD0DF086-1245-4549-BE51-B0A8007E4200}" type="presParOf" srcId="{A6F10DA7-36DC-4D0C-923E-AC22C31FC326}" destId="{19C47534-EDF7-44D7-848B-33EF9B3DA4DD}" srcOrd="1" destOrd="0" presId="urn:microsoft.com/office/officeart/2005/8/layout/process3"/>
    <dgm:cxn modelId="{44869605-F75A-4155-8C7D-E970D47086A3}" type="presParOf" srcId="{19C47534-EDF7-44D7-848B-33EF9B3DA4DD}" destId="{EB27AC48-4580-47BA-A402-15B1A565F912}" srcOrd="0" destOrd="0" presId="urn:microsoft.com/office/officeart/2005/8/layout/process3"/>
    <dgm:cxn modelId="{82239036-3951-4547-AA68-882314AD3409}" type="presParOf" srcId="{A6F10DA7-36DC-4D0C-923E-AC22C31FC326}" destId="{B37DC5FE-D516-43DB-90AB-C04D9ACDF13B}" srcOrd="2" destOrd="0" presId="urn:microsoft.com/office/officeart/2005/8/layout/process3"/>
    <dgm:cxn modelId="{19C21756-10A1-4E37-AC7A-5A08731DDE0F}" type="presParOf" srcId="{B37DC5FE-D516-43DB-90AB-C04D9ACDF13B}" destId="{A99A0493-7DF5-4904-87C6-DF0A5C349F58}" srcOrd="0" destOrd="0" presId="urn:microsoft.com/office/officeart/2005/8/layout/process3"/>
    <dgm:cxn modelId="{08B402E5-19E6-4EFB-88E7-F7B27BC57C43}" type="presParOf" srcId="{B37DC5FE-D516-43DB-90AB-C04D9ACDF13B}" destId="{B4F371D3-A77F-4058-9446-ED24A2742E28}" srcOrd="1" destOrd="0" presId="urn:microsoft.com/office/officeart/2005/8/layout/process3"/>
    <dgm:cxn modelId="{8A395148-FB62-4E65-8812-DA7C31766665}" type="presParOf" srcId="{B37DC5FE-D516-43DB-90AB-C04D9ACDF13B}" destId="{BD85B089-CA50-41F5-A822-159C53F4FEA6}" srcOrd="2" destOrd="0" presId="urn:microsoft.com/office/officeart/2005/8/layout/process3"/>
    <dgm:cxn modelId="{6D5AC855-CBF7-4DEE-87BB-5F125557E6BB}" type="presParOf" srcId="{A6F10DA7-36DC-4D0C-923E-AC22C31FC326}" destId="{1D35FEE1-2255-4D89-887A-118CD6319AB8}" srcOrd="3" destOrd="0" presId="urn:microsoft.com/office/officeart/2005/8/layout/process3"/>
    <dgm:cxn modelId="{1DF60EAF-EF91-4AE7-8000-1EDD6DC87F2D}" type="presParOf" srcId="{1D35FEE1-2255-4D89-887A-118CD6319AB8}" destId="{CC1F4CB8-FDE0-4585-A8FC-E9ECEABE71BD}" srcOrd="0" destOrd="0" presId="urn:microsoft.com/office/officeart/2005/8/layout/process3"/>
    <dgm:cxn modelId="{27656A9C-428E-442F-AA3F-D788AB5005AC}" type="presParOf" srcId="{A6F10DA7-36DC-4D0C-923E-AC22C31FC326}" destId="{F44C7BCC-DE81-4130-95AC-6EF35F5C1717}" srcOrd="4" destOrd="0" presId="urn:microsoft.com/office/officeart/2005/8/layout/process3"/>
    <dgm:cxn modelId="{9A1ECC9C-719A-48E4-A6D5-08CD76EC3D38}" type="presParOf" srcId="{F44C7BCC-DE81-4130-95AC-6EF35F5C1717}" destId="{5A21B941-AF5A-4352-AC75-A5897EECEFCA}" srcOrd="0" destOrd="0" presId="urn:microsoft.com/office/officeart/2005/8/layout/process3"/>
    <dgm:cxn modelId="{F7C839A1-E7C8-4F4D-A345-2FCF6211D23E}" type="presParOf" srcId="{F44C7BCC-DE81-4130-95AC-6EF35F5C1717}" destId="{7917DB4C-443D-41E2-A6E1-07BD204A8F02}" srcOrd="1" destOrd="0" presId="urn:microsoft.com/office/officeart/2005/8/layout/process3"/>
    <dgm:cxn modelId="{C3F81642-3178-4297-9616-F27D10B53D25}" type="presParOf" srcId="{F44C7BCC-DE81-4130-95AC-6EF35F5C1717}" destId="{0508C76D-9216-4ECE-8603-15A5FC53611F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3C1298-C653-4CB3-AFBF-8D06BA187176}">
      <dsp:nvSpPr>
        <dsp:cNvPr id="0" name=""/>
        <dsp:cNvSpPr/>
      </dsp:nvSpPr>
      <dsp:spPr>
        <a:xfrm>
          <a:off x="5129" y="462727"/>
          <a:ext cx="2332072" cy="13555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Thursday </a:t>
          </a:r>
          <a:r>
            <a:rPr lang="he-IL" sz="2100" kern="1200" dirty="0"/>
            <a:t>5/12/19</a:t>
          </a:r>
          <a:endParaRPr lang="en-US" sz="2100" kern="1200" dirty="0"/>
        </a:p>
      </dsp:txBody>
      <dsp:txXfrm>
        <a:off x="5129" y="462727"/>
        <a:ext cx="2332072" cy="903678"/>
      </dsp:txXfrm>
    </dsp:sp>
    <dsp:sp modelId="{522F53D4-E95E-4409-A376-8BDC61E46109}">
      <dsp:nvSpPr>
        <dsp:cNvPr id="0" name=""/>
        <dsp:cNvSpPr/>
      </dsp:nvSpPr>
      <dsp:spPr>
        <a:xfrm>
          <a:off x="482782" y="1366406"/>
          <a:ext cx="2332072" cy="4309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Tour Overview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Academic Overview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Strategic Plan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Bedouin Lands Regulation 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Director of the Ministry of the Negev and the Galilee </a:t>
          </a:r>
        </a:p>
      </dsp:txBody>
      <dsp:txXfrm>
        <a:off x="551086" y="1434710"/>
        <a:ext cx="2195464" cy="4172592"/>
      </dsp:txXfrm>
    </dsp:sp>
    <dsp:sp modelId="{19C47534-EDF7-44D7-848B-33EF9B3DA4DD}">
      <dsp:nvSpPr>
        <dsp:cNvPr id="0" name=""/>
        <dsp:cNvSpPr/>
      </dsp:nvSpPr>
      <dsp:spPr>
        <a:xfrm>
          <a:off x="2690735" y="624257"/>
          <a:ext cx="749491" cy="5806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>
        <a:off x="2690735" y="740381"/>
        <a:ext cx="575306" cy="348370"/>
      </dsp:txXfrm>
    </dsp:sp>
    <dsp:sp modelId="{B4F371D3-A77F-4058-9446-ED24A2742E28}">
      <dsp:nvSpPr>
        <dsp:cNvPr id="0" name=""/>
        <dsp:cNvSpPr/>
      </dsp:nvSpPr>
      <dsp:spPr>
        <a:xfrm>
          <a:off x="3751337" y="462727"/>
          <a:ext cx="2332072" cy="13555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Thursday</a:t>
          </a:r>
        </a:p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100" kern="1200" dirty="0"/>
            <a:t>10/12/19</a:t>
          </a:r>
          <a:endParaRPr lang="en-US" sz="2100" kern="1200" dirty="0"/>
        </a:p>
      </dsp:txBody>
      <dsp:txXfrm>
        <a:off x="3751337" y="462727"/>
        <a:ext cx="2332072" cy="903678"/>
      </dsp:txXfrm>
    </dsp:sp>
    <dsp:sp modelId="{BD85B089-CA50-41F5-A822-159C53F4FEA6}">
      <dsp:nvSpPr>
        <dsp:cNvPr id="0" name=""/>
        <dsp:cNvSpPr/>
      </dsp:nvSpPr>
      <dsp:spPr>
        <a:xfrm>
          <a:off x="4228990" y="1366406"/>
          <a:ext cx="2332072" cy="4309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rgbClr val="FF0000"/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Amir </a:t>
          </a:r>
          <a:r>
            <a:rPr lang="en-US" sz="2100" kern="1200" dirty="0" err="1"/>
            <a:t>Peretz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2100" kern="1200" dirty="0"/>
            <a:t> </a:t>
          </a:r>
          <a:r>
            <a:rPr lang="en-US" sz="2100" kern="1200" dirty="0"/>
            <a:t>Team TED</a:t>
          </a:r>
          <a:r>
            <a:rPr lang="he-IL" sz="2100" kern="1200" dirty="0"/>
            <a:t>    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Final Schedule TBD</a:t>
          </a:r>
        </a:p>
      </dsp:txBody>
      <dsp:txXfrm>
        <a:off x="4297294" y="1434710"/>
        <a:ext cx="2195464" cy="4172592"/>
      </dsp:txXfrm>
    </dsp:sp>
    <dsp:sp modelId="{1D35FEE1-2255-4D89-887A-118CD6319AB8}">
      <dsp:nvSpPr>
        <dsp:cNvPr id="0" name=""/>
        <dsp:cNvSpPr/>
      </dsp:nvSpPr>
      <dsp:spPr>
        <a:xfrm rot="14767">
          <a:off x="6428912" y="632323"/>
          <a:ext cx="732478" cy="5806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>
        <a:off x="6428913" y="748073"/>
        <a:ext cx="558293" cy="348370"/>
      </dsp:txXfrm>
    </dsp:sp>
    <dsp:sp modelId="{7917DB4C-443D-41E2-A6E1-07BD204A8F02}">
      <dsp:nvSpPr>
        <dsp:cNvPr id="0" name=""/>
        <dsp:cNvSpPr/>
      </dsp:nvSpPr>
      <dsp:spPr>
        <a:xfrm>
          <a:off x="7465432" y="478682"/>
          <a:ext cx="2332072" cy="13555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Wednesday</a:t>
          </a:r>
          <a:r>
            <a:rPr lang="he-IL" sz="2100" kern="1200" dirty="0"/>
            <a:t> 11/12/19</a:t>
          </a:r>
          <a:endParaRPr lang="en-US" sz="2100" kern="1200" dirty="0"/>
        </a:p>
      </dsp:txBody>
      <dsp:txXfrm>
        <a:off x="7465432" y="478682"/>
        <a:ext cx="2332072" cy="903678"/>
      </dsp:txXfrm>
    </dsp:sp>
    <dsp:sp modelId="{0508C76D-9216-4ECE-8603-15A5FC53611F}">
      <dsp:nvSpPr>
        <dsp:cNvPr id="0" name=""/>
        <dsp:cNvSpPr/>
      </dsp:nvSpPr>
      <dsp:spPr>
        <a:xfrm>
          <a:off x="7975199" y="1366406"/>
          <a:ext cx="2332072" cy="4309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Commander of the Southern Command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Head of Southern Area, Secret Service</a:t>
          </a:r>
        </a:p>
      </dsp:txBody>
      <dsp:txXfrm>
        <a:off x="8043503" y="1434710"/>
        <a:ext cx="2195464" cy="41725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0A9907A3-DE16-402A-A311-8A6F8B95AF6E}" type="datetimeFigureOut">
              <a:rPr lang="he-IL" smtClean="0"/>
              <a:t>ו'/כסלו/תש"פ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AC0CB74D-64AF-43E8-BC2B-D594C4498DE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80100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222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64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46423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5924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8420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9791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5942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824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282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883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805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588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857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799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127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68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115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  <p:sldLayoutId id="2147484068" r:id="rId12"/>
    <p:sldLayoutId id="2147484069" r:id="rId13"/>
    <p:sldLayoutId id="2147484070" r:id="rId14"/>
    <p:sldLayoutId id="2147484071" r:id="rId15"/>
    <p:sldLayoutId id="2147484072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 noGrp="1"/>
          </p:cNvSpPr>
          <p:nvPr>
            <p:ph type="ctrTitle"/>
          </p:nvPr>
        </p:nvSpPr>
        <p:spPr>
          <a:xfrm>
            <a:off x="3101637" y="1051210"/>
            <a:ext cx="6454011" cy="342080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GB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Tour of the South</a:t>
            </a:r>
            <a:br>
              <a:rPr lang="en-GB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December 17-19</a:t>
            </a:r>
            <a:r>
              <a:rPr lang="en-GB" sz="4000" b="1" baseline="30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GB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2019</a:t>
            </a:r>
            <a:br>
              <a:rPr lang="en-GB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General Plan Approval </a:t>
            </a:r>
            <a:br>
              <a:rPr lang="he-IL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he-IL" sz="28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תמונה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929" y="203975"/>
            <a:ext cx="1074433" cy="1369373"/>
          </a:xfrm>
          <a:prstGeom prst="rect">
            <a:avLst/>
          </a:prstGeom>
        </p:spPr>
      </p:pic>
      <p:sp>
        <p:nvSpPr>
          <p:cNvPr id="5" name="כותרת 3">
            <a:extLst>
              <a:ext uri="{FF2B5EF4-FFF2-40B4-BE49-F238E27FC236}">
                <a16:creationId xmlns:a16="http://schemas.microsoft.com/office/drawing/2014/main" id="{6BE5D1E2-8CA4-479B-BE71-A9A32D546BC8}"/>
              </a:ext>
            </a:extLst>
          </p:cNvPr>
          <p:cNvSpPr txBox="1">
            <a:spLocks/>
          </p:cNvSpPr>
          <p:nvPr/>
        </p:nvSpPr>
        <p:spPr>
          <a:xfrm>
            <a:off x="4663017" y="5380316"/>
            <a:ext cx="6827288" cy="646331"/>
          </a:xfrm>
          <a:prstGeom prst="rect">
            <a:avLst/>
          </a:prstGeom>
          <a:noFill/>
        </p:spPr>
        <p:txBody>
          <a:bodyPr vert="horz" wrap="square" lIns="91440" tIns="45720" rIns="91440" bIns="45720" rtlCol="1" anchor="b">
            <a:sp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GB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Leading Team: Haim </a:t>
            </a:r>
            <a:r>
              <a:rPr lang="en-GB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Malki</a:t>
            </a:r>
            <a:r>
              <a:rPr lang="en-GB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Bar </a:t>
            </a:r>
            <a:r>
              <a:rPr lang="en-GB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Cecic</a:t>
            </a:r>
            <a:r>
              <a:rPr lang="en-GB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Ram </a:t>
            </a:r>
            <a:r>
              <a:rPr lang="en-GB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Erez</a:t>
            </a:r>
            <a:endParaRPr lang="en-GB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/>
            <a:r>
              <a:rPr lang="en-GB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Instructor: Eran </a:t>
            </a:r>
            <a:r>
              <a:rPr lang="en-GB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Kamin</a:t>
            </a:r>
            <a:endParaRPr lang="he-IL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399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2F258CB-A596-4B4E-BFD1-01776A080AE3}"/>
              </a:ext>
            </a:extLst>
          </p:cNvPr>
          <p:cNvGrpSpPr/>
          <p:nvPr/>
        </p:nvGrpSpPr>
        <p:grpSpPr>
          <a:xfrm>
            <a:off x="1971956" y="1060160"/>
            <a:ext cx="8139078" cy="5437855"/>
            <a:chOff x="2129420" y="785840"/>
            <a:chExt cx="8139078" cy="5437855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B2CA187-4FAB-4C0B-8457-5674E4B7CA51}"/>
                </a:ext>
              </a:extLst>
            </p:cNvPr>
            <p:cNvSpPr/>
            <p:nvPr/>
          </p:nvSpPr>
          <p:spPr>
            <a:xfrm>
              <a:off x="2129420" y="785840"/>
              <a:ext cx="2579687" cy="5418667"/>
            </a:xfrm>
            <a:custGeom>
              <a:avLst/>
              <a:gdLst>
                <a:gd name="connsiteX0" fmla="*/ 0 w 2579687"/>
                <a:gd name="connsiteY0" fmla="*/ 257969 h 5418667"/>
                <a:gd name="connsiteX1" fmla="*/ 257969 w 2579687"/>
                <a:gd name="connsiteY1" fmla="*/ 0 h 5418667"/>
                <a:gd name="connsiteX2" fmla="*/ 2321718 w 2579687"/>
                <a:gd name="connsiteY2" fmla="*/ 0 h 5418667"/>
                <a:gd name="connsiteX3" fmla="*/ 2579687 w 2579687"/>
                <a:gd name="connsiteY3" fmla="*/ 257969 h 5418667"/>
                <a:gd name="connsiteX4" fmla="*/ 2579687 w 2579687"/>
                <a:gd name="connsiteY4" fmla="*/ 5160698 h 5418667"/>
                <a:gd name="connsiteX5" fmla="*/ 2321718 w 2579687"/>
                <a:gd name="connsiteY5" fmla="*/ 5418667 h 5418667"/>
                <a:gd name="connsiteX6" fmla="*/ 257969 w 2579687"/>
                <a:gd name="connsiteY6" fmla="*/ 5418667 h 5418667"/>
                <a:gd name="connsiteX7" fmla="*/ 0 w 2579687"/>
                <a:gd name="connsiteY7" fmla="*/ 5160698 h 5418667"/>
                <a:gd name="connsiteX8" fmla="*/ 0 w 2579687"/>
                <a:gd name="connsiteY8" fmla="*/ 257969 h 5418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79687" h="5418667">
                  <a:moveTo>
                    <a:pt x="0" y="257969"/>
                  </a:moveTo>
                  <a:cubicBezTo>
                    <a:pt x="0" y="115497"/>
                    <a:pt x="115497" y="0"/>
                    <a:pt x="257969" y="0"/>
                  </a:cubicBezTo>
                  <a:lnTo>
                    <a:pt x="2321718" y="0"/>
                  </a:lnTo>
                  <a:cubicBezTo>
                    <a:pt x="2464190" y="0"/>
                    <a:pt x="2579687" y="115497"/>
                    <a:pt x="2579687" y="257969"/>
                  </a:cubicBezTo>
                  <a:lnTo>
                    <a:pt x="2579687" y="5160698"/>
                  </a:lnTo>
                  <a:cubicBezTo>
                    <a:pt x="2579687" y="5303170"/>
                    <a:pt x="2464190" y="5418667"/>
                    <a:pt x="2321718" y="5418667"/>
                  </a:cubicBezTo>
                  <a:lnTo>
                    <a:pt x="257969" y="5418667"/>
                  </a:lnTo>
                  <a:cubicBezTo>
                    <a:pt x="115497" y="5418667"/>
                    <a:pt x="0" y="5303170"/>
                    <a:pt x="0" y="5160698"/>
                  </a:cubicBezTo>
                  <a:lnTo>
                    <a:pt x="0" y="257969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z="-190500" extrusionH="12700" prstMaterial="plastic">
              <a:bevelT w="50800" h="50800"/>
            </a:sp3d>
          </p:spPr>
          <p:style>
            <a:lnRef idx="0">
              <a:schemeClr val="accent2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9540" tIns="129540" rIns="129540" bIns="3922607" numCol="1" spcCol="1270" anchor="ctr" anchorCtr="0">
              <a:noAutofit/>
            </a:bodyPr>
            <a:lstStyle/>
            <a:p>
              <a:pPr marL="0" lvl="0" indent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3400" b="1" kern="1200" dirty="0"/>
                <a:t>Tuesday</a:t>
              </a:r>
              <a:endParaRPr lang="he-IL" sz="3400" b="1" kern="1200" dirty="0"/>
            </a:p>
            <a:p>
              <a:pPr marL="0" lvl="0" indent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3400" b="1" kern="1200" dirty="0"/>
                <a:t>17-12-19</a:t>
              </a:r>
              <a:endParaRPr lang="en-US" sz="3400" b="1" kern="1200" dirty="0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EFBCD6D5-EED3-4281-9107-1080CF0578FA}"/>
                </a:ext>
              </a:extLst>
            </p:cNvPr>
            <p:cNvSpPr/>
            <p:nvPr/>
          </p:nvSpPr>
          <p:spPr>
            <a:xfrm>
              <a:off x="7688811" y="805028"/>
              <a:ext cx="2579687" cy="5418667"/>
            </a:xfrm>
            <a:custGeom>
              <a:avLst/>
              <a:gdLst>
                <a:gd name="connsiteX0" fmla="*/ 0 w 2579687"/>
                <a:gd name="connsiteY0" fmla="*/ 257969 h 5418667"/>
                <a:gd name="connsiteX1" fmla="*/ 257969 w 2579687"/>
                <a:gd name="connsiteY1" fmla="*/ 0 h 5418667"/>
                <a:gd name="connsiteX2" fmla="*/ 2321718 w 2579687"/>
                <a:gd name="connsiteY2" fmla="*/ 0 h 5418667"/>
                <a:gd name="connsiteX3" fmla="*/ 2579687 w 2579687"/>
                <a:gd name="connsiteY3" fmla="*/ 257969 h 5418667"/>
                <a:gd name="connsiteX4" fmla="*/ 2579687 w 2579687"/>
                <a:gd name="connsiteY4" fmla="*/ 5160698 h 5418667"/>
                <a:gd name="connsiteX5" fmla="*/ 2321718 w 2579687"/>
                <a:gd name="connsiteY5" fmla="*/ 5418667 h 5418667"/>
                <a:gd name="connsiteX6" fmla="*/ 257969 w 2579687"/>
                <a:gd name="connsiteY6" fmla="*/ 5418667 h 5418667"/>
                <a:gd name="connsiteX7" fmla="*/ 0 w 2579687"/>
                <a:gd name="connsiteY7" fmla="*/ 5160698 h 5418667"/>
                <a:gd name="connsiteX8" fmla="*/ 0 w 2579687"/>
                <a:gd name="connsiteY8" fmla="*/ 257969 h 5418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79687" h="5418667">
                  <a:moveTo>
                    <a:pt x="0" y="257969"/>
                  </a:moveTo>
                  <a:cubicBezTo>
                    <a:pt x="0" y="115497"/>
                    <a:pt x="115497" y="0"/>
                    <a:pt x="257969" y="0"/>
                  </a:cubicBezTo>
                  <a:lnTo>
                    <a:pt x="2321718" y="0"/>
                  </a:lnTo>
                  <a:cubicBezTo>
                    <a:pt x="2464190" y="0"/>
                    <a:pt x="2579687" y="115497"/>
                    <a:pt x="2579687" y="257969"/>
                  </a:cubicBezTo>
                  <a:lnTo>
                    <a:pt x="2579687" y="5160698"/>
                  </a:lnTo>
                  <a:cubicBezTo>
                    <a:pt x="2579687" y="5303170"/>
                    <a:pt x="2464190" y="5418667"/>
                    <a:pt x="2321718" y="5418667"/>
                  </a:cubicBezTo>
                  <a:lnTo>
                    <a:pt x="257969" y="5418667"/>
                  </a:lnTo>
                  <a:cubicBezTo>
                    <a:pt x="115497" y="5418667"/>
                    <a:pt x="0" y="5303170"/>
                    <a:pt x="0" y="5160698"/>
                  </a:cubicBezTo>
                  <a:lnTo>
                    <a:pt x="0" y="257969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z="-190500" extrusionH="12700" prstMaterial="plastic">
              <a:bevelT w="50800" h="50800"/>
            </a:sp3d>
          </p:spPr>
          <p:style>
            <a:lnRef idx="0">
              <a:schemeClr val="accent2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9540" tIns="129540" rIns="129540" bIns="3922607" numCol="1" spcCol="1270" anchor="ctr" anchorCtr="0">
              <a:noAutofit/>
            </a:bodyPr>
            <a:lstStyle/>
            <a:p>
              <a:pPr marL="0" lvl="0" indent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3400" b="1" kern="1200" dirty="0"/>
                <a:t>Thursday</a:t>
              </a:r>
              <a:endParaRPr lang="he-IL" sz="3400" b="1" kern="1200" dirty="0"/>
            </a:p>
            <a:p>
              <a:pPr marL="0" lvl="0" indent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3400" b="1" kern="1200" dirty="0"/>
                <a:t>19-12-19</a:t>
              </a:r>
              <a:endParaRPr lang="en-US" sz="3400" b="1" kern="1200" dirty="0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057FC962-9493-44A2-A41A-57EDEDA0B5FB}"/>
                </a:ext>
              </a:extLst>
            </p:cNvPr>
            <p:cNvSpPr/>
            <p:nvPr/>
          </p:nvSpPr>
          <p:spPr>
            <a:xfrm>
              <a:off x="7946779" y="2312649"/>
              <a:ext cx="2063750" cy="1550830"/>
            </a:xfrm>
            <a:custGeom>
              <a:avLst/>
              <a:gdLst>
                <a:gd name="connsiteX0" fmla="*/ 0 w 2063750"/>
                <a:gd name="connsiteY0" fmla="*/ 155083 h 1550830"/>
                <a:gd name="connsiteX1" fmla="*/ 155083 w 2063750"/>
                <a:gd name="connsiteY1" fmla="*/ 0 h 1550830"/>
                <a:gd name="connsiteX2" fmla="*/ 1908667 w 2063750"/>
                <a:gd name="connsiteY2" fmla="*/ 0 h 1550830"/>
                <a:gd name="connsiteX3" fmla="*/ 2063750 w 2063750"/>
                <a:gd name="connsiteY3" fmla="*/ 155083 h 1550830"/>
                <a:gd name="connsiteX4" fmla="*/ 2063750 w 2063750"/>
                <a:gd name="connsiteY4" fmla="*/ 1395747 h 1550830"/>
                <a:gd name="connsiteX5" fmla="*/ 1908667 w 2063750"/>
                <a:gd name="connsiteY5" fmla="*/ 1550830 h 1550830"/>
                <a:gd name="connsiteX6" fmla="*/ 155083 w 2063750"/>
                <a:gd name="connsiteY6" fmla="*/ 1550830 h 1550830"/>
                <a:gd name="connsiteX7" fmla="*/ 0 w 2063750"/>
                <a:gd name="connsiteY7" fmla="*/ 1395747 h 1550830"/>
                <a:gd name="connsiteX8" fmla="*/ 0 w 2063750"/>
                <a:gd name="connsiteY8" fmla="*/ 155083 h 15508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63750" h="1550830">
                  <a:moveTo>
                    <a:pt x="0" y="155083"/>
                  </a:moveTo>
                  <a:cubicBezTo>
                    <a:pt x="0" y="69433"/>
                    <a:pt x="69433" y="0"/>
                    <a:pt x="155083" y="0"/>
                  </a:cubicBezTo>
                  <a:lnTo>
                    <a:pt x="1908667" y="0"/>
                  </a:lnTo>
                  <a:cubicBezTo>
                    <a:pt x="1994317" y="0"/>
                    <a:pt x="2063750" y="69433"/>
                    <a:pt x="2063750" y="155083"/>
                  </a:cubicBezTo>
                  <a:lnTo>
                    <a:pt x="2063750" y="1395747"/>
                  </a:lnTo>
                  <a:cubicBezTo>
                    <a:pt x="2063750" y="1481397"/>
                    <a:pt x="1994317" y="1550830"/>
                    <a:pt x="1908667" y="1550830"/>
                  </a:cubicBezTo>
                  <a:lnTo>
                    <a:pt x="155083" y="1550830"/>
                  </a:lnTo>
                  <a:cubicBezTo>
                    <a:pt x="69433" y="1550830"/>
                    <a:pt x="0" y="1481397"/>
                    <a:pt x="0" y="1395747"/>
                  </a:cubicBezTo>
                  <a:lnTo>
                    <a:pt x="0" y="155083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6062" tIns="75902" rIns="86062" bIns="75902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dirty="0"/>
                <a:t>Shimon Peres Negev Nuclear Research Center</a:t>
              </a:r>
              <a:r>
                <a:rPr lang="en-US" sz="1400" dirty="0"/>
                <a:t>/ Tour</a:t>
              </a:r>
              <a:endParaRPr lang="en-US" sz="1600" dirty="0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D94B4EF3-E783-433E-800B-301B04DD6E90}"/>
                </a:ext>
              </a:extLst>
            </p:cNvPr>
            <p:cNvSpPr/>
            <p:nvPr/>
          </p:nvSpPr>
          <p:spPr>
            <a:xfrm>
              <a:off x="7946779" y="4162187"/>
              <a:ext cx="2063750" cy="1215840"/>
            </a:xfrm>
            <a:custGeom>
              <a:avLst/>
              <a:gdLst>
                <a:gd name="connsiteX0" fmla="*/ 0 w 2063750"/>
                <a:gd name="connsiteY0" fmla="*/ 121584 h 1215840"/>
                <a:gd name="connsiteX1" fmla="*/ 121584 w 2063750"/>
                <a:gd name="connsiteY1" fmla="*/ 0 h 1215840"/>
                <a:gd name="connsiteX2" fmla="*/ 1942166 w 2063750"/>
                <a:gd name="connsiteY2" fmla="*/ 0 h 1215840"/>
                <a:gd name="connsiteX3" fmla="*/ 2063750 w 2063750"/>
                <a:gd name="connsiteY3" fmla="*/ 121584 h 1215840"/>
                <a:gd name="connsiteX4" fmla="*/ 2063750 w 2063750"/>
                <a:gd name="connsiteY4" fmla="*/ 1094256 h 1215840"/>
                <a:gd name="connsiteX5" fmla="*/ 1942166 w 2063750"/>
                <a:gd name="connsiteY5" fmla="*/ 1215840 h 1215840"/>
                <a:gd name="connsiteX6" fmla="*/ 121584 w 2063750"/>
                <a:gd name="connsiteY6" fmla="*/ 1215840 h 1215840"/>
                <a:gd name="connsiteX7" fmla="*/ 0 w 2063750"/>
                <a:gd name="connsiteY7" fmla="*/ 1094256 h 1215840"/>
                <a:gd name="connsiteX8" fmla="*/ 0 w 2063750"/>
                <a:gd name="connsiteY8" fmla="*/ 121584 h 1215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63750" h="1215840">
                  <a:moveTo>
                    <a:pt x="0" y="121584"/>
                  </a:moveTo>
                  <a:cubicBezTo>
                    <a:pt x="0" y="54435"/>
                    <a:pt x="54435" y="0"/>
                    <a:pt x="121584" y="0"/>
                  </a:cubicBezTo>
                  <a:lnTo>
                    <a:pt x="1942166" y="0"/>
                  </a:lnTo>
                  <a:cubicBezTo>
                    <a:pt x="2009315" y="0"/>
                    <a:pt x="2063750" y="54435"/>
                    <a:pt x="2063750" y="121584"/>
                  </a:cubicBezTo>
                  <a:lnTo>
                    <a:pt x="2063750" y="1094256"/>
                  </a:lnTo>
                  <a:cubicBezTo>
                    <a:pt x="2063750" y="1161405"/>
                    <a:pt x="2009315" y="1215840"/>
                    <a:pt x="1942166" y="1215840"/>
                  </a:cubicBezTo>
                  <a:lnTo>
                    <a:pt x="121584" y="1215840"/>
                  </a:lnTo>
                  <a:cubicBezTo>
                    <a:pt x="54435" y="1215840"/>
                    <a:pt x="0" y="1161405"/>
                    <a:pt x="0" y="1094256"/>
                  </a:cubicBezTo>
                  <a:lnTo>
                    <a:pt x="0" y="121584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6251" tIns="66091" rIns="76251" bIns="66091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kern="1200" dirty="0"/>
                <a:t>Electives Tours </a:t>
              </a:r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88701C7-6182-4809-866D-FA80CED40A99}"/>
                </a:ext>
              </a:extLst>
            </p:cNvPr>
            <p:cNvSpPr/>
            <p:nvPr/>
          </p:nvSpPr>
          <p:spPr>
            <a:xfrm>
              <a:off x="4915648" y="805028"/>
              <a:ext cx="2579687" cy="5418667"/>
            </a:xfrm>
            <a:custGeom>
              <a:avLst/>
              <a:gdLst>
                <a:gd name="connsiteX0" fmla="*/ 0 w 2579687"/>
                <a:gd name="connsiteY0" fmla="*/ 257969 h 5418667"/>
                <a:gd name="connsiteX1" fmla="*/ 257969 w 2579687"/>
                <a:gd name="connsiteY1" fmla="*/ 0 h 5418667"/>
                <a:gd name="connsiteX2" fmla="*/ 2321718 w 2579687"/>
                <a:gd name="connsiteY2" fmla="*/ 0 h 5418667"/>
                <a:gd name="connsiteX3" fmla="*/ 2579687 w 2579687"/>
                <a:gd name="connsiteY3" fmla="*/ 257969 h 5418667"/>
                <a:gd name="connsiteX4" fmla="*/ 2579687 w 2579687"/>
                <a:gd name="connsiteY4" fmla="*/ 5160698 h 5418667"/>
                <a:gd name="connsiteX5" fmla="*/ 2321718 w 2579687"/>
                <a:gd name="connsiteY5" fmla="*/ 5418667 h 5418667"/>
                <a:gd name="connsiteX6" fmla="*/ 257969 w 2579687"/>
                <a:gd name="connsiteY6" fmla="*/ 5418667 h 5418667"/>
                <a:gd name="connsiteX7" fmla="*/ 0 w 2579687"/>
                <a:gd name="connsiteY7" fmla="*/ 5160698 h 5418667"/>
                <a:gd name="connsiteX8" fmla="*/ 0 w 2579687"/>
                <a:gd name="connsiteY8" fmla="*/ 257969 h 5418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79687" h="5418667">
                  <a:moveTo>
                    <a:pt x="0" y="257969"/>
                  </a:moveTo>
                  <a:cubicBezTo>
                    <a:pt x="0" y="115497"/>
                    <a:pt x="115497" y="0"/>
                    <a:pt x="257969" y="0"/>
                  </a:cubicBezTo>
                  <a:lnTo>
                    <a:pt x="2321718" y="0"/>
                  </a:lnTo>
                  <a:cubicBezTo>
                    <a:pt x="2464190" y="0"/>
                    <a:pt x="2579687" y="115497"/>
                    <a:pt x="2579687" y="257969"/>
                  </a:cubicBezTo>
                  <a:lnTo>
                    <a:pt x="2579687" y="5160698"/>
                  </a:lnTo>
                  <a:cubicBezTo>
                    <a:pt x="2579687" y="5303170"/>
                    <a:pt x="2464190" y="5418667"/>
                    <a:pt x="2321718" y="5418667"/>
                  </a:cubicBezTo>
                  <a:lnTo>
                    <a:pt x="257969" y="5418667"/>
                  </a:lnTo>
                  <a:cubicBezTo>
                    <a:pt x="115497" y="5418667"/>
                    <a:pt x="0" y="5303170"/>
                    <a:pt x="0" y="5160698"/>
                  </a:cubicBezTo>
                  <a:lnTo>
                    <a:pt x="0" y="257969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z="-190500" extrusionH="12700" prstMaterial="plastic">
              <a:bevelT w="50800" h="50800"/>
            </a:sp3d>
          </p:spPr>
          <p:style>
            <a:lnRef idx="0">
              <a:schemeClr val="accent2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9540" tIns="129540" rIns="129540" bIns="3922607" numCol="1" spcCol="1270" anchor="ctr" anchorCtr="0">
              <a:noAutofit/>
            </a:bodyPr>
            <a:lstStyle/>
            <a:p>
              <a:pPr marL="0" lvl="0" indent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3400" b="1" kern="1200" dirty="0"/>
                <a:t>Wednesday</a:t>
              </a:r>
              <a:endParaRPr lang="he-IL" sz="3400" b="1" kern="1200" dirty="0"/>
            </a:p>
            <a:p>
              <a:pPr marL="0" lvl="0" indent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3400" b="1" kern="1200" dirty="0"/>
                <a:t>18-12-19</a:t>
              </a:r>
              <a:endParaRPr lang="en-US" sz="3400" b="1" kern="120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9D2A28C1-83E9-4FCC-8FA8-5E242F79B279}"/>
                </a:ext>
              </a:extLst>
            </p:cNvPr>
            <p:cNvSpPr/>
            <p:nvPr/>
          </p:nvSpPr>
          <p:spPr>
            <a:xfrm>
              <a:off x="5173617" y="2432215"/>
              <a:ext cx="2063749" cy="1633802"/>
            </a:xfrm>
            <a:custGeom>
              <a:avLst/>
              <a:gdLst>
                <a:gd name="connsiteX0" fmla="*/ 0 w 2063749"/>
                <a:gd name="connsiteY0" fmla="*/ 163380 h 1633802"/>
                <a:gd name="connsiteX1" fmla="*/ 163380 w 2063749"/>
                <a:gd name="connsiteY1" fmla="*/ 0 h 1633802"/>
                <a:gd name="connsiteX2" fmla="*/ 1900369 w 2063749"/>
                <a:gd name="connsiteY2" fmla="*/ 0 h 1633802"/>
                <a:gd name="connsiteX3" fmla="*/ 2063749 w 2063749"/>
                <a:gd name="connsiteY3" fmla="*/ 163380 h 1633802"/>
                <a:gd name="connsiteX4" fmla="*/ 2063749 w 2063749"/>
                <a:gd name="connsiteY4" fmla="*/ 1470422 h 1633802"/>
                <a:gd name="connsiteX5" fmla="*/ 1900369 w 2063749"/>
                <a:gd name="connsiteY5" fmla="*/ 1633802 h 1633802"/>
                <a:gd name="connsiteX6" fmla="*/ 163380 w 2063749"/>
                <a:gd name="connsiteY6" fmla="*/ 1633802 h 1633802"/>
                <a:gd name="connsiteX7" fmla="*/ 0 w 2063749"/>
                <a:gd name="connsiteY7" fmla="*/ 1470422 h 1633802"/>
                <a:gd name="connsiteX8" fmla="*/ 0 w 2063749"/>
                <a:gd name="connsiteY8" fmla="*/ 163380 h 16338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63749" h="1633802">
                  <a:moveTo>
                    <a:pt x="0" y="163380"/>
                  </a:moveTo>
                  <a:cubicBezTo>
                    <a:pt x="0" y="73148"/>
                    <a:pt x="73148" y="0"/>
                    <a:pt x="163380" y="0"/>
                  </a:cubicBezTo>
                  <a:lnTo>
                    <a:pt x="1900369" y="0"/>
                  </a:lnTo>
                  <a:cubicBezTo>
                    <a:pt x="1990601" y="0"/>
                    <a:pt x="2063749" y="73148"/>
                    <a:pt x="2063749" y="163380"/>
                  </a:cubicBezTo>
                  <a:lnTo>
                    <a:pt x="2063749" y="1470422"/>
                  </a:lnTo>
                  <a:cubicBezTo>
                    <a:pt x="2063749" y="1560654"/>
                    <a:pt x="1990601" y="1633802"/>
                    <a:pt x="1900369" y="1633802"/>
                  </a:cubicBezTo>
                  <a:lnTo>
                    <a:pt x="163380" y="1633802"/>
                  </a:lnTo>
                  <a:cubicBezTo>
                    <a:pt x="73148" y="1633802"/>
                    <a:pt x="0" y="1560654"/>
                    <a:pt x="0" y="1470422"/>
                  </a:cubicBezTo>
                  <a:lnTo>
                    <a:pt x="0" y="16338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8492" tIns="78332" rIns="88492" bIns="78332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kern="1200" dirty="0"/>
                <a:t>The Bedouins in the South</a:t>
              </a: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48E8BE7-94C0-4C02-B6AC-C8BA0EEC7F6D}"/>
                </a:ext>
              </a:extLst>
            </p:cNvPr>
            <p:cNvSpPr/>
            <p:nvPr/>
          </p:nvSpPr>
          <p:spPr>
            <a:xfrm>
              <a:off x="5173617" y="4317371"/>
              <a:ext cx="2063749" cy="1633802"/>
            </a:xfrm>
            <a:custGeom>
              <a:avLst/>
              <a:gdLst>
                <a:gd name="connsiteX0" fmla="*/ 0 w 2063749"/>
                <a:gd name="connsiteY0" fmla="*/ 163380 h 1633802"/>
                <a:gd name="connsiteX1" fmla="*/ 163380 w 2063749"/>
                <a:gd name="connsiteY1" fmla="*/ 0 h 1633802"/>
                <a:gd name="connsiteX2" fmla="*/ 1900369 w 2063749"/>
                <a:gd name="connsiteY2" fmla="*/ 0 h 1633802"/>
                <a:gd name="connsiteX3" fmla="*/ 2063749 w 2063749"/>
                <a:gd name="connsiteY3" fmla="*/ 163380 h 1633802"/>
                <a:gd name="connsiteX4" fmla="*/ 2063749 w 2063749"/>
                <a:gd name="connsiteY4" fmla="*/ 1470422 h 1633802"/>
                <a:gd name="connsiteX5" fmla="*/ 1900369 w 2063749"/>
                <a:gd name="connsiteY5" fmla="*/ 1633802 h 1633802"/>
                <a:gd name="connsiteX6" fmla="*/ 163380 w 2063749"/>
                <a:gd name="connsiteY6" fmla="*/ 1633802 h 1633802"/>
                <a:gd name="connsiteX7" fmla="*/ 0 w 2063749"/>
                <a:gd name="connsiteY7" fmla="*/ 1470422 h 1633802"/>
                <a:gd name="connsiteX8" fmla="*/ 0 w 2063749"/>
                <a:gd name="connsiteY8" fmla="*/ 163380 h 16338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63749" h="1633802">
                  <a:moveTo>
                    <a:pt x="0" y="163380"/>
                  </a:moveTo>
                  <a:cubicBezTo>
                    <a:pt x="0" y="73148"/>
                    <a:pt x="73148" y="0"/>
                    <a:pt x="163380" y="0"/>
                  </a:cubicBezTo>
                  <a:lnTo>
                    <a:pt x="1900369" y="0"/>
                  </a:lnTo>
                  <a:cubicBezTo>
                    <a:pt x="1990601" y="0"/>
                    <a:pt x="2063749" y="73148"/>
                    <a:pt x="2063749" y="163380"/>
                  </a:cubicBezTo>
                  <a:lnTo>
                    <a:pt x="2063749" y="1470422"/>
                  </a:lnTo>
                  <a:cubicBezTo>
                    <a:pt x="2063749" y="1560654"/>
                    <a:pt x="1990601" y="1633802"/>
                    <a:pt x="1900369" y="1633802"/>
                  </a:cubicBezTo>
                  <a:lnTo>
                    <a:pt x="163380" y="1633802"/>
                  </a:lnTo>
                  <a:cubicBezTo>
                    <a:pt x="73148" y="1633802"/>
                    <a:pt x="0" y="1560654"/>
                    <a:pt x="0" y="1470422"/>
                  </a:cubicBezTo>
                  <a:lnTo>
                    <a:pt x="0" y="16338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8492" tIns="78332" rIns="88492" bIns="78332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kern="1200" dirty="0"/>
                <a:t>The Development Town of </a:t>
              </a:r>
              <a:r>
                <a:rPr lang="en-US" sz="1600" kern="1200" dirty="0" err="1"/>
                <a:t>Yeruham</a:t>
              </a:r>
              <a:r>
                <a:rPr lang="en-US" sz="1600" kern="1200" dirty="0"/>
                <a:t>  </a:t>
              </a: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455477A-0731-4749-8114-BA4D102C078E}"/>
                </a:ext>
              </a:extLst>
            </p:cNvPr>
            <p:cNvSpPr/>
            <p:nvPr/>
          </p:nvSpPr>
          <p:spPr>
            <a:xfrm>
              <a:off x="2387388" y="2365296"/>
              <a:ext cx="2063749" cy="789384"/>
            </a:xfrm>
            <a:custGeom>
              <a:avLst/>
              <a:gdLst>
                <a:gd name="connsiteX0" fmla="*/ 0 w 2063749"/>
                <a:gd name="connsiteY0" fmla="*/ 78938 h 789384"/>
                <a:gd name="connsiteX1" fmla="*/ 78938 w 2063749"/>
                <a:gd name="connsiteY1" fmla="*/ 0 h 789384"/>
                <a:gd name="connsiteX2" fmla="*/ 1984811 w 2063749"/>
                <a:gd name="connsiteY2" fmla="*/ 0 h 789384"/>
                <a:gd name="connsiteX3" fmla="*/ 2063749 w 2063749"/>
                <a:gd name="connsiteY3" fmla="*/ 78938 h 789384"/>
                <a:gd name="connsiteX4" fmla="*/ 2063749 w 2063749"/>
                <a:gd name="connsiteY4" fmla="*/ 710446 h 789384"/>
                <a:gd name="connsiteX5" fmla="*/ 1984811 w 2063749"/>
                <a:gd name="connsiteY5" fmla="*/ 789384 h 789384"/>
                <a:gd name="connsiteX6" fmla="*/ 78938 w 2063749"/>
                <a:gd name="connsiteY6" fmla="*/ 789384 h 789384"/>
                <a:gd name="connsiteX7" fmla="*/ 0 w 2063749"/>
                <a:gd name="connsiteY7" fmla="*/ 710446 h 789384"/>
                <a:gd name="connsiteX8" fmla="*/ 0 w 2063749"/>
                <a:gd name="connsiteY8" fmla="*/ 78938 h 789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63749" h="789384">
                  <a:moveTo>
                    <a:pt x="0" y="78938"/>
                  </a:moveTo>
                  <a:cubicBezTo>
                    <a:pt x="0" y="35342"/>
                    <a:pt x="35342" y="0"/>
                    <a:pt x="78938" y="0"/>
                  </a:cubicBezTo>
                  <a:lnTo>
                    <a:pt x="1984811" y="0"/>
                  </a:lnTo>
                  <a:cubicBezTo>
                    <a:pt x="2028407" y="0"/>
                    <a:pt x="2063749" y="35342"/>
                    <a:pt x="2063749" y="78938"/>
                  </a:cubicBezTo>
                  <a:lnTo>
                    <a:pt x="2063749" y="710446"/>
                  </a:lnTo>
                  <a:cubicBezTo>
                    <a:pt x="2063749" y="754042"/>
                    <a:pt x="2028407" y="789384"/>
                    <a:pt x="1984811" y="789384"/>
                  </a:cubicBezTo>
                  <a:lnTo>
                    <a:pt x="78938" y="789384"/>
                  </a:lnTo>
                  <a:cubicBezTo>
                    <a:pt x="35342" y="789384"/>
                    <a:pt x="0" y="754042"/>
                    <a:pt x="0" y="710446"/>
                  </a:cubicBezTo>
                  <a:lnTo>
                    <a:pt x="0" y="78938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760" tIns="53600" rIns="63760" bIns="5360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kern="1200" dirty="0"/>
                <a:t>Gaza – Security Challenges</a:t>
              </a:r>
              <a:endParaRPr lang="he-IL" sz="1600" kern="120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46B4EB68-EA67-4B76-8EEA-9785ADCB6BE8}"/>
                </a:ext>
              </a:extLst>
            </p:cNvPr>
            <p:cNvSpPr/>
            <p:nvPr/>
          </p:nvSpPr>
          <p:spPr>
            <a:xfrm>
              <a:off x="2387388" y="3285794"/>
              <a:ext cx="2063749" cy="789384"/>
            </a:xfrm>
            <a:custGeom>
              <a:avLst/>
              <a:gdLst>
                <a:gd name="connsiteX0" fmla="*/ 0 w 2063749"/>
                <a:gd name="connsiteY0" fmla="*/ 78938 h 789384"/>
                <a:gd name="connsiteX1" fmla="*/ 78938 w 2063749"/>
                <a:gd name="connsiteY1" fmla="*/ 0 h 789384"/>
                <a:gd name="connsiteX2" fmla="*/ 1984811 w 2063749"/>
                <a:gd name="connsiteY2" fmla="*/ 0 h 789384"/>
                <a:gd name="connsiteX3" fmla="*/ 2063749 w 2063749"/>
                <a:gd name="connsiteY3" fmla="*/ 78938 h 789384"/>
                <a:gd name="connsiteX4" fmla="*/ 2063749 w 2063749"/>
                <a:gd name="connsiteY4" fmla="*/ 710446 h 789384"/>
                <a:gd name="connsiteX5" fmla="*/ 1984811 w 2063749"/>
                <a:gd name="connsiteY5" fmla="*/ 789384 h 789384"/>
                <a:gd name="connsiteX6" fmla="*/ 78938 w 2063749"/>
                <a:gd name="connsiteY6" fmla="*/ 789384 h 789384"/>
                <a:gd name="connsiteX7" fmla="*/ 0 w 2063749"/>
                <a:gd name="connsiteY7" fmla="*/ 710446 h 789384"/>
                <a:gd name="connsiteX8" fmla="*/ 0 w 2063749"/>
                <a:gd name="connsiteY8" fmla="*/ 78938 h 789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63749" h="789384">
                  <a:moveTo>
                    <a:pt x="0" y="78938"/>
                  </a:moveTo>
                  <a:cubicBezTo>
                    <a:pt x="0" y="35342"/>
                    <a:pt x="35342" y="0"/>
                    <a:pt x="78938" y="0"/>
                  </a:cubicBezTo>
                  <a:lnTo>
                    <a:pt x="1984811" y="0"/>
                  </a:lnTo>
                  <a:cubicBezTo>
                    <a:pt x="2028407" y="0"/>
                    <a:pt x="2063749" y="35342"/>
                    <a:pt x="2063749" y="78938"/>
                  </a:cubicBezTo>
                  <a:lnTo>
                    <a:pt x="2063749" y="710446"/>
                  </a:lnTo>
                  <a:cubicBezTo>
                    <a:pt x="2063749" y="754042"/>
                    <a:pt x="2028407" y="789384"/>
                    <a:pt x="1984811" y="789384"/>
                  </a:cubicBezTo>
                  <a:lnTo>
                    <a:pt x="78938" y="789384"/>
                  </a:lnTo>
                  <a:cubicBezTo>
                    <a:pt x="35342" y="789384"/>
                    <a:pt x="0" y="754042"/>
                    <a:pt x="0" y="710446"/>
                  </a:cubicBezTo>
                  <a:lnTo>
                    <a:pt x="0" y="78938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760" tIns="53600" rIns="63760" bIns="5360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kern="1200" dirty="0"/>
                <a:t>Gaza – A Different View</a:t>
              </a: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B291EA05-4EDA-4CB6-97F0-7CCEFB69D1AD}"/>
                </a:ext>
              </a:extLst>
            </p:cNvPr>
            <p:cNvSpPr/>
            <p:nvPr/>
          </p:nvSpPr>
          <p:spPr>
            <a:xfrm>
              <a:off x="2387388" y="4206292"/>
              <a:ext cx="2063749" cy="789384"/>
            </a:xfrm>
            <a:custGeom>
              <a:avLst/>
              <a:gdLst>
                <a:gd name="connsiteX0" fmla="*/ 0 w 2063749"/>
                <a:gd name="connsiteY0" fmla="*/ 78938 h 789384"/>
                <a:gd name="connsiteX1" fmla="*/ 78938 w 2063749"/>
                <a:gd name="connsiteY1" fmla="*/ 0 h 789384"/>
                <a:gd name="connsiteX2" fmla="*/ 1984811 w 2063749"/>
                <a:gd name="connsiteY2" fmla="*/ 0 h 789384"/>
                <a:gd name="connsiteX3" fmla="*/ 2063749 w 2063749"/>
                <a:gd name="connsiteY3" fmla="*/ 78938 h 789384"/>
                <a:gd name="connsiteX4" fmla="*/ 2063749 w 2063749"/>
                <a:gd name="connsiteY4" fmla="*/ 710446 h 789384"/>
                <a:gd name="connsiteX5" fmla="*/ 1984811 w 2063749"/>
                <a:gd name="connsiteY5" fmla="*/ 789384 h 789384"/>
                <a:gd name="connsiteX6" fmla="*/ 78938 w 2063749"/>
                <a:gd name="connsiteY6" fmla="*/ 789384 h 789384"/>
                <a:gd name="connsiteX7" fmla="*/ 0 w 2063749"/>
                <a:gd name="connsiteY7" fmla="*/ 710446 h 789384"/>
                <a:gd name="connsiteX8" fmla="*/ 0 w 2063749"/>
                <a:gd name="connsiteY8" fmla="*/ 78938 h 789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63749" h="789384">
                  <a:moveTo>
                    <a:pt x="0" y="78938"/>
                  </a:moveTo>
                  <a:cubicBezTo>
                    <a:pt x="0" y="35342"/>
                    <a:pt x="35342" y="0"/>
                    <a:pt x="78938" y="0"/>
                  </a:cubicBezTo>
                  <a:lnTo>
                    <a:pt x="1984811" y="0"/>
                  </a:lnTo>
                  <a:cubicBezTo>
                    <a:pt x="2028407" y="0"/>
                    <a:pt x="2063749" y="35342"/>
                    <a:pt x="2063749" y="78938"/>
                  </a:cubicBezTo>
                  <a:lnTo>
                    <a:pt x="2063749" y="710446"/>
                  </a:lnTo>
                  <a:cubicBezTo>
                    <a:pt x="2063749" y="754042"/>
                    <a:pt x="2028407" y="789384"/>
                    <a:pt x="1984811" y="789384"/>
                  </a:cubicBezTo>
                  <a:lnTo>
                    <a:pt x="78938" y="789384"/>
                  </a:lnTo>
                  <a:cubicBezTo>
                    <a:pt x="35342" y="789384"/>
                    <a:pt x="0" y="754042"/>
                    <a:pt x="0" y="710446"/>
                  </a:cubicBezTo>
                  <a:lnTo>
                    <a:pt x="0" y="78938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760" tIns="53600" rIns="63760" bIns="5360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kern="1200" dirty="0"/>
                <a:t>A Visit to Kibbutz Saad</a:t>
              </a:r>
              <a:endParaRPr lang="he-IL" sz="1600" kern="1200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6A395679-11EF-4217-A222-E8D79DEDFE8C}"/>
                </a:ext>
              </a:extLst>
            </p:cNvPr>
            <p:cNvSpPr/>
            <p:nvPr/>
          </p:nvSpPr>
          <p:spPr>
            <a:xfrm>
              <a:off x="2387388" y="5188466"/>
              <a:ext cx="2063749" cy="789384"/>
            </a:xfrm>
            <a:custGeom>
              <a:avLst/>
              <a:gdLst>
                <a:gd name="connsiteX0" fmla="*/ 0 w 2063749"/>
                <a:gd name="connsiteY0" fmla="*/ 78938 h 789384"/>
                <a:gd name="connsiteX1" fmla="*/ 78938 w 2063749"/>
                <a:gd name="connsiteY1" fmla="*/ 0 h 789384"/>
                <a:gd name="connsiteX2" fmla="*/ 1984811 w 2063749"/>
                <a:gd name="connsiteY2" fmla="*/ 0 h 789384"/>
                <a:gd name="connsiteX3" fmla="*/ 2063749 w 2063749"/>
                <a:gd name="connsiteY3" fmla="*/ 78938 h 789384"/>
                <a:gd name="connsiteX4" fmla="*/ 2063749 w 2063749"/>
                <a:gd name="connsiteY4" fmla="*/ 710446 h 789384"/>
                <a:gd name="connsiteX5" fmla="*/ 1984811 w 2063749"/>
                <a:gd name="connsiteY5" fmla="*/ 789384 h 789384"/>
                <a:gd name="connsiteX6" fmla="*/ 78938 w 2063749"/>
                <a:gd name="connsiteY6" fmla="*/ 789384 h 789384"/>
                <a:gd name="connsiteX7" fmla="*/ 0 w 2063749"/>
                <a:gd name="connsiteY7" fmla="*/ 710446 h 789384"/>
                <a:gd name="connsiteX8" fmla="*/ 0 w 2063749"/>
                <a:gd name="connsiteY8" fmla="*/ 78938 h 789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63749" h="789384">
                  <a:moveTo>
                    <a:pt x="0" y="78938"/>
                  </a:moveTo>
                  <a:cubicBezTo>
                    <a:pt x="0" y="35342"/>
                    <a:pt x="35342" y="0"/>
                    <a:pt x="78938" y="0"/>
                  </a:cubicBezTo>
                  <a:lnTo>
                    <a:pt x="1984811" y="0"/>
                  </a:lnTo>
                  <a:cubicBezTo>
                    <a:pt x="2028407" y="0"/>
                    <a:pt x="2063749" y="35342"/>
                    <a:pt x="2063749" y="78938"/>
                  </a:cubicBezTo>
                  <a:lnTo>
                    <a:pt x="2063749" y="710446"/>
                  </a:lnTo>
                  <a:cubicBezTo>
                    <a:pt x="2063749" y="754042"/>
                    <a:pt x="2028407" y="789384"/>
                    <a:pt x="1984811" y="789384"/>
                  </a:cubicBezTo>
                  <a:lnTo>
                    <a:pt x="78938" y="789384"/>
                  </a:lnTo>
                  <a:cubicBezTo>
                    <a:pt x="35342" y="789384"/>
                    <a:pt x="0" y="754042"/>
                    <a:pt x="0" y="710446"/>
                  </a:cubicBezTo>
                  <a:lnTo>
                    <a:pt x="0" y="78938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760" tIns="53600" rIns="63760" bIns="5360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kern="1200" dirty="0"/>
                <a:t>Communities Surrounding Gaza – Mayor of Sderot</a:t>
              </a:r>
              <a:endParaRPr lang="he-IL" sz="1600" kern="1200" dirty="0"/>
            </a:p>
          </p:txBody>
        </p:sp>
      </p:grpSp>
      <p:sp>
        <p:nvSpPr>
          <p:cNvPr id="3" name="Title 1"/>
          <p:cNvSpPr txBox="1">
            <a:spLocks/>
          </p:cNvSpPr>
          <p:nvPr/>
        </p:nvSpPr>
        <p:spPr>
          <a:xfrm>
            <a:off x="4368721" y="271295"/>
            <a:ext cx="3358612" cy="5355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defPPr>
              <a:defRPr lang="en-US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3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Tour Highlights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0283110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2552291" y="-23621"/>
            <a:ext cx="6292107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rtl="0"/>
            <a:r>
              <a:rPr lang="en-US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Tour Schedule </a:t>
            </a:r>
            <a:r>
              <a:rPr lang="he-IL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17.12.19</a:t>
            </a:r>
            <a:endParaRPr lang="he-IL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Table 2">
            <a:extLst>
              <a:ext uri="{FF2B5EF4-FFF2-40B4-BE49-F238E27FC236}">
                <a16:creationId xmlns:a16="http://schemas.microsoft.com/office/drawing/2014/main" id="{B082D72C-303A-499D-A728-DEE705F57C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656742"/>
              </p:ext>
            </p:extLst>
          </p:nvPr>
        </p:nvGraphicFramePr>
        <p:xfrm>
          <a:off x="569225" y="754790"/>
          <a:ext cx="10656861" cy="58014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4779">
                  <a:extLst>
                    <a:ext uri="{9D8B030D-6E8A-4147-A177-3AD203B41FA5}">
                      <a16:colId xmlns:a16="http://schemas.microsoft.com/office/drawing/2014/main" val="3330740517"/>
                    </a:ext>
                  </a:extLst>
                </a:gridCol>
                <a:gridCol w="1229360">
                  <a:extLst>
                    <a:ext uri="{9D8B030D-6E8A-4147-A177-3AD203B41FA5}">
                      <a16:colId xmlns:a16="http://schemas.microsoft.com/office/drawing/2014/main" val="1130389522"/>
                    </a:ext>
                  </a:extLst>
                </a:gridCol>
                <a:gridCol w="5153922">
                  <a:extLst>
                    <a:ext uri="{9D8B030D-6E8A-4147-A177-3AD203B41FA5}">
                      <a16:colId xmlns:a16="http://schemas.microsoft.com/office/drawing/2014/main" val="3192159696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309167486"/>
                    </a:ext>
                  </a:extLst>
                </a:gridCol>
              </a:tblGrid>
              <a:tr h="262932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09:00</a:t>
                      </a:r>
                      <a:endParaRPr lang="he-IL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07:00</a:t>
                      </a:r>
                      <a:endParaRPr lang="he-IL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Drive from Israel National Defense College –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Alumim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, Old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Masuot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Yitzhak – The Water Tower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581937"/>
                  </a:ext>
                </a:extLst>
              </a:tr>
              <a:tr h="262932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09:30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09:00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Breakfast + Opening Words + Geographical Overview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The Water Tower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925822"/>
                  </a:ext>
                </a:extLst>
              </a:tr>
              <a:tr h="262932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10:30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09:30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Talk by the Commander of the Gaza </a:t>
                      </a:r>
                      <a:r>
                        <a:rPr lang="en-GB" sz="1200" dirty="0">
                          <a:solidFill>
                            <a:sysClr val="windowText" lastClr="000000"/>
                          </a:solidFill>
                        </a:rPr>
                        <a:t>Division – MG Eliezer Toledano </a:t>
                      </a:r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9364042"/>
                  </a:ext>
                </a:extLst>
              </a:tr>
              <a:tr h="262932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10:45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10:30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Head to Old </a:t>
                      </a:r>
                      <a:r>
                        <a:rPr lang="en-US" sz="1200" dirty="0" err="1">
                          <a:solidFill>
                            <a:sysClr val="windowText" lastClr="000000"/>
                          </a:solidFill>
                        </a:rPr>
                        <a:t>Be’erot</a:t>
                      </a: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 Yitzhak Heritage Center in </a:t>
                      </a:r>
                      <a:r>
                        <a:rPr lang="en-US" sz="1200" dirty="0" err="1">
                          <a:solidFill>
                            <a:sysClr val="windowText" lastClr="000000"/>
                          </a:solidFill>
                        </a:rPr>
                        <a:t>Alumim</a:t>
                      </a:r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856783"/>
                  </a:ext>
                </a:extLst>
              </a:tr>
              <a:tr h="262932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11:00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10:45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Heritage Installation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rtl="0"/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2804677"/>
                  </a:ext>
                </a:extLst>
              </a:tr>
              <a:tr h="262932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12:30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11:00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Service in the Gaza Sphere – Case Study of a Rescued Asset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717025"/>
                  </a:ext>
                </a:extLst>
              </a:tr>
              <a:tr h="262932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13:15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12:30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Lunch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8290882"/>
                  </a:ext>
                </a:extLst>
              </a:tr>
              <a:tr h="262932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14:00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13:15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Talk with the UNWRA Spokesperson in Gaza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4238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14:45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14:00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Talk with a Palestinian Lawyer from Gaza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15253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15:30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14:45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Team Processing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517215"/>
                  </a:ext>
                </a:extLst>
              </a:tr>
              <a:tr h="362966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16:30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15:30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Drive to Kibbutz Saad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457200" rtl="1" eaLnBrk="1" latinLnBrk="0" hangingPunct="1"/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Saad</a:t>
                      </a:r>
                      <a:endParaRPr lang="en-US" sz="120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0043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17:30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16:30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GB" sz="1200" dirty="0">
                          <a:solidFill>
                            <a:sysClr val="windowText" lastClr="000000"/>
                          </a:solidFill>
                        </a:rPr>
                        <a:t>Technology </a:t>
                      </a: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in the Service of Agriculture in the Shadow of the Reality in the Communities Surrounding Gaza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544344"/>
                  </a:ext>
                </a:extLst>
              </a:tr>
              <a:tr h="424198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18:00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17:30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Head to Sderot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538851"/>
                  </a:ext>
                </a:extLst>
              </a:tr>
              <a:tr h="425763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19:00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18:00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Active Learning in Teams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GB" sz="1200" dirty="0">
                          <a:solidFill>
                            <a:sysClr val="windowText" lastClr="000000"/>
                          </a:solidFill>
                        </a:rPr>
                        <a:t>Sderot</a:t>
                      </a:r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4784074"/>
                  </a:ext>
                </a:extLst>
              </a:tr>
              <a:tr h="262932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20:00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19:00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GB" sz="1200" dirty="0">
                          <a:solidFill>
                            <a:sysClr val="windowText" lastClr="000000"/>
                          </a:solidFill>
                        </a:rPr>
                        <a:t>Talk with the Mayor of Sderot </a:t>
                      </a:r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1" eaLnBrk="1" latinLnBrk="0" hangingPunct="1"/>
                      <a:r>
                        <a:rPr lang="en-GB" sz="1200" kern="1200" dirty="0" err="1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Hossen</a:t>
                      </a: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Center</a:t>
                      </a:r>
                      <a:endParaRPr lang="en-US" sz="120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687606"/>
                  </a:ext>
                </a:extLst>
              </a:tr>
              <a:tr h="411207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20:45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20:00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Head to Restaurant in </a:t>
                      </a:r>
                      <a:r>
                        <a:rPr lang="en-US" sz="1200" dirty="0" err="1">
                          <a:solidFill>
                            <a:sysClr val="windowText" lastClr="000000"/>
                          </a:solidFill>
                        </a:rPr>
                        <a:t>Be’er</a:t>
                      </a: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 Sheva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457200" rtl="1" eaLnBrk="1" latinLnBrk="0" hangingPunct="1"/>
                      <a:r>
                        <a:rPr lang="en-GB" sz="1200" kern="1200" dirty="0" err="1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Be’er</a:t>
                      </a: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 Sheva</a:t>
                      </a:r>
                      <a:endParaRPr lang="en-US" sz="120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499015"/>
                  </a:ext>
                </a:extLst>
              </a:tr>
              <a:tr h="403529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20:45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Dinner and Personal Time/Team Outing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1564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8228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3">
            <a:extLst>
              <a:ext uri="{FF2B5EF4-FFF2-40B4-BE49-F238E27FC236}">
                <a16:creationId xmlns:a16="http://schemas.microsoft.com/office/drawing/2014/main" id="{63E6CB55-347E-4821-ADC2-8643178F9BA4}"/>
              </a:ext>
            </a:extLst>
          </p:cNvPr>
          <p:cNvSpPr txBox="1">
            <a:spLocks/>
          </p:cNvSpPr>
          <p:nvPr/>
        </p:nvSpPr>
        <p:spPr>
          <a:xfrm>
            <a:off x="2552291" y="-23621"/>
            <a:ext cx="6292107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rtl="0"/>
            <a:r>
              <a:rPr lang="en-US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Tour Schedule </a:t>
            </a:r>
            <a:r>
              <a:rPr lang="he-IL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n-US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  <a:r>
              <a:rPr lang="he-IL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.12.19</a:t>
            </a:r>
            <a:endParaRPr lang="he-IL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62771F24-CBCC-4E2B-984F-F13737E6A1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1334374"/>
              </p:ext>
            </p:extLst>
          </p:nvPr>
        </p:nvGraphicFramePr>
        <p:xfrm>
          <a:off x="478196" y="622710"/>
          <a:ext cx="10656861" cy="60040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4779">
                  <a:extLst>
                    <a:ext uri="{9D8B030D-6E8A-4147-A177-3AD203B41FA5}">
                      <a16:colId xmlns:a16="http://schemas.microsoft.com/office/drawing/2014/main" val="3330740517"/>
                    </a:ext>
                  </a:extLst>
                </a:gridCol>
                <a:gridCol w="1229360">
                  <a:extLst>
                    <a:ext uri="{9D8B030D-6E8A-4147-A177-3AD203B41FA5}">
                      <a16:colId xmlns:a16="http://schemas.microsoft.com/office/drawing/2014/main" val="1130389522"/>
                    </a:ext>
                  </a:extLst>
                </a:gridCol>
                <a:gridCol w="5153922">
                  <a:extLst>
                    <a:ext uri="{9D8B030D-6E8A-4147-A177-3AD203B41FA5}">
                      <a16:colId xmlns:a16="http://schemas.microsoft.com/office/drawing/2014/main" val="3192159696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309167486"/>
                    </a:ext>
                  </a:extLst>
                </a:gridCol>
              </a:tblGrid>
              <a:tr h="262932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06:30</a:t>
                      </a:r>
                      <a:endParaRPr lang="he-IL" sz="16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07:15</a:t>
                      </a:r>
                      <a:endParaRPr lang="he-IL" sz="16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Optional workout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581937"/>
                  </a:ext>
                </a:extLst>
              </a:tr>
              <a:tr h="262932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07:15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08:00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Breakfast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Hotel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925822"/>
                  </a:ext>
                </a:extLst>
              </a:tr>
              <a:tr h="262932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08:00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08:30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Drive to SodaStream </a:t>
                      </a:r>
                      <a:r>
                        <a:rPr lang="en-US" sz="1200" dirty="0" err="1">
                          <a:solidFill>
                            <a:sysClr val="windowText" lastClr="000000"/>
                          </a:solidFill>
                        </a:rPr>
                        <a:t>Rahat</a:t>
                      </a:r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9364042"/>
                  </a:ext>
                </a:extLst>
              </a:tr>
              <a:tr h="262932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08:30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09:30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Visit at SodaStream; talk with the CEO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856783"/>
                  </a:ext>
                </a:extLst>
              </a:tr>
              <a:tr h="262932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09:30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10:30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 Drive to </a:t>
                      </a:r>
                      <a:r>
                        <a:rPr lang="en-US" sz="1200" dirty="0" err="1">
                          <a:solidFill>
                            <a:sysClr val="windowText" lastClr="000000"/>
                          </a:solidFill>
                        </a:rPr>
                        <a:t>Krayot</a:t>
                      </a: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 Birdwatch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2804677"/>
                  </a:ext>
                </a:extLst>
              </a:tr>
              <a:tr h="262932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10:00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>
                          <a:effectLst/>
                        </a:rPr>
                        <a:t>10:30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Overview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717025"/>
                  </a:ext>
                </a:extLst>
              </a:tr>
              <a:tr h="262932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10:30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11:00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Head to </a:t>
                      </a:r>
                      <a:r>
                        <a:rPr lang="en-US" sz="1200" dirty="0" err="1">
                          <a:solidFill>
                            <a:sysClr val="windowText" lastClr="000000"/>
                          </a:solidFill>
                        </a:rPr>
                        <a:t>Houra</a:t>
                      </a: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/Um al </a:t>
                      </a:r>
                      <a:r>
                        <a:rPr lang="en-US" sz="1200" dirty="0" err="1">
                          <a:solidFill>
                            <a:sysClr val="windowText" lastClr="000000"/>
                          </a:solidFill>
                        </a:rPr>
                        <a:t>Hiran</a:t>
                      </a:r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8290882"/>
                  </a:ext>
                </a:extLst>
              </a:tr>
              <a:tr h="262932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11:00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>
                          <a:effectLst/>
                        </a:rPr>
                        <a:t>11:30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Overview on Disputed Lands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4238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11:30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12:00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Head to </a:t>
                      </a:r>
                      <a:r>
                        <a:rPr lang="en-US" sz="1200" dirty="0" err="1">
                          <a:solidFill>
                            <a:sysClr val="windowText" lastClr="000000"/>
                          </a:solidFill>
                        </a:rPr>
                        <a:t>Lakiya</a:t>
                      </a:r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/>
                      <a:r>
                        <a:rPr lang="en-US" sz="1200" dirty="0" err="1">
                          <a:solidFill>
                            <a:sysClr val="windowText" lastClr="000000"/>
                          </a:solidFill>
                        </a:rPr>
                        <a:t>Lakiya</a:t>
                      </a:r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1525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12:00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>
                          <a:effectLst/>
                        </a:rPr>
                        <a:t>13:00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Lunch and Team Processing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517215"/>
                  </a:ext>
                </a:extLst>
              </a:tr>
              <a:tr h="262932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13:00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14:30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Discussion with Bedouin Citizens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004304"/>
                  </a:ext>
                </a:extLst>
              </a:tr>
              <a:tr h="262932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14:30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15:30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Team Processing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544344"/>
                  </a:ext>
                </a:extLst>
              </a:tr>
              <a:tr h="355445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15:30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16:15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Head to </a:t>
                      </a:r>
                      <a:r>
                        <a:rPr lang="en-US" sz="1200" dirty="0" err="1">
                          <a:solidFill>
                            <a:sysClr val="windowText" lastClr="000000"/>
                          </a:solidFill>
                        </a:rPr>
                        <a:t>Yeruham</a:t>
                      </a: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 – Educational Technological Center (“MATAH”)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538851"/>
                  </a:ext>
                </a:extLst>
              </a:tr>
              <a:tr h="355445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16:15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u="none" strike="noStrike" dirty="0">
                          <a:effectLst/>
                        </a:rPr>
                        <a:t>17:00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Light Refreshments and tour at “MATAH”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rtl="0"/>
                      <a:r>
                        <a:rPr lang="en-US" sz="1200" dirty="0" err="1">
                          <a:solidFill>
                            <a:sysClr val="windowText" lastClr="000000"/>
                          </a:solidFill>
                        </a:rPr>
                        <a:t>Yeruham</a:t>
                      </a:r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4784074"/>
                  </a:ext>
                </a:extLst>
              </a:tr>
              <a:tr h="262932">
                <a:tc>
                  <a:txBody>
                    <a:bodyPr/>
                    <a:lstStyle/>
                    <a:p>
                      <a:pPr algn="ctr" rtl="0" fontAlgn="b"/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687606"/>
                  </a:ext>
                </a:extLst>
              </a:tr>
              <a:tr h="262932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17:00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>
                          <a:effectLst/>
                        </a:rPr>
                        <a:t>17:10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Break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499015"/>
                  </a:ext>
                </a:extLst>
              </a:tr>
              <a:tr h="262932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u="none" strike="noStrike" dirty="0">
                          <a:effectLst/>
                        </a:rPr>
                        <a:t>17:10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u="none" strike="noStrike" dirty="0">
                          <a:effectLst/>
                        </a:rPr>
                        <a:t>18:30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Learning in Teams with People from </a:t>
                      </a:r>
                      <a:r>
                        <a:rPr lang="en-US" sz="1200" dirty="0" err="1">
                          <a:solidFill>
                            <a:sysClr val="windowText" lastClr="000000"/>
                          </a:solidFill>
                        </a:rPr>
                        <a:t>Yeruham</a:t>
                      </a:r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156447"/>
                  </a:ext>
                </a:extLst>
              </a:tr>
              <a:tr h="262932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18:30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19:00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Head to “Cooking in </a:t>
                      </a:r>
                      <a:r>
                        <a:rPr lang="en-US" sz="1200" dirty="0" err="1">
                          <a:solidFill>
                            <a:sysClr val="windowText" lastClr="000000"/>
                          </a:solidFill>
                        </a:rPr>
                        <a:t>Yeruham</a:t>
                      </a: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9123465"/>
                  </a:ext>
                </a:extLst>
              </a:tr>
              <a:tr h="262932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19:00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20:00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Dinner + Discussion with the Mayor of </a:t>
                      </a:r>
                      <a:r>
                        <a:rPr lang="en-US" sz="1200" dirty="0" err="1">
                          <a:solidFill>
                            <a:sysClr val="windowText" lastClr="000000"/>
                          </a:solidFill>
                        </a:rPr>
                        <a:t>Yeruham</a:t>
                      </a:r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239548"/>
                  </a:ext>
                </a:extLst>
              </a:tr>
              <a:tr h="262932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20:00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21:00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Standup Comedy Show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/>
                      <a:r>
                        <a:rPr lang="en-US" sz="1200" dirty="0" err="1">
                          <a:solidFill>
                            <a:sysClr val="windowText" lastClr="000000"/>
                          </a:solidFill>
                        </a:rPr>
                        <a:t>Dimona</a:t>
                      </a:r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556555"/>
                  </a:ext>
                </a:extLst>
              </a:tr>
              <a:tr h="355445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21:00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21:30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Drive to hotel and optional pub outing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8367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64767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3">
            <a:extLst>
              <a:ext uri="{FF2B5EF4-FFF2-40B4-BE49-F238E27FC236}">
                <a16:creationId xmlns:a16="http://schemas.microsoft.com/office/drawing/2014/main" id="{6674E719-627D-49E2-9804-157EC7B22396}"/>
              </a:ext>
            </a:extLst>
          </p:cNvPr>
          <p:cNvSpPr txBox="1">
            <a:spLocks/>
          </p:cNvSpPr>
          <p:nvPr/>
        </p:nvSpPr>
        <p:spPr>
          <a:xfrm>
            <a:off x="2552291" y="-23621"/>
            <a:ext cx="6292107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rtl="0"/>
            <a:r>
              <a:rPr lang="en-US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Tour Schedule </a:t>
            </a:r>
            <a:r>
              <a:rPr lang="he-IL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n-US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r>
              <a:rPr lang="he-IL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.12.19</a:t>
            </a:r>
            <a:endParaRPr lang="he-IL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0373597-5968-439A-A59F-AF5F0E1DFA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3659"/>
              </p:ext>
            </p:extLst>
          </p:nvPr>
        </p:nvGraphicFramePr>
        <p:xfrm>
          <a:off x="488659" y="1018540"/>
          <a:ext cx="10656861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4779">
                  <a:extLst>
                    <a:ext uri="{9D8B030D-6E8A-4147-A177-3AD203B41FA5}">
                      <a16:colId xmlns:a16="http://schemas.microsoft.com/office/drawing/2014/main" val="3330740517"/>
                    </a:ext>
                  </a:extLst>
                </a:gridCol>
                <a:gridCol w="1229360">
                  <a:extLst>
                    <a:ext uri="{9D8B030D-6E8A-4147-A177-3AD203B41FA5}">
                      <a16:colId xmlns:a16="http://schemas.microsoft.com/office/drawing/2014/main" val="1130389522"/>
                    </a:ext>
                  </a:extLst>
                </a:gridCol>
                <a:gridCol w="5265682">
                  <a:extLst>
                    <a:ext uri="{9D8B030D-6E8A-4147-A177-3AD203B41FA5}">
                      <a16:colId xmlns:a16="http://schemas.microsoft.com/office/drawing/2014/main" val="3192159696"/>
                    </a:ext>
                  </a:extLst>
                </a:gridCol>
                <a:gridCol w="2987040">
                  <a:extLst>
                    <a:ext uri="{9D8B030D-6E8A-4147-A177-3AD203B41FA5}">
                      <a16:colId xmlns:a16="http://schemas.microsoft.com/office/drawing/2014/main" val="3091674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Desert Bike ride at sunrise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581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Breakfast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925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9:30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Drive to nuclear research facility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Drive to Ramat </a:t>
                      </a:r>
                      <a:r>
                        <a:rPr lang="en-US" dirty="0" err="1">
                          <a:solidFill>
                            <a:sysClr val="windowText" lastClr="000000"/>
                          </a:solidFill>
                        </a:rPr>
                        <a:t>Hovav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9364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9:30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Gathering at briefing room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Entry to Ramat </a:t>
                      </a:r>
                      <a:r>
                        <a:rPr lang="en-US" dirty="0" err="1">
                          <a:solidFill>
                            <a:sysClr val="windowText" lastClr="000000"/>
                          </a:solidFill>
                        </a:rPr>
                        <a:t>Hovav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856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Lecture by Director of nuclear research facility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Overview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28046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11:15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Head to Institute 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Drive to </a:t>
                      </a:r>
                      <a:r>
                        <a:rPr lang="en-US" dirty="0" err="1">
                          <a:solidFill>
                            <a:sysClr val="windowText" lastClr="000000"/>
                          </a:solidFill>
                        </a:rPr>
                        <a:t>Ashalim</a:t>
                      </a:r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7170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11:15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Tour of Institute 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Briefing at </a:t>
                      </a:r>
                      <a:r>
                        <a:rPr lang="en-US" dirty="0" err="1">
                          <a:solidFill>
                            <a:sysClr val="windowText" lastClr="000000"/>
                          </a:solidFill>
                        </a:rPr>
                        <a:t>Ashalim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82908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Head to dining room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Drive to </a:t>
                      </a:r>
                      <a:r>
                        <a:rPr lang="en-US" dirty="0" err="1">
                          <a:solidFill>
                            <a:sysClr val="windowText" lastClr="000000"/>
                          </a:solidFill>
                        </a:rPr>
                        <a:t>Be’er</a:t>
                      </a:r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 Sheva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423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13:30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Lunch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Lunch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152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13:30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Exit nuclear research facility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Elective tours – gathering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5172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Elective Tours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0043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17:30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Gathering at Air strip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5443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17:30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Flight to Center – </a:t>
                      </a:r>
                      <a:r>
                        <a:rPr lang="en-US" dirty="0" err="1">
                          <a:solidFill>
                            <a:sysClr val="windowText" lastClr="000000"/>
                          </a:solidFill>
                        </a:rPr>
                        <a:t>Nevatim</a:t>
                      </a:r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 – Tel </a:t>
                      </a:r>
                      <a:r>
                        <a:rPr lang="en-US" dirty="0" err="1">
                          <a:solidFill>
                            <a:sysClr val="windowText" lastClr="000000"/>
                          </a:solidFill>
                        </a:rPr>
                        <a:t>Nof</a:t>
                      </a:r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 – Ramat David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5388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8478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3">
            <a:extLst>
              <a:ext uri="{FF2B5EF4-FFF2-40B4-BE49-F238E27FC236}">
                <a16:creationId xmlns:a16="http://schemas.microsoft.com/office/drawing/2014/main" id="{58D13AE1-5152-44CE-9CF1-57B9ECFC7B7C}"/>
              </a:ext>
            </a:extLst>
          </p:cNvPr>
          <p:cNvSpPr txBox="1">
            <a:spLocks/>
          </p:cNvSpPr>
          <p:nvPr/>
        </p:nvSpPr>
        <p:spPr>
          <a:xfrm>
            <a:off x="606139" y="1264920"/>
            <a:ext cx="9851404" cy="458343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>
              <a:lnSpc>
                <a:spcPct val="150000"/>
              </a:lnSpc>
              <a:defRPr/>
            </a:pP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“Without the southern region and the Negev, we will not achieve neither security nor economic independence”</a:t>
            </a:r>
          </a:p>
          <a:p>
            <a:pPr lvl="0" rtl="0">
              <a:lnSpc>
                <a:spcPct val="150000"/>
              </a:lnSpc>
              <a:defRPr/>
            </a:pPr>
            <a:endParaRPr lang="en-US" sz="40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rtl="0">
              <a:lnSpc>
                <a:spcPct val="150000"/>
              </a:lnSpc>
              <a:defRPr/>
            </a:pPr>
            <a:r>
              <a:rPr lang="en-US" sz="32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David Ben Gurion</a:t>
            </a:r>
            <a:endParaRPr lang="he-IL" sz="40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409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3">
            <a:extLst>
              <a:ext uri="{FF2B5EF4-FFF2-40B4-BE49-F238E27FC236}">
                <a16:creationId xmlns:a16="http://schemas.microsoft.com/office/drawing/2014/main" id="{C548A866-3852-448F-93F1-8992D629CDFC}"/>
              </a:ext>
            </a:extLst>
          </p:cNvPr>
          <p:cNvSpPr txBox="1">
            <a:spLocks/>
          </p:cNvSpPr>
          <p:nvPr/>
        </p:nvSpPr>
        <p:spPr>
          <a:xfrm>
            <a:off x="213360" y="444420"/>
            <a:ext cx="9001760" cy="378097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en-US"/>
            </a:defPPr>
            <a:lvl1pPr algn="r" rtl="1">
              <a:defRPr sz="2800">
                <a:solidFill>
                  <a:schemeClr val="bg1"/>
                </a:solidFill>
              </a:defRPr>
            </a:lvl1pPr>
          </a:lstStyle>
          <a:p>
            <a:pPr algn="l">
              <a:lnSpc>
                <a:spcPct val="150000"/>
              </a:lnSpc>
            </a:pPr>
            <a:r>
              <a:rPr lang="en-US" sz="1800" b="1" dirty="0">
                <a:solidFill>
                  <a:schemeClr val="tx1"/>
                </a:solidFill>
              </a:rPr>
              <a:t>Rationale: </a:t>
            </a:r>
          </a:p>
          <a:p>
            <a:pPr algn="l">
              <a:lnSpc>
                <a:spcPct val="150000"/>
              </a:lnSpc>
            </a:pPr>
            <a:r>
              <a:rPr lang="en-US" sz="1800" dirty="0">
                <a:solidFill>
                  <a:schemeClr val="tx1"/>
                </a:solidFill>
              </a:rPr>
              <a:t>Three focal points (Gaza Strip; the Bedouin minority; development towns)</a:t>
            </a:r>
          </a:p>
          <a:p>
            <a:pPr marL="28575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Exhaustion of national </a:t>
            </a:r>
            <a:r>
              <a:rPr lang="en-US" sz="1800" dirty="0" err="1">
                <a:solidFill>
                  <a:schemeClr val="tx1"/>
                </a:solidFill>
              </a:rPr>
              <a:t>secutiry</a:t>
            </a:r>
            <a:r>
              <a:rPr lang="en-US" sz="1800" dirty="0">
                <a:solidFill>
                  <a:schemeClr val="tx1"/>
                </a:solidFill>
              </a:rPr>
              <a:t> components in time and space</a:t>
            </a:r>
          </a:p>
          <a:p>
            <a:pPr marL="28575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Emphasis on direct impressions</a:t>
            </a:r>
          </a:p>
          <a:p>
            <a:pPr algn="l">
              <a:lnSpc>
                <a:spcPct val="150000"/>
              </a:lnSpc>
            </a:pPr>
            <a:r>
              <a:rPr lang="en-US" sz="1800" dirty="0">
                <a:solidFill>
                  <a:schemeClr val="tx1"/>
                </a:solidFill>
              </a:rPr>
              <a:t>Multitude of opinions, integration of panels, official and unofficial positions</a:t>
            </a:r>
          </a:p>
          <a:p>
            <a:pPr algn="l">
              <a:lnSpc>
                <a:spcPct val="150000"/>
              </a:lnSpc>
            </a:pPr>
            <a:r>
              <a:rPr lang="en-US" sz="1800" dirty="0">
                <a:solidFill>
                  <a:schemeClr val="tx1"/>
                </a:solidFill>
              </a:rPr>
              <a:t>Focused team processing embedded in the research questions</a:t>
            </a:r>
          </a:p>
          <a:p>
            <a:pPr marL="28575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Active learning process</a:t>
            </a:r>
          </a:p>
          <a:p>
            <a:pPr marL="28575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Choice of options</a:t>
            </a:r>
          </a:p>
          <a:p>
            <a:pPr marL="28575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</a:rPr>
              <a:t>Preferring in-depth examination of selected topics over a “tasting tour”</a:t>
            </a:r>
          </a:p>
        </p:txBody>
      </p:sp>
    </p:spTree>
    <p:extLst>
      <p:ext uri="{BB962C8B-B14F-4D97-AF65-F5344CB8AC3E}">
        <p14:creationId xmlns:p14="http://schemas.microsoft.com/office/powerpoint/2010/main" val="2822606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8136" y="282394"/>
            <a:ext cx="4259499" cy="535531"/>
          </a:xfrm>
          <a:noFill/>
        </p:spPr>
        <p:txBody>
          <a:bodyPr wrap="none" rtlCol="1">
            <a:spAutoFit/>
          </a:bodyPr>
          <a:lstStyle/>
          <a:p>
            <a:pPr algn="r" defTabSz="914400" rtl="0">
              <a:lnSpc>
                <a:spcPct val="90000"/>
              </a:lnSpc>
            </a:pPr>
            <a:r>
              <a:rPr lang="en-GB" sz="32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Research Questions</a:t>
            </a:r>
            <a:endParaRPr lang="he-IL" sz="32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כותרת 3">
            <a:extLst>
              <a:ext uri="{FF2B5EF4-FFF2-40B4-BE49-F238E27FC236}">
                <a16:creationId xmlns:a16="http://schemas.microsoft.com/office/drawing/2014/main" id="{94E2A0CA-40CF-40EC-80D1-746C8AD9A3C1}"/>
              </a:ext>
            </a:extLst>
          </p:cNvPr>
          <p:cNvSpPr txBox="1">
            <a:spLocks/>
          </p:cNvSpPr>
          <p:nvPr/>
        </p:nvSpPr>
        <p:spPr>
          <a:xfrm>
            <a:off x="304800" y="1278810"/>
            <a:ext cx="9001760" cy="438677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en-US"/>
            </a:defPPr>
            <a:lvl1pPr algn="r" rtl="1">
              <a:defRPr sz="2800">
                <a:solidFill>
                  <a:schemeClr val="bg1"/>
                </a:solidFill>
              </a:defRPr>
            </a:lvl1pPr>
          </a:lstStyle>
          <a:p>
            <a:pPr marL="28575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</a:rPr>
              <a:t>How does the security and political situation derived from the Gaza Strip impact the south as well as Israel’s national security? </a:t>
            </a:r>
            <a:r>
              <a:rPr lang="en-US" sz="1600" dirty="0">
                <a:solidFill>
                  <a:schemeClr val="tx1"/>
                </a:solidFill>
              </a:rPr>
              <a:t>(life in the localities surrounding the Gaza Strip; international relations considering the complex humanitarian situation in Gaza; economic aspects – blue and red). </a:t>
            </a:r>
            <a:endParaRPr lang="en-US" sz="1800" dirty="0">
              <a:solidFill>
                <a:schemeClr val="tx1"/>
              </a:solidFill>
            </a:endParaRPr>
          </a:p>
          <a:p>
            <a:pPr marL="28575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</a:rPr>
              <a:t>What are the challenges the Bedouin community in the south poses for the state and how are such challenges addressed? </a:t>
            </a:r>
            <a:r>
              <a:rPr lang="en-US" sz="1600" dirty="0">
                <a:solidFill>
                  <a:schemeClr val="tx1"/>
                </a:solidFill>
              </a:rPr>
              <a:t>(land disputes; crime; Judea and Samaria interface; education; infrastructure)</a:t>
            </a:r>
            <a:endParaRPr lang="en-US" sz="1800" dirty="0">
              <a:solidFill>
                <a:schemeClr val="tx1"/>
              </a:solidFill>
            </a:endParaRPr>
          </a:p>
          <a:p>
            <a:pPr marL="28575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</a:rPr>
              <a:t>In the era of globalization, is the geographical aspect still a key component in the south’s definition as the periphery? If so, to what extent? </a:t>
            </a:r>
            <a:r>
              <a:rPr lang="en-US" sz="1600" dirty="0">
                <a:solidFill>
                  <a:schemeClr val="tx1"/>
                </a:solidFill>
              </a:rPr>
              <a:t>(development towns in the eyes of the city of </a:t>
            </a:r>
            <a:r>
              <a:rPr lang="en-US" sz="1600" dirty="0" err="1">
                <a:solidFill>
                  <a:schemeClr val="tx1"/>
                </a:solidFill>
              </a:rPr>
              <a:t>Yeruham</a:t>
            </a:r>
            <a:r>
              <a:rPr lang="en-US" sz="1600" dirty="0">
                <a:solidFill>
                  <a:schemeClr val="tx1"/>
                </a:solidFill>
              </a:rPr>
              <a:t>, “The Periphery of the Periphery -  development towns in the south – challenges, policy, government support)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717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144203987"/>
              </p:ext>
            </p:extLst>
          </p:nvPr>
        </p:nvGraphicFramePr>
        <p:xfrm>
          <a:off x="770708" y="914399"/>
          <a:ext cx="10312401" cy="6138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1819027" y="223520"/>
            <a:ext cx="8553945" cy="5355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t">
            <a:spAutoFit/>
          </a:bodyPr>
          <a:lstStyle>
            <a:lvl1pPr algn="r" defTabSz="914400">
              <a:lnSpc>
                <a:spcPct val="90000"/>
              </a:lnSpc>
              <a:spcBef>
                <a:spcPct val="0"/>
              </a:spcBef>
              <a:buNone/>
              <a:defRPr sz="3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rtl="1">
              <a:defRPr>
                <a:solidFill>
                  <a:schemeClr val="tx2"/>
                </a:solidFill>
              </a:defRPr>
            </a:lvl2pPr>
            <a:lvl3pPr rtl="1">
              <a:defRPr>
                <a:solidFill>
                  <a:schemeClr val="tx2"/>
                </a:solidFill>
              </a:defRPr>
            </a:lvl3pPr>
            <a:lvl4pPr rtl="1">
              <a:defRPr>
                <a:solidFill>
                  <a:schemeClr val="tx2"/>
                </a:solidFill>
              </a:defRPr>
            </a:lvl4pPr>
            <a:lvl5pPr rtl="1">
              <a:defRPr>
                <a:solidFill>
                  <a:schemeClr val="tx2"/>
                </a:solidFill>
              </a:defRPr>
            </a:lvl5pPr>
            <a:lvl6pPr rtl="1">
              <a:defRPr>
                <a:solidFill>
                  <a:schemeClr val="tx2"/>
                </a:solidFill>
              </a:defRPr>
            </a:lvl6pPr>
            <a:lvl7pPr rtl="1">
              <a:defRPr>
                <a:solidFill>
                  <a:schemeClr val="tx2"/>
                </a:solidFill>
              </a:defRPr>
            </a:lvl7pPr>
            <a:lvl8pPr rtl="1">
              <a:defRPr>
                <a:solidFill>
                  <a:schemeClr val="tx2"/>
                </a:solidFill>
              </a:defRPr>
            </a:lvl8pPr>
            <a:lvl9pPr rtl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Pre-charging Program Ahead of the Tour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24537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9744620"/>
              </p:ext>
            </p:extLst>
          </p:nvPr>
        </p:nvGraphicFramePr>
        <p:xfrm>
          <a:off x="538479" y="950683"/>
          <a:ext cx="11490960" cy="4936456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1920239">
                  <a:extLst>
                    <a:ext uri="{9D8B030D-6E8A-4147-A177-3AD203B41FA5}">
                      <a16:colId xmlns:a16="http://schemas.microsoft.com/office/drawing/2014/main" val="1575999860"/>
                    </a:ext>
                  </a:extLst>
                </a:gridCol>
                <a:gridCol w="6417778">
                  <a:extLst>
                    <a:ext uri="{9D8B030D-6E8A-4147-A177-3AD203B41FA5}">
                      <a16:colId xmlns:a16="http://schemas.microsoft.com/office/drawing/2014/main" val="2982968881"/>
                    </a:ext>
                  </a:extLst>
                </a:gridCol>
                <a:gridCol w="1500132">
                  <a:extLst>
                    <a:ext uri="{9D8B030D-6E8A-4147-A177-3AD203B41FA5}">
                      <a16:colId xmlns:a16="http://schemas.microsoft.com/office/drawing/2014/main" val="1145287974"/>
                    </a:ext>
                  </a:extLst>
                </a:gridCol>
                <a:gridCol w="1652811">
                  <a:extLst>
                    <a:ext uri="{9D8B030D-6E8A-4147-A177-3AD203B41FA5}">
                      <a16:colId xmlns:a16="http://schemas.microsoft.com/office/drawing/2014/main" val="1324751743"/>
                    </a:ext>
                  </a:extLst>
                </a:gridCol>
              </a:tblGrid>
              <a:tr h="273992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Malki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400" b="1" u="none" strike="noStrike" dirty="0">
                          <a:effectLst/>
                        </a:rPr>
                        <a:t>Tour Overview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 dirty="0">
                          <a:effectLst/>
                        </a:rPr>
                        <a:t>09:00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 dirty="0">
                          <a:effectLst/>
                        </a:rPr>
                        <a:t>08:30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1573347"/>
                  </a:ext>
                </a:extLst>
              </a:tr>
              <a:tr h="741045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400" b="1" u="none" strike="noStrike" dirty="0">
                          <a:effectLst/>
                        </a:rPr>
                        <a:t>Yossi Ben </a:t>
                      </a:r>
                      <a:r>
                        <a:rPr lang="en-US" sz="2400" b="1" u="none" strike="noStrike" dirty="0" err="1">
                          <a:effectLst/>
                        </a:rPr>
                        <a:t>Artzi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400" b="1" u="none" strike="noStrike" dirty="0">
                          <a:effectLst/>
                        </a:rPr>
                        <a:t>Academic Overview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 dirty="0">
                          <a:effectLst/>
                        </a:rPr>
                        <a:t>10:00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 dirty="0">
                          <a:effectLst/>
                        </a:rPr>
                        <a:t>09:00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46634600"/>
                  </a:ext>
                </a:extLst>
              </a:tr>
              <a:tr h="273992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 dirty="0">
                          <a:effectLst/>
                        </a:rPr>
                        <a:t> 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400" b="1" u="none" strike="noStrike" dirty="0">
                          <a:effectLst/>
                        </a:rPr>
                        <a:t>Break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10:15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 dirty="0">
                          <a:effectLst/>
                        </a:rPr>
                        <a:t>10:00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75108480"/>
                  </a:ext>
                </a:extLst>
              </a:tr>
              <a:tr h="741045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400" b="1" u="none" strike="noStrike" dirty="0">
                          <a:effectLst/>
                        </a:rPr>
                        <a:t>Haim </a:t>
                      </a:r>
                      <a:r>
                        <a:rPr lang="en-US" sz="2400" b="1" u="none" strike="noStrike" dirty="0" err="1">
                          <a:effectLst/>
                        </a:rPr>
                        <a:t>Blumeblatt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400" b="1" u="none" strike="noStrike" dirty="0">
                          <a:effectLst/>
                        </a:rPr>
                        <a:t>The Strategic Plan for the South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 dirty="0">
                          <a:effectLst/>
                        </a:rPr>
                        <a:t>11:15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 dirty="0">
                          <a:effectLst/>
                        </a:rPr>
                        <a:t>10:15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32389335"/>
                  </a:ext>
                </a:extLst>
              </a:tr>
              <a:tr h="452086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 dirty="0">
                          <a:effectLst/>
                        </a:rPr>
                        <a:t> 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400" b="1" u="none" strike="noStrike" dirty="0">
                          <a:effectLst/>
                        </a:rPr>
                        <a:t>Break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 dirty="0">
                          <a:effectLst/>
                        </a:rPr>
                        <a:t>11:30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 dirty="0">
                          <a:effectLst/>
                        </a:rPr>
                        <a:t>11:15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14709422"/>
                  </a:ext>
                </a:extLst>
              </a:tr>
              <a:tr h="273992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400" b="1" u="none" strike="noStrike" dirty="0">
                          <a:effectLst/>
                        </a:rPr>
                        <a:t>Benny Begin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en-US" sz="2400" b="1" u="none" strike="noStrike" dirty="0">
                          <a:effectLst/>
                        </a:rPr>
                        <a:t>Regulation of Bedouin Settlement in Israel 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 dirty="0">
                          <a:effectLst/>
                        </a:rPr>
                        <a:t>12:30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 dirty="0">
                          <a:effectLst/>
                        </a:rPr>
                        <a:t>11:30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04651961"/>
                  </a:ext>
                </a:extLst>
              </a:tr>
              <a:tr h="273992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 dirty="0">
                          <a:effectLst/>
                        </a:rPr>
                        <a:t> 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 dirty="0">
                          <a:effectLst/>
                        </a:rPr>
                        <a:t> 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26879319"/>
                  </a:ext>
                </a:extLst>
              </a:tr>
              <a:tr h="273992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 dirty="0">
                          <a:effectLst/>
                        </a:rPr>
                        <a:t> 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en-US" sz="2400" b="1" u="none" strike="noStrike" dirty="0">
                          <a:effectLst/>
                        </a:rPr>
                        <a:t>Lunch Break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 dirty="0">
                          <a:effectLst/>
                        </a:rPr>
                        <a:t>13:30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 dirty="0">
                          <a:effectLst/>
                        </a:rPr>
                        <a:t>12:30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34914548"/>
                  </a:ext>
                </a:extLst>
              </a:tr>
              <a:tr h="273992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 dirty="0">
                          <a:effectLst/>
                        </a:rPr>
                        <a:t> 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 dirty="0">
                          <a:effectLst/>
                        </a:rPr>
                        <a:t> 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 dirty="0">
                          <a:effectLst/>
                        </a:rPr>
                        <a:t> 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80725478"/>
                  </a:ext>
                </a:extLst>
              </a:tr>
              <a:tr h="273992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400" b="1" u="none" strike="noStrike" dirty="0">
                          <a:effectLst/>
                        </a:rPr>
                        <a:t>Ariel Mishal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Briefing by the Executive Director of the Ministry for the Negev and the Galilee 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 dirty="0">
                          <a:effectLst/>
                        </a:rPr>
                        <a:t>14:30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 dirty="0">
                          <a:effectLst/>
                        </a:rPr>
                        <a:t>13:30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45207147"/>
                  </a:ext>
                </a:extLst>
              </a:tr>
              <a:tr h="273992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 dirty="0">
                          <a:effectLst/>
                        </a:rPr>
                        <a:t> 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 dirty="0">
                          <a:effectLst/>
                        </a:rPr>
                        <a:t> 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 dirty="0">
                          <a:effectLst/>
                        </a:rPr>
                        <a:t>08:30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8420046"/>
                  </a:ext>
                </a:extLst>
              </a:tr>
            </a:tbl>
          </a:graphicData>
        </a:graphic>
      </p:graphicFrame>
      <p:sp>
        <p:nvSpPr>
          <p:cNvPr id="5" name="כותרת 3">
            <a:extLst>
              <a:ext uri="{FF2B5EF4-FFF2-40B4-BE49-F238E27FC236}">
                <a16:creationId xmlns:a16="http://schemas.microsoft.com/office/drawing/2014/main" id="{D22B6676-8D42-4ABB-8114-162DB809F85A}"/>
              </a:ext>
            </a:extLst>
          </p:cNvPr>
          <p:cNvSpPr txBox="1">
            <a:spLocks/>
          </p:cNvSpPr>
          <p:nvPr/>
        </p:nvSpPr>
        <p:spPr>
          <a:xfrm>
            <a:off x="808104" y="287826"/>
            <a:ext cx="10907153" cy="5355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rtl="0"/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Pre-charging Program Thursday, December 5</a:t>
            </a:r>
            <a:r>
              <a:rPr lang="en-US" sz="3200" b="1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 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2019</a:t>
            </a:r>
            <a:endParaRPr lang="he-IL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415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350889"/>
              </p:ext>
            </p:extLst>
          </p:nvPr>
        </p:nvGraphicFramePr>
        <p:xfrm>
          <a:off x="1066800" y="984299"/>
          <a:ext cx="10430559" cy="5285533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4042656">
                  <a:extLst>
                    <a:ext uri="{9D8B030D-6E8A-4147-A177-3AD203B41FA5}">
                      <a16:colId xmlns:a16="http://schemas.microsoft.com/office/drawing/2014/main" val="848733850"/>
                    </a:ext>
                  </a:extLst>
                </a:gridCol>
                <a:gridCol w="4042656">
                  <a:extLst>
                    <a:ext uri="{9D8B030D-6E8A-4147-A177-3AD203B41FA5}">
                      <a16:colId xmlns:a16="http://schemas.microsoft.com/office/drawing/2014/main" val="185614604"/>
                    </a:ext>
                  </a:extLst>
                </a:gridCol>
                <a:gridCol w="1334583">
                  <a:extLst>
                    <a:ext uri="{9D8B030D-6E8A-4147-A177-3AD203B41FA5}">
                      <a16:colId xmlns:a16="http://schemas.microsoft.com/office/drawing/2014/main" val="3782014990"/>
                    </a:ext>
                  </a:extLst>
                </a:gridCol>
                <a:gridCol w="1010664">
                  <a:extLst>
                    <a:ext uri="{9D8B030D-6E8A-4147-A177-3AD203B41FA5}">
                      <a16:colId xmlns:a16="http://schemas.microsoft.com/office/drawing/2014/main" val="1593913014"/>
                    </a:ext>
                  </a:extLst>
                </a:gridCol>
              </a:tblGrid>
              <a:tr h="317779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500" b="1" u="none" strike="noStrike" dirty="0" err="1">
                          <a:effectLst/>
                        </a:rPr>
                        <a:t>Malki</a:t>
                      </a:r>
                      <a:r>
                        <a:rPr lang="en-US" sz="2500" b="1" u="none" strike="noStrike" dirty="0">
                          <a:effectLst/>
                        </a:rPr>
                        <a:t> Haim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Tour Briefing 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 dirty="0">
                          <a:effectLst/>
                        </a:rPr>
                        <a:t>09:00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 dirty="0">
                          <a:effectLst/>
                        </a:rPr>
                        <a:t>08:30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63363805"/>
                  </a:ext>
                </a:extLst>
              </a:tr>
              <a:tr h="317779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500" b="1" u="none" strike="noStrike" dirty="0">
                          <a:effectLst/>
                        </a:rPr>
                        <a:t>Amir </a:t>
                      </a:r>
                      <a:r>
                        <a:rPr lang="en-US" sz="2500" b="1" u="none" strike="noStrike" dirty="0" err="1">
                          <a:effectLst/>
                        </a:rPr>
                        <a:t>Peretz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"</a:t>
                      </a:r>
                      <a:r>
                        <a:rPr lang="en-US" sz="25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The South – a Perspective from Sderot and Tel Aviv”</a:t>
                      </a:r>
                      <a:endParaRPr lang="he-IL" sz="25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 dirty="0">
                          <a:effectLst/>
                        </a:rPr>
                        <a:t>10:00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 dirty="0">
                          <a:effectLst/>
                        </a:rPr>
                        <a:t>09:00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3235066"/>
                  </a:ext>
                </a:extLst>
              </a:tr>
              <a:tr h="317779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 dirty="0">
                          <a:effectLst/>
                        </a:rPr>
                        <a:t> 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 dirty="0">
                          <a:effectLst/>
                        </a:rPr>
                        <a:t> 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86589936"/>
                  </a:ext>
                </a:extLst>
              </a:tr>
              <a:tr h="317779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 dirty="0">
                          <a:effectLst/>
                        </a:rPr>
                        <a:t> 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500" b="1" u="none" strike="noStrike" dirty="0">
                          <a:effectLst/>
                        </a:rPr>
                        <a:t>Break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 dirty="0">
                          <a:effectLst/>
                        </a:rPr>
                        <a:t>10:30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 dirty="0">
                          <a:effectLst/>
                        </a:rPr>
                        <a:t>10:00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22478525"/>
                  </a:ext>
                </a:extLst>
              </a:tr>
              <a:tr h="627808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500" b="1" u="none" strike="noStrike" dirty="0">
                          <a:effectLst/>
                        </a:rPr>
                        <a:t>Team 1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2" action="ppaction://hlinksldjump"/>
                        </a:rPr>
                        <a:t>Team TED Talks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 dirty="0">
                          <a:effectLst/>
                        </a:rPr>
                        <a:t>11:45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 dirty="0">
                          <a:effectLst/>
                        </a:rPr>
                        <a:t>10:30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32171661"/>
                  </a:ext>
                </a:extLst>
              </a:tr>
              <a:tr h="317779">
                <a:tc>
                  <a:txBody>
                    <a:bodyPr/>
                    <a:lstStyle/>
                    <a:p>
                      <a:pPr algn="ctr" rtl="1" fontAlgn="ctr"/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500" b="1" u="none" strike="noStrike" dirty="0">
                          <a:effectLst/>
                        </a:rPr>
                        <a:t>Break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 dirty="0">
                          <a:effectLst/>
                        </a:rPr>
                        <a:t>13:00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 dirty="0">
                          <a:effectLst/>
                        </a:rPr>
                        <a:t>11:45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97751807"/>
                  </a:ext>
                </a:extLst>
              </a:tr>
              <a:tr h="317779">
                <a:tc>
                  <a:txBody>
                    <a:bodyPr/>
                    <a:lstStyle/>
                    <a:p>
                      <a:pPr algn="ctr" rtl="1" fontAlgn="ctr"/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TBD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92058262"/>
                  </a:ext>
                </a:extLst>
              </a:tr>
              <a:tr h="317779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5364555"/>
                  </a:ext>
                </a:extLst>
              </a:tr>
              <a:tr h="39016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 dirty="0">
                          <a:effectLst/>
                        </a:rPr>
                        <a:t> 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35358405"/>
                  </a:ext>
                </a:extLst>
              </a:tr>
              <a:tr h="390167">
                <a:tc>
                  <a:txBody>
                    <a:bodyPr/>
                    <a:lstStyle/>
                    <a:p>
                      <a:pPr algn="ctr" rtl="1" fontAlgn="ctr"/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Day Ends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rtl="1" fontAlgn="ctr"/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en-US" sz="2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16:00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43772571"/>
                  </a:ext>
                </a:extLst>
              </a:tr>
            </a:tbl>
          </a:graphicData>
        </a:graphic>
      </p:graphicFrame>
      <p:sp>
        <p:nvSpPr>
          <p:cNvPr id="5" name="כותרת 3">
            <a:extLst>
              <a:ext uri="{FF2B5EF4-FFF2-40B4-BE49-F238E27FC236}">
                <a16:creationId xmlns:a16="http://schemas.microsoft.com/office/drawing/2014/main" id="{A7568271-92FF-4593-974E-5094D166DE02}"/>
              </a:ext>
            </a:extLst>
          </p:cNvPr>
          <p:cNvSpPr txBox="1">
            <a:spLocks/>
          </p:cNvSpPr>
          <p:nvPr/>
        </p:nvSpPr>
        <p:spPr>
          <a:xfrm>
            <a:off x="808104" y="287826"/>
            <a:ext cx="11168442" cy="5355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rtl="0"/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Pre-charging Program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Thuesday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December 10</a:t>
            </a:r>
            <a:r>
              <a:rPr lang="en-US" sz="3200" b="1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 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2019</a:t>
            </a:r>
            <a:endParaRPr lang="he-IL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792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ction Button: Return 2">
            <a:hlinkClick r:id="" action="ppaction://hlinkshowjump?jump=previousslide" highlightClick="1"/>
          </p:cNvPr>
          <p:cNvSpPr/>
          <p:nvPr/>
        </p:nvSpPr>
        <p:spPr>
          <a:xfrm>
            <a:off x="449942" y="6096000"/>
            <a:ext cx="1683658" cy="464457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כותרת 3">
            <a:extLst>
              <a:ext uri="{FF2B5EF4-FFF2-40B4-BE49-F238E27FC236}">
                <a16:creationId xmlns:a16="http://schemas.microsoft.com/office/drawing/2014/main" id="{1C700485-284B-41ED-9CF9-E119BAF4B140}"/>
              </a:ext>
            </a:extLst>
          </p:cNvPr>
          <p:cNvSpPr txBox="1">
            <a:spLocks/>
          </p:cNvSpPr>
          <p:nvPr/>
        </p:nvSpPr>
        <p:spPr>
          <a:xfrm>
            <a:off x="1005840" y="963850"/>
            <a:ext cx="9001760" cy="378097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en-US"/>
            </a:defPPr>
            <a:lvl1pPr algn="r" rtl="1">
              <a:defRPr sz="2800">
                <a:solidFill>
                  <a:schemeClr val="bg1"/>
                </a:solidFill>
              </a:defRPr>
            </a:lvl1pPr>
          </a:lstStyle>
          <a:p>
            <a:pPr algn="l" rtl="0">
              <a:lnSpc>
                <a:spcPct val="150000"/>
              </a:lnSpc>
            </a:pPr>
            <a:r>
              <a:rPr lang="en-US" sz="1800" b="1" dirty="0">
                <a:solidFill>
                  <a:schemeClr val="tx1"/>
                </a:solidFill>
              </a:rPr>
              <a:t>Team TED</a:t>
            </a:r>
          </a:p>
          <a:p>
            <a:pPr marL="342900" indent="-342900" algn="l" rtl="0">
              <a:lnSpc>
                <a:spcPct val="150000"/>
              </a:lnSpc>
              <a:buAutoNum type="arabicPeriod"/>
            </a:pPr>
            <a:r>
              <a:rPr lang="en-US" sz="1800" b="1" dirty="0">
                <a:solidFill>
                  <a:schemeClr val="tx1"/>
                </a:solidFill>
              </a:rPr>
              <a:t>The maritime space + the Red Sea arena – Nadav</a:t>
            </a:r>
          </a:p>
          <a:p>
            <a:pPr marL="342900" indent="-342900" algn="l" rtl="0">
              <a:lnSpc>
                <a:spcPct val="150000"/>
              </a:lnSpc>
              <a:buAutoNum type="arabicPeriod"/>
            </a:pPr>
            <a:r>
              <a:rPr lang="en-US" sz="1800" b="1" dirty="0" err="1">
                <a:solidFill>
                  <a:schemeClr val="tx1"/>
                </a:solidFill>
              </a:rPr>
              <a:t>Ashalim</a:t>
            </a:r>
            <a:r>
              <a:rPr lang="en-US" sz="1800" b="1" dirty="0">
                <a:solidFill>
                  <a:schemeClr val="tx1"/>
                </a:solidFill>
              </a:rPr>
              <a:t> Solar Energy Center – </a:t>
            </a:r>
            <a:r>
              <a:rPr lang="en-US" sz="1800" b="1" dirty="0" err="1">
                <a:solidFill>
                  <a:schemeClr val="tx1"/>
                </a:solidFill>
              </a:rPr>
              <a:t>Harel</a:t>
            </a:r>
            <a:r>
              <a:rPr lang="en-US" sz="1800" b="1" dirty="0">
                <a:solidFill>
                  <a:schemeClr val="tx1"/>
                </a:solidFill>
              </a:rPr>
              <a:t> </a:t>
            </a:r>
            <a:r>
              <a:rPr lang="en-US" sz="1800" b="1" dirty="0" err="1">
                <a:solidFill>
                  <a:schemeClr val="tx1"/>
                </a:solidFill>
              </a:rPr>
              <a:t>Sharabi</a:t>
            </a:r>
            <a:endParaRPr lang="en-US" sz="1800" b="1" dirty="0">
              <a:solidFill>
                <a:schemeClr val="tx1"/>
              </a:solidFill>
            </a:endParaRPr>
          </a:p>
          <a:p>
            <a:pPr marL="342900" indent="-342900" algn="l" rtl="0">
              <a:lnSpc>
                <a:spcPct val="150000"/>
              </a:lnSpc>
              <a:buAutoNum type="arabicPeriod"/>
            </a:pPr>
            <a:r>
              <a:rPr lang="en-US" sz="1800" b="1" dirty="0">
                <a:solidFill>
                  <a:schemeClr val="tx1"/>
                </a:solidFill>
              </a:rPr>
              <a:t>The IDF’s Move Down to the Negev – Yossi </a:t>
            </a:r>
            <a:r>
              <a:rPr lang="en-US" sz="1800" b="1" dirty="0" err="1">
                <a:solidFill>
                  <a:schemeClr val="tx1"/>
                </a:solidFill>
              </a:rPr>
              <a:t>Matzliah</a:t>
            </a:r>
            <a:endParaRPr lang="en-US" sz="1800" b="1" dirty="0">
              <a:solidFill>
                <a:schemeClr val="tx1"/>
              </a:solidFill>
            </a:endParaRPr>
          </a:p>
          <a:p>
            <a:pPr marL="342900" indent="-342900" algn="l" rtl="0">
              <a:lnSpc>
                <a:spcPct val="150000"/>
              </a:lnSpc>
              <a:buAutoNum type="arabicPeriod"/>
            </a:pPr>
            <a:r>
              <a:rPr lang="en-US" sz="1800" b="1" dirty="0">
                <a:solidFill>
                  <a:schemeClr val="tx1"/>
                </a:solidFill>
              </a:rPr>
              <a:t>Forward Deployment Sight Outposts in the Negev – Michael Smith</a:t>
            </a:r>
          </a:p>
          <a:p>
            <a:pPr marL="342900" indent="-342900" algn="l" rtl="0">
              <a:lnSpc>
                <a:spcPct val="150000"/>
              </a:lnSpc>
              <a:buAutoNum type="arabicPeriod"/>
            </a:pPr>
            <a:r>
              <a:rPr lang="en-US" sz="1800" b="1" dirty="0">
                <a:solidFill>
                  <a:schemeClr val="tx1"/>
                </a:solidFill>
              </a:rPr>
              <a:t>Trans-Israel Pipeline – Simona Halperin</a:t>
            </a:r>
          </a:p>
          <a:p>
            <a:pPr marL="342900" indent="-342900" algn="l" rtl="0">
              <a:lnSpc>
                <a:spcPct val="150000"/>
              </a:lnSpc>
              <a:buAutoNum type="arabicPeriod"/>
            </a:pPr>
            <a:r>
              <a:rPr lang="en-US" sz="1800" b="1" dirty="0">
                <a:solidFill>
                  <a:schemeClr val="tx1"/>
                </a:solidFill>
              </a:rPr>
              <a:t>Renewable Energy and National Security – Davida Salerno </a:t>
            </a:r>
          </a:p>
          <a:p>
            <a:pPr marL="342900" indent="-342900" algn="l" rtl="0">
              <a:lnSpc>
                <a:spcPct val="150000"/>
              </a:lnSpc>
              <a:buAutoNum type="arabicPeriod"/>
            </a:pPr>
            <a:endParaRPr lang="en-US" sz="1800" b="1" dirty="0">
              <a:solidFill>
                <a:schemeClr val="tx1"/>
              </a:solidFill>
            </a:endParaRPr>
          </a:p>
          <a:p>
            <a:pPr marL="342900" indent="-342900" algn="l" rtl="0">
              <a:lnSpc>
                <a:spcPct val="150000"/>
              </a:lnSpc>
              <a:buAutoNum type="arabicPeriod"/>
            </a:pPr>
            <a:endParaRPr lang="en-US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62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852677" y="379266"/>
            <a:ext cx="10701969" cy="5355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rtl="0"/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Pre-tour Program Wednesday, December 11</a:t>
            </a:r>
            <a:r>
              <a:rPr lang="en-US" sz="3200" b="1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 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2019</a:t>
            </a:r>
            <a:endParaRPr lang="he-IL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324892"/>
              </p:ext>
            </p:extLst>
          </p:nvPr>
        </p:nvGraphicFramePr>
        <p:xfrm>
          <a:off x="995678" y="1189862"/>
          <a:ext cx="10415969" cy="447827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544241">
                  <a:extLst>
                    <a:ext uri="{9D8B030D-6E8A-4147-A177-3AD203B41FA5}">
                      <a16:colId xmlns:a16="http://schemas.microsoft.com/office/drawing/2014/main" val="2798015184"/>
                    </a:ext>
                  </a:extLst>
                </a:gridCol>
                <a:gridCol w="4390135">
                  <a:extLst>
                    <a:ext uri="{9D8B030D-6E8A-4147-A177-3AD203B41FA5}">
                      <a16:colId xmlns:a16="http://schemas.microsoft.com/office/drawing/2014/main" val="654406034"/>
                    </a:ext>
                  </a:extLst>
                </a:gridCol>
                <a:gridCol w="2481593">
                  <a:extLst>
                    <a:ext uri="{9D8B030D-6E8A-4147-A177-3AD203B41FA5}">
                      <a16:colId xmlns:a16="http://schemas.microsoft.com/office/drawing/2014/main" val="247638439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By</a:t>
                      </a:r>
                      <a:endParaRPr lang="he-IL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Topic</a:t>
                      </a:r>
                      <a:endParaRPr lang="he-IL" sz="2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Time</a:t>
                      </a:r>
                      <a:endParaRPr lang="he-IL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717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IDF Commander of the Southern Command, MG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</a:rPr>
                        <a:t>Hertzi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 Halevi</a:t>
                      </a:r>
                      <a:endParaRPr lang="he-IL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en-US" sz="2400" b="1" dirty="0"/>
                        <a:t>National Security Challenges in the Eyes of the Northern Command</a:t>
                      </a:r>
                      <a:endParaRPr lang="he-IL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he-IL" sz="2400" b="1" dirty="0">
                          <a:solidFill>
                            <a:schemeClr val="tx1"/>
                          </a:solidFill>
                        </a:rPr>
                        <a:t>8:30-10:00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470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Head of Southern Area, Secret Service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“Yaniv”</a:t>
                      </a:r>
                    </a:p>
                    <a:p>
                      <a:pPr algn="ctr" rtl="0">
                        <a:lnSpc>
                          <a:spcPct val="150000"/>
                        </a:lnSpc>
                      </a:pPr>
                      <a:endParaRPr lang="he-IL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en-US" sz="2400" b="1" dirty="0"/>
                        <a:t>National Security Challenges in the Eyes of the Secret Service</a:t>
                      </a:r>
                      <a:endParaRPr lang="he-IL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he-IL" sz="2400" b="1" dirty="0">
                          <a:solidFill>
                            <a:schemeClr val="tx1"/>
                          </a:solidFill>
                        </a:rPr>
                        <a:t>13:30-15:00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960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626837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4547</TotalTime>
  <Words>1020</Words>
  <Application>Microsoft Office PowerPoint</Application>
  <PresentationFormat>Widescreen</PresentationFormat>
  <Paragraphs>302</Paragraphs>
  <Slides>13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Tahoma</vt:lpstr>
      <vt:lpstr>Trebuchet MS</vt:lpstr>
      <vt:lpstr>Wingdings 3</vt:lpstr>
      <vt:lpstr>Facet</vt:lpstr>
      <vt:lpstr>Tour of the South December 17-19th, 2019 General Plan Approval  </vt:lpstr>
      <vt:lpstr>PowerPoint Presentation</vt:lpstr>
      <vt:lpstr>PowerPoint Presentation</vt:lpstr>
      <vt:lpstr>Research Questions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שיחת פתיחה צוות 1</dc:title>
  <dc:creator>Eran</dc:creator>
  <cp:lastModifiedBy>Laila</cp:lastModifiedBy>
  <cp:revision>184</cp:revision>
  <dcterms:created xsi:type="dcterms:W3CDTF">2018-08-28T16:49:27Z</dcterms:created>
  <dcterms:modified xsi:type="dcterms:W3CDTF">2019-12-04T18:54:36Z</dcterms:modified>
</cp:coreProperties>
</file>