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60" r:id="rId5"/>
    <p:sldId id="268" r:id="rId6"/>
    <p:sldId id="265" r:id="rId7"/>
    <p:sldId id="266" r:id="rId8"/>
    <p:sldId id="267" r:id="rId9"/>
    <p:sldId id="270" r:id="rId10"/>
    <p:sldId id="269" r:id="rId11"/>
    <p:sldId id="262" r:id="rId12"/>
    <p:sldId id="259" r:id="rId13"/>
    <p:sldId id="263" r:id="rId14"/>
    <p:sldId id="264" r:id="rId15"/>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43" d="100"/>
          <a:sy n="43" d="100"/>
        </p:scale>
        <p:origin x="54" y="7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p>
            <a:fld id="{BD850071-0A29-4B04-A768-B906B123D8B2}" type="datetimeFigureOut">
              <a:rPr lang="he-IL" smtClean="0"/>
              <a:t>כ"א/חשון/תש"פ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4A70201C-F6F0-4A6B-9121-BDF6C785A68C}" type="slidenum">
              <a:rPr lang="he-IL" smtClean="0"/>
              <a:t>‹#›</a:t>
            </a:fld>
            <a:endParaRPr lang="he-IL"/>
          </a:p>
        </p:txBody>
      </p:sp>
    </p:spTree>
    <p:extLst>
      <p:ext uri="{BB962C8B-B14F-4D97-AF65-F5344CB8AC3E}">
        <p14:creationId xmlns:p14="http://schemas.microsoft.com/office/powerpoint/2010/main" val="671240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BD850071-0A29-4B04-A768-B906B123D8B2}" type="datetimeFigureOut">
              <a:rPr lang="he-IL" smtClean="0"/>
              <a:t>כ"א/חשון/תש"פ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4A70201C-F6F0-4A6B-9121-BDF6C785A68C}" type="slidenum">
              <a:rPr lang="he-IL" smtClean="0"/>
              <a:t>‹#›</a:t>
            </a:fld>
            <a:endParaRPr lang="he-IL"/>
          </a:p>
        </p:txBody>
      </p:sp>
    </p:spTree>
    <p:extLst>
      <p:ext uri="{BB962C8B-B14F-4D97-AF65-F5344CB8AC3E}">
        <p14:creationId xmlns:p14="http://schemas.microsoft.com/office/powerpoint/2010/main" val="2403371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BD850071-0A29-4B04-A768-B906B123D8B2}" type="datetimeFigureOut">
              <a:rPr lang="he-IL" smtClean="0"/>
              <a:t>כ"א/חשון/תש"פ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4A70201C-F6F0-4A6B-9121-BDF6C785A68C}" type="slidenum">
              <a:rPr lang="he-IL" smtClean="0"/>
              <a:t>‹#›</a:t>
            </a:fld>
            <a:endParaRPr lang="he-IL"/>
          </a:p>
        </p:txBody>
      </p:sp>
    </p:spTree>
    <p:extLst>
      <p:ext uri="{BB962C8B-B14F-4D97-AF65-F5344CB8AC3E}">
        <p14:creationId xmlns:p14="http://schemas.microsoft.com/office/powerpoint/2010/main" val="1612586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BD850071-0A29-4B04-A768-B906B123D8B2}" type="datetimeFigureOut">
              <a:rPr lang="he-IL" smtClean="0"/>
              <a:t>כ"א/חשון/תש"פ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4A70201C-F6F0-4A6B-9121-BDF6C785A68C}" type="slidenum">
              <a:rPr lang="he-IL" smtClean="0"/>
              <a:t>‹#›</a:t>
            </a:fld>
            <a:endParaRPr lang="he-IL"/>
          </a:p>
        </p:txBody>
      </p:sp>
    </p:spTree>
    <p:extLst>
      <p:ext uri="{BB962C8B-B14F-4D97-AF65-F5344CB8AC3E}">
        <p14:creationId xmlns:p14="http://schemas.microsoft.com/office/powerpoint/2010/main" val="3959872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ערוך סגנונות טקסט של תבנית בסיס</a:t>
            </a:r>
          </a:p>
        </p:txBody>
      </p:sp>
      <p:sp>
        <p:nvSpPr>
          <p:cNvPr id="4" name="מציין מיקום של תאריך 3"/>
          <p:cNvSpPr>
            <a:spLocks noGrp="1"/>
          </p:cNvSpPr>
          <p:nvPr>
            <p:ph type="dt" sz="half" idx="10"/>
          </p:nvPr>
        </p:nvSpPr>
        <p:spPr/>
        <p:txBody>
          <a:bodyPr/>
          <a:lstStyle/>
          <a:p>
            <a:fld id="{BD850071-0A29-4B04-A768-B906B123D8B2}" type="datetimeFigureOut">
              <a:rPr lang="he-IL" smtClean="0"/>
              <a:t>כ"א/חשון/תש"פ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4A70201C-F6F0-4A6B-9121-BDF6C785A68C}" type="slidenum">
              <a:rPr lang="he-IL" smtClean="0"/>
              <a:t>‹#›</a:t>
            </a:fld>
            <a:endParaRPr lang="he-IL"/>
          </a:p>
        </p:txBody>
      </p:sp>
    </p:spTree>
    <p:extLst>
      <p:ext uri="{BB962C8B-B14F-4D97-AF65-F5344CB8AC3E}">
        <p14:creationId xmlns:p14="http://schemas.microsoft.com/office/powerpoint/2010/main" val="2286851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838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6172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5" name="מציין מיקום של תאריך 4"/>
          <p:cNvSpPr>
            <a:spLocks noGrp="1"/>
          </p:cNvSpPr>
          <p:nvPr>
            <p:ph type="dt" sz="half" idx="10"/>
          </p:nvPr>
        </p:nvSpPr>
        <p:spPr/>
        <p:txBody>
          <a:bodyPr/>
          <a:lstStyle/>
          <a:p>
            <a:fld id="{BD850071-0A29-4B04-A768-B906B123D8B2}" type="datetimeFigureOut">
              <a:rPr lang="he-IL" smtClean="0"/>
              <a:t>כ"א/חשון/תש"פ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4A70201C-F6F0-4A6B-9121-BDF6C785A68C}" type="slidenum">
              <a:rPr lang="he-IL" smtClean="0"/>
              <a:t>‹#›</a:t>
            </a:fld>
            <a:endParaRPr lang="he-IL"/>
          </a:p>
        </p:txBody>
      </p:sp>
    </p:spTree>
    <p:extLst>
      <p:ext uri="{BB962C8B-B14F-4D97-AF65-F5344CB8AC3E}">
        <p14:creationId xmlns:p14="http://schemas.microsoft.com/office/powerpoint/2010/main" val="2393551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7" name="מציין מיקום של תאריך 6"/>
          <p:cNvSpPr>
            <a:spLocks noGrp="1"/>
          </p:cNvSpPr>
          <p:nvPr>
            <p:ph type="dt" sz="half" idx="10"/>
          </p:nvPr>
        </p:nvSpPr>
        <p:spPr/>
        <p:txBody>
          <a:bodyPr/>
          <a:lstStyle/>
          <a:p>
            <a:fld id="{BD850071-0A29-4B04-A768-B906B123D8B2}" type="datetimeFigureOut">
              <a:rPr lang="he-IL" smtClean="0"/>
              <a:t>כ"א/חשון/תש"פ</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4A70201C-F6F0-4A6B-9121-BDF6C785A68C}" type="slidenum">
              <a:rPr lang="he-IL" smtClean="0"/>
              <a:t>‹#›</a:t>
            </a:fld>
            <a:endParaRPr lang="he-IL"/>
          </a:p>
        </p:txBody>
      </p:sp>
    </p:spTree>
    <p:extLst>
      <p:ext uri="{BB962C8B-B14F-4D97-AF65-F5344CB8AC3E}">
        <p14:creationId xmlns:p14="http://schemas.microsoft.com/office/powerpoint/2010/main" val="2816083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p:cNvSpPr>
            <a:spLocks noGrp="1"/>
          </p:cNvSpPr>
          <p:nvPr>
            <p:ph type="dt" sz="half" idx="10"/>
          </p:nvPr>
        </p:nvSpPr>
        <p:spPr/>
        <p:txBody>
          <a:bodyPr/>
          <a:lstStyle/>
          <a:p>
            <a:fld id="{BD850071-0A29-4B04-A768-B906B123D8B2}" type="datetimeFigureOut">
              <a:rPr lang="he-IL" smtClean="0"/>
              <a:t>כ"א/חשון/תש"פ</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4A70201C-F6F0-4A6B-9121-BDF6C785A68C}" type="slidenum">
              <a:rPr lang="he-IL" smtClean="0"/>
              <a:t>‹#›</a:t>
            </a:fld>
            <a:endParaRPr lang="he-IL"/>
          </a:p>
        </p:txBody>
      </p:sp>
    </p:spTree>
    <p:extLst>
      <p:ext uri="{BB962C8B-B14F-4D97-AF65-F5344CB8AC3E}">
        <p14:creationId xmlns:p14="http://schemas.microsoft.com/office/powerpoint/2010/main" val="1065439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BD850071-0A29-4B04-A768-B906B123D8B2}" type="datetimeFigureOut">
              <a:rPr lang="he-IL" smtClean="0"/>
              <a:t>כ"א/חשון/תש"פ</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4A70201C-F6F0-4A6B-9121-BDF6C785A68C}" type="slidenum">
              <a:rPr lang="he-IL" smtClean="0"/>
              <a:t>‹#›</a:t>
            </a:fld>
            <a:endParaRPr lang="he-IL"/>
          </a:p>
        </p:txBody>
      </p:sp>
    </p:spTree>
    <p:extLst>
      <p:ext uri="{BB962C8B-B14F-4D97-AF65-F5344CB8AC3E}">
        <p14:creationId xmlns:p14="http://schemas.microsoft.com/office/powerpoint/2010/main" val="3427825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מציין מיקום של תאריך 4"/>
          <p:cNvSpPr>
            <a:spLocks noGrp="1"/>
          </p:cNvSpPr>
          <p:nvPr>
            <p:ph type="dt" sz="half" idx="10"/>
          </p:nvPr>
        </p:nvSpPr>
        <p:spPr/>
        <p:txBody>
          <a:bodyPr/>
          <a:lstStyle/>
          <a:p>
            <a:fld id="{BD850071-0A29-4B04-A768-B906B123D8B2}" type="datetimeFigureOut">
              <a:rPr lang="he-IL" smtClean="0"/>
              <a:t>כ"א/חשון/תש"פ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4A70201C-F6F0-4A6B-9121-BDF6C785A68C}" type="slidenum">
              <a:rPr lang="he-IL" smtClean="0"/>
              <a:t>‹#›</a:t>
            </a:fld>
            <a:endParaRPr lang="he-IL"/>
          </a:p>
        </p:txBody>
      </p:sp>
    </p:spTree>
    <p:extLst>
      <p:ext uri="{BB962C8B-B14F-4D97-AF65-F5344CB8AC3E}">
        <p14:creationId xmlns:p14="http://schemas.microsoft.com/office/powerpoint/2010/main" val="1322842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מציין מיקום של תאריך 4"/>
          <p:cNvSpPr>
            <a:spLocks noGrp="1"/>
          </p:cNvSpPr>
          <p:nvPr>
            <p:ph type="dt" sz="half" idx="10"/>
          </p:nvPr>
        </p:nvSpPr>
        <p:spPr/>
        <p:txBody>
          <a:bodyPr/>
          <a:lstStyle/>
          <a:p>
            <a:fld id="{BD850071-0A29-4B04-A768-B906B123D8B2}" type="datetimeFigureOut">
              <a:rPr lang="he-IL" smtClean="0"/>
              <a:t>כ"א/חשון/תש"פ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4A70201C-F6F0-4A6B-9121-BDF6C785A68C}" type="slidenum">
              <a:rPr lang="he-IL" smtClean="0"/>
              <a:t>‹#›</a:t>
            </a:fld>
            <a:endParaRPr lang="he-IL"/>
          </a:p>
        </p:txBody>
      </p:sp>
    </p:spTree>
    <p:extLst>
      <p:ext uri="{BB962C8B-B14F-4D97-AF65-F5344CB8AC3E}">
        <p14:creationId xmlns:p14="http://schemas.microsoft.com/office/powerpoint/2010/main" val="1698169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D850071-0A29-4B04-A768-B906B123D8B2}" type="datetimeFigureOut">
              <a:rPr lang="he-IL" smtClean="0"/>
              <a:t>כ"א/חשון/תש"פ</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A70201C-F6F0-4A6B-9121-BDF6C785A68C}" type="slidenum">
              <a:rPr lang="he-IL" smtClean="0"/>
              <a:t>‹#›</a:t>
            </a:fld>
            <a:endParaRPr lang="he-IL"/>
          </a:p>
        </p:txBody>
      </p:sp>
    </p:spTree>
    <p:extLst>
      <p:ext uri="{BB962C8B-B14F-4D97-AF65-F5344CB8AC3E}">
        <p14:creationId xmlns:p14="http://schemas.microsoft.com/office/powerpoint/2010/main" val="1083906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30629" y="418012"/>
            <a:ext cx="11900262" cy="3905794"/>
          </a:xfrm>
        </p:spPr>
        <p:txBody>
          <a:bodyPr>
            <a:normAutofit fontScale="90000"/>
          </a:bodyPr>
          <a:lstStyle/>
          <a:p>
            <a:r>
              <a:rPr lang="he-IL" dirty="0">
                <a:solidFill>
                  <a:schemeClr val="accent5">
                    <a:lumMod val="50000"/>
                  </a:schemeClr>
                </a:solidFill>
                <a:latin typeface="Guttman Yad-Brush" panose="02010401010101010101" pitchFamily="2" charset="-79"/>
                <a:cs typeface="Guttman Yad-Brush" panose="02010401010101010101" pitchFamily="2" charset="-79"/>
              </a:rPr>
              <a:t>"האושר היותר נעלה בעמנו היא ברית האהבה והשלום"</a:t>
            </a:r>
            <a:r>
              <a:rPr lang="he-IL" dirty="0">
                <a:solidFill>
                  <a:schemeClr val="accent5">
                    <a:lumMod val="50000"/>
                  </a:schemeClr>
                </a:solidFill>
                <a:latin typeface="David" panose="020E0502060401010101" pitchFamily="34" charset="-79"/>
                <a:cs typeface="David" panose="020E0502060401010101" pitchFamily="34" charset="-79"/>
              </a:rPr>
              <a:t/>
            </a:r>
            <a:br>
              <a:rPr lang="he-IL" dirty="0">
                <a:solidFill>
                  <a:schemeClr val="accent5">
                    <a:lumMod val="50000"/>
                  </a:schemeClr>
                </a:solidFill>
                <a:latin typeface="David" panose="020E0502060401010101" pitchFamily="34" charset="-79"/>
                <a:cs typeface="David" panose="020E0502060401010101" pitchFamily="34" charset="-79"/>
              </a:rPr>
            </a:br>
            <a:r>
              <a:rPr lang="he-IL" dirty="0">
                <a:solidFill>
                  <a:srgbClr val="C00000"/>
                </a:solidFill>
                <a:latin typeface="David" panose="020E0502060401010101" pitchFamily="34" charset="-79"/>
                <a:cs typeface="David" panose="020E0502060401010101" pitchFamily="34" charset="-79"/>
              </a:rPr>
              <a:t/>
            </a:r>
            <a:br>
              <a:rPr lang="he-IL" dirty="0">
                <a:solidFill>
                  <a:srgbClr val="C00000"/>
                </a:solidFill>
                <a:latin typeface="David" panose="020E0502060401010101" pitchFamily="34" charset="-79"/>
                <a:cs typeface="David" panose="020E0502060401010101" pitchFamily="34" charset="-79"/>
              </a:rPr>
            </a:br>
            <a:r>
              <a:rPr lang="he-IL" dirty="0">
                <a:solidFill>
                  <a:srgbClr val="C00000"/>
                </a:solidFill>
                <a:latin typeface="David" panose="020E0502060401010101" pitchFamily="34" charset="-79"/>
                <a:cs typeface="David" panose="020E0502060401010101" pitchFamily="34" charset="-79"/>
              </a:rPr>
              <a:t>הרב שמואל </a:t>
            </a:r>
            <a:r>
              <a:rPr lang="he-IL" dirty="0" err="1">
                <a:solidFill>
                  <a:srgbClr val="C00000"/>
                </a:solidFill>
                <a:latin typeface="David" panose="020E0502060401010101" pitchFamily="34" charset="-79"/>
                <a:cs typeface="David" panose="020E0502060401010101" pitchFamily="34" charset="-79"/>
              </a:rPr>
              <a:t>מוהליבר</a:t>
            </a:r>
            <a:r>
              <a:rPr lang="he-IL" dirty="0">
                <a:solidFill>
                  <a:srgbClr val="C00000"/>
                </a:solidFill>
                <a:latin typeface="David" panose="020E0502060401010101" pitchFamily="34" charset="-79"/>
                <a:cs typeface="David" panose="020E0502060401010101" pitchFamily="34" charset="-79"/>
              </a:rPr>
              <a:t/>
            </a:r>
            <a:br>
              <a:rPr lang="he-IL" dirty="0">
                <a:solidFill>
                  <a:srgbClr val="C00000"/>
                </a:solidFill>
                <a:latin typeface="David" panose="020E0502060401010101" pitchFamily="34" charset="-79"/>
                <a:cs typeface="David" panose="020E0502060401010101" pitchFamily="34" charset="-79"/>
              </a:rPr>
            </a:br>
            <a:r>
              <a:rPr lang="he-IL" dirty="0">
                <a:solidFill>
                  <a:srgbClr val="C00000"/>
                </a:solidFill>
                <a:latin typeface="David" panose="020E0502060401010101" pitchFamily="34" charset="-79"/>
                <a:cs typeface="David" panose="020E0502060401010101" pitchFamily="34" charset="-79"/>
              </a:rPr>
              <a:t>דמותו והגותו</a:t>
            </a:r>
          </a:p>
        </p:txBody>
      </p:sp>
      <p:sp>
        <p:nvSpPr>
          <p:cNvPr id="3" name="כותרת משנה 2"/>
          <p:cNvSpPr>
            <a:spLocks noGrp="1"/>
          </p:cNvSpPr>
          <p:nvPr>
            <p:ph type="subTitle" idx="1"/>
          </p:nvPr>
        </p:nvSpPr>
        <p:spPr>
          <a:xfrm>
            <a:off x="1524000" y="4751570"/>
            <a:ext cx="9144000" cy="1655762"/>
          </a:xfrm>
        </p:spPr>
        <p:txBody>
          <a:bodyPr>
            <a:normAutofit lnSpcReduction="10000"/>
          </a:bodyPr>
          <a:lstStyle/>
          <a:p>
            <a:r>
              <a:rPr lang="he-IL" dirty="0">
                <a:solidFill>
                  <a:srgbClr val="002060"/>
                </a:solidFill>
                <a:latin typeface="David" panose="020E0502060401010101" pitchFamily="34" charset="-79"/>
                <a:cs typeface="David" panose="020E0502060401010101" pitchFamily="34" charset="-79"/>
              </a:rPr>
              <a:t>נובמבר 2019</a:t>
            </a:r>
          </a:p>
          <a:p>
            <a:r>
              <a:rPr lang="he-IL" dirty="0">
                <a:solidFill>
                  <a:srgbClr val="002060"/>
                </a:solidFill>
                <a:latin typeface="David" panose="020E0502060401010101" pitchFamily="34" charset="-79"/>
                <a:cs typeface="David" panose="020E0502060401010101" pitchFamily="34" charset="-79"/>
              </a:rPr>
              <a:t>המכללה לביטחון לאומי</a:t>
            </a:r>
          </a:p>
          <a:p>
            <a:r>
              <a:rPr lang="he-IL" dirty="0">
                <a:solidFill>
                  <a:srgbClr val="002060"/>
                </a:solidFill>
                <a:latin typeface="David" panose="020E0502060401010101" pitchFamily="34" charset="-79"/>
                <a:cs typeface="David" panose="020E0502060401010101" pitchFamily="34" charset="-79"/>
              </a:rPr>
              <a:t>מחזור מז' </a:t>
            </a:r>
          </a:p>
          <a:p>
            <a:r>
              <a:rPr lang="he-IL" dirty="0">
                <a:solidFill>
                  <a:srgbClr val="002060"/>
                </a:solidFill>
                <a:latin typeface="David" panose="020E0502060401010101" pitchFamily="34" charset="-79"/>
                <a:cs typeface="David" panose="020E0502060401010101" pitchFamily="34" charset="-79"/>
              </a:rPr>
              <a:t>צוות 1</a:t>
            </a:r>
          </a:p>
        </p:txBody>
      </p:sp>
    </p:spTree>
    <p:extLst>
      <p:ext uri="{BB962C8B-B14F-4D97-AF65-F5344CB8AC3E}">
        <p14:creationId xmlns:p14="http://schemas.microsoft.com/office/powerpoint/2010/main" val="17728850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 descr="×ª××¦××ª ×ª××× × ×¢×××¨ ××¨× ×××××××¨"/>
          <p:cNvSpPr>
            <a:spLocks noGrp="1" noChangeAspect="1" noChangeArrowheads="1"/>
          </p:cNvSpPr>
          <p:nvPr>
            <p:ph idx="1"/>
          </p:nvPr>
        </p:nvSpPr>
        <p:spPr bwMode="auto">
          <a:xfrm>
            <a:off x="1306286" y="274320"/>
            <a:ext cx="10515600" cy="658368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rmAutofit fontScale="92500"/>
          </a:bodyPr>
          <a:lstStyle/>
          <a:p>
            <a:pPr marL="0" indent="0">
              <a:lnSpc>
                <a:spcPct val="200000"/>
              </a:lnSpc>
              <a:buNone/>
            </a:pPr>
            <a:r>
              <a:rPr lang="he-IL" sz="4300" u="sng" dirty="0">
                <a:solidFill>
                  <a:srgbClr val="C00000"/>
                </a:solidFill>
                <a:latin typeface="David" panose="020E0502060401010101" pitchFamily="34" charset="-79"/>
                <a:cs typeface="David" panose="020E0502060401010101" pitchFamily="34" charset="-79"/>
              </a:rPr>
              <a:t>סיכום</a:t>
            </a:r>
            <a:endParaRPr lang="he-IL" sz="4300" b="1" u="sng" dirty="0">
              <a:solidFill>
                <a:srgbClr val="C00000"/>
              </a:solidFill>
              <a:latin typeface="David" panose="020E0502060401010101" pitchFamily="34" charset="-79"/>
              <a:cs typeface="David" panose="020E0502060401010101" pitchFamily="34" charset="-79"/>
            </a:endParaRPr>
          </a:p>
          <a:p>
            <a:pPr marL="0" indent="0" algn="just">
              <a:lnSpc>
                <a:spcPct val="200000"/>
              </a:lnSpc>
              <a:buNone/>
            </a:pPr>
            <a:r>
              <a:rPr lang="he-IL" sz="3900" dirty="0">
                <a:solidFill>
                  <a:srgbClr val="002060"/>
                </a:solidFill>
                <a:latin typeface="David" panose="020E0502060401010101" pitchFamily="34" charset="-79"/>
                <a:cs typeface="David" panose="020E0502060401010101" pitchFamily="34" charset="-79"/>
              </a:rPr>
              <a:t>הרב </a:t>
            </a:r>
            <a:r>
              <a:rPr lang="he-IL" sz="3900" dirty="0" err="1">
                <a:solidFill>
                  <a:srgbClr val="002060"/>
                </a:solidFill>
                <a:latin typeface="David" panose="020E0502060401010101" pitchFamily="34" charset="-79"/>
                <a:cs typeface="David" panose="020E0502060401010101" pitchFamily="34" charset="-79"/>
              </a:rPr>
              <a:t>מוהליבר</a:t>
            </a:r>
            <a:r>
              <a:rPr lang="he-IL" sz="3900" dirty="0">
                <a:solidFill>
                  <a:srgbClr val="002060"/>
                </a:solidFill>
                <a:latin typeface="David" panose="020E0502060401010101" pitchFamily="34" charset="-79"/>
                <a:cs typeface="David" panose="020E0502060401010101" pitchFamily="34" charset="-79"/>
              </a:rPr>
              <a:t> שאף לייסד חברה </a:t>
            </a:r>
            <a:r>
              <a:rPr lang="he-IL" sz="3900" b="1" dirty="0">
                <a:solidFill>
                  <a:srgbClr val="002060"/>
                </a:solidFill>
                <a:latin typeface="David" panose="020E0502060401010101" pitchFamily="34" charset="-79"/>
                <a:cs typeface="David" panose="020E0502060401010101" pitchFamily="34" charset="-79"/>
              </a:rPr>
              <a:t>מאוחדת</a:t>
            </a:r>
            <a:r>
              <a:rPr lang="he-IL" sz="3900" dirty="0">
                <a:solidFill>
                  <a:srgbClr val="002060"/>
                </a:solidFill>
                <a:latin typeface="David" panose="020E0502060401010101" pitchFamily="34" charset="-79"/>
                <a:cs typeface="David" panose="020E0502060401010101" pitchFamily="34" charset="-79"/>
              </a:rPr>
              <a:t>, המבוססת על </a:t>
            </a:r>
            <a:r>
              <a:rPr lang="he-IL" sz="3900" b="1" dirty="0">
                <a:solidFill>
                  <a:srgbClr val="002060"/>
                </a:solidFill>
                <a:latin typeface="David" panose="020E0502060401010101" pitchFamily="34" charset="-79"/>
                <a:cs typeface="David" panose="020E0502060401010101" pitchFamily="34" charset="-79"/>
              </a:rPr>
              <a:t>שמירת תורה </a:t>
            </a:r>
            <a:r>
              <a:rPr lang="he-IL" sz="3900" dirty="0">
                <a:solidFill>
                  <a:srgbClr val="002060"/>
                </a:solidFill>
                <a:latin typeface="David" panose="020E0502060401010101" pitchFamily="34" charset="-79"/>
                <a:cs typeface="David" panose="020E0502060401010101" pitchFamily="34" charset="-79"/>
              </a:rPr>
              <a:t>תוך כיבוד </a:t>
            </a:r>
            <a:r>
              <a:rPr lang="he-IL" sz="3900" b="1" dirty="0">
                <a:solidFill>
                  <a:srgbClr val="002060"/>
                </a:solidFill>
                <a:latin typeface="David" panose="020E0502060401010101" pitchFamily="34" charset="-79"/>
                <a:cs typeface="David" panose="020E0502060401010101" pitchFamily="34" charset="-79"/>
              </a:rPr>
              <a:t>חירותו של הפרט</a:t>
            </a:r>
            <a:r>
              <a:rPr lang="he-IL" sz="3900" dirty="0">
                <a:solidFill>
                  <a:srgbClr val="002060"/>
                </a:solidFill>
                <a:latin typeface="David" panose="020E0502060401010101" pitchFamily="34" charset="-79"/>
                <a:cs typeface="David" panose="020E0502060401010101" pitchFamily="34" charset="-79"/>
              </a:rPr>
              <a:t>. חברה </a:t>
            </a:r>
            <a:r>
              <a:rPr lang="he-IL" sz="3900" b="1" dirty="0">
                <a:solidFill>
                  <a:srgbClr val="002060"/>
                </a:solidFill>
                <a:latin typeface="David" panose="020E0502060401010101" pitchFamily="34" charset="-79"/>
                <a:cs typeface="David" panose="020E0502060401010101" pitchFamily="34" charset="-79"/>
              </a:rPr>
              <a:t>משכילה</a:t>
            </a:r>
            <a:r>
              <a:rPr lang="he-IL" sz="3900" dirty="0">
                <a:solidFill>
                  <a:srgbClr val="002060"/>
                </a:solidFill>
                <a:latin typeface="David" panose="020E0502060401010101" pitchFamily="34" charset="-79"/>
                <a:cs typeface="David" panose="020E0502060401010101" pitchFamily="34" charset="-79"/>
              </a:rPr>
              <a:t>, </a:t>
            </a:r>
            <a:r>
              <a:rPr lang="he-IL" sz="3900" b="1" dirty="0">
                <a:solidFill>
                  <a:srgbClr val="002060"/>
                </a:solidFill>
                <a:latin typeface="David" panose="020E0502060401010101" pitchFamily="34" charset="-79"/>
                <a:cs typeface="David" panose="020E0502060401010101" pitchFamily="34" charset="-79"/>
              </a:rPr>
              <a:t>חקלאית יצרנית</a:t>
            </a:r>
            <a:r>
              <a:rPr lang="he-IL" sz="3900" dirty="0">
                <a:solidFill>
                  <a:srgbClr val="002060"/>
                </a:solidFill>
                <a:latin typeface="David" panose="020E0502060401010101" pitchFamily="34" charset="-79"/>
                <a:cs typeface="David" panose="020E0502060401010101" pitchFamily="34" charset="-79"/>
              </a:rPr>
              <a:t> הנהנית מ</a:t>
            </a:r>
            <a:r>
              <a:rPr lang="he-IL" sz="3900" b="1" dirty="0">
                <a:solidFill>
                  <a:srgbClr val="002060"/>
                </a:solidFill>
                <a:latin typeface="David" panose="020E0502060401010101" pitchFamily="34" charset="-79"/>
                <a:cs typeface="David" panose="020E0502060401010101" pitchFamily="34" charset="-79"/>
              </a:rPr>
              <a:t>יגיע כפיה</a:t>
            </a:r>
            <a:r>
              <a:rPr lang="he-IL" sz="3900" dirty="0">
                <a:solidFill>
                  <a:srgbClr val="002060"/>
                </a:solidFill>
                <a:latin typeface="David" panose="020E0502060401010101" pitchFamily="34" charset="-79"/>
                <a:cs typeface="David" panose="020E0502060401010101" pitchFamily="34" charset="-79"/>
              </a:rPr>
              <a:t>, שיחד עם שמירת ייחודה הלאומי, מסוגלת להיות </a:t>
            </a:r>
            <a:r>
              <a:rPr lang="he-IL" sz="3900" b="1" dirty="0">
                <a:solidFill>
                  <a:srgbClr val="002060"/>
                </a:solidFill>
                <a:latin typeface="David" panose="020E0502060401010101" pitchFamily="34" charset="-79"/>
                <a:cs typeface="David" panose="020E0502060401010101" pitchFamily="34" charset="-79"/>
              </a:rPr>
              <a:t>מעורבת בין העמים</a:t>
            </a:r>
            <a:endParaRPr lang="he-IL" sz="3600" b="1" dirty="0">
              <a:solidFill>
                <a:srgbClr val="002060"/>
              </a:solidFill>
              <a:latin typeface="David" panose="020E0502060401010101" pitchFamily="34" charset="-79"/>
              <a:cs typeface="David" panose="020E0502060401010101" pitchFamily="34" charset="-79"/>
            </a:endParaRPr>
          </a:p>
        </p:txBody>
      </p:sp>
      <p:pic>
        <p:nvPicPr>
          <p:cNvPr id="1030" name="Picture 6" descr="×ª××¦××ª ×ª××× × ×¢×××¨ ××¨×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06286" cy="18974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69149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כותרת 1"/>
          <p:cNvSpPr>
            <a:spLocks noGrp="1"/>
          </p:cNvSpPr>
          <p:nvPr>
            <p:ph type="ctrTitle"/>
          </p:nvPr>
        </p:nvSpPr>
        <p:spPr/>
        <p:txBody>
          <a:bodyPr>
            <a:noAutofit/>
          </a:bodyPr>
          <a:lstStyle/>
          <a:p>
            <a:r>
              <a:rPr lang="he-IL" sz="8800" dirty="0">
                <a:solidFill>
                  <a:srgbClr val="C00000"/>
                </a:solidFill>
                <a:latin typeface="David" panose="020E0502060401010101" pitchFamily="34" charset="-79"/>
                <a:cs typeface="David" panose="020E0502060401010101" pitchFamily="34" charset="-79"/>
              </a:rPr>
              <a:t>סדנת "אבות האומה"</a:t>
            </a:r>
          </a:p>
        </p:txBody>
      </p:sp>
      <p:sp>
        <p:nvSpPr>
          <p:cNvPr id="3" name="כותרת משנה 2"/>
          <p:cNvSpPr>
            <a:spLocks noGrp="1"/>
          </p:cNvSpPr>
          <p:nvPr>
            <p:ph type="subTitle" idx="1"/>
          </p:nvPr>
        </p:nvSpPr>
        <p:spPr/>
        <p:txBody>
          <a:bodyPr>
            <a:normAutofit lnSpcReduction="10000"/>
          </a:bodyPr>
          <a:lstStyle/>
          <a:p>
            <a:r>
              <a:rPr lang="he-IL" dirty="0">
                <a:solidFill>
                  <a:srgbClr val="002060"/>
                </a:solidFill>
                <a:latin typeface="David" panose="020E0502060401010101" pitchFamily="34" charset="-79"/>
                <a:cs typeface="David" panose="020E0502060401010101" pitchFamily="34" charset="-79"/>
              </a:rPr>
              <a:t>נובמבר 2019</a:t>
            </a:r>
          </a:p>
          <a:p>
            <a:r>
              <a:rPr lang="he-IL" dirty="0">
                <a:solidFill>
                  <a:srgbClr val="002060"/>
                </a:solidFill>
                <a:latin typeface="David" panose="020E0502060401010101" pitchFamily="34" charset="-79"/>
                <a:cs typeface="David" panose="020E0502060401010101" pitchFamily="34" charset="-79"/>
              </a:rPr>
              <a:t>המכללה לביטחון לאומי</a:t>
            </a:r>
          </a:p>
          <a:p>
            <a:r>
              <a:rPr lang="he-IL" dirty="0">
                <a:solidFill>
                  <a:srgbClr val="002060"/>
                </a:solidFill>
                <a:latin typeface="David" panose="020E0502060401010101" pitchFamily="34" charset="-79"/>
                <a:cs typeface="David" panose="020E0502060401010101" pitchFamily="34" charset="-79"/>
              </a:rPr>
              <a:t>מחזור מז' </a:t>
            </a:r>
          </a:p>
          <a:p>
            <a:r>
              <a:rPr lang="he-IL" dirty="0">
                <a:solidFill>
                  <a:srgbClr val="002060"/>
                </a:solidFill>
                <a:latin typeface="David" panose="020E0502060401010101" pitchFamily="34" charset="-79"/>
                <a:cs typeface="David" panose="020E0502060401010101" pitchFamily="34" charset="-79"/>
              </a:rPr>
              <a:t>צוות 1</a:t>
            </a:r>
          </a:p>
        </p:txBody>
      </p:sp>
    </p:spTree>
    <p:extLst>
      <p:ext uri="{BB962C8B-B14F-4D97-AF65-F5344CB8AC3E}">
        <p14:creationId xmlns:p14="http://schemas.microsoft.com/office/powerpoint/2010/main" val="32268988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Autofit/>
          </a:bodyPr>
          <a:lstStyle/>
          <a:p>
            <a:pPr algn="ctr"/>
            <a:r>
              <a:rPr lang="he-IL" sz="9600" dirty="0">
                <a:solidFill>
                  <a:srgbClr val="FF0000"/>
                </a:solidFill>
                <a:latin typeface="David" panose="020E0502060401010101" pitchFamily="34" charset="-79"/>
                <a:cs typeface="David" panose="020E0502060401010101" pitchFamily="34" charset="-79"/>
              </a:rPr>
              <a:t>מטרה</a:t>
            </a:r>
          </a:p>
        </p:txBody>
      </p:sp>
      <p:sp>
        <p:nvSpPr>
          <p:cNvPr id="3" name="מציין מיקום תוכן 2"/>
          <p:cNvSpPr>
            <a:spLocks noGrp="1"/>
          </p:cNvSpPr>
          <p:nvPr>
            <p:ph idx="1"/>
          </p:nvPr>
        </p:nvSpPr>
        <p:spPr>
          <a:xfrm>
            <a:off x="1008017" y="2883717"/>
            <a:ext cx="10515600" cy="4351338"/>
          </a:xfrm>
        </p:spPr>
        <p:txBody>
          <a:bodyPr>
            <a:normAutofit/>
          </a:bodyPr>
          <a:lstStyle/>
          <a:p>
            <a:pPr marL="0" indent="0" algn="ctr">
              <a:buNone/>
            </a:pPr>
            <a:r>
              <a:rPr lang="he-IL" sz="4800" dirty="0">
                <a:latin typeface="David" panose="020E0502060401010101" pitchFamily="34" charset="-79"/>
                <a:cs typeface="David" panose="020E0502060401010101" pitchFamily="34" charset="-79"/>
              </a:rPr>
              <a:t>היכרות עם התפיסות הבסיסיות של הוגים ומגשימים נבחרים בתולדות המפעל הציוני</a:t>
            </a:r>
          </a:p>
        </p:txBody>
      </p:sp>
    </p:spTree>
    <p:extLst>
      <p:ext uri="{BB962C8B-B14F-4D97-AF65-F5344CB8AC3E}">
        <p14:creationId xmlns:p14="http://schemas.microsoft.com/office/powerpoint/2010/main" val="21318786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Autofit/>
          </a:bodyPr>
          <a:lstStyle/>
          <a:p>
            <a:pPr algn="ctr"/>
            <a:r>
              <a:rPr lang="he-IL" sz="9600" dirty="0">
                <a:solidFill>
                  <a:srgbClr val="FF0000"/>
                </a:solidFill>
                <a:latin typeface="David" panose="020E0502060401010101" pitchFamily="34" charset="-79"/>
                <a:cs typeface="David" panose="020E0502060401010101" pitchFamily="34" charset="-79"/>
              </a:rPr>
              <a:t>שיטה</a:t>
            </a:r>
          </a:p>
        </p:txBody>
      </p:sp>
      <p:sp>
        <p:nvSpPr>
          <p:cNvPr id="3" name="מציין מיקום תוכן 2"/>
          <p:cNvSpPr>
            <a:spLocks noGrp="1"/>
          </p:cNvSpPr>
          <p:nvPr>
            <p:ph idx="1"/>
          </p:nvPr>
        </p:nvSpPr>
        <p:spPr>
          <a:xfrm>
            <a:off x="1047206" y="2178322"/>
            <a:ext cx="10515600" cy="4351338"/>
          </a:xfrm>
        </p:spPr>
        <p:txBody>
          <a:bodyPr>
            <a:normAutofit/>
          </a:bodyPr>
          <a:lstStyle/>
          <a:p>
            <a:pPr>
              <a:lnSpc>
                <a:spcPct val="150000"/>
              </a:lnSpc>
            </a:pPr>
            <a:r>
              <a:rPr lang="he-IL" sz="4800" dirty="0">
                <a:latin typeface="David" panose="020E0502060401010101" pitchFamily="34" charset="-79"/>
                <a:cs typeface="David" panose="020E0502060401010101" pitchFamily="34" charset="-79"/>
              </a:rPr>
              <a:t>למידה בצוותים באחריות מוביל </a:t>
            </a:r>
          </a:p>
          <a:p>
            <a:pPr>
              <a:lnSpc>
                <a:spcPct val="150000"/>
              </a:lnSpc>
            </a:pPr>
            <a:r>
              <a:rPr lang="he-IL" sz="4800" dirty="0">
                <a:latin typeface="David" panose="020E0502060401010101" pitchFamily="34" charset="-79"/>
                <a:cs typeface="David" panose="020E0502060401010101" pitchFamily="34" charset="-79"/>
              </a:rPr>
              <a:t>יום עיון ולמידה מרוכזת</a:t>
            </a:r>
          </a:p>
          <a:p>
            <a:pPr>
              <a:lnSpc>
                <a:spcPct val="150000"/>
              </a:lnSpc>
            </a:pPr>
            <a:r>
              <a:rPr lang="he-IL" sz="4800" dirty="0">
                <a:latin typeface="David" panose="020E0502060401010101" pitchFamily="34" charset="-79"/>
                <a:cs typeface="David" panose="020E0502060401010101" pitchFamily="34" charset="-79"/>
              </a:rPr>
              <a:t>מפגש סיכום</a:t>
            </a:r>
          </a:p>
        </p:txBody>
      </p:sp>
    </p:spTree>
    <p:extLst>
      <p:ext uri="{BB962C8B-B14F-4D97-AF65-F5344CB8AC3E}">
        <p14:creationId xmlns:p14="http://schemas.microsoft.com/office/powerpoint/2010/main" val="39883712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Autofit/>
          </a:bodyPr>
          <a:lstStyle/>
          <a:p>
            <a:pPr algn="ctr"/>
            <a:r>
              <a:rPr lang="he-IL" sz="9600" dirty="0">
                <a:solidFill>
                  <a:srgbClr val="FF0000"/>
                </a:solidFill>
                <a:latin typeface="David" panose="020E0502060401010101" pitchFamily="34" charset="-79"/>
                <a:cs typeface="David" panose="020E0502060401010101" pitchFamily="34" charset="-79"/>
              </a:rPr>
              <a:t>השאלה הזהה</a:t>
            </a:r>
          </a:p>
        </p:txBody>
      </p:sp>
      <p:sp>
        <p:nvSpPr>
          <p:cNvPr id="3" name="מציין מיקום תוכן 2"/>
          <p:cNvSpPr>
            <a:spLocks noGrp="1"/>
          </p:cNvSpPr>
          <p:nvPr>
            <p:ph idx="1"/>
          </p:nvPr>
        </p:nvSpPr>
        <p:spPr>
          <a:xfrm>
            <a:off x="1047206" y="2178322"/>
            <a:ext cx="10515600" cy="4351338"/>
          </a:xfrm>
        </p:spPr>
        <p:txBody>
          <a:bodyPr>
            <a:normAutofit fontScale="85000" lnSpcReduction="10000"/>
          </a:bodyPr>
          <a:lstStyle/>
          <a:p>
            <a:pPr marL="0" indent="0">
              <a:lnSpc>
                <a:spcPct val="150000"/>
              </a:lnSpc>
              <a:buNone/>
            </a:pPr>
            <a:r>
              <a:rPr lang="he-IL" sz="4800" dirty="0">
                <a:latin typeface="David" panose="020E0502060401010101" pitchFamily="34" charset="-79"/>
                <a:cs typeface="David" panose="020E0502060401010101" pitchFamily="34" charset="-79"/>
              </a:rPr>
              <a:t>מהי דמותה של מדינת היהודים העתידית, מהם ערכי היסוד והאידיאלים האוניברסליים עליהם תהיה מושתתת, ומה יהיה המייחד אותה כמדינת לאום יהודית שהינה חלק ממשפחת העמים ואומות העולם?</a:t>
            </a:r>
          </a:p>
        </p:txBody>
      </p:sp>
    </p:spTree>
    <p:extLst>
      <p:ext uri="{BB962C8B-B14F-4D97-AF65-F5344CB8AC3E}">
        <p14:creationId xmlns:p14="http://schemas.microsoft.com/office/powerpoint/2010/main" val="16341658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 descr="×ª××¦××ª ×ª××× × ×¢×××¨ ××¨× ×××××××¨"/>
          <p:cNvSpPr>
            <a:spLocks noGrp="1" noChangeAspect="1" noChangeArrowheads="1"/>
          </p:cNvSpPr>
          <p:nvPr>
            <p:ph idx="1"/>
          </p:nvPr>
        </p:nvSpPr>
        <p:spPr bwMode="auto">
          <a:xfrm>
            <a:off x="4721334" y="274320"/>
            <a:ext cx="7100552" cy="658368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rmAutofit/>
          </a:bodyPr>
          <a:lstStyle/>
          <a:p>
            <a:pPr marL="0" indent="0">
              <a:buNone/>
            </a:pPr>
            <a:r>
              <a:rPr lang="he-IL" sz="4000" u="sng" dirty="0">
                <a:solidFill>
                  <a:srgbClr val="C00000"/>
                </a:solidFill>
                <a:latin typeface="David" panose="020E0502060401010101" pitchFamily="34" charset="-79"/>
                <a:cs typeface="David" panose="020E0502060401010101" pitchFamily="34" charset="-79"/>
              </a:rPr>
              <a:t>תולדות חייו</a:t>
            </a:r>
          </a:p>
          <a:p>
            <a:pPr marL="0" indent="0">
              <a:buNone/>
            </a:pPr>
            <a:r>
              <a:rPr lang="he-IL" sz="3600" dirty="0">
                <a:solidFill>
                  <a:srgbClr val="002060"/>
                </a:solidFill>
                <a:latin typeface="David" panose="020E0502060401010101" pitchFamily="34" charset="-79"/>
                <a:cs typeface="David" panose="020E0502060401010101" pitchFamily="34" charset="-79"/>
              </a:rPr>
              <a:t>נולד ב-25 באפריל 1825</a:t>
            </a:r>
          </a:p>
          <a:p>
            <a:pPr marL="0" indent="0">
              <a:buNone/>
            </a:pPr>
            <a:r>
              <a:rPr lang="he-IL" sz="3600" dirty="0">
                <a:solidFill>
                  <a:srgbClr val="002060"/>
                </a:solidFill>
                <a:latin typeface="David" panose="020E0502060401010101" pitchFamily="34" charset="-79"/>
                <a:cs typeface="David" panose="020E0502060401010101" pitchFamily="34" charset="-79"/>
              </a:rPr>
              <a:t>למד בישיבת </a:t>
            </a:r>
            <a:r>
              <a:rPr lang="he-IL" sz="3600" dirty="0" err="1">
                <a:solidFill>
                  <a:srgbClr val="002060"/>
                </a:solidFill>
                <a:latin typeface="David" panose="020E0502060401010101" pitchFamily="34" charset="-79"/>
                <a:cs typeface="David" panose="020E0502060401010101" pitchFamily="34" charset="-79"/>
              </a:rPr>
              <a:t>וולוז'ין</a:t>
            </a:r>
            <a:endParaRPr lang="he-IL" sz="3600" dirty="0">
              <a:solidFill>
                <a:srgbClr val="002060"/>
              </a:solidFill>
              <a:latin typeface="David" panose="020E0502060401010101" pitchFamily="34" charset="-79"/>
              <a:cs typeface="David" panose="020E0502060401010101" pitchFamily="34" charset="-79"/>
            </a:endParaRPr>
          </a:p>
          <a:p>
            <a:pPr marL="0" indent="0">
              <a:buNone/>
            </a:pPr>
            <a:r>
              <a:rPr lang="he-IL" sz="3600" dirty="0">
                <a:solidFill>
                  <a:srgbClr val="002060"/>
                </a:solidFill>
                <a:latin typeface="David" panose="020E0502060401010101" pitchFamily="34" charset="-79"/>
                <a:cs typeface="David" panose="020E0502060401010101" pitchFamily="34" charset="-79"/>
              </a:rPr>
              <a:t>שימש ברבנות בעיירות בפולין ובליטא</a:t>
            </a:r>
          </a:p>
          <a:p>
            <a:pPr marL="0" indent="0">
              <a:buNone/>
            </a:pPr>
            <a:r>
              <a:rPr lang="he-IL" sz="3600" dirty="0">
                <a:solidFill>
                  <a:srgbClr val="002060"/>
                </a:solidFill>
                <a:latin typeface="David" panose="020E0502060401010101" pitchFamily="34" charset="-79"/>
                <a:cs typeface="David" panose="020E0502060401010101" pitchFamily="34" charset="-79"/>
              </a:rPr>
              <a:t>מראשי תנועת 'חיבת ציון'</a:t>
            </a:r>
          </a:p>
          <a:p>
            <a:pPr marL="0" indent="0">
              <a:buNone/>
            </a:pPr>
            <a:r>
              <a:rPr lang="he-IL" sz="3600" dirty="0">
                <a:solidFill>
                  <a:srgbClr val="002060"/>
                </a:solidFill>
                <a:latin typeface="David" panose="020E0502060401010101" pitchFamily="34" charset="-79"/>
                <a:cs typeface="David" panose="020E0502060401010101" pitchFamily="34" charset="-79"/>
              </a:rPr>
              <a:t>פעל ליישוב ארץ ישראל</a:t>
            </a:r>
          </a:p>
          <a:p>
            <a:pPr marL="0" indent="0">
              <a:buNone/>
            </a:pPr>
            <a:r>
              <a:rPr lang="he-IL" sz="3600" dirty="0">
                <a:solidFill>
                  <a:srgbClr val="002060"/>
                </a:solidFill>
                <a:latin typeface="David" panose="020E0502060401010101" pitchFamily="34" charset="-79"/>
                <a:cs typeface="David" panose="020E0502060401010101" pitchFamily="34" charset="-79"/>
              </a:rPr>
              <a:t>נפטר ב-10 ביוני 1898</a:t>
            </a:r>
          </a:p>
          <a:p>
            <a:pPr marL="0" indent="0">
              <a:buNone/>
            </a:pPr>
            <a:endParaRPr lang="he-IL" sz="3600" dirty="0">
              <a:solidFill>
                <a:srgbClr val="002060"/>
              </a:solidFill>
              <a:latin typeface="David" panose="020E0502060401010101" pitchFamily="34" charset="-79"/>
              <a:cs typeface="David" panose="020E0502060401010101" pitchFamily="34" charset="-79"/>
            </a:endParaRPr>
          </a:p>
        </p:txBody>
      </p:sp>
      <p:pic>
        <p:nvPicPr>
          <p:cNvPr id="1030" name="Picture 6" descr="×ª××¦××ª ×ª××× × ×¢×××¨ ××¨×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721334"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77789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מחבר ישר 4"/>
          <p:cNvCxnSpPr/>
          <p:nvPr/>
        </p:nvCxnSpPr>
        <p:spPr>
          <a:xfrm>
            <a:off x="912890" y="4960454"/>
            <a:ext cx="10592636" cy="8709"/>
          </a:xfrm>
          <a:prstGeom prst="line">
            <a:avLst/>
          </a:prstGeom>
          <a:ln w="63500" cap="rnd">
            <a:round/>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81368" y="5043185"/>
            <a:ext cx="1175658" cy="646331"/>
          </a:xfrm>
          <a:prstGeom prst="rect">
            <a:avLst/>
          </a:prstGeom>
          <a:noFill/>
        </p:spPr>
        <p:txBody>
          <a:bodyPr wrap="square" rtlCol="1">
            <a:spAutoFit/>
          </a:bodyPr>
          <a:lstStyle/>
          <a:p>
            <a:r>
              <a:rPr lang="he-IL" sz="3600" b="1" dirty="0">
                <a:solidFill>
                  <a:srgbClr val="FF0000"/>
                </a:solidFill>
                <a:latin typeface="David" panose="020E0502060401010101" pitchFamily="34" charset="-79"/>
                <a:cs typeface="David" panose="020E0502060401010101" pitchFamily="34" charset="-79"/>
              </a:rPr>
              <a:t>1800</a:t>
            </a:r>
          </a:p>
        </p:txBody>
      </p:sp>
      <p:sp>
        <p:nvSpPr>
          <p:cNvPr id="16" name="TextBox 15"/>
          <p:cNvSpPr txBox="1"/>
          <p:nvPr/>
        </p:nvSpPr>
        <p:spPr>
          <a:xfrm>
            <a:off x="10816042" y="5009581"/>
            <a:ext cx="1175658" cy="646331"/>
          </a:xfrm>
          <a:prstGeom prst="rect">
            <a:avLst/>
          </a:prstGeom>
          <a:noFill/>
        </p:spPr>
        <p:txBody>
          <a:bodyPr wrap="square" rtlCol="1">
            <a:spAutoFit/>
          </a:bodyPr>
          <a:lstStyle/>
          <a:p>
            <a:r>
              <a:rPr lang="he-IL" sz="3600" b="1" dirty="0">
                <a:solidFill>
                  <a:srgbClr val="FF0000"/>
                </a:solidFill>
                <a:latin typeface="David" panose="020E0502060401010101" pitchFamily="34" charset="-79"/>
                <a:cs typeface="David" panose="020E0502060401010101" pitchFamily="34" charset="-79"/>
              </a:rPr>
              <a:t>1904</a:t>
            </a:r>
          </a:p>
        </p:txBody>
      </p:sp>
      <p:sp>
        <p:nvSpPr>
          <p:cNvPr id="17" name="סוגר מרובע שמאלי 16"/>
          <p:cNvSpPr/>
          <p:nvPr/>
        </p:nvSpPr>
        <p:spPr>
          <a:xfrm rot="16200000" flipH="1">
            <a:off x="5930101" y="1398392"/>
            <a:ext cx="331797" cy="6518367"/>
          </a:xfrm>
          <a:prstGeom prst="leftBracket">
            <a:avLst/>
          </a:prstGeom>
          <a:ln w="50800">
            <a:solidFill>
              <a:schemeClr val="accent6"/>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18" name="TextBox 17"/>
          <p:cNvSpPr txBox="1"/>
          <p:nvPr/>
        </p:nvSpPr>
        <p:spPr>
          <a:xfrm>
            <a:off x="3222885" y="3979456"/>
            <a:ext cx="5876145" cy="523220"/>
          </a:xfrm>
          <a:prstGeom prst="rect">
            <a:avLst/>
          </a:prstGeom>
          <a:noFill/>
        </p:spPr>
        <p:txBody>
          <a:bodyPr wrap="square" rtlCol="1">
            <a:spAutoFit/>
          </a:bodyPr>
          <a:lstStyle/>
          <a:p>
            <a:pPr algn="ctr"/>
            <a:r>
              <a:rPr lang="he-IL" sz="2800" dirty="0">
                <a:solidFill>
                  <a:srgbClr val="002060"/>
                </a:solidFill>
                <a:latin typeface="David" panose="020E0502060401010101" pitchFamily="34" charset="-79"/>
                <a:cs typeface="David" panose="020E0502060401010101" pitchFamily="34" charset="-79"/>
              </a:rPr>
              <a:t>יהודה לייב </a:t>
            </a:r>
            <a:r>
              <a:rPr lang="he-IL" sz="2800" dirty="0" err="1">
                <a:solidFill>
                  <a:srgbClr val="002060"/>
                </a:solidFill>
                <a:latin typeface="David" panose="020E0502060401010101" pitchFamily="34" charset="-79"/>
                <a:cs typeface="David" panose="020E0502060401010101" pitchFamily="34" charset="-79"/>
              </a:rPr>
              <a:t>פינסקר</a:t>
            </a:r>
            <a:r>
              <a:rPr lang="he-IL" sz="2800" dirty="0">
                <a:solidFill>
                  <a:srgbClr val="002060"/>
                </a:solidFill>
                <a:latin typeface="David" panose="020E0502060401010101" pitchFamily="34" charset="-79"/>
                <a:cs typeface="David" panose="020E0502060401010101" pitchFamily="34" charset="-79"/>
              </a:rPr>
              <a:t> 1821-1891</a:t>
            </a:r>
          </a:p>
        </p:txBody>
      </p:sp>
      <p:cxnSp>
        <p:nvCxnSpPr>
          <p:cNvPr id="20" name="מחבר ישר 19"/>
          <p:cNvCxnSpPr/>
          <p:nvPr/>
        </p:nvCxnSpPr>
        <p:spPr>
          <a:xfrm flipH="1">
            <a:off x="10103370" y="2150660"/>
            <a:ext cx="0" cy="2818151"/>
          </a:xfrm>
          <a:prstGeom prst="line">
            <a:avLst/>
          </a:prstGeom>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9355183" y="657339"/>
            <a:ext cx="1558978" cy="1569660"/>
          </a:xfrm>
          <a:prstGeom prst="rect">
            <a:avLst/>
          </a:prstGeom>
          <a:noFill/>
        </p:spPr>
        <p:txBody>
          <a:bodyPr wrap="square" rtlCol="1">
            <a:spAutoFit/>
          </a:bodyPr>
          <a:lstStyle/>
          <a:p>
            <a:pPr algn="ctr"/>
            <a:r>
              <a:rPr lang="he-IL" sz="2400" dirty="0">
                <a:solidFill>
                  <a:schemeClr val="accent1">
                    <a:lumMod val="75000"/>
                  </a:schemeClr>
                </a:solidFill>
                <a:latin typeface="David" panose="020E0502060401010101" pitchFamily="34" charset="-79"/>
                <a:cs typeface="David" panose="020E0502060401010101" pitchFamily="34" charset="-79"/>
              </a:rPr>
              <a:t>הקונגרס הציוני הראשון 1897</a:t>
            </a:r>
          </a:p>
        </p:txBody>
      </p:sp>
      <p:cxnSp>
        <p:nvCxnSpPr>
          <p:cNvPr id="23" name="מחבר ישר 22"/>
          <p:cNvCxnSpPr/>
          <p:nvPr/>
        </p:nvCxnSpPr>
        <p:spPr>
          <a:xfrm flipH="1">
            <a:off x="8576872" y="2150660"/>
            <a:ext cx="0" cy="2818151"/>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7764904" y="1002109"/>
            <a:ext cx="1558978" cy="1200329"/>
          </a:xfrm>
          <a:prstGeom prst="rect">
            <a:avLst/>
          </a:prstGeom>
          <a:noFill/>
        </p:spPr>
        <p:txBody>
          <a:bodyPr wrap="square" rtlCol="1">
            <a:spAutoFit/>
          </a:bodyPr>
          <a:lstStyle/>
          <a:p>
            <a:pPr algn="ctr"/>
            <a:r>
              <a:rPr lang="he-IL" sz="2400" dirty="0">
                <a:solidFill>
                  <a:schemeClr val="accent1">
                    <a:lumMod val="75000"/>
                  </a:schemeClr>
                </a:solidFill>
                <a:latin typeface="David" panose="020E0502060401010101" pitchFamily="34" charset="-79"/>
                <a:cs typeface="David" panose="020E0502060401010101" pitchFamily="34" charset="-79"/>
              </a:rPr>
              <a:t>ועידת </a:t>
            </a:r>
            <a:r>
              <a:rPr lang="he-IL" sz="2400" dirty="0" err="1">
                <a:solidFill>
                  <a:schemeClr val="accent1">
                    <a:lumMod val="75000"/>
                  </a:schemeClr>
                </a:solidFill>
                <a:latin typeface="David" panose="020E0502060401010101" pitchFamily="34" charset="-79"/>
                <a:cs typeface="David" panose="020E0502060401010101" pitchFamily="34" charset="-79"/>
              </a:rPr>
              <a:t>קטוביץ</a:t>
            </a:r>
            <a:r>
              <a:rPr lang="he-IL" sz="2400" dirty="0">
                <a:solidFill>
                  <a:schemeClr val="accent1">
                    <a:lumMod val="75000"/>
                  </a:schemeClr>
                </a:solidFill>
                <a:latin typeface="David" panose="020E0502060401010101" pitchFamily="34" charset="-79"/>
                <a:cs typeface="David" panose="020E0502060401010101" pitchFamily="34" charset="-79"/>
              </a:rPr>
              <a:t> 1884</a:t>
            </a:r>
          </a:p>
        </p:txBody>
      </p:sp>
      <p:sp>
        <p:nvSpPr>
          <p:cNvPr id="27" name="סוגר מרובע שמאלי 26"/>
          <p:cNvSpPr/>
          <p:nvPr/>
        </p:nvSpPr>
        <p:spPr>
          <a:xfrm rot="16200000" flipH="1">
            <a:off x="9125230" y="1685438"/>
            <a:ext cx="266203" cy="4335968"/>
          </a:xfrm>
          <a:prstGeom prst="leftBracket">
            <a:avLst/>
          </a:prstGeom>
          <a:ln w="50800">
            <a:solidFill>
              <a:schemeClr val="accent6"/>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29" name="TextBox 28"/>
          <p:cNvSpPr txBox="1"/>
          <p:nvPr/>
        </p:nvSpPr>
        <p:spPr>
          <a:xfrm>
            <a:off x="5937952" y="3238705"/>
            <a:ext cx="5876145" cy="523220"/>
          </a:xfrm>
          <a:prstGeom prst="rect">
            <a:avLst/>
          </a:prstGeom>
          <a:noFill/>
        </p:spPr>
        <p:txBody>
          <a:bodyPr wrap="square" rtlCol="1">
            <a:spAutoFit/>
          </a:bodyPr>
          <a:lstStyle/>
          <a:p>
            <a:pPr algn="ctr"/>
            <a:r>
              <a:rPr lang="he-IL" sz="2800" dirty="0">
                <a:solidFill>
                  <a:srgbClr val="002060"/>
                </a:solidFill>
                <a:latin typeface="David" panose="020E0502060401010101" pitchFamily="34" charset="-79"/>
                <a:cs typeface="David" panose="020E0502060401010101" pitchFamily="34" charset="-79"/>
              </a:rPr>
              <a:t>בנימין זאב הרצל 1860-1905</a:t>
            </a:r>
          </a:p>
        </p:txBody>
      </p:sp>
      <p:sp>
        <p:nvSpPr>
          <p:cNvPr id="30" name="סוגר מרובע שמאלי 29"/>
          <p:cNvSpPr/>
          <p:nvPr/>
        </p:nvSpPr>
        <p:spPr>
          <a:xfrm rot="16200000" flipH="1">
            <a:off x="6597003" y="-524183"/>
            <a:ext cx="303313" cy="7129147"/>
          </a:xfrm>
          <a:prstGeom prst="leftBracket">
            <a:avLst/>
          </a:prstGeom>
          <a:ln w="50800">
            <a:solidFill>
              <a:schemeClr val="accent6"/>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31" name="TextBox 30"/>
          <p:cNvSpPr txBox="1"/>
          <p:nvPr/>
        </p:nvSpPr>
        <p:spPr>
          <a:xfrm>
            <a:off x="3929919" y="2378011"/>
            <a:ext cx="5876145" cy="523220"/>
          </a:xfrm>
          <a:prstGeom prst="rect">
            <a:avLst/>
          </a:prstGeom>
          <a:noFill/>
        </p:spPr>
        <p:txBody>
          <a:bodyPr wrap="square" rtlCol="1">
            <a:spAutoFit/>
          </a:bodyPr>
          <a:lstStyle/>
          <a:p>
            <a:pPr algn="ctr"/>
            <a:r>
              <a:rPr lang="he-IL" sz="2800" dirty="0">
                <a:solidFill>
                  <a:srgbClr val="002060"/>
                </a:solidFill>
                <a:latin typeface="David" panose="020E0502060401010101" pitchFamily="34" charset="-79"/>
                <a:cs typeface="David" panose="020E0502060401010101" pitchFamily="34" charset="-79"/>
              </a:rPr>
              <a:t>הרב שמואל </a:t>
            </a:r>
            <a:r>
              <a:rPr lang="he-IL" sz="2800" dirty="0" err="1">
                <a:solidFill>
                  <a:srgbClr val="002060"/>
                </a:solidFill>
                <a:latin typeface="David" panose="020E0502060401010101" pitchFamily="34" charset="-79"/>
                <a:cs typeface="David" panose="020E0502060401010101" pitchFamily="34" charset="-79"/>
              </a:rPr>
              <a:t>מוהליבר</a:t>
            </a:r>
            <a:r>
              <a:rPr lang="he-IL" sz="2800" dirty="0">
                <a:solidFill>
                  <a:srgbClr val="002060"/>
                </a:solidFill>
                <a:latin typeface="David" panose="020E0502060401010101" pitchFamily="34" charset="-79"/>
                <a:cs typeface="David" panose="020E0502060401010101" pitchFamily="34" charset="-79"/>
              </a:rPr>
              <a:t> 1825-1898</a:t>
            </a:r>
          </a:p>
        </p:txBody>
      </p:sp>
      <p:cxnSp>
        <p:nvCxnSpPr>
          <p:cNvPr id="32" name="מחבר ישר 31"/>
          <p:cNvCxnSpPr/>
          <p:nvPr/>
        </p:nvCxnSpPr>
        <p:spPr>
          <a:xfrm>
            <a:off x="9977015" y="4960454"/>
            <a:ext cx="0" cy="496393"/>
          </a:xfrm>
          <a:prstGeom prst="line">
            <a:avLst/>
          </a:prstGeom>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9197526" y="5339280"/>
            <a:ext cx="1558978" cy="1569660"/>
          </a:xfrm>
          <a:prstGeom prst="rect">
            <a:avLst/>
          </a:prstGeom>
          <a:noFill/>
        </p:spPr>
        <p:txBody>
          <a:bodyPr wrap="square" rtlCol="1">
            <a:spAutoFit/>
          </a:bodyPr>
          <a:lstStyle/>
          <a:p>
            <a:pPr algn="ctr"/>
            <a:r>
              <a:rPr lang="he-IL" sz="2400" dirty="0">
                <a:solidFill>
                  <a:schemeClr val="accent1">
                    <a:lumMod val="75000"/>
                  </a:schemeClr>
                </a:solidFill>
                <a:latin typeface="David" panose="020E0502060401010101" pitchFamily="34" charset="-79"/>
                <a:cs typeface="David" panose="020E0502060401010101" pitchFamily="34" charset="-79"/>
              </a:rPr>
              <a:t>תחילת הציונות המדינית 1896</a:t>
            </a:r>
          </a:p>
        </p:txBody>
      </p:sp>
      <p:pic>
        <p:nvPicPr>
          <p:cNvPr id="1026" name="Picture 2" descr="Theodor Herz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72582" y="1718989"/>
            <a:ext cx="1492701" cy="198902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insk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57589" y="2287005"/>
            <a:ext cx="1438094" cy="2171427"/>
          </a:xfrm>
          <a:prstGeom prst="rect">
            <a:avLst/>
          </a:prstGeom>
          <a:noFill/>
          <a:extLst>
            <a:ext uri="{909E8E84-426E-40DD-AFC4-6F175D3DCCD1}">
              <a14:hiddenFill xmlns:a14="http://schemas.microsoft.com/office/drawing/2010/main">
                <a:solidFill>
                  <a:srgbClr val="FFFFFF"/>
                </a:solidFill>
              </a14:hiddenFill>
            </a:ext>
          </a:extLst>
        </p:spPr>
      </p:pic>
      <p:pic>
        <p:nvPicPr>
          <p:cNvPr id="48" name="Picture 6" descr="×ª××¦××ª ×ª××× × ×¢×××¨ ××¨×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44330" y="870919"/>
            <a:ext cx="1357026" cy="19711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6560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 descr="×ª××¦××ª ×ª××× × ×¢×××¨ ××¨× ×××××××¨"/>
          <p:cNvSpPr>
            <a:spLocks noGrp="1" noChangeAspect="1" noChangeArrowheads="1"/>
          </p:cNvSpPr>
          <p:nvPr>
            <p:ph idx="1"/>
          </p:nvPr>
        </p:nvSpPr>
        <p:spPr bwMode="auto">
          <a:xfrm>
            <a:off x="1306286" y="274320"/>
            <a:ext cx="10515600" cy="6021977"/>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rmAutofit fontScale="85000" lnSpcReduction="20000"/>
          </a:bodyPr>
          <a:lstStyle/>
          <a:p>
            <a:pPr marL="0" indent="0">
              <a:lnSpc>
                <a:spcPct val="200000"/>
              </a:lnSpc>
              <a:buNone/>
            </a:pPr>
            <a:r>
              <a:rPr lang="he-IL" sz="4000" u="sng" dirty="0">
                <a:solidFill>
                  <a:srgbClr val="C00000"/>
                </a:solidFill>
                <a:latin typeface="David" panose="020E0502060401010101" pitchFamily="34" charset="-79"/>
                <a:cs typeface="David" panose="020E0502060401010101" pitchFamily="34" charset="-79"/>
              </a:rPr>
              <a:t>עקרונות גישתו - "איש הביניים"</a:t>
            </a:r>
            <a:endParaRPr lang="he-IL" sz="3600" dirty="0">
              <a:solidFill>
                <a:srgbClr val="002060"/>
              </a:solidFill>
              <a:latin typeface="David" panose="020E0502060401010101" pitchFamily="34" charset="-79"/>
              <a:cs typeface="David" panose="020E0502060401010101" pitchFamily="34" charset="-79"/>
            </a:endParaRPr>
          </a:p>
          <a:p>
            <a:pPr>
              <a:lnSpc>
                <a:spcPct val="200000"/>
              </a:lnSpc>
            </a:pPr>
            <a:r>
              <a:rPr lang="he-IL" sz="3600" dirty="0">
                <a:solidFill>
                  <a:srgbClr val="002060"/>
                </a:solidFill>
                <a:latin typeface="David" panose="020E0502060401010101" pitchFamily="34" charset="-79"/>
                <a:cs typeface="David" panose="020E0502060401010101" pitchFamily="34" charset="-79"/>
              </a:rPr>
              <a:t>אחדות</a:t>
            </a:r>
          </a:p>
          <a:p>
            <a:pPr>
              <a:lnSpc>
                <a:spcPct val="200000"/>
              </a:lnSpc>
            </a:pPr>
            <a:r>
              <a:rPr lang="he-IL" sz="3600" dirty="0">
                <a:solidFill>
                  <a:srgbClr val="002060"/>
                </a:solidFill>
                <a:latin typeface="David" panose="020E0502060401010101" pitchFamily="34" charset="-79"/>
                <a:cs typeface="David" panose="020E0502060401010101" pitchFamily="34" charset="-79"/>
              </a:rPr>
              <a:t>שמירת תורה</a:t>
            </a:r>
          </a:p>
          <a:p>
            <a:pPr>
              <a:lnSpc>
                <a:spcPct val="200000"/>
              </a:lnSpc>
            </a:pPr>
            <a:r>
              <a:rPr lang="he-IL" sz="3600" dirty="0">
                <a:solidFill>
                  <a:srgbClr val="002060"/>
                </a:solidFill>
                <a:latin typeface="David" panose="020E0502060401010101" pitchFamily="34" charset="-79"/>
                <a:cs typeface="David" panose="020E0502060401010101" pitchFamily="34" charset="-79"/>
              </a:rPr>
              <a:t>התפרנסות מיגיע כפיים</a:t>
            </a:r>
          </a:p>
          <a:p>
            <a:pPr>
              <a:lnSpc>
                <a:spcPct val="200000"/>
              </a:lnSpc>
            </a:pPr>
            <a:r>
              <a:rPr lang="he-IL" sz="3600" dirty="0">
                <a:solidFill>
                  <a:srgbClr val="002060"/>
                </a:solidFill>
                <a:latin typeface="David" panose="020E0502060401010101" pitchFamily="34" charset="-79"/>
                <a:cs typeface="David" panose="020E0502060401010101" pitchFamily="34" charset="-79"/>
              </a:rPr>
              <a:t>יראה והשכלה</a:t>
            </a:r>
          </a:p>
          <a:p>
            <a:pPr>
              <a:lnSpc>
                <a:spcPct val="200000"/>
              </a:lnSpc>
            </a:pPr>
            <a:r>
              <a:rPr lang="he-IL" sz="3600" dirty="0">
                <a:solidFill>
                  <a:srgbClr val="002060"/>
                </a:solidFill>
                <a:latin typeface="David" panose="020E0502060401010101" pitchFamily="34" charset="-79"/>
                <a:cs typeface="David" panose="020E0502060401010101" pitchFamily="34" charset="-79"/>
              </a:rPr>
              <a:t>יישוב ארץ ישראל</a:t>
            </a:r>
          </a:p>
          <a:p>
            <a:pPr marL="0" indent="0">
              <a:lnSpc>
                <a:spcPct val="200000"/>
              </a:lnSpc>
              <a:buNone/>
            </a:pPr>
            <a:endParaRPr lang="he-IL" sz="3600" dirty="0">
              <a:solidFill>
                <a:srgbClr val="002060"/>
              </a:solidFill>
              <a:latin typeface="David" panose="020E0502060401010101" pitchFamily="34" charset="-79"/>
              <a:cs typeface="David" panose="020E0502060401010101" pitchFamily="34" charset="-79"/>
            </a:endParaRPr>
          </a:p>
          <a:p>
            <a:pPr marL="0" indent="0">
              <a:lnSpc>
                <a:spcPct val="200000"/>
              </a:lnSpc>
              <a:buNone/>
            </a:pPr>
            <a:endParaRPr lang="he-IL" sz="3600" dirty="0">
              <a:solidFill>
                <a:srgbClr val="002060"/>
              </a:solidFill>
              <a:latin typeface="David" panose="020E0502060401010101" pitchFamily="34" charset="-79"/>
              <a:cs typeface="David" panose="020E0502060401010101" pitchFamily="34" charset="-79"/>
            </a:endParaRPr>
          </a:p>
        </p:txBody>
      </p:sp>
      <p:pic>
        <p:nvPicPr>
          <p:cNvPr id="1030" name="Picture 6" descr="×ª××¦××ª ×ª××× × ×¢×××¨ ××¨×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06286" cy="18974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2926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 descr="×ª××¦××ª ×ª××× × ×¢×××¨ ××¨× ×××××××¨"/>
          <p:cNvSpPr>
            <a:spLocks noGrp="1" noChangeAspect="1" noChangeArrowheads="1"/>
          </p:cNvSpPr>
          <p:nvPr>
            <p:ph idx="1"/>
          </p:nvPr>
        </p:nvSpPr>
        <p:spPr bwMode="auto">
          <a:xfrm>
            <a:off x="1306286" y="274320"/>
            <a:ext cx="10515600" cy="658368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rmAutofit/>
          </a:bodyPr>
          <a:lstStyle/>
          <a:p>
            <a:pPr marL="0" indent="0">
              <a:lnSpc>
                <a:spcPct val="200000"/>
              </a:lnSpc>
              <a:buNone/>
            </a:pPr>
            <a:r>
              <a:rPr lang="he-IL" sz="4000" u="sng" dirty="0">
                <a:solidFill>
                  <a:srgbClr val="C00000"/>
                </a:solidFill>
                <a:latin typeface="David" panose="020E0502060401010101" pitchFamily="34" charset="-79"/>
                <a:cs typeface="David" panose="020E0502060401010101" pitchFamily="34" charset="-79"/>
              </a:rPr>
              <a:t>יסודות החברה המשתקפים מהגותו - </a:t>
            </a:r>
            <a:r>
              <a:rPr lang="he-IL" sz="4000" b="1" u="sng" dirty="0">
                <a:solidFill>
                  <a:srgbClr val="C00000"/>
                </a:solidFill>
                <a:latin typeface="David" panose="020E0502060401010101" pitchFamily="34" charset="-79"/>
                <a:cs typeface="David" panose="020E0502060401010101" pitchFamily="34" charset="-79"/>
              </a:rPr>
              <a:t>אחדות</a:t>
            </a:r>
            <a:r>
              <a:rPr lang="he-IL" sz="4000" u="sng" dirty="0">
                <a:solidFill>
                  <a:srgbClr val="C00000"/>
                </a:solidFill>
                <a:latin typeface="David" panose="020E0502060401010101" pitchFamily="34" charset="-79"/>
                <a:cs typeface="David" panose="020E0502060401010101" pitchFamily="34" charset="-79"/>
              </a:rPr>
              <a:t> </a:t>
            </a:r>
          </a:p>
          <a:p>
            <a:pPr marL="0" indent="0" algn="just">
              <a:lnSpc>
                <a:spcPct val="200000"/>
              </a:lnSpc>
              <a:buNone/>
            </a:pPr>
            <a:r>
              <a:rPr lang="he-IL" sz="3600" dirty="0">
                <a:solidFill>
                  <a:srgbClr val="002060"/>
                </a:solidFill>
                <a:latin typeface="Guttman-Aram" panose="02010401010101010101" pitchFamily="2" charset="-79"/>
                <a:cs typeface="Guttman-Aram" panose="02010401010101010101" pitchFamily="2" charset="-79"/>
              </a:rPr>
              <a:t>"נחוץ לתקן אשר "בני ציון" יחיו ביניהם באהבה ובאחווה גמורה אף כי המה חלוקים בדעותיהם בדברים שבין אדם למקום, ואף שיימצאו אנשים אשר יחזיקו את חבריהם לפורצי גדר" </a:t>
            </a:r>
            <a:r>
              <a:rPr lang="he-IL" sz="3600" dirty="0">
                <a:solidFill>
                  <a:srgbClr val="002060"/>
                </a:solidFill>
                <a:latin typeface="David" panose="020E0502060401010101" pitchFamily="34" charset="-79"/>
                <a:cs typeface="David" panose="020E0502060401010101" pitchFamily="34" charset="-79"/>
              </a:rPr>
              <a:t>(מתוך דבריו לבאי הקונגרס הציוני הראשון)</a:t>
            </a:r>
            <a:endParaRPr lang="he-IL" sz="3200" dirty="0">
              <a:solidFill>
                <a:srgbClr val="002060"/>
              </a:solidFill>
              <a:latin typeface="David" panose="020E0502060401010101" pitchFamily="34" charset="-79"/>
              <a:cs typeface="David" panose="020E0502060401010101" pitchFamily="34" charset="-79"/>
            </a:endParaRPr>
          </a:p>
          <a:p>
            <a:pPr marL="0" indent="0" algn="just">
              <a:lnSpc>
                <a:spcPct val="200000"/>
              </a:lnSpc>
              <a:buNone/>
            </a:pPr>
            <a:endParaRPr lang="he-IL" sz="3600" dirty="0">
              <a:solidFill>
                <a:srgbClr val="002060"/>
              </a:solidFill>
              <a:latin typeface="Guttman-Aram" panose="02010401010101010101" pitchFamily="2" charset="-79"/>
              <a:cs typeface="Guttman-Aram" panose="02010401010101010101" pitchFamily="2" charset="-79"/>
            </a:endParaRPr>
          </a:p>
          <a:p>
            <a:pPr marL="0" indent="0">
              <a:lnSpc>
                <a:spcPct val="200000"/>
              </a:lnSpc>
              <a:buNone/>
            </a:pPr>
            <a:endParaRPr lang="he-IL" sz="3600" dirty="0">
              <a:solidFill>
                <a:srgbClr val="002060"/>
              </a:solidFill>
              <a:latin typeface="David" panose="020E0502060401010101" pitchFamily="34" charset="-79"/>
              <a:cs typeface="David" panose="020E0502060401010101" pitchFamily="34" charset="-79"/>
            </a:endParaRPr>
          </a:p>
        </p:txBody>
      </p:sp>
      <p:pic>
        <p:nvPicPr>
          <p:cNvPr id="1030" name="Picture 6" descr="×ª××¦××ª ×ª××× × ×¢×××¨ ××¨×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06286" cy="18974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1120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 descr="×ª××¦××ª ×ª××× × ×¢×××¨ ××¨× ×××××××¨"/>
          <p:cNvSpPr>
            <a:spLocks noGrp="1" noChangeAspect="1" noChangeArrowheads="1"/>
          </p:cNvSpPr>
          <p:nvPr>
            <p:ph idx="1"/>
          </p:nvPr>
        </p:nvSpPr>
        <p:spPr bwMode="auto">
          <a:xfrm>
            <a:off x="1306286" y="274320"/>
            <a:ext cx="10515600" cy="658368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rmAutofit fontScale="85000" lnSpcReduction="10000"/>
          </a:bodyPr>
          <a:lstStyle/>
          <a:p>
            <a:pPr marL="0" indent="0">
              <a:lnSpc>
                <a:spcPct val="200000"/>
              </a:lnSpc>
              <a:buNone/>
            </a:pPr>
            <a:r>
              <a:rPr lang="he-IL" sz="4300" u="sng" dirty="0">
                <a:solidFill>
                  <a:srgbClr val="C00000"/>
                </a:solidFill>
                <a:latin typeface="David" panose="020E0502060401010101" pitchFamily="34" charset="-79"/>
                <a:cs typeface="David" panose="020E0502060401010101" pitchFamily="34" charset="-79"/>
              </a:rPr>
              <a:t>יסודות החברה המשתקפים מהגותו - </a:t>
            </a:r>
            <a:r>
              <a:rPr lang="he-IL" sz="4300" b="1" u="sng" dirty="0">
                <a:solidFill>
                  <a:srgbClr val="C00000"/>
                </a:solidFill>
                <a:latin typeface="David" panose="020E0502060401010101" pitchFamily="34" charset="-79"/>
                <a:cs typeface="David" panose="020E0502060401010101" pitchFamily="34" charset="-79"/>
              </a:rPr>
              <a:t>שמירת תורה </a:t>
            </a:r>
          </a:p>
          <a:p>
            <a:pPr marL="0" indent="0" algn="just">
              <a:lnSpc>
                <a:spcPct val="200000"/>
              </a:lnSpc>
              <a:buNone/>
            </a:pPr>
            <a:r>
              <a:rPr lang="he-IL" sz="3900" dirty="0">
                <a:solidFill>
                  <a:srgbClr val="002060"/>
                </a:solidFill>
                <a:latin typeface="Guttman-Aram" panose="02010401010101010101" pitchFamily="2" charset="-79"/>
                <a:cs typeface="Guttman-Aram" panose="02010401010101010101" pitchFamily="2" charset="-79"/>
              </a:rPr>
              <a:t>"יסוד חיבת ציון הוא לנצור את התורה כפי שהיא מורשה לנו דור </a:t>
            </a:r>
            <a:r>
              <a:rPr lang="he-IL" sz="3900" dirty="0" err="1">
                <a:solidFill>
                  <a:srgbClr val="002060"/>
                </a:solidFill>
                <a:latin typeface="Guttman-Aram" panose="02010401010101010101" pitchFamily="2" charset="-79"/>
                <a:cs typeface="Guttman-Aram" panose="02010401010101010101" pitchFamily="2" charset="-79"/>
              </a:rPr>
              <a:t>דור</a:t>
            </a:r>
            <a:r>
              <a:rPr lang="he-IL" sz="3900" dirty="0">
                <a:solidFill>
                  <a:srgbClr val="002060"/>
                </a:solidFill>
                <a:latin typeface="Guttman-Aram" panose="02010401010101010101" pitchFamily="2" charset="-79"/>
                <a:cs typeface="Guttman-Aram" panose="02010401010101010101" pitchFamily="2" charset="-79"/>
              </a:rPr>
              <a:t> בלי כל גרעון ותוספת. אינני מכוון בזה להוכיח לאנשים פרטיים יחידים בהנהגתם, כי אם הנני אומר זאת בדרך כלל, כי תורתנו שהיא מקור חיינו צריכה להיות יסוד </a:t>
            </a:r>
            <a:r>
              <a:rPr lang="he-IL" sz="3900" dirty="0" err="1">
                <a:solidFill>
                  <a:srgbClr val="002060"/>
                </a:solidFill>
                <a:latin typeface="Guttman-Aram" panose="02010401010101010101" pitchFamily="2" charset="-79"/>
                <a:cs typeface="Guttman-Aram" panose="02010401010101010101" pitchFamily="2" charset="-79"/>
              </a:rPr>
              <a:t>תחיתנו</a:t>
            </a:r>
            <a:r>
              <a:rPr lang="he-IL" sz="3900" dirty="0">
                <a:solidFill>
                  <a:srgbClr val="002060"/>
                </a:solidFill>
                <a:latin typeface="Guttman-Aram" panose="02010401010101010101" pitchFamily="2" charset="-79"/>
                <a:cs typeface="Guttman-Aram" panose="02010401010101010101" pitchFamily="2" charset="-79"/>
              </a:rPr>
              <a:t> בארץ אבותינו" </a:t>
            </a:r>
            <a:r>
              <a:rPr lang="he-IL" sz="4000" dirty="0">
                <a:solidFill>
                  <a:srgbClr val="002060"/>
                </a:solidFill>
                <a:latin typeface="David" panose="020E0502060401010101" pitchFamily="34" charset="-79"/>
                <a:cs typeface="David" panose="020E0502060401010101" pitchFamily="34" charset="-79"/>
              </a:rPr>
              <a:t>(מתוך דבריו לבאי הקונגרס הציוני הראשון)</a:t>
            </a:r>
            <a:endParaRPr lang="he-IL" sz="3600" dirty="0">
              <a:solidFill>
                <a:srgbClr val="002060"/>
              </a:solidFill>
              <a:latin typeface="David" panose="020E0502060401010101" pitchFamily="34" charset="-79"/>
              <a:cs typeface="David" panose="020E0502060401010101" pitchFamily="34" charset="-79"/>
            </a:endParaRPr>
          </a:p>
          <a:p>
            <a:pPr marL="0" indent="0" algn="just">
              <a:lnSpc>
                <a:spcPct val="200000"/>
              </a:lnSpc>
              <a:buNone/>
            </a:pPr>
            <a:endParaRPr lang="he-IL" sz="3900" dirty="0">
              <a:solidFill>
                <a:srgbClr val="002060"/>
              </a:solidFill>
              <a:latin typeface="Guttman-Aram" panose="02010401010101010101" pitchFamily="2" charset="-79"/>
              <a:cs typeface="Guttman-Aram" panose="02010401010101010101" pitchFamily="2" charset="-79"/>
            </a:endParaRPr>
          </a:p>
          <a:p>
            <a:pPr marL="0" indent="0">
              <a:lnSpc>
                <a:spcPct val="200000"/>
              </a:lnSpc>
              <a:buNone/>
            </a:pPr>
            <a:endParaRPr lang="he-IL" sz="3600" dirty="0">
              <a:solidFill>
                <a:srgbClr val="002060"/>
              </a:solidFill>
              <a:latin typeface="David" panose="020E0502060401010101" pitchFamily="34" charset="-79"/>
              <a:cs typeface="David" panose="020E0502060401010101" pitchFamily="34" charset="-79"/>
            </a:endParaRPr>
          </a:p>
        </p:txBody>
      </p:sp>
      <p:pic>
        <p:nvPicPr>
          <p:cNvPr id="1030" name="Picture 6" descr="×ª××¦××ª ×ª××× × ×¢×××¨ ××¨×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06286" cy="18974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0151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 descr="×ª××¦××ª ×ª××× × ×¢×××¨ ××¨× ×××××××¨"/>
          <p:cNvSpPr>
            <a:spLocks noGrp="1" noChangeAspect="1" noChangeArrowheads="1"/>
          </p:cNvSpPr>
          <p:nvPr>
            <p:ph idx="1"/>
          </p:nvPr>
        </p:nvSpPr>
        <p:spPr bwMode="auto">
          <a:xfrm>
            <a:off x="1306286" y="274320"/>
            <a:ext cx="10515600" cy="658368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rmAutofit fontScale="85000" lnSpcReduction="10000"/>
          </a:bodyPr>
          <a:lstStyle/>
          <a:p>
            <a:pPr marL="0" indent="0">
              <a:lnSpc>
                <a:spcPct val="200000"/>
              </a:lnSpc>
              <a:buNone/>
            </a:pPr>
            <a:r>
              <a:rPr lang="he-IL" sz="4300" u="sng" dirty="0">
                <a:solidFill>
                  <a:srgbClr val="C00000"/>
                </a:solidFill>
                <a:latin typeface="David" panose="020E0502060401010101" pitchFamily="34" charset="-79"/>
                <a:cs typeface="David" panose="020E0502060401010101" pitchFamily="34" charset="-79"/>
              </a:rPr>
              <a:t>יסודות החברה המשתקפים מהגותו - </a:t>
            </a:r>
            <a:r>
              <a:rPr lang="he-IL" sz="4300" b="1" u="sng" dirty="0">
                <a:solidFill>
                  <a:srgbClr val="C00000"/>
                </a:solidFill>
                <a:latin typeface="David" panose="020E0502060401010101" pitchFamily="34" charset="-79"/>
                <a:cs typeface="David" panose="020E0502060401010101" pitchFamily="34" charset="-79"/>
              </a:rPr>
              <a:t>פרנסה </a:t>
            </a:r>
          </a:p>
          <a:p>
            <a:pPr marL="0" indent="0" algn="just">
              <a:lnSpc>
                <a:spcPct val="200000"/>
              </a:lnSpc>
              <a:buNone/>
            </a:pPr>
            <a:r>
              <a:rPr lang="he-IL" sz="3900" dirty="0">
                <a:solidFill>
                  <a:srgbClr val="002060"/>
                </a:solidFill>
                <a:latin typeface="Guttman-Aram" panose="02010401010101010101" pitchFamily="2" charset="-79"/>
                <a:cs typeface="Guttman-Aram" panose="02010401010101010101" pitchFamily="2" charset="-79"/>
              </a:rPr>
              <a:t>"מכל דברי האמת האלה נתבאר כי יתרון רב לחרושת המעשה על חכמת לב, ומדוע זה מאסו בני עמנו בכל מלאכת יד? אבותינו הראשונים היו עובדי אדמה ורועי צאן, מגדולי חכמי התלמוד ז"ל היו בעלי מלאכות שונות, וכל זה לא האפיל על זוהר מעלתם" </a:t>
            </a:r>
            <a:r>
              <a:rPr lang="he-IL" sz="3600" dirty="0">
                <a:solidFill>
                  <a:srgbClr val="002060"/>
                </a:solidFill>
                <a:latin typeface="David" panose="020E0502060401010101" pitchFamily="34" charset="-79"/>
                <a:cs typeface="David" panose="020E0502060401010101" pitchFamily="34" charset="-79"/>
              </a:rPr>
              <a:t>(מאמר "אושר האדם", עיתון הלבנון, 1874)</a:t>
            </a:r>
            <a:endParaRPr lang="he-IL" sz="3200" dirty="0">
              <a:solidFill>
                <a:srgbClr val="002060"/>
              </a:solidFill>
              <a:latin typeface="David" panose="020E0502060401010101" pitchFamily="34" charset="-79"/>
              <a:cs typeface="David" panose="020E0502060401010101" pitchFamily="34" charset="-79"/>
            </a:endParaRPr>
          </a:p>
          <a:p>
            <a:pPr marL="0" indent="0" algn="just">
              <a:lnSpc>
                <a:spcPct val="200000"/>
              </a:lnSpc>
              <a:buNone/>
            </a:pPr>
            <a:endParaRPr lang="he-IL" sz="3600" dirty="0">
              <a:solidFill>
                <a:srgbClr val="002060"/>
              </a:solidFill>
              <a:latin typeface="Guttman-Aram" panose="02010401010101010101" pitchFamily="2" charset="-79"/>
              <a:cs typeface="Guttman-Aram" panose="02010401010101010101" pitchFamily="2" charset="-79"/>
            </a:endParaRPr>
          </a:p>
        </p:txBody>
      </p:sp>
      <p:pic>
        <p:nvPicPr>
          <p:cNvPr id="1030" name="Picture 6" descr="×ª××¦××ª ×ª××× × ×¢×××¨ ××¨×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06286" cy="18974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9213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 descr="×ª××¦××ª ×ª××× × ×¢×××¨ ××¨× ×××××××¨"/>
          <p:cNvSpPr>
            <a:spLocks noGrp="1" noChangeAspect="1" noChangeArrowheads="1"/>
          </p:cNvSpPr>
          <p:nvPr>
            <p:ph idx="1"/>
          </p:nvPr>
        </p:nvSpPr>
        <p:spPr bwMode="auto">
          <a:xfrm>
            <a:off x="1306286" y="274320"/>
            <a:ext cx="10515600" cy="658368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rmAutofit fontScale="77500" lnSpcReduction="20000"/>
          </a:bodyPr>
          <a:lstStyle/>
          <a:p>
            <a:pPr marL="0" indent="0">
              <a:lnSpc>
                <a:spcPct val="200000"/>
              </a:lnSpc>
              <a:buNone/>
            </a:pPr>
            <a:r>
              <a:rPr lang="he-IL" sz="4300" u="sng" dirty="0">
                <a:solidFill>
                  <a:srgbClr val="C00000"/>
                </a:solidFill>
                <a:latin typeface="David" panose="020E0502060401010101" pitchFamily="34" charset="-79"/>
                <a:cs typeface="David" panose="020E0502060401010101" pitchFamily="34" charset="-79"/>
              </a:rPr>
              <a:t>יסודות החברה המשתקפים מהגותו - </a:t>
            </a:r>
            <a:r>
              <a:rPr lang="he-IL" sz="4300" b="1" u="sng" dirty="0">
                <a:solidFill>
                  <a:srgbClr val="C00000"/>
                </a:solidFill>
                <a:latin typeface="David" panose="020E0502060401010101" pitchFamily="34" charset="-79"/>
                <a:cs typeface="David" panose="020E0502060401010101" pitchFamily="34" charset="-79"/>
              </a:rPr>
              <a:t>השכלה </a:t>
            </a:r>
          </a:p>
          <a:p>
            <a:pPr marL="0" indent="0" algn="just">
              <a:lnSpc>
                <a:spcPct val="200000"/>
              </a:lnSpc>
              <a:buNone/>
            </a:pPr>
            <a:r>
              <a:rPr lang="he-IL" sz="3900" dirty="0">
                <a:solidFill>
                  <a:srgbClr val="002060"/>
                </a:solidFill>
                <a:latin typeface="Guttman-Aram" panose="02010401010101010101" pitchFamily="2" charset="-79"/>
                <a:cs typeface="Guttman-Aram" panose="02010401010101010101" pitchFamily="2" charset="-79"/>
              </a:rPr>
              <a:t>"אבל מאהבת עמי הבוערת כאש בקרבי, לראותו עולה על במתי האושר וההצלחה לכבוד ולתפארת, ורשפי אהבת אש-דת תורתנו הטהורה, יבעירו אש תמיד על מזבח לבבי, לנער את הסכלות והחרפה אשר אכלוה מפה ומפה ולגזרים קרעוה,... ידעתי כי היראים באמת הם גם משכילים כי "באין חכמה אין יראה" והמשכילים על דבר אמת הם גם יראים, כי "באין יראה אין חכמה"" </a:t>
            </a:r>
            <a:r>
              <a:rPr lang="he-IL" sz="3900" dirty="0">
                <a:solidFill>
                  <a:srgbClr val="002060"/>
                </a:solidFill>
                <a:latin typeface="David" panose="020E0502060401010101" pitchFamily="34" charset="-79"/>
                <a:cs typeface="David" panose="020E0502060401010101" pitchFamily="34" charset="-79"/>
              </a:rPr>
              <a:t>(מאמר "היראה וההשכלה", עיתון הלבנון, 1872)</a:t>
            </a:r>
            <a:endParaRPr lang="he-IL" sz="3600" dirty="0">
              <a:solidFill>
                <a:srgbClr val="002060"/>
              </a:solidFill>
              <a:latin typeface="David" panose="020E0502060401010101" pitchFamily="34" charset="-79"/>
              <a:cs typeface="David" panose="020E0502060401010101" pitchFamily="34" charset="-79"/>
            </a:endParaRPr>
          </a:p>
        </p:txBody>
      </p:sp>
      <p:pic>
        <p:nvPicPr>
          <p:cNvPr id="1030" name="Picture 6" descr="×ª××¦××ª ×ª××× × ×¢×××¨ ××¨×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06286" cy="18974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67610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 descr="×ª××¦××ª ×ª××× × ×¢×××¨ ××¨× ×××××××¨"/>
          <p:cNvSpPr>
            <a:spLocks noGrp="1" noChangeAspect="1" noChangeArrowheads="1"/>
          </p:cNvSpPr>
          <p:nvPr>
            <p:ph idx="1"/>
          </p:nvPr>
        </p:nvSpPr>
        <p:spPr bwMode="auto">
          <a:xfrm>
            <a:off x="1306286" y="274320"/>
            <a:ext cx="10515600" cy="658368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rmAutofit fontScale="70000" lnSpcReduction="20000"/>
          </a:bodyPr>
          <a:lstStyle/>
          <a:p>
            <a:pPr marL="0" indent="0">
              <a:lnSpc>
                <a:spcPct val="200000"/>
              </a:lnSpc>
              <a:buNone/>
            </a:pPr>
            <a:r>
              <a:rPr lang="he-IL" sz="4300" u="sng" dirty="0">
                <a:solidFill>
                  <a:srgbClr val="C00000"/>
                </a:solidFill>
                <a:latin typeface="David" panose="020E0502060401010101" pitchFamily="34" charset="-79"/>
                <a:cs typeface="David" panose="020E0502060401010101" pitchFamily="34" charset="-79"/>
              </a:rPr>
              <a:t>יסודות החברה המשתקפים מהגותו – </a:t>
            </a:r>
            <a:r>
              <a:rPr lang="he-IL" sz="4300" b="1" u="sng" dirty="0">
                <a:solidFill>
                  <a:srgbClr val="C00000"/>
                </a:solidFill>
                <a:latin typeface="David" panose="020E0502060401010101" pitchFamily="34" charset="-79"/>
                <a:cs typeface="David" panose="020E0502060401010101" pitchFamily="34" charset="-79"/>
              </a:rPr>
              <a:t>יישוב ארץ ישראל </a:t>
            </a:r>
          </a:p>
          <a:p>
            <a:pPr marL="0" indent="0" algn="just">
              <a:lnSpc>
                <a:spcPct val="200000"/>
              </a:lnSpc>
              <a:buNone/>
            </a:pPr>
            <a:r>
              <a:rPr lang="he-IL" sz="3900" dirty="0">
                <a:solidFill>
                  <a:srgbClr val="002060"/>
                </a:solidFill>
                <a:latin typeface="Guttman-Aram" panose="02010401010101010101" pitchFamily="2" charset="-79"/>
                <a:cs typeface="Guttman-Aram" panose="02010401010101010101" pitchFamily="2" charset="-79"/>
              </a:rPr>
              <a:t>"והנה כמעט כל הפוסקים הסכימו שגם בזמננו חיוב </a:t>
            </a:r>
            <a:r>
              <a:rPr lang="he-IL" sz="3900" dirty="0" err="1">
                <a:solidFill>
                  <a:srgbClr val="002060"/>
                </a:solidFill>
                <a:latin typeface="Guttman-Aram" panose="02010401010101010101" pitchFamily="2" charset="-79"/>
                <a:cs typeface="Guttman-Aram" panose="02010401010101010101" pitchFamily="2" charset="-79"/>
              </a:rPr>
              <a:t>העליה</a:t>
            </a:r>
            <a:r>
              <a:rPr lang="he-IL" sz="3900" dirty="0">
                <a:solidFill>
                  <a:srgbClr val="002060"/>
                </a:solidFill>
                <a:latin typeface="Guttman-Aram" panose="02010401010101010101" pitchFamily="2" charset="-79"/>
                <a:cs typeface="Guttman-Aram" panose="02010401010101010101" pitchFamily="2" charset="-79"/>
              </a:rPr>
              <a:t> לא"י במקומו עומד. ומה מאוד </a:t>
            </a:r>
            <a:r>
              <a:rPr lang="he-IL" sz="3900" dirty="0" err="1">
                <a:solidFill>
                  <a:srgbClr val="002060"/>
                </a:solidFill>
                <a:latin typeface="Guttman-Aram" panose="02010401010101010101" pitchFamily="2" charset="-79"/>
                <a:cs typeface="Guttman-Aram" panose="02010401010101010101" pitchFamily="2" charset="-79"/>
              </a:rPr>
              <a:t>נפלאתי</a:t>
            </a:r>
            <a:r>
              <a:rPr lang="he-IL" sz="3900" dirty="0">
                <a:solidFill>
                  <a:srgbClr val="002060"/>
                </a:solidFill>
                <a:latin typeface="Guttman-Aram" panose="02010401010101010101" pitchFamily="2" charset="-79"/>
                <a:cs typeface="Guttman-Aram" panose="02010401010101010101" pitchFamily="2" charset="-79"/>
              </a:rPr>
              <a:t> על כמה גדולי עמנו המופלגים בתורה וחסידות שהתנגדו לעיקר ישוב אה"ק על יד קנית שדות וכרמים ולהושיב עליהם </a:t>
            </a:r>
            <a:r>
              <a:rPr lang="he-IL" sz="3900" dirty="0" err="1">
                <a:solidFill>
                  <a:srgbClr val="002060"/>
                </a:solidFill>
                <a:latin typeface="Guttman-Aram" panose="02010401010101010101" pitchFamily="2" charset="-79"/>
                <a:cs typeface="Guttman-Aram" panose="02010401010101010101" pitchFamily="2" charset="-79"/>
              </a:rPr>
              <a:t>אכרי</a:t>
            </a:r>
            <a:r>
              <a:rPr lang="he-IL" sz="3900" dirty="0">
                <a:solidFill>
                  <a:srgbClr val="002060"/>
                </a:solidFill>
                <a:latin typeface="Guttman-Aram" panose="02010401010101010101" pitchFamily="2" charset="-79"/>
                <a:cs typeface="Guttman-Aram" panose="02010401010101010101" pitchFamily="2" charset="-79"/>
              </a:rPr>
              <a:t> ישראל, באמרם כי </a:t>
            </a:r>
            <a:r>
              <a:rPr lang="he-IL" sz="3900" dirty="0" err="1">
                <a:solidFill>
                  <a:srgbClr val="002060"/>
                </a:solidFill>
                <a:latin typeface="Guttman-Aram" panose="02010401010101010101" pitchFamily="2" charset="-79"/>
                <a:cs typeface="Guttman-Aram" panose="02010401010101010101" pitchFamily="2" charset="-79"/>
              </a:rPr>
              <a:t>האכרים</a:t>
            </a:r>
            <a:r>
              <a:rPr lang="he-IL" sz="3900" dirty="0">
                <a:solidFill>
                  <a:srgbClr val="002060"/>
                </a:solidFill>
                <a:latin typeface="Guttman-Aram" panose="02010401010101010101" pitchFamily="2" charset="-79"/>
                <a:cs typeface="Guttman-Aram" panose="02010401010101010101" pitchFamily="2" charset="-79"/>
              </a:rPr>
              <a:t> ובפרט הצעירים לימים אינם שומרים את התורה, כי לו היו דבריהם כנים, הנה כבר כתבנו שהקב"ה רוצה יותר שישבו בניו </a:t>
            </a:r>
            <a:r>
              <a:rPr lang="he-IL" sz="3900" dirty="0" err="1">
                <a:solidFill>
                  <a:srgbClr val="002060"/>
                </a:solidFill>
                <a:latin typeface="Guttman-Aram" panose="02010401010101010101" pitchFamily="2" charset="-79"/>
                <a:cs typeface="Guttman-Aram" panose="02010401010101010101" pitchFamily="2" charset="-79"/>
              </a:rPr>
              <a:t>הארצו</a:t>
            </a:r>
            <a:r>
              <a:rPr lang="he-IL" sz="3900" dirty="0">
                <a:solidFill>
                  <a:srgbClr val="002060"/>
                </a:solidFill>
                <a:latin typeface="Guttman-Aram" panose="02010401010101010101" pitchFamily="2" charset="-79"/>
                <a:cs typeface="Guttman-Aram" panose="02010401010101010101" pitchFamily="2" charset="-79"/>
              </a:rPr>
              <a:t> אע"פ שלא ישמרו את התורה כראוי ממה שישבו בחו"ל וישמרוה כראוי..." </a:t>
            </a:r>
            <a:r>
              <a:rPr lang="he-IL" sz="3900" dirty="0">
                <a:solidFill>
                  <a:srgbClr val="002060"/>
                </a:solidFill>
                <a:latin typeface="David" panose="020E0502060401010101" pitchFamily="34" charset="-79"/>
                <a:cs typeface="David" panose="020E0502060401010101" pitchFamily="34" charset="-79"/>
              </a:rPr>
              <a:t>(מתוך "מטרת נסיעתי לארצנו הקדושה", 1890)</a:t>
            </a:r>
            <a:endParaRPr lang="he-IL" sz="3600" dirty="0">
              <a:solidFill>
                <a:srgbClr val="002060"/>
              </a:solidFill>
              <a:latin typeface="David" panose="020E0502060401010101" pitchFamily="34" charset="-79"/>
              <a:cs typeface="David" panose="020E0502060401010101" pitchFamily="34" charset="-79"/>
            </a:endParaRPr>
          </a:p>
        </p:txBody>
      </p:sp>
      <p:pic>
        <p:nvPicPr>
          <p:cNvPr id="1030" name="Picture 6" descr="×ª××¦××ª ×ª××× × ×¢×××¨ ××¨×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06286" cy="18974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7350194"/>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10432</TotalTime>
  <Words>555</Words>
  <Application>Microsoft Office PowerPoint</Application>
  <PresentationFormat>מסך רחב</PresentationFormat>
  <Paragraphs>51</Paragraphs>
  <Slides>14</Slides>
  <Notes>0</Notes>
  <HiddenSlides>4</HiddenSlides>
  <MMClips>0</MMClips>
  <ScaleCrop>false</ScaleCrop>
  <HeadingPairs>
    <vt:vector size="6" baseType="variant">
      <vt:variant>
        <vt:lpstr>גופנים בשימוש</vt:lpstr>
      </vt:variant>
      <vt:variant>
        <vt:i4>7</vt:i4>
      </vt:variant>
      <vt:variant>
        <vt:lpstr>ערכת נושא</vt:lpstr>
      </vt:variant>
      <vt:variant>
        <vt:i4>1</vt:i4>
      </vt:variant>
      <vt:variant>
        <vt:lpstr>כותרות שקופיות</vt:lpstr>
      </vt:variant>
      <vt:variant>
        <vt:i4>14</vt:i4>
      </vt:variant>
    </vt:vector>
  </HeadingPairs>
  <TitlesOfParts>
    <vt:vector size="22" baseType="lpstr">
      <vt:lpstr>Arial</vt:lpstr>
      <vt:lpstr>Calibri</vt:lpstr>
      <vt:lpstr>Calibri Light</vt:lpstr>
      <vt:lpstr>David</vt:lpstr>
      <vt:lpstr>Guttman Yad-Brush</vt:lpstr>
      <vt:lpstr>Guttman-Aram</vt:lpstr>
      <vt:lpstr>Times New Roman</vt:lpstr>
      <vt:lpstr>ערכת נושא Office</vt:lpstr>
      <vt:lpstr>"האושר היותר נעלה בעמנו היא ברית האהבה והשלום"  הרב שמואל מוהליבר דמותו והגותו</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סדנת "אבות האומה"</vt:lpstr>
      <vt:lpstr>מטרה</vt:lpstr>
      <vt:lpstr>שיטה</vt:lpstr>
      <vt:lpstr>השאלה הזהה</vt:lpstr>
    </vt:vector>
  </TitlesOfParts>
  <Company>MOF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הרב שמואל מוהליבר דמותו והגותו</dc:title>
  <dc:creator>הראל שרעבי</dc:creator>
  <cp:lastModifiedBy>u23920</cp:lastModifiedBy>
  <cp:revision>35</cp:revision>
  <dcterms:created xsi:type="dcterms:W3CDTF">2019-09-22T11:56:21Z</dcterms:created>
  <dcterms:modified xsi:type="dcterms:W3CDTF">2019-11-19T08:53:01Z</dcterms:modified>
</cp:coreProperties>
</file>