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8" r:id="rId6"/>
    <p:sldId id="265" r:id="rId7"/>
    <p:sldId id="266" r:id="rId8"/>
    <p:sldId id="267" r:id="rId9"/>
    <p:sldId id="270" r:id="rId10"/>
    <p:sldId id="269" r:id="rId11"/>
    <p:sldId id="262" r:id="rId12"/>
    <p:sldId id="259" r:id="rId13"/>
    <p:sldId id="263" r:id="rId14"/>
    <p:sldId id="264"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2" d="100"/>
          <a:sy n="42" d="100"/>
        </p:scale>
        <p:origin x="96"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67124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40337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61258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395987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28685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39355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816083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06543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342782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32284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כ"ב/חשון/תש"פ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69816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D850071-0A29-4B04-A768-B906B123D8B2}" type="datetimeFigureOut">
              <a:rPr lang="he-IL" smtClean="0"/>
              <a:t>כ"ב/חשון/תש"פ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70201C-F6F0-4A6B-9121-BDF6C785A68C}" type="slidenum">
              <a:rPr lang="he-IL" smtClean="0"/>
              <a:t>‹#›</a:t>
            </a:fld>
            <a:endParaRPr lang="he-IL"/>
          </a:p>
        </p:txBody>
      </p:sp>
    </p:spTree>
    <p:extLst>
      <p:ext uri="{BB962C8B-B14F-4D97-AF65-F5344CB8AC3E}">
        <p14:creationId xmlns:p14="http://schemas.microsoft.com/office/powerpoint/2010/main" val="108390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30629" y="418012"/>
            <a:ext cx="11900262" cy="3905794"/>
          </a:xfrm>
        </p:spPr>
        <p:txBody>
          <a:bodyPr>
            <a:normAutofit fontScale="90000"/>
          </a:bodyPr>
          <a:lstStyle/>
          <a:p>
            <a:r>
              <a:rPr lang="en-US" dirty="0" smtClean="0">
                <a:solidFill>
                  <a:schemeClr val="accent5">
                    <a:lumMod val="50000"/>
                  </a:schemeClr>
                </a:solidFill>
                <a:latin typeface="David" panose="020E0502060401010101" pitchFamily="34" charset="-79"/>
                <a:cs typeface="David" panose="020E0502060401010101" pitchFamily="34" charset="-79"/>
              </a:rPr>
              <a:t>“The Greater Joy of our Nation is the Covenant of Love and Peace”</a:t>
            </a:r>
            <a:r>
              <a:rPr lang="he-IL" dirty="0">
                <a:solidFill>
                  <a:schemeClr val="accent5">
                    <a:lumMod val="50000"/>
                  </a:schemeClr>
                </a:solidFill>
                <a:latin typeface="David" panose="020E0502060401010101" pitchFamily="34" charset="-79"/>
                <a:cs typeface="David" panose="020E0502060401010101" pitchFamily="34" charset="-79"/>
              </a:rPr>
              <a:t/>
            </a:r>
            <a:br>
              <a:rPr lang="he-IL" dirty="0">
                <a:solidFill>
                  <a:schemeClr val="accent5">
                    <a:lumMod val="50000"/>
                  </a:schemeClr>
                </a:solidFill>
                <a:latin typeface="David" panose="020E0502060401010101" pitchFamily="34" charset="-79"/>
                <a:cs typeface="David" panose="020E0502060401010101" pitchFamily="34" charset="-79"/>
              </a:rPr>
            </a:br>
            <a:r>
              <a:rPr lang="he-IL" dirty="0">
                <a:solidFill>
                  <a:srgbClr val="C00000"/>
                </a:solidFill>
                <a:latin typeface="David" panose="020E0502060401010101" pitchFamily="34" charset="-79"/>
                <a:cs typeface="David" panose="020E0502060401010101" pitchFamily="34" charset="-79"/>
              </a:rPr>
              <a:t/>
            </a:r>
            <a:br>
              <a:rPr lang="he-IL" dirty="0">
                <a:solidFill>
                  <a:srgbClr val="C00000"/>
                </a:solidFill>
                <a:latin typeface="David" panose="020E0502060401010101" pitchFamily="34" charset="-79"/>
                <a:cs typeface="David" panose="020E0502060401010101" pitchFamily="34" charset="-79"/>
              </a:rPr>
            </a:br>
            <a:r>
              <a:rPr lang="en-US" dirty="0">
                <a:solidFill>
                  <a:srgbClr val="C00000"/>
                </a:solidFill>
                <a:latin typeface="David" panose="020E0502060401010101" pitchFamily="34" charset="-79"/>
                <a:cs typeface="David" panose="020E0502060401010101" pitchFamily="34" charset="-79"/>
              </a:rPr>
              <a:t>Rabbi </a:t>
            </a:r>
            <a:r>
              <a:rPr lang="en-US" dirty="0" smtClean="0">
                <a:solidFill>
                  <a:srgbClr val="C00000"/>
                </a:solidFill>
                <a:latin typeface="David" panose="020E0502060401010101" pitchFamily="34" charset="-79"/>
                <a:cs typeface="David" panose="020E0502060401010101" pitchFamily="34" charset="-79"/>
              </a:rPr>
              <a:t>Samuel </a:t>
            </a:r>
            <a:r>
              <a:rPr lang="en-US" dirty="0" err="1" smtClean="0">
                <a:solidFill>
                  <a:srgbClr val="C00000"/>
                </a:solidFill>
                <a:latin typeface="David" panose="020E0502060401010101" pitchFamily="34" charset="-79"/>
                <a:cs typeface="David" panose="020E0502060401010101" pitchFamily="34" charset="-79"/>
              </a:rPr>
              <a:t>Mohilever</a:t>
            </a:r>
            <a:r>
              <a:rPr lang="en-US" dirty="0">
                <a:solidFill>
                  <a:srgbClr val="C00000"/>
                </a:solidFill>
                <a:latin typeface="David" panose="020E0502060401010101" pitchFamily="34" charset="-79"/>
                <a:cs typeface="David" panose="020E0502060401010101" pitchFamily="34" charset="-79"/>
              </a:rPr>
              <a:t/>
            </a:r>
            <a:br>
              <a:rPr lang="en-US" dirty="0">
                <a:solidFill>
                  <a:srgbClr val="C00000"/>
                </a:solidFill>
                <a:latin typeface="David" panose="020E0502060401010101" pitchFamily="34" charset="-79"/>
                <a:cs typeface="David" panose="020E0502060401010101" pitchFamily="34" charset="-79"/>
              </a:rPr>
            </a:br>
            <a:r>
              <a:rPr lang="en-US" dirty="0">
                <a:solidFill>
                  <a:srgbClr val="C00000"/>
                </a:solidFill>
                <a:latin typeface="David" panose="020E0502060401010101" pitchFamily="34" charset="-79"/>
                <a:cs typeface="David" panose="020E0502060401010101" pitchFamily="34" charset="-79"/>
              </a:rPr>
              <a:t>His </a:t>
            </a:r>
            <a:r>
              <a:rPr lang="en-US" dirty="0" smtClean="0">
                <a:solidFill>
                  <a:srgbClr val="C00000"/>
                </a:solidFill>
                <a:latin typeface="David" panose="020E0502060401010101" pitchFamily="34" charset="-79"/>
                <a:cs typeface="David" panose="020E0502060401010101" pitchFamily="34" charset="-79"/>
              </a:rPr>
              <a:t>Character </a:t>
            </a:r>
            <a:r>
              <a:rPr lang="en-US" dirty="0">
                <a:solidFill>
                  <a:srgbClr val="C00000"/>
                </a:solidFill>
                <a:latin typeface="David" panose="020E0502060401010101" pitchFamily="34" charset="-79"/>
                <a:cs typeface="David" panose="020E0502060401010101" pitchFamily="34" charset="-79"/>
              </a:rPr>
              <a:t>and </a:t>
            </a:r>
            <a:r>
              <a:rPr lang="en-US" dirty="0" smtClean="0">
                <a:solidFill>
                  <a:srgbClr val="C00000"/>
                </a:solidFill>
                <a:latin typeface="David" panose="020E0502060401010101" pitchFamily="34" charset="-79"/>
                <a:cs typeface="David" panose="020E0502060401010101" pitchFamily="34" charset="-79"/>
              </a:rPr>
              <a:t>Philosophy </a:t>
            </a:r>
            <a:endParaRPr lang="he-IL" dirty="0">
              <a:solidFill>
                <a:srgbClr val="C00000"/>
              </a:solidFill>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a:xfrm>
            <a:off x="1524000" y="4751570"/>
            <a:ext cx="9144000" cy="1655762"/>
          </a:xfrm>
        </p:spPr>
        <p:txBody>
          <a:bodyPr>
            <a:normAutofit fontScale="92500" lnSpcReduction="10000"/>
          </a:bodyPr>
          <a:lstStyle/>
          <a:p>
            <a:r>
              <a:rPr lang="en-US" dirty="0">
                <a:solidFill>
                  <a:srgbClr val="002060"/>
                </a:solidFill>
                <a:latin typeface="David" panose="020E0502060401010101" pitchFamily="34" charset="-79"/>
                <a:cs typeface="David" panose="020E0502060401010101" pitchFamily="34" charset="-79"/>
              </a:rPr>
              <a:t>November 2019</a:t>
            </a:r>
          </a:p>
          <a:p>
            <a:r>
              <a:rPr lang="en-US" dirty="0" smtClean="0">
                <a:solidFill>
                  <a:srgbClr val="002060"/>
                </a:solidFill>
                <a:latin typeface="David" panose="020E0502060401010101" pitchFamily="34" charset="-79"/>
                <a:cs typeface="David" panose="020E0502060401010101" pitchFamily="34" charset="-79"/>
              </a:rPr>
              <a:t>Israel National </a:t>
            </a:r>
            <a:r>
              <a:rPr lang="en-US" dirty="0" smtClean="0">
                <a:solidFill>
                  <a:srgbClr val="002060"/>
                </a:solidFill>
                <a:latin typeface="David" panose="020E0502060401010101" pitchFamily="34" charset="-79"/>
                <a:cs typeface="David" panose="020E0502060401010101" pitchFamily="34" charset="-79"/>
              </a:rPr>
              <a:t>Defense </a:t>
            </a:r>
            <a:r>
              <a:rPr lang="en-US" dirty="0">
                <a:solidFill>
                  <a:srgbClr val="002060"/>
                </a:solidFill>
                <a:latin typeface="David" panose="020E0502060401010101" pitchFamily="34" charset="-79"/>
                <a:cs typeface="David" panose="020E0502060401010101" pitchFamily="34" charset="-79"/>
              </a:rPr>
              <a:t>College</a:t>
            </a:r>
          </a:p>
          <a:p>
            <a:r>
              <a:rPr lang="en-US" dirty="0" smtClean="0">
                <a:solidFill>
                  <a:srgbClr val="002060"/>
                </a:solidFill>
                <a:latin typeface="David" panose="020E0502060401010101" pitchFamily="34" charset="-79"/>
                <a:cs typeface="David" panose="020E0502060401010101" pitchFamily="34" charset="-79"/>
              </a:rPr>
              <a:t>47</a:t>
            </a:r>
            <a:r>
              <a:rPr lang="en-US" baseline="30000" dirty="0" smtClean="0">
                <a:solidFill>
                  <a:srgbClr val="002060"/>
                </a:solidFill>
                <a:latin typeface="David" panose="020E0502060401010101" pitchFamily="34" charset="-79"/>
                <a:cs typeface="David" panose="020E0502060401010101" pitchFamily="34" charset="-79"/>
              </a:rPr>
              <a:t>th</a:t>
            </a:r>
            <a:r>
              <a:rPr lang="en-US" dirty="0" smtClean="0">
                <a:solidFill>
                  <a:srgbClr val="002060"/>
                </a:solidFill>
                <a:latin typeface="David" panose="020E0502060401010101" pitchFamily="34" charset="-79"/>
                <a:cs typeface="David" panose="020E0502060401010101" pitchFamily="34" charset="-79"/>
              </a:rPr>
              <a:t> class</a:t>
            </a:r>
            <a:endParaRPr lang="en-US" dirty="0">
              <a:solidFill>
                <a:srgbClr val="002060"/>
              </a:solidFill>
              <a:latin typeface="David" panose="020E0502060401010101" pitchFamily="34" charset="-79"/>
              <a:cs typeface="David" panose="020E0502060401010101" pitchFamily="34" charset="-79"/>
            </a:endParaRPr>
          </a:p>
          <a:p>
            <a:r>
              <a:rPr lang="en-US" dirty="0">
                <a:solidFill>
                  <a:srgbClr val="002060"/>
                </a:solidFill>
                <a:latin typeface="David" panose="020E0502060401010101" pitchFamily="34" charset="-79"/>
                <a:cs typeface="David" panose="020E0502060401010101" pitchFamily="34" charset="-79"/>
              </a:rPr>
              <a:t>Team 1</a:t>
            </a:r>
            <a:endParaRPr lang="he-IL" dirty="0">
              <a:solidFill>
                <a:srgbClr val="00206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72885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0" y="274320"/>
            <a:ext cx="11821886"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2500" lnSpcReduction="20000"/>
          </a:bodyPr>
          <a:lstStyle/>
          <a:p>
            <a:pPr marL="0" indent="0" algn="l" rtl="0">
              <a:lnSpc>
                <a:spcPct val="200000"/>
              </a:lnSpc>
              <a:buNone/>
            </a:pPr>
            <a:r>
              <a:rPr lang="en-US" sz="4800" u="sng" dirty="0" smtClean="0">
                <a:solidFill>
                  <a:srgbClr val="C00000"/>
                </a:solidFill>
                <a:latin typeface="David" panose="020E0502060401010101" pitchFamily="34" charset="-79"/>
                <a:cs typeface="David" panose="020E0502060401010101" pitchFamily="34" charset="-79"/>
              </a:rPr>
              <a:t>Summary</a:t>
            </a:r>
            <a:endParaRPr lang="en-US" sz="4800" u="sng" dirty="0" smtClean="0">
              <a:solidFill>
                <a:srgbClr val="C00000"/>
              </a:solidFill>
              <a:latin typeface="David" panose="020E0502060401010101" pitchFamily="34" charset="-79"/>
              <a:cs typeface="David" panose="020E0502060401010101" pitchFamily="34" charset="-79"/>
            </a:endParaRPr>
          </a:p>
          <a:p>
            <a:pPr marL="0" indent="0" algn="l" rtl="0">
              <a:lnSpc>
                <a:spcPct val="200000"/>
              </a:lnSpc>
              <a:buNone/>
            </a:pPr>
            <a:r>
              <a:rPr lang="en-US" sz="3900" dirty="0">
                <a:solidFill>
                  <a:srgbClr val="002060"/>
                </a:solidFill>
                <a:latin typeface="David" panose="020E0502060401010101" pitchFamily="34" charset="-79"/>
                <a:cs typeface="David" panose="020E0502060401010101" pitchFamily="34" charset="-79"/>
              </a:rPr>
              <a:t>Rabbi </a:t>
            </a:r>
            <a:r>
              <a:rPr lang="en-US" sz="3900" dirty="0" err="1" smtClean="0">
                <a:solidFill>
                  <a:srgbClr val="002060"/>
                </a:solidFill>
                <a:latin typeface="David" panose="020E0502060401010101" pitchFamily="34" charset="-79"/>
                <a:cs typeface="David" panose="020E0502060401010101" pitchFamily="34" charset="-79"/>
              </a:rPr>
              <a:t>Mohilever</a:t>
            </a:r>
            <a:r>
              <a:rPr lang="en-US" sz="3900" dirty="0" smtClean="0">
                <a:solidFill>
                  <a:srgbClr val="002060"/>
                </a:solidFill>
                <a:latin typeface="David" panose="020E0502060401010101" pitchFamily="34" charset="-79"/>
                <a:cs typeface="David" panose="020E0502060401010101" pitchFamily="34" charset="-79"/>
              </a:rPr>
              <a:t> </a:t>
            </a:r>
            <a:r>
              <a:rPr lang="en-US" sz="3900" dirty="0">
                <a:solidFill>
                  <a:srgbClr val="002060"/>
                </a:solidFill>
                <a:latin typeface="David" panose="020E0502060401010101" pitchFamily="34" charset="-79"/>
                <a:cs typeface="David" panose="020E0502060401010101" pitchFamily="34" charset="-79"/>
              </a:rPr>
              <a:t>sought to establish a </a:t>
            </a:r>
            <a:r>
              <a:rPr lang="en-US" sz="3900" b="1" dirty="0">
                <a:solidFill>
                  <a:srgbClr val="002060"/>
                </a:solidFill>
                <a:latin typeface="David" panose="020E0502060401010101" pitchFamily="34" charset="-79"/>
                <a:cs typeface="David" panose="020E0502060401010101" pitchFamily="34" charset="-79"/>
              </a:rPr>
              <a:t>unified </a:t>
            </a:r>
            <a:r>
              <a:rPr lang="en-US" sz="3900" dirty="0">
                <a:solidFill>
                  <a:srgbClr val="002060"/>
                </a:solidFill>
                <a:latin typeface="David" panose="020E0502060401010101" pitchFamily="34" charset="-79"/>
                <a:cs typeface="David" panose="020E0502060401010101" pitchFamily="34" charset="-79"/>
              </a:rPr>
              <a:t>society</a:t>
            </a:r>
            <a:r>
              <a:rPr lang="en-US" sz="3900" b="1" dirty="0">
                <a:solidFill>
                  <a:srgbClr val="002060"/>
                </a:solidFill>
                <a:latin typeface="David" panose="020E0502060401010101" pitchFamily="34" charset="-79"/>
                <a:cs typeface="David" panose="020E0502060401010101" pitchFamily="34" charset="-79"/>
              </a:rPr>
              <a:t> </a:t>
            </a:r>
            <a:r>
              <a:rPr lang="en-US" sz="3900" dirty="0">
                <a:solidFill>
                  <a:srgbClr val="002060"/>
                </a:solidFill>
                <a:latin typeface="David" panose="020E0502060401010101" pitchFamily="34" charset="-79"/>
                <a:cs typeface="David" panose="020E0502060401010101" pitchFamily="34" charset="-79"/>
              </a:rPr>
              <a:t>based on </a:t>
            </a:r>
            <a:r>
              <a:rPr lang="en-US" sz="3900" b="1" dirty="0">
                <a:solidFill>
                  <a:srgbClr val="002060"/>
                </a:solidFill>
                <a:latin typeface="David" panose="020E0502060401010101" pitchFamily="34" charset="-79"/>
                <a:cs typeface="David" panose="020E0502060401010101" pitchFamily="34" charset="-79"/>
              </a:rPr>
              <a:t>Torah observance</a:t>
            </a:r>
            <a:r>
              <a:rPr lang="en-US" sz="3900" dirty="0">
                <a:solidFill>
                  <a:srgbClr val="002060"/>
                </a:solidFill>
                <a:latin typeface="David" panose="020E0502060401010101" pitchFamily="34" charset="-79"/>
                <a:cs typeface="David" panose="020E0502060401010101" pitchFamily="34" charset="-79"/>
              </a:rPr>
              <a:t> while respecting the </a:t>
            </a:r>
            <a:r>
              <a:rPr lang="en-US" sz="3900" b="1" dirty="0">
                <a:solidFill>
                  <a:srgbClr val="002060"/>
                </a:solidFill>
                <a:latin typeface="David" panose="020E0502060401010101" pitchFamily="34" charset="-79"/>
                <a:cs typeface="David" panose="020E0502060401010101" pitchFamily="34" charset="-79"/>
              </a:rPr>
              <a:t>individual's freedom</a:t>
            </a:r>
            <a:r>
              <a:rPr lang="en-US" sz="3900" dirty="0">
                <a:solidFill>
                  <a:srgbClr val="002060"/>
                </a:solidFill>
                <a:latin typeface="David" panose="020E0502060401010101" pitchFamily="34" charset="-79"/>
                <a:cs typeface="David" panose="020E0502060401010101" pitchFamily="34" charset="-79"/>
              </a:rPr>
              <a:t>. An </a:t>
            </a:r>
            <a:r>
              <a:rPr lang="en-US" sz="3900" b="1" dirty="0">
                <a:solidFill>
                  <a:srgbClr val="002060"/>
                </a:solidFill>
                <a:latin typeface="David" panose="020E0502060401010101" pitchFamily="34" charset="-79"/>
                <a:cs typeface="David" panose="020E0502060401010101" pitchFamily="34" charset="-79"/>
              </a:rPr>
              <a:t>educated </a:t>
            </a:r>
            <a:r>
              <a:rPr lang="en-US" sz="3900" dirty="0" smtClean="0">
                <a:solidFill>
                  <a:srgbClr val="002060"/>
                </a:solidFill>
                <a:latin typeface="David" panose="020E0502060401010101" pitchFamily="34" charset="-79"/>
                <a:cs typeface="David" panose="020E0502060401010101" pitchFamily="34" charset="-79"/>
              </a:rPr>
              <a:t>society,</a:t>
            </a:r>
            <a:r>
              <a:rPr lang="en-US" sz="3900" b="1" dirty="0" smtClean="0">
                <a:solidFill>
                  <a:srgbClr val="002060"/>
                </a:solidFill>
                <a:latin typeface="David" panose="020E0502060401010101" pitchFamily="34" charset="-79"/>
                <a:cs typeface="David" panose="020E0502060401010101" pitchFamily="34" charset="-79"/>
              </a:rPr>
              <a:t> agriculturally based and productive, </a:t>
            </a:r>
            <a:r>
              <a:rPr lang="en-US" sz="3900" dirty="0" smtClean="0">
                <a:solidFill>
                  <a:srgbClr val="002060"/>
                </a:solidFill>
                <a:latin typeface="David" panose="020E0502060401010101" pitchFamily="34" charset="-79"/>
                <a:cs typeface="David" panose="020E0502060401010101" pitchFamily="34" charset="-79"/>
              </a:rPr>
              <a:t>that </a:t>
            </a:r>
            <a:r>
              <a:rPr lang="en-US" sz="3900" dirty="0">
                <a:solidFill>
                  <a:srgbClr val="002060"/>
                </a:solidFill>
                <a:latin typeface="David" panose="020E0502060401010101" pitchFamily="34" charset="-79"/>
                <a:cs typeface="David" panose="020E0502060401010101" pitchFamily="34" charset="-79"/>
              </a:rPr>
              <a:t>enjoys </a:t>
            </a:r>
            <a:r>
              <a:rPr lang="en-US" sz="3900" b="1" dirty="0" smtClean="0">
                <a:solidFill>
                  <a:srgbClr val="002060"/>
                </a:solidFill>
                <a:latin typeface="David" panose="020E0502060401010101" pitchFamily="34" charset="-79"/>
                <a:cs typeface="David" panose="020E0502060401010101" pitchFamily="34" charset="-79"/>
              </a:rPr>
              <a:t>hard labor</a:t>
            </a:r>
            <a:r>
              <a:rPr lang="en-US" sz="3900" dirty="0" smtClean="0">
                <a:solidFill>
                  <a:srgbClr val="002060"/>
                </a:solidFill>
                <a:latin typeface="David" panose="020E0502060401010101" pitchFamily="34" charset="-79"/>
                <a:cs typeface="David" panose="020E0502060401010101" pitchFamily="34" charset="-79"/>
              </a:rPr>
              <a:t>, </a:t>
            </a:r>
            <a:r>
              <a:rPr lang="en-US" sz="3900" dirty="0">
                <a:solidFill>
                  <a:srgbClr val="002060"/>
                </a:solidFill>
                <a:latin typeface="David" panose="020E0502060401010101" pitchFamily="34" charset="-79"/>
                <a:cs typeface="David" panose="020E0502060401010101" pitchFamily="34" charset="-79"/>
              </a:rPr>
              <a:t>which, together with maintaining its national uniqueness, is able to be </a:t>
            </a:r>
            <a:r>
              <a:rPr lang="en-US" sz="3900" b="1" dirty="0">
                <a:solidFill>
                  <a:srgbClr val="002060"/>
                </a:solidFill>
                <a:latin typeface="David" panose="020E0502060401010101" pitchFamily="34" charset="-79"/>
                <a:cs typeface="David" panose="020E0502060401010101" pitchFamily="34" charset="-79"/>
              </a:rPr>
              <a:t>involved among the peoples.</a:t>
            </a:r>
            <a:endParaRPr lang="he-IL" sz="3600" b="1"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914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0" y="1122363"/>
            <a:ext cx="12192000" cy="2387600"/>
          </a:xfrm>
        </p:spPr>
        <p:txBody>
          <a:bodyPr>
            <a:noAutofit/>
          </a:bodyPr>
          <a:lstStyle/>
          <a:p>
            <a:r>
              <a:rPr lang="en-US" sz="8800" dirty="0" smtClean="0">
                <a:solidFill>
                  <a:srgbClr val="C00000"/>
                </a:solidFill>
                <a:latin typeface="David" panose="020E0502060401010101" pitchFamily="34" charset="-79"/>
                <a:cs typeface="David" panose="020E0502060401010101" pitchFamily="34" charset="-79"/>
              </a:rPr>
              <a:t>“Forefathers Seminar”</a:t>
            </a:r>
            <a:endParaRPr lang="he-IL" sz="8800" dirty="0">
              <a:solidFill>
                <a:srgbClr val="C00000"/>
              </a:solidFill>
              <a:latin typeface="David" panose="020E0502060401010101" pitchFamily="34" charset="-79"/>
              <a:cs typeface="David" panose="020E0502060401010101" pitchFamily="34" charset="-79"/>
            </a:endParaRPr>
          </a:p>
        </p:txBody>
      </p:sp>
      <p:sp>
        <p:nvSpPr>
          <p:cNvPr id="5" name="כותרת משנה 2"/>
          <p:cNvSpPr>
            <a:spLocks noGrp="1"/>
          </p:cNvSpPr>
          <p:nvPr>
            <p:ph type="subTitle" idx="1"/>
          </p:nvPr>
        </p:nvSpPr>
        <p:spPr>
          <a:xfrm>
            <a:off x="1524000" y="4042910"/>
            <a:ext cx="9144000" cy="1655762"/>
          </a:xfrm>
        </p:spPr>
        <p:txBody>
          <a:bodyPr>
            <a:normAutofit fontScale="92500" lnSpcReduction="10000"/>
          </a:bodyPr>
          <a:lstStyle/>
          <a:p>
            <a:r>
              <a:rPr lang="en-US" dirty="0">
                <a:solidFill>
                  <a:srgbClr val="002060"/>
                </a:solidFill>
                <a:latin typeface="David" panose="020E0502060401010101" pitchFamily="34" charset="-79"/>
                <a:cs typeface="David" panose="020E0502060401010101" pitchFamily="34" charset="-79"/>
              </a:rPr>
              <a:t>November 2019</a:t>
            </a:r>
          </a:p>
          <a:p>
            <a:r>
              <a:rPr lang="en-US" dirty="0" smtClean="0">
                <a:solidFill>
                  <a:srgbClr val="002060"/>
                </a:solidFill>
                <a:latin typeface="David" panose="020E0502060401010101" pitchFamily="34" charset="-79"/>
                <a:cs typeface="David" panose="020E0502060401010101" pitchFamily="34" charset="-79"/>
              </a:rPr>
              <a:t>Israel National </a:t>
            </a:r>
            <a:r>
              <a:rPr lang="en-US" dirty="0" smtClean="0">
                <a:solidFill>
                  <a:srgbClr val="002060"/>
                </a:solidFill>
                <a:latin typeface="David" panose="020E0502060401010101" pitchFamily="34" charset="-79"/>
                <a:cs typeface="David" panose="020E0502060401010101" pitchFamily="34" charset="-79"/>
              </a:rPr>
              <a:t>Defense </a:t>
            </a:r>
            <a:r>
              <a:rPr lang="en-US" dirty="0">
                <a:solidFill>
                  <a:srgbClr val="002060"/>
                </a:solidFill>
                <a:latin typeface="David" panose="020E0502060401010101" pitchFamily="34" charset="-79"/>
                <a:cs typeface="David" panose="020E0502060401010101" pitchFamily="34" charset="-79"/>
              </a:rPr>
              <a:t>College</a:t>
            </a:r>
          </a:p>
          <a:p>
            <a:r>
              <a:rPr lang="en-US" dirty="0" smtClean="0">
                <a:solidFill>
                  <a:srgbClr val="002060"/>
                </a:solidFill>
                <a:latin typeface="David" panose="020E0502060401010101" pitchFamily="34" charset="-79"/>
                <a:cs typeface="David" panose="020E0502060401010101" pitchFamily="34" charset="-79"/>
              </a:rPr>
              <a:t>47</a:t>
            </a:r>
            <a:r>
              <a:rPr lang="en-US" baseline="30000" dirty="0" smtClean="0">
                <a:solidFill>
                  <a:srgbClr val="002060"/>
                </a:solidFill>
                <a:latin typeface="David" panose="020E0502060401010101" pitchFamily="34" charset="-79"/>
                <a:cs typeface="David" panose="020E0502060401010101" pitchFamily="34" charset="-79"/>
              </a:rPr>
              <a:t>th</a:t>
            </a:r>
            <a:r>
              <a:rPr lang="en-US" dirty="0" smtClean="0">
                <a:solidFill>
                  <a:srgbClr val="002060"/>
                </a:solidFill>
                <a:latin typeface="David" panose="020E0502060401010101" pitchFamily="34" charset="-79"/>
                <a:cs typeface="David" panose="020E0502060401010101" pitchFamily="34" charset="-79"/>
              </a:rPr>
              <a:t> class</a:t>
            </a:r>
            <a:endParaRPr lang="en-US" dirty="0">
              <a:solidFill>
                <a:srgbClr val="002060"/>
              </a:solidFill>
              <a:latin typeface="David" panose="020E0502060401010101" pitchFamily="34" charset="-79"/>
              <a:cs typeface="David" panose="020E0502060401010101" pitchFamily="34" charset="-79"/>
            </a:endParaRPr>
          </a:p>
          <a:p>
            <a:r>
              <a:rPr lang="en-US" dirty="0">
                <a:solidFill>
                  <a:srgbClr val="002060"/>
                </a:solidFill>
                <a:latin typeface="David" panose="020E0502060401010101" pitchFamily="34" charset="-79"/>
                <a:cs typeface="David" panose="020E0502060401010101" pitchFamily="34" charset="-79"/>
              </a:rPr>
              <a:t>Team 1</a:t>
            </a:r>
            <a:endParaRPr lang="he-IL" dirty="0">
              <a:solidFill>
                <a:srgbClr val="00206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226898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en-US" sz="9600" dirty="0" smtClean="0">
                <a:solidFill>
                  <a:srgbClr val="FF0000"/>
                </a:solidFill>
                <a:latin typeface="David" panose="020E0502060401010101" pitchFamily="34" charset="-79"/>
                <a:cs typeface="David" panose="020E0502060401010101" pitchFamily="34" charset="-79"/>
              </a:rPr>
              <a:t>O</a:t>
            </a:r>
            <a:r>
              <a:rPr lang="en-US" sz="9600" dirty="0" smtClean="0">
                <a:solidFill>
                  <a:srgbClr val="FF0000"/>
                </a:solidFill>
                <a:latin typeface="David" panose="020E0502060401010101" pitchFamily="34" charset="-79"/>
                <a:cs typeface="David" panose="020E0502060401010101" pitchFamily="34" charset="-79"/>
              </a:rPr>
              <a:t>bjective</a:t>
            </a:r>
            <a:endParaRPr lang="he-IL" sz="9600" dirty="0">
              <a:solidFill>
                <a:srgbClr val="FF0000"/>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008017" y="2883717"/>
            <a:ext cx="10515600" cy="4351338"/>
          </a:xfrm>
        </p:spPr>
        <p:txBody>
          <a:bodyPr>
            <a:normAutofit/>
          </a:bodyPr>
          <a:lstStyle/>
          <a:p>
            <a:pPr marL="0" indent="0" algn="ctr" rtl="0">
              <a:buNone/>
            </a:pPr>
            <a:r>
              <a:rPr lang="en-US" sz="4800" dirty="0" smtClean="0">
                <a:latin typeface="David" panose="020E0502060401010101" pitchFamily="34" charset="-79"/>
                <a:cs typeface="David" panose="020E0502060401010101" pitchFamily="34" charset="-79"/>
              </a:rPr>
              <a:t>Getting acquainted with the basic ideas of thinkers and selected influencers in the Zionist Movement since its beginning</a:t>
            </a:r>
            <a:endParaRPr lang="he-IL" sz="4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131878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en-US" sz="9600" dirty="0" smtClean="0">
                <a:solidFill>
                  <a:srgbClr val="FF0000"/>
                </a:solidFill>
                <a:latin typeface="David" panose="020E0502060401010101" pitchFamily="34" charset="-79"/>
                <a:cs typeface="David" panose="020E0502060401010101" pitchFamily="34" charset="-79"/>
              </a:rPr>
              <a:t>M</a:t>
            </a:r>
            <a:r>
              <a:rPr lang="en-US" sz="9600" dirty="0" smtClean="0">
                <a:solidFill>
                  <a:srgbClr val="FF0000"/>
                </a:solidFill>
                <a:latin typeface="David" panose="020E0502060401010101" pitchFamily="34" charset="-79"/>
                <a:cs typeface="David" panose="020E0502060401010101" pitchFamily="34" charset="-79"/>
              </a:rPr>
              <a:t>ethod</a:t>
            </a:r>
            <a:endParaRPr lang="he-IL" sz="9600" dirty="0">
              <a:solidFill>
                <a:srgbClr val="FF0000"/>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047206" y="2178322"/>
            <a:ext cx="10515600" cy="4351338"/>
          </a:xfrm>
        </p:spPr>
        <p:txBody>
          <a:bodyPr>
            <a:normAutofit/>
          </a:bodyPr>
          <a:lstStyle/>
          <a:p>
            <a:pPr algn="l" rtl="0">
              <a:lnSpc>
                <a:spcPct val="150000"/>
              </a:lnSpc>
            </a:pPr>
            <a:r>
              <a:rPr lang="en-US" sz="4800" dirty="0" smtClean="0">
                <a:latin typeface="David" panose="020E0502060401010101" pitchFamily="34" charset="-79"/>
                <a:cs typeface="David" panose="020E0502060401010101" pitchFamily="34" charset="-79"/>
              </a:rPr>
              <a:t>Learning in teams, led by an instructor </a:t>
            </a:r>
            <a:endParaRPr lang="he-IL" sz="4800" dirty="0">
              <a:latin typeface="David" panose="020E0502060401010101" pitchFamily="34" charset="-79"/>
              <a:cs typeface="David" panose="020E0502060401010101" pitchFamily="34" charset="-79"/>
            </a:endParaRPr>
          </a:p>
          <a:p>
            <a:pPr algn="l" rtl="0">
              <a:lnSpc>
                <a:spcPct val="150000"/>
              </a:lnSpc>
            </a:pPr>
            <a:r>
              <a:rPr lang="en-US" sz="4800" dirty="0" smtClean="0">
                <a:latin typeface="David" panose="020E0502060401010101" pitchFamily="34" charset="-79"/>
                <a:cs typeface="David" panose="020E0502060401010101" pitchFamily="34" charset="-79"/>
              </a:rPr>
              <a:t>Joint study and seminar</a:t>
            </a:r>
            <a:endParaRPr lang="he-IL" sz="4800" dirty="0">
              <a:latin typeface="David" panose="020E0502060401010101" pitchFamily="34" charset="-79"/>
              <a:cs typeface="David" panose="020E0502060401010101" pitchFamily="34" charset="-79"/>
            </a:endParaRPr>
          </a:p>
          <a:p>
            <a:pPr algn="l" rtl="0">
              <a:lnSpc>
                <a:spcPct val="150000"/>
              </a:lnSpc>
            </a:pPr>
            <a:r>
              <a:rPr lang="en-US" sz="4800" dirty="0" smtClean="0">
                <a:latin typeface="David" panose="020E0502060401010101" pitchFamily="34" charset="-79"/>
                <a:cs typeface="David" panose="020E0502060401010101" pitchFamily="34" charset="-79"/>
              </a:rPr>
              <a:t>C</a:t>
            </a:r>
            <a:r>
              <a:rPr lang="en-US" sz="4800" dirty="0" smtClean="0">
                <a:latin typeface="David" panose="020E0502060401010101" pitchFamily="34" charset="-79"/>
                <a:cs typeface="David" panose="020E0502060401010101" pitchFamily="34" charset="-79"/>
              </a:rPr>
              <a:t>oncluding meeting</a:t>
            </a:r>
            <a:endParaRPr lang="he-IL" sz="4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88371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365125"/>
            <a:ext cx="12192000" cy="1325563"/>
          </a:xfrm>
        </p:spPr>
        <p:txBody>
          <a:bodyPr>
            <a:noAutofit/>
          </a:bodyPr>
          <a:lstStyle/>
          <a:p>
            <a:pPr algn="ctr"/>
            <a:r>
              <a:rPr lang="en-US" sz="9600" dirty="0" smtClean="0">
                <a:solidFill>
                  <a:srgbClr val="FF0000"/>
                </a:solidFill>
                <a:latin typeface="David" panose="020E0502060401010101" pitchFamily="34" charset="-79"/>
                <a:cs typeface="David" panose="020E0502060401010101" pitchFamily="34" charset="-79"/>
              </a:rPr>
              <a:t>The </a:t>
            </a:r>
            <a:r>
              <a:rPr lang="en-US" sz="9600" dirty="0" smtClean="0">
                <a:solidFill>
                  <a:srgbClr val="FF0000"/>
                </a:solidFill>
                <a:latin typeface="David" panose="020E0502060401010101" pitchFamily="34" charset="-79"/>
                <a:cs typeface="David" panose="020E0502060401010101" pitchFamily="34" charset="-79"/>
              </a:rPr>
              <a:t>Identical Question</a:t>
            </a:r>
            <a:endParaRPr lang="he-IL" sz="9600" dirty="0">
              <a:solidFill>
                <a:srgbClr val="FF0000"/>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047206" y="2178322"/>
            <a:ext cx="10515600" cy="4351338"/>
          </a:xfrm>
        </p:spPr>
        <p:txBody>
          <a:bodyPr>
            <a:normAutofit fontScale="85000" lnSpcReduction="20000"/>
          </a:bodyPr>
          <a:lstStyle/>
          <a:p>
            <a:pPr marL="0" indent="0" algn="l" rtl="0">
              <a:lnSpc>
                <a:spcPct val="150000"/>
              </a:lnSpc>
              <a:buNone/>
            </a:pPr>
            <a:r>
              <a:rPr lang="en-US" sz="4800" dirty="0" smtClean="0">
                <a:latin typeface="David" panose="020E0502060401010101" pitchFamily="34" charset="-79"/>
                <a:cs typeface="David" panose="020E0502060401010101" pitchFamily="34" charset="-79"/>
              </a:rPr>
              <a:t>What is the image of the future Jewish state, what are the core values and the universal ideals on which it will be founded, and what will separate it as a Jewish State which is part of the family of nations around the world? </a:t>
            </a:r>
            <a:endParaRPr lang="he-IL" sz="4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634165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4721334" y="274320"/>
            <a:ext cx="7100552"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lgn="l" rtl="0">
              <a:buNone/>
            </a:pPr>
            <a:r>
              <a:rPr lang="en-US" sz="4000" u="sng" dirty="0" smtClean="0">
                <a:solidFill>
                  <a:srgbClr val="C00000"/>
                </a:solidFill>
                <a:latin typeface="David" panose="020E0502060401010101" pitchFamily="34" charset="-79"/>
                <a:cs typeface="David" panose="020E0502060401010101" pitchFamily="34" charset="-79"/>
              </a:rPr>
              <a:t>His Life </a:t>
            </a:r>
            <a:r>
              <a:rPr lang="en-US" sz="4000" u="sng" dirty="0">
                <a:solidFill>
                  <a:srgbClr val="C00000"/>
                </a:solidFill>
                <a:latin typeface="David" panose="020E0502060401010101" pitchFamily="34" charset="-79"/>
                <a:cs typeface="David" panose="020E0502060401010101" pitchFamily="34" charset="-79"/>
              </a:rPr>
              <a:t>S</a:t>
            </a:r>
            <a:r>
              <a:rPr lang="en-US" sz="4000" u="sng" dirty="0" smtClean="0">
                <a:solidFill>
                  <a:srgbClr val="C00000"/>
                </a:solidFill>
                <a:latin typeface="David" panose="020E0502060401010101" pitchFamily="34" charset="-79"/>
                <a:cs typeface="David" panose="020E0502060401010101" pitchFamily="34" charset="-79"/>
              </a:rPr>
              <a:t>tory</a:t>
            </a:r>
          </a:p>
          <a:p>
            <a:pPr marL="0" indent="0" algn="l" rtl="0">
              <a:buNone/>
            </a:pPr>
            <a:r>
              <a:rPr lang="en-US" sz="3600" dirty="0">
                <a:solidFill>
                  <a:srgbClr val="002060"/>
                </a:solidFill>
                <a:latin typeface="David" panose="020E0502060401010101" pitchFamily="34" charset="-79"/>
                <a:cs typeface="David" panose="020E0502060401010101" pitchFamily="34" charset="-79"/>
              </a:rPr>
              <a:t>Born April 25, 1825</a:t>
            </a:r>
          </a:p>
          <a:p>
            <a:pPr marL="0" indent="0" algn="l" rtl="0">
              <a:buNone/>
            </a:pPr>
            <a:r>
              <a:rPr lang="en-US" sz="3600" dirty="0" smtClean="0">
                <a:solidFill>
                  <a:srgbClr val="002060"/>
                </a:solidFill>
                <a:latin typeface="David" panose="020E0502060401010101" pitchFamily="34" charset="-79"/>
                <a:cs typeface="David" panose="020E0502060401010101" pitchFamily="34" charset="-79"/>
              </a:rPr>
              <a:t>Learned at </a:t>
            </a:r>
            <a:r>
              <a:rPr lang="en-US" sz="3600" dirty="0">
                <a:solidFill>
                  <a:srgbClr val="002060"/>
                </a:solidFill>
                <a:latin typeface="David" panose="020E0502060401010101" pitchFamily="34" charset="-79"/>
                <a:cs typeface="David" panose="020E0502060401010101" pitchFamily="34" charset="-79"/>
              </a:rPr>
              <a:t>the </a:t>
            </a:r>
            <a:r>
              <a:rPr lang="en-US" sz="3600" dirty="0" err="1" smtClean="0">
                <a:solidFill>
                  <a:srgbClr val="002060"/>
                </a:solidFill>
                <a:latin typeface="David" panose="020E0502060401010101" pitchFamily="34" charset="-79"/>
                <a:cs typeface="David" panose="020E0502060401010101" pitchFamily="34" charset="-79"/>
              </a:rPr>
              <a:t>Wolozin</a:t>
            </a:r>
            <a:r>
              <a:rPr lang="en-US" sz="3600" dirty="0" smtClean="0">
                <a:solidFill>
                  <a:srgbClr val="002060"/>
                </a:solidFill>
                <a:latin typeface="David" panose="020E0502060401010101" pitchFamily="34" charset="-79"/>
                <a:cs typeface="David" panose="020E0502060401010101" pitchFamily="34" charset="-79"/>
              </a:rPr>
              <a:t> Yeshiva (Jewish school)</a:t>
            </a:r>
            <a:endParaRPr lang="en-US" sz="3600" dirty="0">
              <a:solidFill>
                <a:srgbClr val="002060"/>
              </a:solidFill>
              <a:latin typeface="David" panose="020E0502060401010101" pitchFamily="34" charset="-79"/>
              <a:cs typeface="David" panose="020E0502060401010101" pitchFamily="34" charset="-79"/>
            </a:endParaRPr>
          </a:p>
          <a:p>
            <a:pPr marL="0" indent="0" algn="l" rtl="0">
              <a:buNone/>
            </a:pPr>
            <a:r>
              <a:rPr lang="en-US" sz="3600" dirty="0">
                <a:solidFill>
                  <a:srgbClr val="002060"/>
                </a:solidFill>
                <a:latin typeface="David" panose="020E0502060401010101" pitchFamily="34" charset="-79"/>
                <a:cs typeface="David" panose="020E0502060401010101" pitchFamily="34" charset="-79"/>
              </a:rPr>
              <a:t>Served as a rabbinate in </a:t>
            </a:r>
            <a:r>
              <a:rPr lang="en-US" sz="3600" dirty="0" smtClean="0">
                <a:solidFill>
                  <a:srgbClr val="002060"/>
                </a:solidFill>
                <a:latin typeface="David" panose="020E0502060401010101" pitchFamily="34" charset="-79"/>
                <a:cs typeface="David" panose="020E0502060401010101" pitchFamily="34" charset="-79"/>
              </a:rPr>
              <a:t>different towns </a:t>
            </a:r>
            <a:r>
              <a:rPr lang="en-US" sz="3600" dirty="0">
                <a:solidFill>
                  <a:srgbClr val="002060"/>
                </a:solidFill>
                <a:latin typeface="David" panose="020E0502060401010101" pitchFamily="34" charset="-79"/>
                <a:cs typeface="David" panose="020E0502060401010101" pitchFamily="34" charset="-79"/>
              </a:rPr>
              <a:t>in Poland and Lithuania</a:t>
            </a:r>
          </a:p>
          <a:p>
            <a:pPr marL="0" indent="0" algn="l" rtl="0">
              <a:buNone/>
            </a:pPr>
            <a:r>
              <a:rPr lang="en-US" sz="3600" dirty="0" smtClean="0">
                <a:solidFill>
                  <a:srgbClr val="002060"/>
                </a:solidFill>
                <a:latin typeface="David" panose="020E0502060401010101" pitchFamily="34" charset="-79"/>
                <a:cs typeface="David" panose="020E0502060401010101" pitchFamily="34" charset="-79"/>
              </a:rPr>
              <a:t>One </a:t>
            </a:r>
            <a:r>
              <a:rPr lang="en-US" sz="3600" dirty="0">
                <a:solidFill>
                  <a:srgbClr val="002060"/>
                </a:solidFill>
                <a:latin typeface="David" panose="020E0502060401010101" pitchFamily="34" charset="-79"/>
                <a:cs typeface="David" panose="020E0502060401010101" pitchFamily="34" charset="-79"/>
              </a:rPr>
              <a:t>of the </a:t>
            </a:r>
            <a:r>
              <a:rPr lang="en-US" sz="3600" dirty="0" smtClean="0">
                <a:solidFill>
                  <a:srgbClr val="002060"/>
                </a:solidFill>
                <a:latin typeface="David" panose="020E0502060401010101" pitchFamily="34" charset="-79"/>
                <a:cs typeface="David" panose="020E0502060401010101" pitchFamily="34" charset="-79"/>
              </a:rPr>
              <a:t>‘</a:t>
            </a:r>
            <a:r>
              <a:rPr lang="en-US" sz="3600" dirty="0" err="1" smtClean="0">
                <a:solidFill>
                  <a:srgbClr val="002060"/>
                </a:solidFill>
                <a:latin typeface="David" panose="020E0502060401010101" pitchFamily="34" charset="-79"/>
                <a:cs typeface="David" panose="020E0502060401010101" pitchFamily="34" charset="-79"/>
              </a:rPr>
              <a:t>Hibat</a:t>
            </a:r>
            <a:r>
              <a:rPr lang="en-US" sz="3600" dirty="0" smtClean="0">
                <a:solidFill>
                  <a:srgbClr val="002060"/>
                </a:solidFill>
                <a:latin typeface="David" panose="020E0502060401010101" pitchFamily="34" charset="-79"/>
                <a:cs typeface="David" panose="020E0502060401010101" pitchFamily="34" charset="-79"/>
              </a:rPr>
              <a:t> Zion’ </a:t>
            </a:r>
            <a:r>
              <a:rPr lang="en-US" sz="3600" dirty="0" smtClean="0">
                <a:solidFill>
                  <a:srgbClr val="002060"/>
                </a:solidFill>
                <a:latin typeface="David" panose="020E0502060401010101" pitchFamily="34" charset="-79"/>
                <a:cs typeface="David" panose="020E0502060401010101" pitchFamily="34" charset="-79"/>
              </a:rPr>
              <a:t>movement leaders</a:t>
            </a:r>
            <a:endParaRPr lang="en-US" sz="3600" dirty="0">
              <a:solidFill>
                <a:srgbClr val="002060"/>
              </a:solidFill>
              <a:latin typeface="David" panose="020E0502060401010101" pitchFamily="34" charset="-79"/>
              <a:cs typeface="David" panose="020E0502060401010101" pitchFamily="34" charset="-79"/>
            </a:endParaRPr>
          </a:p>
          <a:p>
            <a:pPr marL="0" indent="0" algn="l" rtl="0">
              <a:buNone/>
            </a:pPr>
            <a:r>
              <a:rPr lang="en-US" sz="3600" dirty="0" smtClean="0">
                <a:solidFill>
                  <a:srgbClr val="002060"/>
                </a:solidFill>
                <a:latin typeface="David" panose="020E0502060401010101" pitchFamily="34" charset="-79"/>
                <a:cs typeface="David" panose="020E0502060401010101" pitchFamily="34" charset="-79"/>
              </a:rPr>
              <a:t>Dedicated himself to the </a:t>
            </a:r>
            <a:r>
              <a:rPr lang="en-US" sz="3600" dirty="0" smtClean="0">
                <a:solidFill>
                  <a:srgbClr val="002060"/>
                </a:solidFill>
                <a:latin typeface="David" panose="020E0502060401010101" pitchFamily="34" charset="-79"/>
                <a:cs typeface="David" panose="020E0502060401010101" pitchFamily="34" charset="-79"/>
              </a:rPr>
              <a:t>settlement </a:t>
            </a:r>
            <a:r>
              <a:rPr lang="en-US" sz="3600" dirty="0">
                <a:solidFill>
                  <a:srgbClr val="002060"/>
                </a:solidFill>
                <a:latin typeface="David" panose="020E0502060401010101" pitchFamily="34" charset="-79"/>
                <a:cs typeface="David" panose="020E0502060401010101" pitchFamily="34" charset="-79"/>
              </a:rPr>
              <a:t>of Israel</a:t>
            </a:r>
          </a:p>
          <a:p>
            <a:pPr marL="0" indent="0" algn="l" rtl="0">
              <a:buNone/>
            </a:pPr>
            <a:r>
              <a:rPr lang="en-US" sz="3600" dirty="0" smtClean="0">
                <a:solidFill>
                  <a:srgbClr val="002060"/>
                </a:solidFill>
                <a:latin typeface="David" panose="020E0502060401010101" pitchFamily="34" charset="-79"/>
                <a:cs typeface="David" panose="020E0502060401010101" pitchFamily="34" charset="-79"/>
              </a:rPr>
              <a:t>Died on </a:t>
            </a:r>
            <a:r>
              <a:rPr lang="en-US" sz="3600" dirty="0">
                <a:solidFill>
                  <a:srgbClr val="002060"/>
                </a:solidFill>
                <a:latin typeface="David" panose="020E0502060401010101" pitchFamily="34" charset="-79"/>
                <a:cs typeface="David" panose="020E0502060401010101" pitchFamily="34" charset="-79"/>
              </a:rPr>
              <a:t>June 10, 1898</a:t>
            </a: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2133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778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מחבר ישר 4"/>
          <p:cNvCxnSpPr/>
          <p:nvPr/>
        </p:nvCxnSpPr>
        <p:spPr>
          <a:xfrm>
            <a:off x="912890" y="4960454"/>
            <a:ext cx="10592636" cy="8709"/>
          </a:xfrm>
          <a:prstGeom prst="line">
            <a:avLst/>
          </a:prstGeom>
          <a:ln w="63500" cap="rnd">
            <a:roun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81368" y="5043185"/>
            <a:ext cx="1175658" cy="646331"/>
          </a:xfrm>
          <a:prstGeom prst="rect">
            <a:avLst/>
          </a:prstGeom>
          <a:noFill/>
        </p:spPr>
        <p:txBody>
          <a:bodyPr wrap="square" rtlCol="1">
            <a:spAutoFit/>
          </a:bodyPr>
          <a:lstStyle/>
          <a:p>
            <a:r>
              <a:rPr lang="he-IL" sz="3600" b="1" dirty="0">
                <a:solidFill>
                  <a:srgbClr val="FF0000"/>
                </a:solidFill>
                <a:latin typeface="David" panose="020E0502060401010101" pitchFamily="34" charset="-79"/>
                <a:cs typeface="David" panose="020E0502060401010101" pitchFamily="34" charset="-79"/>
              </a:rPr>
              <a:t>1800</a:t>
            </a:r>
          </a:p>
        </p:txBody>
      </p:sp>
      <p:sp>
        <p:nvSpPr>
          <p:cNvPr id="16" name="TextBox 15"/>
          <p:cNvSpPr txBox="1"/>
          <p:nvPr/>
        </p:nvSpPr>
        <p:spPr>
          <a:xfrm>
            <a:off x="10816042" y="5009581"/>
            <a:ext cx="1175658" cy="646331"/>
          </a:xfrm>
          <a:prstGeom prst="rect">
            <a:avLst/>
          </a:prstGeom>
          <a:noFill/>
        </p:spPr>
        <p:txBody>
          <a:bodyPr wrap="square" rtlCol="1">
            <a:spAutoFit/>
          </a:bodyPr>
          <a:lstStyle/>
          <a:p>
            <a:r>
              <a:rPr lang="he-IL" sz="3600" b="1" dirty="0">
                <a:solidFill>
                  <a:srgbClr val="FF0000"/>
                </a:solidFill>
                <a:latin typeface="David" panose="020E0502060401010101" pitchFamily="34" charset="-79"/>
                <a:cs typeface="David" panose="020E0502060401010101" pitchFamily="34" charset="-79"/>
              </a:rPr>
              <a:t>1904</a:t>
            </a:r>
          </a:p>
        </p:txBody>
      </p:sp>
      <p:sp>
        <p:nvSpPr>
          <p:cNvPr id="17" name="סוגר מרובע שמאלי 16"/>
          <p:cNvSpPr/>
          <p:nvPr/>
        </p:nvSpPr>
        <p:spPr>
          <a:xfrm rot="16200000" flipH="1">
            <a:off x="5930101" y="1398392"/>
            <a:ext cx="331797" cy="6518367"/>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8" name="TextBox 17"/>
          <p:cNvSpPr txBox="1"/>
          <p:nvPr/>
        </p:nvSpPr>
        <p:spPr>
          <a:xfrm>
            <a:off x="2621187" y="3935212"/>
            <a:ext cx="5876145" cy="523220"/>
          </a:xfrm>
          <a:prstGeom prst="rect">
            <a:avLst/>
          </a:prstGeom>
          <a:noFill/>
        </p:spPr>
        <p:txBody>
          <a:bodyPr wrap="square" rtlCol="1">
            <a:spAutoFit/>
          </a:bodyPr>
          <a:lstStyle/>
          <a:p>
            <a:pPr algn="ctr" rtl="0"/>
            <a:r>
              <a:rPr lang="en-US" sz="2800" dirty="0">
                <a:solidFill>
                  <a:srgbClr val="002060"/>
                </a:solidFill>
                <a:latin typeface="David" panose="020E0502060401010101" pitchFamily="34" charset="-79"/>
                <a:cs typeface="David" panose="020E0502060401010101" pitchFamily="34" charset="-79"/>
              </a:rPr>
              <a:t>Yehuda </a:t>
            </a:r>
            <a:r>
              <a:rPr lang="en-US" sz="2800" dirty="0" err="1">
                <a:solidFill>
                  <a:srgbClr val="002060"/>
                </a:solidFill>
                <a:latin typeface="David" panose="020E0502060401010101" pitchFamily="34" charset="-79"/>
                <a:cs typeface="David" panose="020E0502060401010101" pitchFamily="34" charset="-79"/>
              </a:rPr>
              <a:t>Leib</a:t>
            </a:r>
            <a:r>
              <a:rPr lang="en-US" sz="2800" dirty="0">
                <a:solidFill>
                  <a:srgbClr val="002060"/>
                </a:solidFill>
                <a:latin typeface="David" panose="020E0502060401010101" pitchFamily="34" charset="-79"/>
                <a:cs typeface="David" panose="020E0502060401010101" pitchFamily="34" charset="-79"/>
              </a:rPr>
              <a:t> </a:t>
            </a:r>
            <a:r>
              <a:rPr lang="en-US" sz="2800" dirty="0" err="1">
                <a:solidFill>
                  <a:srgbClr val="002060"/>
                </a:solidFill>
                <a:latin typeface="David" panose="020E0502060401010101" pitchFamily="34" charset="-79"/>
                <a:cs typeface="David" panose="020E0502060401010101" pitchFamily="34" charset="-79"/>
              </a:rPr>
              <a:t>Pinsker</a:t>
            </a:r>
            <a:r>
              <a:rPr lang="en-US" sz="2800" dirty="0">
                <a:solidFill>
                  <a:srgbClr val="002060"/>
                </a:solidFill>
                <a:latin typeface="David" panose="020E0502060401010101" pitchFamily="34" charset="-79"/>
                <a:cs typeface="David" panose="020E0502060401010101" pitchFamily="34" charset="-79"/>
              </a:rPr>
              <a:t> 1821-1891</a:t>
            </a:r>
            <a:endParaRPr lang="he-IL" sz="2800" dirty="0">
              <a:solidFill>
                <a:srgbClr val="002060"/>
              </a:solidFill>
              <a:latin typeface="David" panose="020E0502060401010101" pitchFamily="34" charset="-79"/>
              <a:cs typeface="David" panose="020E0502060401010101" pitchFamily="34" charset="-79"/>
            </a:endParaRPr>
          </a:p>
        </p:txBody>
      </p:sp>
      <p:cxnSp>
        <p:nvCxnSpPr>
          <p:cNvPr id="20" name="מחבר ישר 19"/>
          <p:cNvCxnSpPr/>
          <p:nvPr/>
        </p:nvCxnSpPr>
        <p:spPr>
          <a:xfrm flipH="1">
            <a:off x="10103370" y="2150660"/>
            <a:ext cx="0" cy="2818151"/>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355183" y="657339"/>
            <a:ext cx="1558978" cy="1569660"/>
          </a:xfrm>
          <a:prstGeom prst="rect">
            <a:avLst/>
          </a:prstGeom>
          <a:noFill/>
        </p:spPr>
        <p:txBody>
          <a:bodyPr wrap="square" rtlCol="1">
            <a:spAutoFit/>
          </a:bodyPr>
          <a:lstStyle/>
          <a:p>
            <a:pPr algn="ctr" rtl="0"/>
            <a:r>
              <a:rPr lang="en-US" sz="2400" dirty="0">
                <a:solidFill>
                  <a:schemeClr val="accent1">
                    <a:lumMod val="75000"/>
                  </a:schemeClr>
                </a:solidFill>
                <a:latin typeface="David" panose="020E0502060401010101" pitchFamily="34" charset="-79"/>
                <a:cs typeface="David" panose="020E0502060401010101" pitchFamily="34" charset="-79"/>
              </a:rPr>
              <a:t>First Zionist Congress 1897</a:t>
            </a:r>
            <a:endParaRPr lang="he-IL" sz="2400" dirty="0">
              <a:solidFill>
                <a:schemeClr val="accent1">
                  <a:lumMod val="75000"/>
                </a:schemeClr>
              </a:solidFill>
              <a:latin typeface="David" panose="020E0502060401010101" pitchFamily="34" charset="-79"/>
              <a:cs typeface="David" panose="020E0502060401010101" pitchFamily="34" charset="-79"/>
            </a:endParaRPr>
          </a:p>
        </p:txBody>
      </p:sp>
      <p:cxnSp>
        <p:nvCxnSpPr>
          <p:cNvPr id="23" name="מחבר ישר 22"/>
          <p:cNvCxnSpPr/>
          <p:nvPr/>
        </p:nvCxnSpPr>
        <p:spPr>
          <a:xfrm flipH="1">
            <a:off x="8576872" y="2150660"/>
            <a:ext cx="0" cy="281815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692244" y="707140"/>
            <a:ext cx="1769255" cy="1569660"/>
          </a:xfrm>
          <a:prstGeom prst="rect">
            <a:avLst/>
          </a:prstGeom>
          <a:noFill/>
        </p:spPr>
        <p:txBody>
          <a:bodyPr wrap="square" rtlCol="1">
            <a:spAutoFit/>
          </a:bodyPr>
          <a:lstStyle/>
          <a:p>
            <a:pPr algn="ctr"/>
            <a:r>
              <a:rPr lang="en-US" sz="2400" dirty="0">
                <a:solidFill>
                  <a:schemeClr val="accent1">
                    <a:lumMod val="75000"/>
                  </a:schemeClr>
                </a:solidFill>
                <a:latin typeface="David" panose="020E0502060401010101" pitchFamily="34" charset="-79"/>
                <a:cs typeface="David" panose="020E0502060401010101" pitchFamily="34" charset="-79"/>
              </a:rPr>
              <a:t>The </a:t>
            </a:r>
            <a:r>
              <a:rPr lang="en-US" sz="2400" dirty="0" smtClean="0">
                <a:solidFill>
                  <a:schemeClr val="accent1">
                    <a:lumMod val="75000"/>
                  </a:schemeClr>
                </a:solidFill>
                <a:latin typeface="David" panose="020E0502060401010101" pitchFamily="34" charset="-79"/>
                <a:cs typeface="David" panose="020E0502060401010101" pitchFamily="34" charset="-79"/>
              </a:rPr>
              <a:t>Katowice Conference</a:t>
            </a:r>
          </a:p>
          <a:p>
            <a:pPr algn="ctr"/>
            <a:r>
              <a:rPr lang="en-US" sz="2400" dirty="0" smtClean="0">
                <a:solidFill>
                  <a:schemeClr val="accent1">
                    <a:lumMod val="75000"/>
                  </a:schemeClr>
                </a:solidFill>
                <a:latin typeface="David" panose="020E0502060401010101" pitchFamily="34" charset="-79"/>
                <a:cs typeface="David" panose="020E0502060401010101" pitchFamily="34" charset="-79"/>
              </a:rPr>
              <a:t>1884</a:t>
            </a:r>
            <a:endParaRPr lang="he-IL" sz="2400" dirty="0">
              <a:solidFill>
                <a:schemeClr val="accent1">
                  <a:lumMod val="75000"/>
                </a:schemeClr>
              </a:solidFill>
              <a:latin typeface="David" panose="020E0502060401010101" pitchFamily="34" charset="-79"/>
              <a:cs typeface="David" panose="020E0502060401010101" pitchFamily="34" charset="-79"/>
            </a:endParaRPr>
          </a:p>
        </p:txBody>
      </p:sp>
      <p:sp>
        <p:nvSpPr>
          <p:cNvPr id="27" name="סוגר מרובע שמאלי 26"/>
          <p:cNvSpPr/>
          <p:nvPr/>
        </p:nvSpPr>
        <p:spPr>
          <a:xfrm rot="16200000" flipH="1">
            <a:off x="9125230" y="1685438"/>
            <a:ext cx="266203" cy="4335968"/>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29" name="TextBox 28"/>
          <p:cNvSpPr txBox="1"/>
          <p:nvPr/>
        </p:nvSpPr>
        <p:spPr>
          <a:xfrm>
            <a:off x="5252152" y="3265018"/>
            <a:ext cx="5876145" cy="523220"/>
          </a:xfrm>
          <a:prstGeom prst="rect">
            <a:avLst/>
          </a:prstGeom>
          <a:noFill/>
        </p:spPr>
        <p:txBody>
          <a:bodyPr wrap="square" rtlCol="1">
            <a:spAutoFit/>
          </a:bodyPr>
          <a:lstStyle/>
          <a:p>
            <a:pPr algn="ctr" rtl="0"/>
            <a:r>
              <a:rPr lang="en-US" sz="2800" dirty="0">
                <a:solidFill>
                  <a:srgbClr val="002060"/>
                </a:solidFill>
                <a:latin typeface="David" panose="020E0502060401010101" pitchFamily="34" charset="-79"/>
                <a:cs typeface="David" panose="020E0502060401010101" pitchFamily="34" charset="-79"/>
              </a:rPr>
              <a:t>Benjamin Ze'ev Herzl 1860-1905</a:t>
            </a:r>
            <a:endParaRPr lang="he-IL" sz="2800" dirty="0">
              <a:solidFill>
                <a:srgbClr val="002060"/>
              </a:solidFill>
              <a:latin typeface="David" panose="020E0502060401010101" pitchFamily="34" charset="-79"/>
              <a:cs typeface="David" panose="020E0502060401010101" pitchFamily="34" charset="-79"/>
            </a:endParaRPr>
          </a:p>
        </p:txBody>
      </p:sp>
      <p:sp>
        <p:nvSpPr>
          <p:cNvPr id="30" name="סוגר מרובע שמאלי 29"/>
          <p:cNvSpPr/>
          <p:nvPr/>
        </p:nvSpPr>
        <p:spPr>
          <a:xfrm rot="16200000" flipH="1">
            <a:off x="6597003" y="-524183"/>
            <a:ext cx="303313" cy="7129147"/>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1" name="TextBox 30"/>
          <p:cNvSpPr txBox="1"/>
          <p:nvPr/>
        </p:nvSpPr>
        <p:spPr>
          <a:xfrm>
            <a:off x="4306766" y="2332167"/>
            <a:ext cx="5876145" cy="523220"/>
          </a:xfrm>
          <a:prstGeom prst="rect">
            <a:avLst/>
          </a:prstGeom>
          <a:noFill/>
        </p:spPr>
        <p:txBody>
          <a:bodyPr wrap="square" rtlCol="1">
            <a:spAutoFit/>
          </a:bodyPr>
          <a:lstStyle/>
          <a:p>
            <a:pPr algn="ctr" rtl="0"/>
            <a:r>
              <a:rPr lang="en-US" sz="2800" dirty="0">
                <a:solidFill>
                  <a:srgbClr val="002060"/>
                </a:solidFill>
                <a:latin typeface="David" panose="020E0502060401010101" pitchFamily="34" charset="-79"/>
                <a:cs typeface="David" panose="020E0502060401010101" pitchFamily="34" charset="-79"/>
              </a:rPr>
              <a:t>Rabbi </a:t>
            </a:r>
            <a:r>
              <a:rPr lang="en-US" sz="2800" dirty="0" smtClean="0">
                <a:solidFill>
                  <a:srgbClr val="002060"/>
                </a:solidFill>
                <a:latin typeface="David" panose="020E0502060401010101" pitchFamily="34" charset="-79"/>
                <a:cs typeface="David" panose="020E0502060401010101" pitchFamily="34" charset="-79"/>
              </a:rPr>
              <a:t>Samuel </a:t>
            </a:r>
            <a:r>
              <a:rPr lang="en-US" sz="2800" dirty="0" err="1" smtClean="0">
                <a:solidFill>
                  <a:srgbClr val="002060"/>
                </a:solidFill>
                <a:latin typeface="David" panose="020E0502060401010101" pitchFamily="34" charset="-79"/>
                <a:cs typeface="David" panose="020E0502060401010101" pitchFamily="34" charset="-79"/>
              </a:rPr>
              <a:t>Mohilever</a:t>
            </a:r>
            <a:r>
              <a:rPr lang="en-US" sz="2800" dirty="0" smtClean="0">
                <a:solidFill>
                  <a:srgbClr val="002060"/>
                </a:solidFill>
                <a:latin typeface="David" panose="020E0502060401010101" pitchFamily="34" charset="-79"/>
                <a:cs typeface="David" panose="020E0502060401010101" pitchFamily="34" charset="-79"/>
              </a:rPr>
              <a:t> </a:t>
            </a:r>
            <a:r>
              <a:rPr lang="en-US" sz="2800" dirty="0">
                <a:solidFill>
                  <a:srgbClr val="002060"/>
                </a:solidFill>
                <a:latin typeface="David" panose="020E0502060401010101" pitchFamily="34" charset="-79"/>
                <a:cs typeface="David" panose="020E0502060401010101" pitchFamily="34" charset="-79"/>
              </a:rPr>
              <a:t>1825-1898</a:t>
            </a:r>
            <a:endParaRPr lang="he-IL" sz="2800" dirty="0">
              <a:solidFill>
                <a:srgbClr val="002060"/>
              </a:solidFill>
              <a:latin typeface="David" panose="020E0502060401010101" pitchFamily="34" charset="-79"/>
              <a:cs typeface="David" panose="020E0502060401010101" pitchFamily="34" charset="-79"/>
            </a:endParaRPr>
          </a:p>
        </p:txBody>
      </p:sp>
      <p:cxnSp>
        <p:nvCxnSpPr>
          <p:cNvPr id="32" name="מחבר ישר 31"/>
          <p:cNvCxnSpPr/>
          <p:nvPr/>
        </p:nvCxnSpPr>
        <p:spPr>
          <a:xfrm>
            <a:off x="9977015" y="4960454"/>
            <a:ext cx="0" cy="496393"/>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197526" y="5339280"/>
            <a:ext cx="1558978" cy="1569660"/>
          </a:xfrm>
          <a:prstGeom prst="rect">
            <a:avLst/>
          </a:prstGeom>
          <a:noFill/>
        </p:spPr>
        <p:txBody>
          <a:bodyPr wrap="square" rtlCol="1">
            <a:spAutoFit/>
          </a:bodyPr>
          <a:lstStyle/>
          <a:p>
            <a:pPr algn="ctr"/>
            <a:r>
              <a:rPr lang="en-US" sz="2400" dirty="0">
                <a:solidFill>
                  <a:schemeClr val="accent1">
                    <a:lumMod val="75000"/>
                  </a:schemeClr>
                </a:solidFill>
                <a:latin typeface="David" panose="020E0502060401010101" pitchFamily="34" charset="-79"/>
                <a:cs typeface="David" panose="020E0502060401010101" pitchFamily="34" charset="-79"/>
              </a:rPr>
              <a:t>Beginning of Political Zionism 1896</a:t>
            </a:r>
            <a:endParaRPr lang="he-IL" sz="2400" dirty="0">
              <a:solidFill>
                <a:schemeClr val="accent1">
                  <a:lumMod val="75000"/>
                </a:schemeClr>
              </a:solidFill>
              <a:latin typeface="David" panose="020E0502060401010101" pitchFamily="34" charset="-79"/>
              <a:cs typeface="David" panose="020E0502060401010101" pitchFamily="34" charset="-79"/>
            </a:endParaRPr>
          </a:p>
        </p:txBody>
      </p:sp>
      <p:pic>
        <p:nvPicPr>
          <p:cNvPr id="1026" name="Picture 2" descr="Theodor Herz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2582" y="1718989"/>
            <a:ext cx="1492701" cy="19890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nsk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7589" y="2287005"/>
            <a:ext cx="1438094" cy="2171427"/>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ª××¦××ª ×ª××× × ×¢×××¨ ××¨×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4330" y="870919"/>
            <a:ext cx="1357026" cy="1971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56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502920" y="274320"/>
            <a:ext cx="11318966" cy="60219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20000"/>
          </a:bodyPr>
          <a:lstStyle/>
          <a:p>
            <a:pPr marL="0" indent="0" algn="l" rtl="0">
              <a:lnSpc>
                <a:spcPct val="200000"/>
              </a:lnSpc>
              <a:buNone/>
            </a:pPr>
            <a:r>
              <a:rPr lang="en-US" sz="4000" u="sng" dirty="0">
                <a:solidFill>
                  <a:srgbClr val="C00000"/>
                </a:solidFill>
                <a:latin typeface="David" panose="020E0502060401010101" pitchFamily="34" charset="-79"/>
                <a:cs typeface="David" panose="020E0502060401010101" pitchFamily="34" charset="-79"/>
              </a:rPr>
              <a:t>Principles of his A</a:t>
            </a:r>
            <a:r>
              <a:rPr lang="en-US" sz="4000" u="sng" dirty="0" smtClean="0">
                <a:solidFill>
                  <a:srgbClr val="C00000"/>
                </a:solidFill>
                <a:latin typeface="David" panose="020E0502060401010101" pitchFamily="34" charset="-79"/>
                <a:cs typeface="David" panose="020E0502060401010101" pitchFamily="34" charset="-79"/>
              </a:rPr>
              <a:t>pproach </a:t>
            </a:r>
            <a:r>
              <a:rPr lang="en-US" sz="4000" u="sng" dirty="0" smtClean="0">
                <a:solidFill>
                  <a:srgbClr val="C00000"/>
                </a:solidFill>
                <a:latin typeface="David" panose="020E0502060401010101" pitchFamily="34" charset="-79"/>
                <a:cs typeface="David" panose="020E0502060401010101" pitchFamily="34" charset="-79"/>
              </a:rPr>
              <a:t>– The “Middle </a:t>
            </a:r>
            <a:r>
              <a:rPr lang="en-US" sz="4000" u="sng" dirty="0">
                <a:solidFill>
                  <a:srgbClr val="C00000"/>
                </a:solidFill>
                <a:latin typeface="David" panose="020E0502060401010101" pitchFamily="34" charset="-79"/>
                <a:cs typeface="David" panose="020E0502060401010101" pitchFamily="34" charset="-79"/>
              </a:rPr>
              <a:t>M</a:t>
            </a:r>
            <a:r>
              <a:rPr lang="en-US" sz="4000" u="sng" dirty="0" smtClean="0">
                <a:solidFill>
                  <a:srgbClr val="C00000"/>
                </a:solidFill>
                <a:latin typeface="David" panose="020E0502060401010101" pitchFamily="34" charset="-79"/>
                <a:cs typeface="David" panose="020E0502060401010101" pitchFamily="34" charset="-79"/>
              </a:rPr>
              <a:t>an“</a:t>
            </a:r>
          </a:p>
          <a:p>
            <a:pPr algn="l" rtl="0">
              <a:lnSpc>
                <a:spcPct val="200000"/>
              </a:lnSpc>
            </a:pPr>
            <a:r>
              <a:rPr lang="en-US" sz="3600" dirty="0" smtClean="0">
                <a:solidFill>
                  <a:srgbClr val="002060"/>
                </a:solidFill>
                <a:latin typeface="David" panose="020E0502060401010101" pitchFamily="34" charset="-79"/>
                <a:cs typeface="David" panose="020E0502060401010101" pitchFamily="34" charset="-79"/>
              </a:rPr>
              <a:t>Unity</a:t>
            </a:r>
            <a:endParaRPr lang="en-US" sz="3600" dirty="0">
              <a:solidFill>
                <a:srgbClr val="002060"/>
              </a:solidFill>
              <a:latin typeface="David" panose="020E0502060401010101" pitchFamily="34" charset="-79"/>
              <a:cs typeface="David" panose="020E0502060401010101" pitchFamily="34" charset="-79"/>
            </a:endParaRPr>
          </a:p>
          <a:p>
            <a:pPr algn="l" rtl="0">
              <a:lnSpc>
                <a:spcPct val="200000"/>
              </a:lnSpc>
            </a:pPr>
            <a:r>
              <a:rPr lang="en-US" sz="3600" dirty="0">
                <a:solidFill>
                  <a:srgbClr val="002060"/>
                </a:solidFill>
                <a:latin typeface="David" panose="020E0502060401010101" pitchFamily="34" charset="-79"/>
                <a:cs typeface="David" panose="020E0502060401010101" pitchFamily="34" charset="-79"/>
              </a:rPr>
              <a:t>Torah observance</a:t>
            </a:r>
          </a:p>
          <a:p>
            <a:pPr algn="l" rtl="0">
              <a:lnSpc>
                <a:spcPct val="200000"/>
              </a:lnSpc>
            </a:pPr>
            <a:r>
              <a:rPr lang="en-US" sz="3600" dirty="0">
                <a:solidFill>
                  <a:srgbClr val="002060"/>
                </a:solidFill>
                <a:latin typeface="David" panose="020E0502060401010101" pitchFamily="34" charset="-79"/>
                <a:cs typeface="David" panose="020E0502060401010101" pitchFamily="34" charset="-79"/>
              </a:rPr>
              <a:t>Making a living from </a:t>
            </a:r>
            <a:r>
              <a:rPr lang="en-US" sz="3600" dirty="0" smtClean="0">
                <a:solidFill>
                  <a:srgbClr val="002060"/>
                </a:solidFill>
                <a:latin typeface="David" panose="020E0502060401010101" pitchFamily="34" charset="-79"/>
                <a:cs typeface="David" panose="020E0502060401010101" pitchFamily="34" charset="-79"/>
              </a:rPr>
              <a:t>hard labor </a:t>
            </a:r>
            <a:endParaRPr lang="en-US" sz="3600" dirty="0">
              <a:solidFill>
                <a:srgbClr val="002060"/>
              </a:solidFill>
              <a:latin typeface="David" panose="020E0502060401010101" pitchFamily="34" charset="-79"/>
              <a:cs typeface="David" panose="020E0502060401010101" pitchFamily="34" charset="-79"/>
            </a:endParaRPr>
          </a:p>
          <a:p>
            <a:pPr algn="l" rtl="0">
              <a:lnSpc>
                <a:spcPct val="200000"/>
              </a:lnSpc>
            </a:pPr>
            <a:r>
              <a:rPr lang="en-US" sz="3600" dirty="0">
                <a:solidFill>
                  <a:srgbClr val="002060"/>
                </a:solidFill>
                <a:latin typeface="David" panose="020E0502060401010101" pitchFamily="34" charset="-79"/>
                <a:cs typeface="David" panose="020E0502060401010101" pitchFamily="34" charset="-79"/>
              </a:rPr>
              <a:t>Awe and education</a:t>
            </a:r>
          </a:p>
          <a:p>
            <a:pPr algn="l" rtl="0">
              <a:lnSpc>
                <a:spcPct val="200000"/>
              </a:lnSpc>
            </a:pPr>
            <a:r>
              <a:rPr lang="en-US" sz="3600" dirty="0">
                <a:solidFill>
                  <a:srgbClr val="002060"/>
                </a:solidFill>
                <a:latin typeface="David" panose="020E0502060401010101" pitchFamily="34" charset="-79"/>
                <a:cs typeface="David" panose="020E0502060401010101" pitchFamily="34" charset="-79"/>
              </a:rPr>
              <a:t>Settlement of the Land of Israel</a:t>
            </a:r>
            <a:endParaRPr lang="he-IL" sz="3600" dirty="0">
              <a:solidFill>
                <a:srgbClr val="002060"/>
              </a:solidFill>
              <a:latin typeface="David" panose="020E0502060401010101" pitchFamily="34" charset="-79"/>
              <a:cs typeface="David" panose="020E0502060401010101" pitchFamily="34" charset="-79"/>
            </a:endParaRP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92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457200" y="274320"/>
            <a:ext cx="10428514"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20000"/>
          </a:bodyPr>
          <a:lstStyle/>
          <a:p>
            <a:pPr marL="0" indent="0" algn="l" rtl="0">
              <a:lnSpc>
                <a:spcPct val="200000"/>
              </a:lnSpc>
              <a:buNone/>
            </a:pPr>
            <a:r>
              <a:rPr lang="en-US" sz="4000" u="sng" dirty="0">
                <a:solidFill>
                  <a:srgbClr val="C00000"/>
                </a:solidFill>
                <a:latin typeface="David" panose="020E0502060401010101" pitchFamily="34" charset="-79"/>
                <a:cs typeface="David" panose="020E0502060401010101" pitchFamily="34" charset="-79"/>
              </a:rPr>
              <a:t>The F</a:t>
            </a:r>
            <a:r>
              <a:rPr lang="en-US" sz="4000" u="sng" dirty="0" smtClean="0">
                <a:solidFill>
                  <a:srgbClr val="C00000"/>
                </a:solidFill>
                <a:latin typeface="David" panose="020E0502060401010101" pitchFamily="34" charset="-79"/>
                <a:cs typeface="David" panose="020E0502060401010101" pitchFamily="34" charset="-79"/>
              </a:rPr>
              <a:t>oundations </a:t>
            </a:r>
            <a:r>
              <a:rPr lang="en-US" sz="4000" u="sng" dirty="0">
                <a:solidFill>
                  <a:srgbClr val="C00000"/>
                </a:solidFill>
                <a:latin typeface="David" panose="020E0502060401010101" pitchFamily="34" charset="-79"/>
                <a:cs typeface="David" panose="020E0502060401010101" pitchFamily="34" charset="-79"/>
              </a:rPr>
              <a:t>of </a:t>
            </a:r>
            <a:r>
              <a:rPr lang="en-US" sz="4000" u="sng" dirty="0" smtClean="0">
                <a:solidFill>
                  <a:srgbClr val="C00000"/>
                </a:solidFill>
                <a:latin typeface="David" panose="020E0502060401010101" pitchFamily="34" charset="-79"/>
                <a:cs typeface="David" panose="020E0502060401010101" pitchFamily="34" charset="-79"/>
              </a:rPr>
              <a:t>Society </a:t>
            </a:r>
            <a:r>
              <a:rPr lang="en-US" sz="4000" u="sng" dirty="0" smtClean="0">
                <a:solidFill>
                  <a:srgbClr val="C00000"/>
                </a:solidFill>
                <a:latin typeface="David" panose="020E0502060401010101" pitchFamily="34" charset="-79"/>
                <a:cs typeface="David" panose="020E0502060401010101" pitchFamily="34" charset="-79"/>
              </a:rPr>
              <a:t>Reflected </a:t>
            </a:r>
            <a:r>
              <a:rPr lang="en-US" sz="4000" u="sng" dirty="0">
                <a:solidFill>
                  <a:srgbClr val="C00000"/>
                </a:solidFill>
                <a:latin typeface="David" panose="020E0502060401010101" pitchFamily="34" charset="-79"/>
                <a:cs typeface="David" panose="020E0502060401010101" pitchFamily="34" charset="-79"/>
              </a:rPr>
              <a:t>in </a:t>
            </a:r>
            <a:r>
              <a:rPr lang="en-US" sz="4000" u="sng" dirty="0" smtClean="0">
                <a:solidFill>
                  <a:srgbClr val="C00000"/>
                </a:solidFill>
                <a:latin typeface="David" panose="020E0502060401010101" pitchFamily="34" charset="-79"/>
                <a:cs typeface="David" panose="020E0502060401010101" pitchFamily="34" charset="-79"/>
              </a:rPr>
              <a:t>his Philosophy </a:t>
            </a:r>
            <a:r>
              <a:rPr lang="en-US" sz="4000" u="sng" dirty="0" smtClean="0">
                <a:solidFill>
                  <a:srgbClr val="C00000"/>
                </a:solidFill>
                <a:latin typeface="David" panose="020E0502060401010101" pitchFamily="34" charset="-79"/>
                <a:cs typeface="David" panose="020E0502060401010101" pitchFamily="34" charset="-79"/>
              </a:rPr>
              <a:t>– </a:t>
            </a:r>
            <a:r>
              <a:rPr lang="en-US" sz="4000" b="1" u="sng" dirty="0" smtClean="0">
                <a:solidFill>
                  <a:srgbClr val="C00000"/>
                </a:solidFill>
                <a:latin typeface="David" panose="020E0502060401010101" pitchFamily="34" charset="-79"/>
                <a:cs typeface="David" panose="020E0502060401010101" pitchFamily="34" charset="-79"/>
              </a:rPr>
              <a:t>Unity</a:t>
            </a:r>
          </a:p>
          <a:p>
            <a:pPr marL="0" indent="0" algn="l" rtl="0">
              <a:lnSpc>
                <a:spcPct val="200000"/>
              </a:lnSpc>
              <a:buNone/>
            </a:pPr>
            <a:r>
              <a:rPr lang="en-US" sz="3600" dirty="0">
                <a:solidFill>
                  <a:srgbClr val="002060"/>
                </a:solidFill>
                <a:latin typeface="David" panose="020E0502060401010101" pitchFamily="34" charset="-79"/>
                <a:cs typeface="David" panose="020E0502060401010101" pitchFamily="34" charset="-79"/>
              </a:rPr>
              <a:t>"It is necessary to </a:t>
            </a:r>
            <a:r>
              <a:rPr lang="en-US" sz="3600" dirty="0" smtClean="0">
                <a:solidFill>
                  <a:srgbClr val="002060"/>
                </a:solidFill>
                <a:latin typeface="David" panose="020E0502060401010101" pitchFamily="34" charset="-79"/>
                <a:cs typeface="David" panose="020E0502060401010101" pitchFamily="34" charset="-79"/>
              </a:rPr>
              <a:t>correct the situation so that the “sons of Zion“ </a:t>
            </a:r>
            <a:r>
              <a:rPr lang="en-US" sz="3600" dirty="0" smtClean="0">
                <a:solidFill>
                  <a:srgbClr val="002060"/>
                </a:solidFill>
                <a:latin typeface="David" panose="020E0502060401010101" pitchFamily="34" charset="-79"/>
                <a:cs typeface="David" panose="020E0502060401010101" pitchFamily="34" charset="-79"/>
              </a:rPr>
              <a:t>will </a:t>
            </a:r>
            <a:r>
              <a:rPr lang="en-US" sz="3600" dirty="0">
                <a:solidFill>
                  <a:srgbClr val="002060"/>
                </a:solidFill>
                <a:latin typeface="David" panose="020E0502060401010101" pitchFamily="34" charset="-79"/>
                <a:cs typeface="David" panose="020E0502060401010101" pitchFamily="34" charset="-79"/>
              </a:rPr>
              <a:t>live in complete love and </a:t>
            </a:r>
            <a:r>
              <a:rPr lang="en-US" sz="3600" dirty="0" smtClean="0">
                <a:solidFill>
                  <a:srgbClr val="002060"/>
                </a:solidFill>
                <a:latin typeface="David" panose="020E0502060401010101" pitchFamily="34" charset="-79"/>
                <a:cs typeface="David" panose="020E0502060401010101" pitchFamily="34" charset="-79"/>
              </a:rPr>
              <a:t>fraternity among themselves, </a:t>
            </a:r>
            <a:r>
              <a:rPr lang="en-US" sz="3600" dirty="0">
                <a:solidFill>
                  <a:srgbClr val="002060"/>
                </a:solidFill>
                <a:latin typeface="David" panose="020E0502060401010101" pitchFamily="34" charset="-79"/>
                <a:cs typeface="David" panose="020E0502060401010101" pitchFamily="34" charset="-79"/>
              </a:rPr>
              <a:t>even though they disagree with things </a:t>
            </a:r>
            <a:r>
              <a:rPr lang="en-US" sz="3600" dirty="0" smtClean="0">
                <a:solidFill>
                  <a:srgbClr val="002060"/>
                </a:solidFill>
                <a:latin typeface="David" panose="020E0502060401010101" pitchFamily="34" charset="-79"/>
                <a:cs typeface="David" panose="020E0502060401010101" pitchFamily="34" charset="-79"/>
              </a:rPr>
              <a:t>regarding </a:t>
            </a:r>
            <a:r>
              <a:rPr lang="en-US" sz="3600" dirty="0">
                <a:solidFill>
                  <a:srgbClr val="002060"/>
                </a:solidFill>
                <a:latin typeface="David" panose="020E0502060401010101" pitchFamily="34" charset="-79"/>
                <a:cs typeface="David" panose="020E0502060401010101" pitchFamily="34" charset="-79"/>
              </a:rPr>
              <a:t>people and place, and even find people who will hold their friends </a:t>
            </a:r>
            <a:r>
              <a:rPr lang="en-US" sz="3600" dirty="0" smtClean="0">
                <a:solidFill>
                  <a:srgbClr val="002060"/>
                </a:solidFill>
                <a:latin typeface="David" panose="020E0502060401010101" pitchFamily="34" charset="-79"/>
                <a:cs typeface="David" panose="020E0502060401010101" pitchFamily="34" charset="-79"/>
              </a:rPr>
              <a:t>as </a:t>
            </a:r>
            <a:r>
              <a:rPr lang="en-US" sz="3600" dirty="0">
                <a:solidFill>
                  <a:srgbClr val="002060"/>
                </a:solidFill>
                <a:latin typeface="David" panose="020E0502060401010101" pitchFamily="34" charset="-79"/>
                <a:cs typeface="David" panose="020E0502060401010101" pitchFamily="34" charset="-79"/>
              </a:rPr>
              <a:t>fence breakers" </a:t>
            </a:r>
            <a:endParaRPr lang="en-US" sz="3600" dirty="0" smtClean="0">
              <a:solidFill>
                <a:srgbClr val="002060"/>
              </a:solidFill>
              <a:latin typeface="David" panose="020E0502060401010101" pitchFamily="34" charset="-79"/>
              <a:cs typeface="David" panose="020E0502060401010101" pitchFamily="34" charset="-79"/>
            </a:endParaRPr>
          </a:p>
          <a:p>
            <a:pPr marL="0" indent="0" algn="l" rtl="0">
              <a:lnSpc>
                <a:spcPct val="200000"/>
              </a:lnSpc>
              <a:buNone/>
            </a:pPr>
            <a:r>
              <a:rPr lang="en-US" sz="3600" dirty="0" smtClean="0">
                <a:solidFill>
                  <a:srgbClr val="002060"/>
                </a:solidFill>
                <a:latin typeface="David" panose="020E0502060401010101" pitchFamily="34" charset="-79"/>
                <a:cs typeface="David" panose="020E0502060401010101" pitchFamily="34" charset="-79"/>
              </a:rPr>
              <a:t>(</a:t>
            </a:r>
            <a:r>
              <a:rPr lang="en-US" sz="3600" dirty="0">
                <a:solidFill>
                  <a:srgbClr val="002060"/>
                </a:solidFill>
                <a:latin typeface="David" panose="020E0502060401010101" pitchFamily="34" charset="-79"/>
                <a:cs typeface="David" panose="020E0502060401010101" pitchFamily="34" charset="-79"/>
              </a:rPr>
              <a:t>F</a:t>
            </a:r>
            <a:r>
              <a:rPr lang="en-US" sz="3600" dirty="0" smtClean="0">
                <a:solidFill>
                  <a:srgbClr val="002060"/>
                </a:solidFill>
                <a:latin typeface="David" panose="020E0502060401010101" pitchFamily="34" charset="-79"/>
                <a:cs typeface="David" panose="020E0502060401010101" pitchFamily="34" charset="-79"/>
              </a:rPr>
              <a:t>rom </a:t>
            </a:r>
            <a:r>
              <a:rPr lang="en-US" sz="3600" dirty="0">
                <a:solidFill>
                  <a:srgbClr val="002060"/>
                </a:solidFill>
                <a:latin typeface="David" panose="020E0502060401010101" pitchFamily="34" charset="-79"/>
                <a:cs typeface="David" panose="020E0502060401010101" pitchFamily="34" charset="-79"/>
              </a:rPr>
              <a:t>his remarks to First Zionist Congress members)</a:t>
            </a:r>
            <a:endParaRPr lang="he-IL" sz="3600" dirty="0">
              <a:solidFill>
                <a:srgbClr val="002060"/>
              </a:solidFill>
              <a:latin typeface="David" panose="020E0502060401010101" pitchFamily="34" charset="-79"/>
              <a:cs typeface="David" panose="020E0502060401010101" pitchFamily="34" charset="-79"/>
            </a:endParaRP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4"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1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228600" y="274320"/>
            <a:ext cx="11593286"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40000" lnSpcReduction="20000"/>
          </a:bodyPr>
          <a:lstStyle/>
          <a:p>
            <a:pPr marL="0" indent="0" algn="l" rtl="0">
              <a:lnSpc>
                <a:spcPct val="200000"/>
              </a:lnSpc>
              <a:buNone/>
            </a:pPr>
            <a:r>
              <a:rPr lang="en-US" sz="8000" u="sng" dirty="0" smtClean="0">
                <a:solidFill>
                  <a:srgbClr val="C00000"/>
                </a:solidFill>
                <a:latin typeface="David" panose="020E0502060401010101" pitchFamily="34" charset="-79"/>
                <a:cs typeface="David" panose="020E0502060401010101" pitchFamily="34" charset="-79"/>
              </a:rPr>
              <a:t>The Foundations of Society Reflected in his Philosophy –                                   </a:t>
            </a:r>
            <a:r>
              <a:rPr lang="en-US" sz="8000" b="1" u="sng" dirty="0" smtClean="0">
                <a:solidFill>
                  <a:srgbClr val="C00000"/>
                </a:solidFill>
                <a:latin typeface="David" panose="020E0502060401010101" pitchFamily="34" charset="-79"/>
                <a:cs typeface="David" panose="020E0502060401010101" pitchFamily="34" charset="-79"/>
              </a:rPr>
              <a:t>Keeping the Torah</a:t>
            </a:r>
          </a:p>
          <a:p>
            <a:pPr marL="0" indent="0" algn="l" rtl="0">
              <a:lnSpc>
                <a:spcPct val="200000"/>
              </a:lnSpc>
              <a:buNone/>
            </a:pPr>
            <a:r>
              <a:rPr lang="en-US" sz="6800" dirty="0" smtClean="0">
                <a:solidFill>
                  <a:srgbClr val="002060"/>
                </a:solidFill>
                <a:latin typeface="David" panose="020E0502060401010101" pitchFamily="34" charset="-79"/>
                <a:cs typeface="David" panose="020E0502060401010101" pitchFamily="34" charset="-79"/>
              </a:rPr>
              <a:t>"The essence of </a:t>
            </a:r>
            <a:r>
              <a:rPr lang="en-US" sz="6800" dirty="0" err="1" smtClean="0">
                <a:solidFill>
                  <a:srgbClr val="002060"/>
                </a:solidFill>
                <a:latin typeface="David" panose="020E0502060401010101" pitchFamily="34" charset="-79"/>
                <a:cs typeface="David" panose="020E0502060401010101" pitchFamily="34" charset="-79"/>
              </a:rPr>
              <a:t>Hibat</a:t>
            </a:r>
            <a:r>
              <a:rPr lang="en-US" sz="6800" dirty="0" smtClean="0">
                <a:solidFill>
                  <a:srgbClr val="002060"/>
                </a:solidFill>
                <a:latin typeface="David" panose="020E0502060401010101" pitchFamily="34" charset="-79"/>
                <a:cs typeface="David" panose="020E0502060401010101" pitchFamily="34" charset="-79"/>
              </a:rPr>
              <a:t> Zion is to hold on to the Torah as it is bestowed to us, generation after generation, without adding or subtracting anything.  I do not intend to prove this to individuals who are their own leaders, but I usually say that our Torah, which is the source of our lives, must be the foundation of our revival in our ancestral land “</a:t>
            </a:r>
          </a:p>
          <a:p>
            <a:pPr marL="0" indent="0" algn="l" rtl="0">
              <a:lnSpc>
                <a:spcPct val="200000"/>
              </a:lnSpc>
              <a:buNone/>
            </a:pPr>
            <a:r>
              <a:rPr lang="en-US" sz="6800" dirty="0" smtClean="0">
                <a:solidFill>
                  <a:srgbClr val="002060"/>
                </a:solidFill>
                <a:latin typeface="David" panose="020E0502060401010101" pitchFamily="34" charset="-79"/>
                <a:cs typeface="David" panose="020E0502060401010101" pitchFamily="34" charset="-79"/>
              </a:rPr>
              <a:t>(</a:t>
            </a:r>
            <a:r>
              <a:rPr lang="en-US" sz="6800" dirty="0">
                <a:solidFill>
                  <a:srgbClr val="002060"/>
                </a:solidFill>
                <a:latin typeface="David" panose="020E0502060401010101" pitchFamily="34" charset="-79"/>
                <a:cs typeface="David" panose="020E0502060401010101" pitchFamily="34" charset="-79"/>
              </a:rPr>
              <a:t>F</a:t>
            </a:r>
            <a:r>
              <a:rPr lang="en-US" sz="6800" dirty="0" smtClean="0">
                <a:solidFill>
                  <a:srgbClr val="002060"/>
                </a:solidFill>
                <a:latin typeface="David" panose="020E0502060401010101" pitchFamily="34" charset="-79"/>
                <a:cs typeface="David" panose="020E0502060401010101" pitchFamily="34" charset="-79"/>
              </a:rPr>
              <a:t>rom his remarks to First Zionist Congress members)</a:t>
            </a:r>
            <a:endParaRPr lang="he-IL" sz="6800" dirty="0" smtClean="0">
              <a:solidFill>
                <a:srgbClr val="002060"/>
              </a:solidFill>
              <a:latin typeface="David" panose="020E0502060401010101" pitchFamily="34" charset="-79"/>
              <a:cs typeface="David" panose="020E0502060401010101" pitchFamily="34" charset="-79"/>
            </a:endParaRPr>
          </a:p>
          <a:p>
            <a:pPr marL="0" indent="0" algn="l" rtl="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4"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15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0" y="0"/>
            <a:ext cx="11821886"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70000" lnSpcReduction="20000"/>
          </a:bodyPr>
          <a:lstStyle/>
          <a:p>
            <a:pPr marL="0" indent="0" algn="l" rtl="0">
              <a:lnSpc>
                <a:spcPct val="200000"/>
              </a:lnSpc>
              <a:buNone/>
            </a:pPr>
            <a:r>
              <a:rPr lang="en-US" sz="4400" u="sng" dirty="0">
                <a:solidFill>
                  <a:srgbClr val="C00000"/>
                </a:solidFill>
                <a:latin typeface="David" panose="020E0502060401010101" pitchFamily="34" charset="-79"/>
                <a:cs typeface="David" panose="020E0502060401010101" pitchFamily="34" charset="-79"/>
              </a:rPr>
              <a:t>The Foundations of Society Reflected in his Philosophy –                                   </a:t>
            </a:r>
            <a:r>
              <a:rPr lang="en-US" sz="4400" b="1" u="sng" dirty="0" smtClean="0">
                <a:solidFill>
                  <a:srgbClr val="C00000"/>
                </a:solidFill>
                <a:latin typeface="David" panose="020E0502060401010101" pitchFamily="34" charset="-79"/>
                <a:cs typeface="David" panose="020E0502060401010101" pitchFamily="34" charset="-79"/>
              </a:rPr>
              <a:t>Livelihood </a:t>
            </a:r>
            <a:endParaRPr lang="en-US" sz="4400" b="1" u="sng" dirty="0">
              <a:solidFill>
                <a:srgbClr val="C00000"/>
              </a:solidFill>
              <a:latin typeface="David" panose="020E0502060401010101" pitchFamily="34" charset="-79"/>
              <a:cs typeface="David" panose="020E0502060401010101" pitchFamily="34" charset="-79"/>
            </a:endParaRPr>
          </a:p>
          <a:p>
            <a:pPr marL="0" indent="0" algn="l" rtl="0">
              <a:lnSpc>
                <a:spcPct val="200000"/>
              </a:lnSpc>
              <a:buNone/>
            </a:pPr>
            <a:r>
              <a:rPr lang="en-US" sz="3900" dirty="0" smtClean="0">
                <a:solidFill>
                  <a:srgbClr val="002060"/>
                </a:solidFill>
                <a:latin typeface="David" panose="020E0502060401010101" pitchFamily="34" charset="-79"/>
                <a:cs typeface="David" panose="020E0502060401010101" pitchFamily="34" charset="-79"/>
              </a:rPr>
              <a:t>"</a:t>
            </a:r>
            <a:r>
              <a:rPr lang="en-US" sz="3900" dirty="0">
                <a:solidFill>
                  <a:srgbClr val="002060"/>
                </a:solidFill>
                <a:latin typeface="David" panose="020E0502060401010101" pitchFamily="34" charset="-79"/>
                <a:cs typeface="David" panose="020E0502060401010101" pitchFamily="34" charset="-79"/>
              </a:rPr>
              <a:t>From all these truths, we will see that </a:t>
            </a:r>
            <a:r>
              <a:rPr lang="en-US" sz="3900" dirty="0" smtClean="0">
                <a:solidFill>
                  <a:srgbClr val="002060"/>
                </a:solidFill>
                <a:latin typeface="David" panose="020E0502060401010101" pitchFamily="34" charset="-79"/>
                <a:cs typeface="David" panose="020E0502060401010101" pitchFamily="34" charset="-79"/>
              </a:rPr>
              <a:t>there is a great advantage of the action over the wisdom of the heart, </a:t>
            </a:r>
            <a:r>
              <a:rPr lang="en-US" sz="3900" dirty="0">
                <a:solidFill>
                  <a:srgbClr val="002060"/>
                </a:solidFill>
                <a:latin typeface="David" panose="020E0502060401010101" pitchFamily="34" charset="-79"/>
                <a:cs typeface="David" panose="020E0502060401010101" pitchFamily="34" charset="-79"/>
              </a:rPr>
              <a:t>and why did our people tire of all crafts? Our first ancestors were </a:t>
            </a:r>
            <a:r>
              <a:rPr lang="en-US" sz="3900" dirty="0" smtClean="0">
                <a:solidFill>
                  <a:srgbClr val="002060"/>
                </a:solidFill>
                <a:latin typeface="David" panose="020E0502060401010101" pitchFamily="34" charset="-79"/>
                <a:cs typeface="David" panose="020E0502060401010101" pitchFamily="34" charset="-79"/>
              </a:rPr>
              <a:t>earth workers </a:t>
            </a:r>
            <a:r>
              <a:rPr lang="en-US" sz="3900" dirty="0">
                <a:solidFill>
                  <a:srgbClr val="002060"/>
                </a:solidFill>
                <a:latin typeface="David" panose="020E0502060401010101" pitchFamily="34" charset="-79"/>
                <a:cs typeface="David" panose="020E0502060401010101" pitchFamily="34" charset="-79"/>
              </a:rPr>
              <a:t>and </a:t>
            </a:r>
            <a:r>
              <a:rPr lang="en-US" sz="3900" dirty="0" smtClean="0">
                <a:solidFill>
                  <a:srgbClr val="002060"/>
                </a:solidFill>
                <a:latin typeface="David" panose="020E0502060401010101" pitchFamily="34" charset="-79"/>
                <a:cs typeface="David" panose="020E0502060401010101" pitchFamily="34" charset="-79"/>
              </a:rPr>
              <a:t>shepherds, some of the greatest Talmud scholars, may they rest in peace, were craftsmen of different professions, and all this did not taint their glory</a:t>
            </a:r>
            <a:r>
              <a:rPr lang="en-US" sz="3900" dirty="0" smtClean="0">
                <a:solidFill>
                  <a:srgbClr val="002060"/>
                </a:solidFill>
                <a:latin typeface="David" panose="020E0502060401010101" pitchFamily="34" charset="-79"/>
                <a:cs typeface="David" panose="020E0502060401010101" pitchFamily="34" charset="-79"/>
              </a:rPr>
              <a:t>”</a:t>
            </a:r>
            <a:endParaRPr lang="en-US" sz="3900" dirty="0" smtClean="0">
              <a:solidFill>
                <a:srgbClr val="002060"/>
              </a:solidFill>
              <a:latin typeface="David" panose="020E0502060401010101" pitchFamily="34" charset="-79"/>
              <a:cs typeface="David" panose="020E0502060401010101" pitchFamily="34" charset="-79"/>
            </a:endParaRPr>
          </a:p>
          <a:p>
            <a:pPr marL="0" indent="0" algn="l" rtl="0">
              <a:lnSpc>
                <a:spcPct val="200000"/>
              </a:lnSpc>
              <a:buNone/>
            </a:pPr>
            <a:r>
              <a:rPr lang="en-US" sz="3900" dirty="0" smtClean="0">
                <a:solidFill>
                  <a:srgbClr val="002060"/>
                </a:solidFill>
                <a:latin typeface="David" panose="020E0502060401010101" pitchFamily="34" charset="-79"/>
                <a:cs typeface="David" panose="020E0502060401010101" pitchFamily="34" charset="-79"/>
              </a:rPr>
              <a:t>(From the Article "The </a:t>
            </a:r>
            <a:r>
              <a:rPr lang="en-US" sz="3900" dirty="0">
                <a:solidFill>
                  <a:srgbClr val="002060"/>
                </a:solidFill>
                <a:latin typeface="David" panose="020E0502060401010101" pitchFamily="34" charset="-79"/>
                <a:cs typeface="David" panose="020E0502060401010101" pitchFamily="34" charset="-79"/>
              </a:rPr>
              <a:t>Happiness of Man," Lebanon Newspaper, 1874)</a:t>
            </a: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213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0" y="0"/>
            <a:ext cx="110871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pPr marL="0" indent="0" algn="l" rtl="0">
              <a:lnSpc>
                <a:spcPct val="200000"/>
              </a:lnSpc>
              <a:buNone/>
            </a:pPr>
            <a:r>
              <a:rPr lang="en-US" sz="3200" u="sng" dirty="0">
                <a:solidFill>
                  <a:srgbClr val="C00000"/>
                </a:solidFill>
                <a:latin typeface="David" panose="020E0502060401010101" pitchFamily="34" charset="-79"/>
                <a:cs typeface="David" panose="020E0502060401010101" pitchFamily="34" charset="-79"/>
              </a:rPr>
              <a:t>The Foundations of Society Reflected in his Philosophy – </a:t>
            </a:r>
            <a:r>
              <a:rPr lang="en-US" sz="3200" u="sng" dirty="0" smtClean="0">
                <a:solidFill>
                  <a:srgbClr val="C00000"/>
                </a:solidFill>
                <a:latin typeface="David" panose="020E0502060401010101" pitchFamily="34" charset="-79"/>
                <a:cs typeface="David" panose="020E0502060401010101" pitchFamily="34" charset="-79"/>
              </a:rPr>
              <a:t>              </a:t>
            </a:r>
            <a:r>
              <a:rPr lang="en-US" sz="3200" b="1" u="sng" dirty="0" smtClean="0">
                <a:solidFill>
                  <a:srgbClr val="C00000"/>
                </a:solidFill>
                <a:latin typeface="David" panose="020E0502060401010101" pitchFamily="34" charset="-79"/>
                <a:cs typeface="David" panose="020E0502060401010101" pitchFamily="34" charset="-79"/>
              </a:rPr>
              <a:t>Education</a:t>
            </a:r>
            <a:endParaRPr lang="en-US" sz="3200" b="1" u="sng" dirty="0" smtClean="0">
              <a:solidFill>
                <a:srgbClr val="C00000"/>
              </a:solidFill>
              <a:latin typeface="David" panose="020E0502060401010101" pitchFamily="34" charset="-79"/>
              <a:cs typeface="David" panose="020E0502060401010101" pitchFamily="34" charset="-79"/>
            </a:endParaRPr>
          </a:p>
          <a:p>
            <a:pPr marL="0" indent="0" algn="l" rtl="0">
              <a:lnSpc>
                <a:spcPct val="200000"/>
              </a:lnSpc>
              <a:buNone/>
            </a:pPr>
            <a:r>
              <a:rPr lang="en-US" sz="2400" dirty="0">
                <a:solidFill>
                  <a:srgbClr val="002060"/>
                </a:solidFill>
                <a:latin typeface="David" panose="020E0502060401010101" pitchFamily="34" charset="-79"/>
                <a:cs typeface="David" panose="020E0502060401010101" pitchFamily="34" charset="-79"/>
              </a:rPr>
              <a:t>"But the love of my people burning like fire within me, to see it in the stage of happiness and success for dignity and glory, and my love of fire-religion teachings of our pure teachings, will always set fire on a hearty altar, shake the thirst and disgrace that they ate from map and map and shreds of carrots, ... They are also educated that "in wisdom there is no fear" and the educated on the truth they also show that "in awe is not </a:t>
            </a:r>
            <a:r>
              <a:rPr lang="en-US" sz="2400" dirty="0" smtClean="0">
                <a:solidFill>
                  <a:srgbClr val="002060"/>
                </a:solidFill>
                <a:latin typeface="David" panose="020E0502060401010101" pitchFamily="34" charset="-79"/>
                <a:cs typeface="David" panose="020E0502060401010101" pitchFamily="34" charset="-79"/>
              </a:rPr>
              <a:t>wisdom“ </a:t>
            </a:r>
            <a:endParaRPr lang="en-US" sz="2400" dirty="0" smtClean="0">
              <a:solidFill>
                <a:srgbClr val="002060"/>
              </a:solidFill>
              <a:latin typeface="David" panose="020E0502060401010101" pitchFamily="34" charset="-79"/>
              <a:cs typeface="David" panose="020E0502060401010101" pitchFamily="34" charset="-79"/>
            </a:endParaRPr>
          </a:p>
          <a:p>
            <a:pPr marL="0" indent="0" algn="l" rtl="0">
              <a:lnSpc>
                <a:spcPct val="200000"/>
              </a:lnSpc>
              <a:buNone/>
            </a:pPr>
            <a:r>
              <a:rPr lang="en-US" sz="2400" dirty="0" smtClean="0">
                <a:solidFill>
                  <a:srgbClr val="002060"/>
                </a:solidFill>
                <a:latin typeface="David" panose="020E0502060401010101" pitchFamily="34" charset="-79"/>
                <a:cs typeface="David" panose="020E0502060401010101" pitchFamily="34" charset="-79"/>
              </a:rPr>
              <a:t>(From the article "Awe </a:t>
            </a:r>
            <a:r>
              <a:rPr lang="en-US" sz="2400" dirty="0">
                <a:solidFill>
                  <a:srgbClr val="002060"/>
                </a:solidFill>
                <a:latin typeface="David" panose="020E0502060401010101" pitchFamily="34" charset="-79"/>
                <a:cs typeface="David" panose="020E0502060401010101" pitchFamily="34" charset="-79"/>
              </a:rPr>
              <a:t>and Enlightenment ", Lebanon Newspaper, 1872)</a:t>
            </a:r>
            <a:endParaRPr lang="he-IL" sz="20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76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0" y="0"/>
            <a:ext cx="11821886" cy="6858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47500" lnSpcReduction="20000"/>
          </a:bodyPr>
          <a:lstStyle/>
          <a:p>
            <a:pPr marL="0" indent="0" algn="l" rtl="0">
              <a:lnSpc>
                <a:spcPct val="200000"/>
              </a:lnSpc>
              <a:buNone/>
            </a:pPr>
            <a:r>
              <a:rPr lang="en-US" sz="5800" u="sng" dirty="0">
                <a:solidFill>
                  <a:srgbClr val="C00000"/>
                </a:solidFill>
                <a:latin typeface="David" panose="020E0502060401010101" pitchFamily="34" charset="-79"/>
                <a:cs typeface="David" panose="020E0502060401010101" pitchFamily="34" charset="-79"/>
              </a:rPr>
              <a:t>The Foundations of Society Reflected in his Philosophy –</a:t>
            </a:r>
            <a:r>
              <a:rPr lang="en-US" sz="5800" u="sng" dirty="0" smtClean="0">
                <a:solidFill>
                  <a:srgbClr val="C00000"/>
                </a:solidFill>
                <a:latin typeface="David" panose="020E0502060401010101" pitchFamily="34" charset="-79"/>
                <a:cs typeface="David" panose="020E0502060401010101" pitchFamily="34" charset="-79"/>
              </a:rPr>
              <a:t>                                                              </a:t>
            </a:r>
            <a:r>
              <a:rPr lang="en-US" sz="5800" b="1" u="sng" dirty="0" smtClean="0">
                <a:solidFill>
                  <a:srgbClr val="C00000"/>
                </a:solidFill>
                <a:latin typeface="David" panose="020E0502060401010101" pitchFamily="34" charset="-79"/>
                <a:cs typeface="David" panose="020E0502060401010101" pitchFamily="34" charset="-79"/>
              </a:rPr>
              <a:t>Settlement </a:t>
            </a:r>
            <a:r>
              <a:rPr lang="en-US" sz="5800" b="1" u="sng" dirty="0">
                <a:solidFill>
                  <a:srgbClr val="C00000"/>
                </a:solidFill>
                <a:latin typeface="David" panose="020E0502060401010101" pitchFamily="34" charset="-79"/>
                <a:cs typeface="David" panose="020E0502060401010101" pitchFamily="34" charset="-79"/>
              </a:rPr>
              <a:t>of </a:t>
            </a:r>
            <a:r>
              <a:rPr lang="en-US" sz="5800" b="1" u="sng" dirty="0" smtClean="0">
                <a:solidFill>
                  <a:srgbClr val="C00000"/>
                </a:solidFill>
                <a:latin typeface="David" panose="020E0502060401010101" pitchFamily="34" charset="-79"/>
                <a:cs typeface="David" panose="020E0502060401010101" pitchFamily="34" charset="-79"/>
              </a:rPr>
              <a:t> the Land of Israel</a:t>
            </a:r>
            <a:endParaRPr lang="en-US" sz="5800" b="1" u="sng" dirty="0" smtClean="0">
              <a:solidFill>
                <a:srgbClr val="C00000"/>
              </a:solidFill>
              <a:latin typeface="David" panose="020E0502060401010101" pitchFamily="34" charset="-79"/>
              <a:cs typeface="David" panose="020E0502060401010101" pitchFamily="34" charset="-79"/>
            </a:endParaRPr>
          </a:p>
          <a:p>
            <a:pPr marL="0" indent="0" algn="l" rtl="0">
              <a:lnSpc>
                <a:spcPct val="200000"/>
              </a:lnSpc>
              <a:buNone/>
            </a:pPr>
            <a:r>
              <a:rPr lang="en-US" sz="4600" dirty="0">
                <a:solidFill>
                  <a:srgbClr val="002060"/>
                </a:solidFill>
                <a:latin typeface="David" panose="020E0502060401010101" pitchFamily="34" charset="-79"/>
                <a:cs typeface="David" panose="020E0502060401010101" pitchFamily="34" charset="-79"/>
              </a:rPr>
              <a:t>"And here almost all </a:t>
            </a:r>
            <a:r>
              <a:rPr lang="en-US" sz="4600" dirty="0" smtClean="0">
                <a:solidFill>
                  <a:srgbClr val="002060"/>
                </a:solidFill>
                <a:latin typeface="David" panose="020E0502060401010101" pitchFamily="34" charset="-79"/>
                <a:cs typeface="David" panose="020E0502060401010101" pitchFamily="34" charset="-79"/>
              </a:rPr>
              <a:t>arbiters </a:t>
            </a:r>
            <a:r>
              <a:rPr lang="en-US" sz="4600" dirty="0">
                <a:solidFill>
                  <a:srgbClr val="002060"/>
                </a:solidFill>
                <a:latin typeface="David" panose="020E0502060401010101" pitchFamily="34" charset="-79"/>
                <a:cs typeface="David" panose="020E0502060401010101" pitchFamily="34" charset="-79"/>
              </a:rPr>
              <a:t>agreed that even in our time the </a:t>
            </a:r>
            <a:r>
              <a:rPr lang="en-US" sz="4600" dirty="0" smtClean="0">
                <a:solidFill>
                  <a:srgbClr val="002060"/>
                </a:solidFill>
                <a:latin typeface="David" panose="020E0502060401010101" pitchFamily="34" charset="-79"/>
                <a:cs typeface="David" panose="020E0502060401010101" pitchFamily="34" charset="-79"/>
              </a:rPr>
              <a:t>obligation of making Aliyah to the Land of </a:t>
            </a:r>
            <a:r>
              <a:rPr lang="en-US" sz="4600" dirty="0">
                <a:solidFill>
                  <a:srgbClr val="002060"/>
                </a:solidFill>
                <a:latin typeface="David" panose="020E0502060401010101" pitchFamily="34" charset="-79"/>
                <a:cs typeface="David" panose="020E0502060401010101" pitchFamily="34" charset="-79"/>
              </a:rPr>
              <a:t>Israel is in place. </a:t>
            </a:r>
            <a:r>
              <a:rPr lang="en-US" sz="4600" dirty="0" smtClean="0">
                <a:solidFill>
                  <a:srgbClr val="002060"/>
                </a:solidFill>
                <a:latin typeface="David" panose="020E0502060401010101" pitchFamily="34" charset="-79"/>
                <a:cs typeface="David" panose="020E0502060401010101" pitchFamily="34" charset="-79"/>
              </a:rPr>
              <a:t>And how surprised I was to see some of the great scholars of Torah </a:t>
            </a:r>
            <a:r>
              <a:rPr lang="en-US" sz="4600" dirty="0" smtClean="0">
                <a:solidFill>
                  <a:srgbClr val="002060"/>
                </a:solidFill>
                <a:latin typeface="David" panose="020E0502060401010101" pitchFamily="34" charset="-79"/>
                <a:cs typeface="David" panose="020E0502060401010101" pitchFamily="34" charset="-79"/>
              </a:rPr>
              <a:t>and Jewish studies in our nation who rejected the principle of settling the Holy Land by purchasing </a:t>
            </a:r>
            <a:r>
              <a:rPr lang="en-US" sz="4600" dirty="0" smtClean="0">
                <a:solidFill>
                  <a:srgbClr val="002060"/>
                </a:solidFill>
                <a:latin typeface="David" panose="020E0502060401010101" pitchFamily="34" charset="-79"/>
                <a:cs typeface="David" panose="020E0502060401010101" pitchFamily="34" charset="-79"/>
              </a:rPr>
              <a:t> lands and vineyards and </a:t>
            </a:r>
            <a:r>
              <a:rPr lang="en-US" sz="4600" dirty="0" smtClean="0">
                <a:solidFill>
                  <a:srgbClr val="002060"/>
                </a:solidFill>
                <a:latin typeface="David" panose="020E0502060401010101" pitchFamily="34" charset="-79"/>
                <a:cs typeface="David" panose="020E0502060401010101" pitchFamily="34" charset="-79"/>
              </a:rPr>
              <a:t>to use them to settle Jewish farmers, by saying that the farmers, and especially the young ones, do not observe the Torah, because if these sayings were honest, we can go back and see that were already noted that God prefers his people to settle the Land, even if they do not observe the Torah as much as those abroad do…” </a:t>
            </a:r>
          </a:p>
          <a:p>
            <a:pPr marL="0" indent="0" algn="l" rtl="0">
              <a:lnSpc>
                <a:spcPct val="200000"/>
              </a:lnSpc>
              <a:buNone/>
            </a:pPr>
            <a:r>
              <a:rPr lang="en-US" sz="4600" dirty="0" smtClean="0">
                <a:solidFill>
                  <a:srgbClr val="002060"/>
                </a:solidFill>
                <a:latin typeface="David" panose="020E0502060401010101" pitchFamily="34" charset="-79"/>
                <a:cs typeface="David" panose="020E0502060401010101" pitchFamily="34" charset="-79"/>
              </a:rPr>
              <a:t>(</a:t>
            </a:r>
            <a:r>
              <a:rPr lang="en-US" sz="4600" dirty="0">
                <a:solidFill>
                  <a:srgbClr val="002060"/>
                </a:solidFill>
                <a:latin typeface="David" panose="020E0502060401010101" pitchFamily="34" charset="-79"/>
                <a:cs typeface="David" panose="020E0502060401010101" pitchFamily="34" charset="-79"/>
              </a:rPr>
              <a:t>F</a:t>
            </a:r>
            <a:r>
              <a:rPr lang="en-US" sz="4600" dirty="0" smtClean="0">
                <a:solidFill>
                  <a:srgbClr val="002060"/>
                </a:solidFill>
                <a:latin typeface="David" panose="020E0502060401010101" pitchFamily="34" charset="-79"/>
                <a:cs typeface="David" panose="020E0502060401010101" pitchFamily="34" charset="-79"/>
              </a:rPr>
              <a:t>rom</a:t>
            </a:r>
            <a:r>
              <a:rPr lang="en-US" sz="4600" dirty="0">
                <a:solidFill>
                  <a:srgbClr val="002060"/>
                </a:solidFill>
                <a:latin typeface="David" panose="020E0502060401010101" pitchFamily="34" charset="-79"/>
                <a:cs typeface="David" panose="020E0502060401010101" pitchFamily="34" charset="-79"/>
              </a:rPr>
              <a:t>" The Purpose of My Trip to Our Holy Land ", 1890)</a:t>
            </a:r>
            <a:endParaRPr lang="he-IL" sz="4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5714"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35019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10586</TotalTime>
  <Words>820</Words>
  <Application>Microsoft Office PowerPoint</Application>
  <PresentationFormat>Widescreen</PresentationFormat>
  <Paragraphs>57</Paragraphs>
  <Slides>14</Slides>
  <Notes>0</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David</vt:lpstr>
      <vt:lpstr>Times New Roman</vt:lpstr>
      <vt:lpstr>ערכת נושא Office</vt:lpstr>
      <vt:lpstr>“The Greater Joy of our Nation is the Covenant of Love and Peace”  Rabbi Samuel Mohilever His Character and Philosophy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“Forefathers Seminar”</vt:lpstr>
      <vt:lpstr>Objective</vt:lpstr>
      <vt:lpstr>Method</vt:lpstr>
      <vt:lpstr>The Identical Question</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הרב שמואל מוהליבר דמותו והגותו</dc:title>
  <dc:creator>הראל שרעבי</dc:creator>
  <cp:lastModifiedBy>u26696</cp:lastModifiedBy>
  <cp:revision>51</cp:revision>
  <dcterms:created xsi:type="dcterms:W3CDTF">2019-09-22T11:56:21Z</dcterms:created>
  <dcterms:modified xsi:type="dcterms:W3CDTF">2019-11-20T13:54:24Z</dcterms:modified>
</cp:coreProperties>
</file>