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1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8" r:id="rId12"/>
    <p:sldId id="273" r:id="rId13"/>
    <p:sldId id="274" r:id="rId14"/>
    <p:sldId id="283" r:id="rId15"/>
    <p:sldId id="282" r:id="rId16"/>
    <p:sldId id="275" r:id="rId17"/>
    <p:sldId id="276" r:id="rId18"/>
    <p:sldId id="280" r:id="rId19"/>
    <p:sldId id="279" r:id="rId20"/>
    <p:sldId id="284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2508F8"/>
    <a:srgbClr val="1C06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53" autoAdjust="0"/>
    <p:restoredTop sz="99600" autoAdjust="0"/>
  </p:normalViewPr>
  <p:slideViewPr>
    <p:cSldViewPr snapToGrid="0">
      <p:cViewPr varScale="1">
        <p:scale>
          <a:sx n="42" d="100"/>
          <a:sy n="42" d="100"/>
        </p:scale>
        <p:origin x="-106" y="-8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8E6547E9-8F3B-4A34-AFD2-DB290C85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9D1B665F-75CA-4722-AD5E-A902B6C19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C7BE98DD-B46B-484B-B1C8-E2A78A59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FBCCEE17-D379-463A-9146-BA62801B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D3C149F9-741E-4107-8995-DECC4586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7380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ACB4B0DE-8F46-4F9F-8B94-DC5BE208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86C1AA44-453A-489C-8CB6-9BD1DEBC0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84A866FD-3A26-4FF6-AAD5-B382952C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C6F36D61-B252-453D-9084-3F9ACD4E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659ADA58-6CC8-462A-B5FB-3CD91212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0065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="" xmlns:a16="http://schemas.microsoft.com/office/drawing/2014/main" id="{D0C3B1A4-6966-4087-9E2D-E33498329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="" xmlns:a16="http://schemas.microsoft.com/office/drawing/2014/main" id="{C25B31FE-22A7-4F35-8F66-3AF746650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3D8C0303-4DFF-4924-9552-444AC4E1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75CA2610-28A0-460B-B3C8-1ECF1EE9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66DA21F1-AE4E-4543-B133-4290B49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9885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2990B55-D98E-4ED6-9E98-C18BB24B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E95809BC-A38D-4F2F-A0BE-BD7E37EA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F5C0131D-E743-4D01-B545-BAB9FAC1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9359E2CD-79D7-4AD8-8BEE-618EE052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14DBDFAD-6D35-4B69-9A24-D3B61CD2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97529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5FE0DC45-C1DF-4F65-AEFF-4191AE65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BE6492F4-000A-4532-9D5A-778AA825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2B6E4E3C-63DE-4C57-A3E2-6DD982D6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36000701-44ED-4F2D-A7D3-EA73D29C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E1E2E53E-66D5-4266-9556-23868B3A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834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1A006A2F-027F-4620-966E-77706279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D96B78AD-BB56-48D5-A0A4-012143BE3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10263313-A824-43F1-84C1-2CA3BAF3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AAFC22FF-D452-4AFF-8BCC-FBF95C9B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EA6AA92F-E1FE-4B0D-ABC0-4009DBCF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39AB80AB-F7C6-40BD-A7E7-30646AA2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4657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24F996F5-2699-42FC-A932-A364881E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AC8ECAF2-F2E2-4BFB-BF1E-1C952DA1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="" xmlns:a16="http://schemas.microsoft.com/office/drawing/2014/main" id="{EEFD4CF0-C46B-46F9-B89F-ED6528CB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="" xmlns:a16="http://schemas.microsoft.com/office/drawing/2014/main" id="{46FB9CDD-5C6D-430E-8601-046601C64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="" xmlns:a16="http://schemas.microsoft.com/office/drawing/2014/main" id="{147B5B0D-7D75-48A9-B56D-E4016ABBC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="" xmlns:a16="http://schemas.microsoft.com/office/drawing/2014/main" id="{EC3C5C3B-4AFE-44DF-A97A-4291A068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="" xmlns:a16="http://schemas.microsoft.com/office/drawing/2014/main" id="{2739A696-A3BA-4F2D-AD41-A02C540B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="" xmlns:a16="http://schemas.microsoft.com/office/drawing/2014/main" id="{990E2873-25DC-41B0-A43C-FC4F2A59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2498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C93BAD6-6D67-4BA1-8FC2-798AA009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="" xmlns:a16="http://schemas.microsoft.com/office/drawing/2014/main" id="{ABC78F4C-0502-4162-8B35-D8A21700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="" xmlns:a16="http://schemas.microsoft.com/office/drawing/2014/main" id="{C5FB3592-D1B0-41DB-B090-DCB17FA8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="" xmlns:a16="http://schemas.microsoft.com/office/drawing/2014/main" id="{B35826D0-ABCB-470F-A606-341FA9F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9446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="" xmlns:a16="http://schemas.microsoft.com/office/drawing/2014/main" id="{38857034-EFDE-4E88-BDFF-512C5010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="" xmlns:a16="http://schemas.microsoft.com/office/drawing/2014/main" id="{AB08F04E-7E5B-4FCE-A38C-8BBAC4C1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="" xmlns:a16="http://schemas.microsoft.com/office/drawing/2014/main" id="{81C98B39-2B2A-41E3-9050-2821B040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6783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6A054B3D-EA61-4DDE-900E-C41E4D03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="" xmlns:a16="http://schemas.microsoft.com/office/drawing/2014/main" id="{83D06B7C-8E46-4A8C-9566-2C499DEC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D8B83C5B-6C2F-4E6A-8ACD-6C732BB54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ECD9747E-7645-4417-9454-24F4C9B8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C534455F-42D7-47AB-9870-F6319C1E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296FB122-208C-4484-A3DC-8FBBCE7E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5592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="" xmlns:a16="http://schemas.microsoft.com/office/drawing/2014/main" id="{74461980-3EE3-43CA-A256-1A1310E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="" xmlns:a16="http://schemas.microsoft.com/office/drawing/2014/main" id="{0FF54F85-7E78-4086-B9F6-4473441B5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="" xmlns:a16="http://schemas.microsoft.com/office/drawing/2014/main" id="{63B7323F-FED5-412A-B975-EAD03DAC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="" xmlns:a16="http://schemas.microsoft.com/office/drawing/2014/main" id="{2D8093DD-F735-44E0-8241-295CF649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="" xmlns:a16="http://schemas.microsoft.com/office/drawing/2014/main" id="{A4CA7E3C-E2C9-4824-BC9D-8BB7F0AD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="" xmlns:a16="http://schemas.microsoft.com/office/drawing/2014/main" id="{9964E5E0-AFD9-4B3C-BE01-72A6FD94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451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="" xmlns:a16="http://schemas.microsoft.com/office/drawing/2014/main" id="{89127C93-3E5E-40BF-AD17-79DDBB36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="" xmlns:a16="http://schemas.microsoft.com/office/drawing/2014/main" id="{8DB2A034-BA0C-4EE9-8D9B-4C7C5FAC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="" xmlns:a16="http://schemas.microsoft.com/office/drawing/2014/main" id="{BC6BC29D-6A46-4811-BD89-A1D9DC9C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F0DC-1D82-4352-8F79-3B8C5C7B2A7F}" type="datetimeFigureOut">
              <a:rPr lang="he-IL" smtClean="0"/>
              <a:pPr/>
              <a:t>כ'/חשון/תש"פ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="" xmlns:a16="http://schemas.microsoft.com/office/drawing/2014/main" id="{25F739E2-ECDD-4AC5-8BEF-DF4D62D73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="" xmlns:a16="http://schemas.microsoft.com/office/drawing/2014/main" id="{3B173D19-3B61-4098-9987-AA7F476B1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629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032" y="1524000"/>
            <a:ext cx="6200187" cy="369916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atang" pitchFamily="18" charset="-127"/>
                <a:ea typeface="Batang" pitchFamily="18" charset="-127"/>
                <a:cs typeface="Guttman-Aram" pitchFamily="2" charset="-79"/>
              </a:rPr>
              <a:t>Northern Israel 2040 </a:t>
            </a:r>
            <a:r>
              <a:rPr lang="en-US" sz="4800" b="1" dirty="0">
                <a:latin typeface="Batang" pitchFamily="18" charset="-127"/>
                <a:ea typeface="Batang" pitchFamily="18" charset="-127"/>
                <a:cs typeface="Guttman-Aram" pitchFamily="2" charset="-79"/>
              </a:rPr>
              <a:t>– Designing the </a:t>
            </a:r>
            <a:r>
              <a:rPr lang="en-US" sz="4800" b="1" dirty="0" smtClean="0">
                <a:latin typeface="Batang" pitchFamily="18" charset="-127"/>
                <a:ea typeface="Batang" pitchFamily="18" charset="-127"/>
                <a:cs typeface="Guttman-Aram" pitchFamily="2" charset="-79"/>
              </a:rPr>
              <a:t>Environment </a:t>
            </a:r>
            <a:r>
              <a:rPr lang="en-US" sz="4800" b="1" dirty="0">
                <a:latin typeface="Batang" pitchFamily="18" charset="-127"/>
                <a:ea typeface="Batang" pitchFamily="18" charset="-127"/>
                <a:cs typeface="Guttman-Aram" pitchFamily="2" charset="-79"/>
              </a:rPr>
              <a:t>According to </a:t>
            </a:r>
          </a:p>
          <a:p>
            <a:r>
              <a:rPr lang="en-US" sz="4800" b="1" dirty="0">
                <a:latin typeface="Batang" pitchFamily="18" charset="-127"/>
                <a:ea typeface="Batang" pitchFamily="18" charset="-127"/>
                <a:cs typeface="Guttman-Aram" pitchFamily="2" charset="-79"/>
              </a:rPr>
              <a:t>National </a:t>
            </a:r>
            <a:r>
              <a:rPr lang="en-US" sz="4800" b="1" dirty="0" smtClean="0">
                <a:latin typeface="Batang" pitchFamily="18" charset="-127"/>
                <a:ea typeface="Batang" pitchFamily="18" charset="-127"/>
                <a:cs typeface="Guttman-Aram" pitchFamily="2" charset="-79"/>
              </a:rPr>
              <a:t>Security?</a:t>
            </a:r>
            <a:r>
              <a:rPr lang="en-US" sz="4800" b="1" dirty="0" smtClean="0">
                <a:cs typeface="Guttman-Aram" pitchFamily="2" charset="-79"/>
              </a:rPr>
              <a:t> </a:t>
            </a:r>
            <a:endParaRPr lang="he-IL" sz="1800" b="1" dirty="0" smtClean="0">
              <a:cs typeface="Guttman-Aram" pitchFamily="2" charset="-79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8512" y="5760720"/>
            <a:ext cx="841248" cy="1047172"/>
          </a:xfrm>
          <a:prstGeom prst="rect">
            <a:avLst/>
          </a:prstGeom>
        </p:spPr>
      </p:pic>
      <p:pic>
        <p:nvPicPr>
          <p:cNvPr id="8" name="Picture 2" descr="https://lh3.googleusercontent.com/BqlchTQTIhaRWZUY6tiScOnzUsRraqcdpXb2az7goXqQLxI79W6tle5yhFD_BRxIMjXG280iwGR_rrIWCfb9xlRp9Vnopx1dtTJRAnZNJlAMXS1jomOJ2Qs2j7r7IINT_SVIryr-ChOUBTM4t7rWdOQnOUFPKoVFmSEdRl98HW_llg_EUOT3VrSaKR2trErwZ5vVRnhJrBIXfaXQJ4e1V7vOs7CLWI2efQICJhOthm3rc6IARAdsaE8IXerzgXxWkhyjSziVFB0SHJ9PsF2vGOjgu9ZNXbaIeM7RlR-1hNUhv4-emqon4CNUlm3AwVpViYGNXrT0saaYFqUIdirQ6pnNm02Hjo1N89B2k_Xu4QA541aSuvUmGw2y3F7ZR-gAl4u-GEkp52UTa-EUlYvDc9tqi-fLx79jXuCSg8Bz2N8Xw83Ca1CseM9MeaNKLYzo1X8vntpelLpn7dMSWhpKFEs3guAtAgE0Tl7FHoem2v-k3AN3tHjAu3EYQ6pv_9WwGpVpnnDmTWZbiHJ0ga3lgidj5taIuDL7S63hW57HvnsKymmqa48k9YSOZ8JkC1oZz2x6J8hyoCHn0Ki-eJbMmxxrLaeNhGoX-bsx_L2ZNVy0r9mn-dk1Ijq1O90_sBDcQplUNXkiXAZO8Ir_oJPGtLr-LDFYZ4OLHsg4Qpwsvm11JB3aJozxVaw=w603-h800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1855" y="235527"/>
            <a:ext cx="5112328" cy="538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Galilee/</a:t>
            </a:r>
            <a:r>
              <a:rPr lang="en-US" sz="2800" b="1" dirty="0" err="1" smtClean="0">
                <a:solidFill>
                  <a:srgbClr val="FF0000"/>
                </a:solidFill>
              </a:rPr>
              <a:t>Tefen</a:t>
            </a:r>
            <a:endParaRPr lang="he-IL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 dirty="0"/>
              <a:t>Method - Case </a:t>
            </a:r>
            <a:r>
              <a:rPr lang="en-US" sz="4000" b="1" dirty="0" smtClean="0"/>
              <a:t>Study </a:t>
            </a:r>
            <a:r>
              <a:rPr lang="en-US" sz="4000" b="1" dirty="0" smtClean="0"/>
              <a:t>Galilee/</a:t>
            </a:r>
            <a:r>
              <a:rPr lang="en-US" sz="4000" b="1" dirty="0" err="1" smtClean="0"/>
              <a:t>Tefen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6871855" y="1523891"/>
            <a:ext cx="5267869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Northern rival </a:t>
            </a:r>
            <a:r>
              <a:rPr lang="en-US" sz="3000" b="1" dirty="0" smtClean="0"/>
              <a:t>campaign </a:t>
            </a:r>
            <a:endParaRPr lang="en-US" sz="3000" b="1" dirty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Industry as a growth engine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Struggle for space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Druze</a:t>
            </a:r>
            <a:endParaRPr kumimoji="0" lang="he-IL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8835" y="5360093"/>
            <a:ext cx="952500" cy="1447800"/>
          </a:xfrm>
          <a:prstGeom prst="rect">
            <a:avLst/>
          </a:prstGeom>
        </p:spPr>
      </p:pic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3453745"/>
              </p:ext>
            </p:extLst>
          </p:nvPr>
        </p:nvGraphicFramePr>
        <p:xfrm>
          <a:off x="1039092" y="2261115"/>
          <a:ext cx="5555672" cy="319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Political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Societal 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Economic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Security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Rival Campaign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 Line Settlements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r>
                        <a:rPr lang="en-US" sz="1050" b="1" baseline="0" dirty="0" smtClean="0"/>
                        <a:t> </a:t>
                      </a:r>
                      <a:endParaRPr lang="he-IL" sz="1050" b="1" dirty="0"/>
                    </a:p>
                  </a:txBody>
                  <a:tcPr/>
                </a:tc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 smtClean="0"/>
                    </a:p>
                    <a:p>
                      <a:pPr algn="l" rtl="0"/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10" y="1388167"/>
            <a:ext cx="11211469" cy="4222923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>
                <a:latin typeface="Guttman-Aram" pitchFamily="2" charset="-79"/>
              </a:rPr>
              <a:t> </a:t>
            </a:r>
            <a:r>
              <a:rPr lang="en-US" sz="3400" b="1" dirty="0" smtClean="0"/>
              <a:t>Reference booklets</a:t>
            </a:r>
            <a:endParaRPr lang="he-IL" sz="3400" b="1" dirty="0" smtClean="0"/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/>
              <a:t> </a:t>
            </a:r>
            <a:r>
              <a:rPr lang="en-US" sz="3400" b="1" dirty="0"/>
              <a:t>Diverse experience - opinions, eyes, mental and </a:t>
            </a:r>
            <a:r>
              <a:rPr lang="en-US" sz="3400" b="1" dirty="0" smtClean="0"/>
              <a:t> emotional</a:t>
            </a:r>
            <a:r>
              <a:rPr lang="en-US" sz="3400" b="1" dirty="0"/>
              <a:t>, </a:t>
            </a:r>
            <a:r>
              <a:rPr lang="en-US" sz="3400" b="1" dirty="0" smtClean="0"/>
              <a:t>individual </a:t>
            </a:r>
            <a:r>
              <a:rPr lang="en-US" sz="3400" b="1" dirty="0"/>
              <a:t>conversations and </a:t>
            </a:r>
            <a:r>
              <a:rPr lang="en-US" sz="3400" b="1" dirty="0" smtClean="0"/>
              <a:t>panels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400" b="1" dirty="0" smtClean="0"/>
              <a:t> Senior </a:t>
            </a:r>
            <a:r>
              <a:rPr lang="en-US" sz="3400" b="1" dirty="0" smtClean="0"/>
              <a:t>Learning</a:t>
            </a:r>
            <a:endParaRPr lang="he-IL" sz="3400" b="1" dirty="0" smtClean="0"/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5200" b="1" dirty="0"/>
              <a:t>Principles of Training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6327" y="5378191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551708" y="237744"/>
            <a:ext cx="9147142" cy="178923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/>
              <a:t>Schedule for the Prep Day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80091" y="5997894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4783332"/>
              </p:ext>
            </p:extLst>
          </p:nvPr>
        </p:nvGraphicFramePr>
        <p:xfrm>
          <a:off x="387721" y="1038062"/>
          <a:ext cx="11464310" cy="56568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21437"/>
                <a:gridCol w="5638422"/>
                <a:gridCol w="2004451"/>
              </a:tblGrid>
              <a:tr h="36413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Event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Distributing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booklets and books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Presenting the </a:t>
                      </a:r>
                      <a:r>
                        <a:rPr lang="en-US" sz="2000" b="1" dirty="0" smtClean="0"/>
                        <a:t>Tour </a:t>
                      </a:r>
                      <a:r>
                        <a:rPr lang="en-US" sz="2000" b="1" dirty="0" smtClean="0"/>
                        <a:t>- Roman Goffman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8:00-8.30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Introduction to the Tour - Prof. Yossi Ben </a:t>
                      </a:r>
                      <a:r>
                        <a:rPr lang="en-US" sz="2000" b="1" dirty="0" err="1" smtClean="0"/>
                        <a:t>Artzi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8:30-9:00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 by Heli </a:t>
                      </a:r>
                      <a:r>
                        <a:rPr lang="en-US" sz="2000" b="1" dirty="0" err="1" smtClean="0"/>
                        <a:t>Kontante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The North 2040- Mr. Uri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Ilan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9:00-10.00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 by Avi </a:t>
                      </a:r>
                      <a:r>
                        <a:rPr lang="en-US" sz="2000" b="1" dirty="0" err="1" smtClean="0"/>
                        <a:t>Keynan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Development </a:t>
                      </a:r>
                      <a:r>
                        <a:rPr lang="en-US" sz="2000" b="1" dirty="0" smtClean="0"/>
                        <a:t>of </a:t>
                      </a:r>
                      <a:r>
                        <a:rPr lang="en-US" sz="2000" b="1" dirty="0" smtClean="0"/>
                        <a:t>Northern Israel from a National Perspective - </a:t>
                      </a:r>
                      <a:r>
                        <a:rPr lang="en-US" sz="2000" b="1" dirty="0" smtClean="0"/>
                        <a:t>Minister </a:t>
                      </a:r>
                      <a:r>
                        <a:rPr lang="en-US" sz="2000" b="1" dirty="0" err="1" smtClean="0"/>
                        <a:t>Aryeh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smtClean="0"/>
                        <a:t>Deri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10.30-12.00</a:t>
                      </a:r>
                      <a:endParaRPr lang="he-IL" sz="2000" b="1" dirty="0"/>
                    </a:p>
                  </a:txBody>
                  <a:tcPr/>
                </a:tc>
              </a:tr>
              <a:tr h="394480"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Lunch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12:00-13.00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by Roman </a:t>
                      </a:r>
                      <a:r>
                        <a:rPr lang="en-US" sz="2000" b="1" baseline="0" dirty="0" smtClean="0"/>
                        <a:t>Goffman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baseline="0" dirty="0" smtClean="0"/>
                        <a:t>The 2</a:t>
                      </a:r>
                      <a:r>
                        <a:rPr lang="en-US" sz="2000" b="1" baseline="30000" dirty="0" smtClean="0"/>
                        <a:t>nd</a:t>
                      </a:r>
                      <a:r>
                        <a:rPr lang="en-US" sz="2000" b="1" baseline="0" dirty="0" smtClean="0"/>
                        <a:t> Lebanon War- </a:t>
                      </a:r>
                      <a:r>
                        <a:rPr lang="en-US" sz="2000" b="1" baseline="0" dirty="0" smtClean="0"/>
                        <a:t>Former Prime Minister, Mr</a:t>
                      </a:r>
                      <a:r>
                        <a:rPr lang="en-US" sz="2000" b="1" baseline="0" dirty="0" smtClean="0"/>
                        <a:t>. Ehud Olmert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13.00-14.30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 by </a:t>
                      </a:r>
                      <a:r>
                        <a:rPr lang="en-US" sz="2000" b="1" dirty="0" err="1" smtClean="0"/>
                        <a:t>Nitza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Rogozinski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Geographical Review - Prof. </a:t>
                      </a:r>
                      <a:r>
                        <a:rPr lang="en-US" sz="2000" b="1" dirty="0" err="1" smtClean="0"/>
                        <a:t>Rasem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Khamaisi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15.00-16.00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 by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Moshe </a:t>
                      </a:r>
                      <a:r>
                        <a:rPr lang="en-US" sz="2000" b="1" baseline="0" dirty="0" err="1" smtClean="0"/>
                        <a:t>Edri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baseline="0" dirty="0" smtClean="0"/>
                        <a:t>Internal Security </a:t>
                      </a:r>
                      <a:r>
                        <a:rPr lang="en-US" sz="2000" b="1" baseline="0" dirty="0" smtClean="0"/>
                        <a:t>in </a:t>
                      </a:r>
                      <a:r>
                        <a:rPr lang="en-US" sz="2000" b="1" baseline="0" dirty="0" smtClean="0"/>
                        <a:t>Northern Israel </a:t>
                      </a:r>
                      <a:r>
                        <a:rPr lang="en-US" sz="2000" b="1" baseline="0" dirty="0" smtClean="0"/>
                        <a:t>-  </a:t>
                      </a:r>
                      <a:r>
                        <a:rPr lang="en-US" sz="2000" b="1" baseline="0" dirty="0" smtClean="0"/>
                        <a:t>Major General (INP) </a:t>
                      </a:r>
                      <a:r>
                        <a:rPr lang="en-US" sz="2000" b="1" baseline="0" dirty="0" smtClean="0"/>
                        <a:t>Shimon </a:t>
                      </a:r>
                      <a:r>
                        <a:rPr lang="en-US" sz="2000" b="1" baseline="0" dirty="0" err="1" smtClean="0"/>
                        <a:t>Lavi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16.15-17.30</a:t>
                      </a:r>
                      <a:endParaRPr lang="he-IL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54727" y="207818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5200" b="1" dirty="0"/>
              <a:t>Schedule for </a:t>
            </a:r>
            <a:r>
              <a:rPr lang="en-US" sz="5200" b="1" dirty="0" smtClean="0"/>
              <a:t>Tuesday 26/11</a:t>
            </a:r>
            <a:endParaRPr lang="he-IL" sz="52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2510649"/>
              </p:ext>
            </p:extLst>
          </p:nvPr>
        </p:nvGraphicFramePr>
        <p:xfrm>
          <a:off x="374073" y="1035647"/>
          <a:ext cx="11208327" cy="569856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/>
                <a:gridCol w="5798507"/>
                <a:gridCol w="1673711"/>
              </a:tblGrid>
              <a:tr h="434076">
                <a:tc>
                  <a:txBody>
                    <a:bodyPr/>
                    <a:lstStyle/>
                    <a:p>
                      <a:pPr algn="l" rtl="0"/>
                      <a:r>
                        <a:rPr lang="en-US" sz="1900" dirty="0" smtClean="0"/>
                        <a:t>Notes</a:t>
                      </a:r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dirty="0" smtClean="0"/>
                        <a:t>Event</a:t>
                      </a:r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/>
                </a:tc>
              </a:tr>
              <a:tr h="43407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Gathering</a:t>
                      </a:r>
                      <a:r>
                        <a:rPr lang="en-US" sz="1900" b="1" baseline="0" dirty="0" smtClean="0"/>
                        <a:t> and </a:t>
                      </a:r>
                      <a:r>
                        <a:rPr lang="en-US" sz="1900" b="1" baseline="0" dirty="0" smtClean="0"/>
                        <a:t>Breakfast at </a:t>
                      </a:r>
                      <a:r>
                        <a:rPr lang="en-US" sz="1900" b="1" baseline="0" dirty="0" err="1" smtClean="0"/>
                        <a:t>Regavim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7.30-8.00</a:t>
                      </a:r>
                      <a:endParaRPr lang="he-IL" sz="1900" b="1" dirty="0"/>
                    </a:p>
                  </a:txBody>
                  <a:tcPr/>
                </a:tc>
              </a:tr>
              <a:tr h="646007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A talk with Mr. </a:t>
                      </a:r>
                      <a:r>
                        <a:rPr lang="en-US" sz="1900" b="1" dirty="0" err="1" smtClean="0"/>
                        <a:t>Muder</a:t>
                      </a:r>
                      <a:r>
                        <a:rPr lang="en-US" sz="1900" b="1" dirty="0" smtClean="0"/>
                        <a:t> </a:t>
                      </a:r>
                      <a:r>
                        <a:rPr lang="en-US" sz="1900" b="1" dirty="0" err="1" smtClean="0"/>
                        <a:t>Yunes</a:t>
                      </a:r>
                      <a:r>
                        <a:rPr lang="en-US" sz="1900" b="1" dirty="0" smtClean="0"/>
                        <a:t>, Head of the </a:t>
                      </a:r>
                      <a:r>
                        <a:rPr lang="en-US" sz="1900" b="1" dirty="0" smtClean="0"/>
                        <a:t>Council </a:t>
                      </a:r>
                      <a:r>
                        <a:rPr lang="en-US" sz="1900" b="1" dirty="0" smtClean="0"/>
                        <a:t>and Knesset Member Osama </a:t>
                      </a:r>
                      <a:r>
                        <a:rPr lang="en-US" sz="1900" b="1" dirty="0" err="1" smtClean="0"/>
                        <a:t>Saadi</a:t>
                      </a:r>
                      <a:r>
                        <a:rPr lang="en-US" sz="1900" b="1" dirty="0" smtClean="0"/>
                        <a:t> 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8.30-10.30</a:t>
                      </a:r>
                      <a:endParaRPr lang="he-IL" sz="1900" b="1" dirty="0"/>
                    </a:p>
                  </a:txBody>
                  <a:tcPr/>
                </a:tc>
              </a:tr>
              <a:tr h="646007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Observation </a:t>
                      </a:r>
                      <a:r>
                        <a:rPr lang="en-US" sz="1900" b="1" dirty="0" smtClean="0"/>
                        <a:t>Post </a:t>
                      </a:r>
                      <a:r>
                        <a:rPr lang="en-US" sz="1900" b="1" dirty="0" smtClean="0"/>
                        <a:t>– Mr. Avi Cohen, Deputy Director General of the </a:t>
                      </a:r>
                      <a:r>
                        <a:rPr lang="en-US" sz="1900" b="1" dirty="0" smtClean="0"/>
                        <a:t>Ministry of</a:t>
                      </a:r>
                      <a:r>
                        <a:rPr lang="en-US" sz="1900" b="1" baseline="0" dirty="0" smtClean="0"/>
                        <a:t> Finance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10.45-11.30</a:t>
                      </a:r>
                      <a:endParaRPr lang="he-IL" sz="1900" b="1" dirty="0"/>
                    </a:p>
                  </a:txBody>
                  <a:tcPr/>
                </a:tc>
              </a:tr>
              <a:tr h="43407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Travel to </a:t>
                      </a:r>
                      <a:r>
                        <a:rPr lang="en-US" sz="1900" b="1" dirty="0" err="1" smtClean="0"/>
                        <a:t>Tiberias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11.30-12.30</a:t>
                      </a:r>
                      <a:endParaRPr lang="he-IL" sz="1900" b="1" dirty="0"/>
                    </a:p>
                  </a:txBody>
                  <a:tcPr/>
                </a:tc>
              </a:tr>
              <a:tr h="411871"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err="1" smtClean="0"/>
                        <a:t>Hadex</a:t>
                      </a:r>
                      <a:r>
                        <a:rPr lang="en-US" sz="1900" b="1" dirty="0" smtClean="0"/>
                        <a:t> Restaurant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Lunch &amp;</a:t>
                      </a:r>
                      <a:r>
                        <a:rPr lang="en-US" sz="1900" b="1" baseline="0" dirty="0" smtClean="0"/>
                        <a:t> Coffee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12.30-14.30</a:t>
                      </a:r>
                      <a:endParaRPr lang="he-IL" sz="1900" b="1" dirty="0"/>
                    </a:p>
                  </a:txBody>
                  <a:tcPr/>
                </a:tc>
              </a:tr>
              <a:tr h="646007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baseline="0" dirty="0" smtClean="0"/>
                        <a:t>Briefing In view of the </a:t>
                      </a:r>
                      <a:r>
                        <a:rPr lang="en-US" sz="1900" b="1" baseline="0" dirty="0" smtClean="0"/>
                        <a:t>Periphery </a:t>
                      </a:r>
                      <a:r>
                        <a:rPr lang="en-US" sz="1900" b="1" baseline="0" dirty="0" smtClean="0"/>
                        <a:t>- Director of "</a:t>
                      </a:r>
                      <a:r>
                        <a:rPr lang="en-US" sz="1900" b="1" baseline="0" dirty="0" err="1" smtClean="0"/>
                        <a:t>Poria</a:t>
                      </a:r>
                      <a:r>
                        <a:rPr lang="en-US" sz="1900" b="1" baseline="0" dirty="0" smtClean="0"/>
                        <a:t>" Medical Center, Dr. Erez On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14.30-15.30</a:t>
                      </a:r>
                      <a:endParaRPr lang="he-IL" sz="1900" b="1" dirty="0"/>
                    </a:p>
                  </a:txBody>
                  <a:tcPr/>
                </a:tc>
              </a:tr>
              <a:tr h="646007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Tour and </a:t>
                      </a:r>
                      <a:r>
                        <a:rPr lang="en-US" sz="1900" b="1" dirty="0" smtClean="0"/>
                        <a:t>Panel </a:t>
                      </a:r>
                      <a:r>
                        <a:rPr lang="en-US" sz="1900" b="1" dirty="0" smtClean="0"/>
                        <a:t>"Tiberias between </a:t>
                      </a:r>
                      <a:r>
                        <a:rPr lang="en-US" sz="1900" b="1" dirty="0" smtClean="0"/>
                        <a:t>Potential </a:t>
                      </a:r>
                      <a:r>
                        <a:rPr lang="en-US" sz="1900" b="1" dirty="0" smtClean="0"/>
                        <a:t>and </a:t>
                      </a:r>
                      <a:r>
                        <a:rPr lang="en-US" sz="1900" b="1" dirty="0" smtClean="0"/>
                        <a:t>Realization</a:t>
                      </a:r>
                      <a:r>
                        <a:rPr lang="en-US" sz="1900" b="1" dirty="0" smtClean="0"/>
                        <a:t>"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15.45-18.00</a:t>
                      </a:r>
                      <a:endParaRPr lang="he-IL" sz="1900" b="1" dirty="0"/>
                    </a:p>
                  </a:txBody>
                  <a:tcPr/>
                </a:tc>
              </a:tr>
              <a:tr h="43407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Tour - "Where the INDC </a:t>
                      </a:r>
                      <a:r>
                        <a:rPr lang="en-US" sz="1900" b="1" dirty="0" smtClean="0"/>
                        <a:t>Stops</a:t>
                      </a:r>
                      <a:r>
                        <a:rPr lang="en-US" sz="1900" b="1" dirty="0" smtClean="0"/>
                        <a:t>, </a:t>
                      </a:r>
                      <a:r>
                        <a:rPr lang="en-US" sz="1900" b="1" dirty="0" smtClean="0"/>
                        <a:t>Limits </a:t>
                      </a:r>
                      <a:r>
                        <a:rPr lang="en-US" sz="1900" b="1" dirty="0" smtClean="0"/>
                        <a:t>will be </a:t>
                      </a:r>
                      <a:r>
                        <a:rPr lang="en-US" sz="1900" b="1" dirty="0" smtClean="0"/>
                        <a:t>set"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18.00-21.30</a:t>
                      </a:r>
                      <a:endParaRPr lang="he-IL" sz="1900" b="1" dirty="0"/>
                    </a:p>
                  </a:txBody>
                  <a:tcPr/>
                </a:tc>
              </a:tr>
              <a:tr h="43407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Dinner</a:t>
                      </a:r>
                      <a:r>
                        <a:rPr lang="en-US" sz="1900" b="1" baseline="0" dirty="0" smtClean="0"/>
                        <a:t> at </a:t>
                      </a:r>
                      <a:r>
                        <a:rPr lang="en-US" sz="1900" b="1" dirty="0" err="1" smtClean="0"/>
                        <a:t>Ein</a:t>
                      </a:r>
                      <a:r>
                        <a:rPr lang="en-US" sz="1900" b="1" dirty="0" smtClean="0"/>
                        <a:t> </a:t>
                      </a:r>
                      <a:r>
                        <a:rPr lang="en-US" sz="1900" b="1" dirty="0" err="1" smtClean="0"/>
                        <a:t>Gev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21.30-23.00</a:t>
                      </a:r>
                      <a:endParaRPr lang="he-IL" sz="1900" b="1" dirty="0"/>
                    </a:p>
                  </a:txBody>
                  <a:tcPr/>
                </a:tc>
              </a:tr>
              <a:tr h="434076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Lodging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23.00</a:t>
                      </a:r>
                      <a:endParaRPr lang="he-IL" sz="19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noProof="0" dirty="0" smtClean="0">
                <a:cs typeface="+mj-cs"/>
              </a:rPr>
              <a:t>The Hejaz Railway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j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30728" name="AutoShape 8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0" name="AutoShape 10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2" name="AutoShape 12" descr="תוצאת תמונה עבור גש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4" name="AutoShape 14" descr="תוצאת תמונה עבור גש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6" name="Picture 2" descr="https://lh3.googleusercontent.com/bU0rcmU2qGxdhv2obClR6UJQO6aqeW6BoOCXK5Ag9HKjziZsCuhDnBgHdR0UT8JU-3LmKUW8VPnxKb78c3JQebG08Vs4mnnkmHz5UfBbfJOQK1SIrOmmr_lkHxsRvQAVN1bQqFQEHjcr5SbGRoaesZvVqfA4uaj8G8wdk3Zu6hAffh5cYmkub47yBVhxmvz_TE5Idvs8dbwFx7U4dbWYAvbpDGqzPM29Y-2Yu5u5h7otjR35nrMTwkDs7H8Q-3TWKxyM5jk-0BvVZv5bFcxbHo-Xdhn0cznExKbCLc70jXkuP9cv4OJVBwYPgAoV6xwerkf3jdKrtWEdhLqVF2gst1sT4hmRXDnz_1F2ZR7o3NBA_mbTIApQ6kt3F5JjfDw9rKLrVGFFN6yKFM_gVLyUAAubPg7EvdW5QOFGzjmhAzZbx7KCLx4XWIn5qTTtsU4EOljLphYwBRof3BRJdCSwVr1KU5D-Llo3jSTdJ8mGkEoSCNKnb_eyXHJ8eUdiUqvIIdp0CVPoK8fJa6LdjPugb_YifcdMzBEbts3-VKSkw-GijnnJ7ildbDZ-5wOdEF0_08mYgBzEBwO_k8oZN2RwpYxHuUuItT8vavjnag6faqIEtkSJPcegyi6qpP55qo0LbBUfuorsBvso-NpFlbcNciWiUl3xMpi8JevN16Nob9bmv3RZt4jIeKwY=w1218-h91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1123406"/>
            <a:ext cx="11234057" cy="5342708"/>
          </a:xfrm>
          <a:prstGeom prst="rect">
            <a:avLst/>
          </a:prstGeom>
          <a:noFill/>
        </p:spPr>
      </p:pic>
      <p:pic>
        <p:nvPicPr>
          <p:cNvPr id="17" name="Picture 2" descr="תוצאת תמונה עבור עטלף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4967" y="2383939"/>
            <a:ext cx="4422126" cy="2945707"/>
          </a:xfrm>
          <a:prstGeom prst="rect">
            <a:avLst/>
          </a:prstGeom>
          <a:noFill/>
          <a:effectLst>
            <a:outerShdw blurRad="1092200" dir="17280000" sx="162000" sy="162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/>
              <a:t>Intellectual Deepening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1746" name="AutoShape 2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48" name="AutoShape 4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50" name="AutoShape 6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52" name="AutoShape 8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2" name="AutoShape 2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4" name="AutoShape 4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6" name="AutoShape 6" descr="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0" name="AutoShape 10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4" name="AutoShape 14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6" name="AutoShape 16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6" name="Picture 2" descr="https://lh3.googleusercontent.com/l2ZG7X3NkwTkEEAg3OM_s5vRoD8FlnoaBCsOf9wJHZLpjeACLx5XRa4Gv4_UilGueqeR6uoYSj0iiRfE4Vu_aYTe_SF1ALfra-GXgqsrLTCylQiWBKd74jaLAys0WUe3LiN5-9JaIZNu-XXTP9gs7BjU6NQQIp7d9R6XpAyOZHfO-Pcn-Sv-V0qYe8fzzASLhr-IYmMnjzKZR7JDtl1ZEuUck9lnGBbJYAOzZYDBUgyhVvzUdFisKSf1ZHCDBVR3_VDrfhFjQ4VjJHHOA4__xEMNazWMT0cgwgxSa_OjN7sukz8-Y22OfJ8FbCCLUzxI6gpgDeMDs51wGHtNdTN3lW8GeKn7gmtAjWNKdn3mwMgirHHAi_U5lv007RHLznLCo1QiMzraSf-zaidwpUou23eg_zwhWGt2l002-1dUK6y8lrWMmXfdHwadVQ1aG0OhuygDhL9Ki9eKKOBroEvdFsbMSWRFeSIFbPk6nTvgNr3gS9budjpdFtKResKxupdmjD6oBzHtbprNwLeRGdxZdesUJn2zfCAZ91pZ-jNIjUa8lJmcsM0EzfI_wjQ-ePEzO4hdJ0waDZy1fZap2DIDVGEogrk591LPXtkbMw4r1o7hbAtyXyQbVw37Lux3ombYKRQgvNPS5wzFebyhWQYIK5ikqELQ8qQ600l7ERJjNF6l4Je2SLiXH47G=w1218-h91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93" y="1397726"/>
            <a:ext cx="5223712" cy="3918858"/>
          </a:xfrm>
          <a:prstGeom prst="rect">
            <a:avLst/>
          </a:prstGeom>
          <a:noFill/>
        </p:spPr>
      </p:pic>
      <p:pic>
        <p:nvPicPr>
          <p:cNvPr id="6148" name="Picture 4" descr="https://lh3.googleusercontent.com/qQfFNQ9kgMPr7TB9J3DzBFKa-UaFFLcPXJjkVxaCBlBV-qcqpkVEh8KmkAUfX3eR3xifdAgU0MhpK9iUq7M4zoWAyJokY-StoTVUej_TRIfnD75iZeRx-PvVltMZxZZ_8rlQqmidTMdk4oT3l3oGuTRG5U270_1VOemB4JNmVfgOTmiXkz3da8RHJGXhWjX2C9ednmfp_sUjxm9QMNfpLZtqFllLieCNO1ohpZaqb2hx5phztnsxNiOmDCsgV_vg01Tt7a7AcM3zMplm8Zq7L4wEd2Omy5qY1nUL8_2FwFn8jzwtzQA4-mF7xfZcgkLVCnWhXuQOTmpaP7pi185gnmEGH5Cx_eP6dqS8cjTZFjk9VpGg0jrKDY5fxlIldMtffQFaPjG3unK4GcpWxUcU0c8cAcdarCynvzdU8qD1-szaPLsPK3KOFonMJeENwVUbekcRhMEkLIbIA-U47X-nKTqZjE4iFzUodr5sbRPS7h8Q-ytRGajP7w84pqg2qmQC4ZP1HfTq9JlBsCJE3BVAsfPAhuH9UK8InObXcsqthZtUoF3ZQ46o9QSGBF-mjDe2LAcQINTftPCGTaPwssRbsfeldCGsRdpWbvrPQ1jhwBRYvszQayc78kVfPjGwmqZiqhVP2n8n6ld6hw-S0w-mL8YfOLCJixpT6MepuqgRYnBwKsqfzIDlszUA=w1218-h91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035" y="1384663"/>
            <a:ext cx="5799908" cy="393191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3939" y="5523288"/>
            <a:ext cx="852143" cy="12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5200" b="1" dirty="0"/>
              <a:t>Schedule for </a:t>
            </a:r>
            <a:r>
              <a:rPr lang="en-US" sz="5200" b="1" dirty="0" smtClean="0"/>
              <a:t>Wednesday 27/11</a:t>
            </a:r>
            <a:endParaRPr lang="he-IL" sz="52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9832305"/>
              </p:ext>
            </p:extLst>
          </p:nvPr>
        </p:nvGraphicFramePr>
        <p:xfrm>
          <a:off x="460526" y="1278981"/>
          <a:ext cx="11208327" cy="53202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/>
                <a:gridCol w="5701608"/>
                <a:gridCol w="1770610"/>
              </a:tblGrid>
              <a:tr h="443437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Event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/>
                </a:tc>
              </a:tr>
              <a:tr h="395585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Breakfast and </a:t>
                      </a:r>
                      <a:r>
                        <a:rPr lang="en-US" sz="2000" b="1" dirty="0" smtClean="0"/>
                        <a:t>Travel </a:t>
                      </a:r>
                      <a:r>
                        <a:rPr lang="en-US" sz="2000" b="1" dirty="0" smtClean="0"/>
                        <a:t>to </a:t>
                      </a:r>
                      <a:r>
                        <a:rPr lang="en-US" sz="2000" b="1" dirty="0" smtClean="0"/>
                        <a:t>Mt. </a:t>
                      </a:r>
                      <a:r>
                        <a:rPr lang="en-US" sz="2000" b="1" dirty="0" err="1" smtClean="0"/>
                        <a:t>Bental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7.00-8.30</a:t>
                      </a:r>
                      <a:endParaRPr lang="he-IL" sz="2000" b="1" dirty="0"/>
                    </a:p>
                  </a:txBody>
                  <a:tcPr/>
                </a:tc>
              </a:tr>
              <a:tr h="614608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What is National in National Security - </a:t>
                      </a:r>
                      <a:r>
                        <a:rPr lang="en-US" sz="2000" b="1" dirty="0" err="1" smtClean="0"/>
                        <a:t>Bezeq</a:t>
                      </a:r>
                      <a:r>
                        <a:rPr lang="en-US" sz="2000" b="1" dirty="0" smtClean="0"/>
                        <a:t> Reviews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8.30-9.15</a:t>
                      </a:r>
                      <a:endParaRPr lang="he-IL" sz="2000" b="1" dirty="0"/>
                    </a:p>
                  </a:txBody>
                  <a:tcPr/>
                </a:tc>
              </a:tr>
              <a:tr h="347387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Conversation</a:t>
                      </a:r>
                      <a:r>
                        <a:rPr lang="en-US" sz="2000" b="1" baseline="0" dirty="0" smtClean="0"/>
                        <a:t> with Mr. Haim </a:t>
                      </a:r>
                      <a:r>
                        <a:rPr lang="en-US" sz="2000" b="1" baseline="0" dirty="0" err="1" smtClean="0"/>
                        <a:t>Rokach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9.15-10.30</a:t>
                      </a:r>
                      <a:endParaRPr lang="he-IL" sz="2000" b="1" dirty="0"/>
                    </a:p>
                  </a:txBody>
                  <a:tcPr/>
                </a:tc>
              </a:tr>
              <a:tr h="39558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Majdal</a:t>
                      </a:r>
                      <a:r>
                        <a:rPr lang="en-US" sz="2000" b="1" baseline="0" dirty="0" smtClean="0"/>
                        <a:t> Shams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Conversation with Sheikh </a:t>
                      </a:r>
                      <a:r>
                        <a:rPr lang="en-US" sz="2000" b="1" dirty="0" err="1" smtClean="0"/>
                        <a:t>Taher</a:t>
                      </a:r>
                      <a:r>
                        <a:rPr lang="en-US" sz="2000" b="1" dirty="0" smtClean="0"/>
                        <a:t> Abu Saleh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11.00-12.00</a:t>
                      </a:r>
                      <a:endParaRPr lang="he-IL" sz="2000" b="1" dirty="0"/>
                    </a:p>
                  </a:txBody>
                  <a:tcPr/>
                </a:tc>
              </a:tr>
              <a:tr h="395585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Lunch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and </a:t>
                      </a:r>
                      <a:r>
                        <a:rPr lang="en-US" sz="2000" b="1" baseline="0" dirty="0" smtClean="0"/>
                        <a:t>Coffee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12.00-14.00</a:t>
                      </a:r>
                      <a:endParaRPr lang="he-IL" sz="2000" b="1" dirty="0"/>
                    </a:p>
                  </a:txBody>
                  <a:tcPr/>
                </a:tc>
              </a:tr>
              <a:tr h="614608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Driving along the North Road and </a:t>
                      </a:r>
                      <a:r>
                        <a:rPr lang="en-US" sz="2000" b="1" dirty="0" smtClean="0"/>
                        <a:t>Observation</a:t>
                      </a:r>
                      <a:r>
                        <a:rPr lang="en-US" sz="2000" b="1" baseline="0" dirty="0" smtClean="0"/>
                        <a:t> Point of the Border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14.00-15.30</a:t>
                      </a:r>
                      <a:endParaRPr lang="he-IL" sz="2000" b="1" dirty="0"/>
                    </a:p>
                  </a:txBody>
                  <a:tcPr/>
                </a:tc>
              </a:tr>
              <a:tr h="395585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Visit </a:t>
                      </a:r>
                      <a:r>
                        <a:rPr lang="en-US" sz="2000" b="1" dirty="0" smtClean="0"/>
                        <a:t>to the </a:t>
                      </a:r>
                      <a:r>
                        <a:rPr lang="en-US" sz="2000" b="1" dirty="0" err="1" smtClean="0"/>
                        <a:t>Ramia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smtClean="0"/>
                        <a:t>Tunnel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15.30-17.00</a:t>
                      </a:r>
                      <a:endParaRPr lang="he-IL" sz="2000" b="1" dirty="0"/>
                    </a:p>
                  </a:txBody>
                  <a:tcPr/>
                </a:tc>
              </a:tr>
              <a:tr h="614608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Conversation with</a:t>
                      </a:r>
                      <a:r>
                        <a:rPr lang="en-US" sz="2000" b="1" baseline="0" dirty="0" smtClean="0"/>
                        <a:t> the Commander of the Northern Command- Major General Amir Baram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17.30-19.00</a:t>
                      </a:r>
                      <a:endParaRPr lang="he-IL" sz="2000" b="1" dirty="0"/>
                    </a:p>
                  </a:txBody>
                  <a:tcPr/>
                </a:tc>
              </a:tr>
              <a:tr h="39558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Ma’alot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Dinner and </a:t>
                      </a:r>
                      <a:r>
                        <a:rPr lang="en-US" sz="2000" b="1" dirty="0" smtClean="0"/>
                        <a:t>Team Processing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20.00-21.00</a:t>
                      </a:r>
                      <a:endParaRPr lang="he-IL" sz="2000" b="1" dirty="0"/>
                    </a:p>
                  </a:txBody>
                  <a:tcPr/>
                </a:tc>
              </a:tr>
              <a:tr h="395585"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Cultural Evening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with </a:t>
                      </a:r>
                      <a:r>
                        <a:rPr lang="en-US" sz="2000" b="1" baseline="0" dirty="0" err="1" smtClean="0"/>
                        <a:t>Yotam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Regev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21.00-23.00</a:t>
                      </a:r>
                      <a:endParaRPr lang="he-IL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/>
              <a:t>Schedule for Thursday 28/11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7136254"/>
              </p:ext>
            </p:extLst>
          </p:nvPr>
        </p:nvGraphicFramePr>
        <p:xfrm>
          <a:off x="548640" y="1218427"/>
          <a:ext cx="11208327" cy="467798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/>
                <a:gridCol w="5390712"/>
                <a:gridCol w="2081506"/>
              </a:tblGrid>
              <a:tr h="414001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Event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</a:t>
                      </a:r>
                      <a:r>
                        <a:rPr lang="en-US" baseline="0" dirty="0" smtClean="0"/>
                        <a:t>e</a:t>
                      </a:r>
                      <a:endParaRPr lang="he-IL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Breakfast</a:t>
                      </a:r>
                      <a:r>
                        <a:rPr lang="en-US" sz="2000" b="1" baseline="0" dirty="0" smtClean="0"/>
                        <a:t> and </a:t>
                      </a:r>
                      <a:r>
                        <a:rPr lang="en-US" sz="2000" b="1" baseline="0" dirty="0" smtClean="0"/>
                        <a:t>Travel </a:t>
                      </a:r>
                      <a:r>
                        <a:rPr lang="en-US" sz="2000" b="1" baseline="0" dirty="0" smtClean="0"/>
                        <a:t>to </a:t>
                      </a:r>
                      <a:r>
                        <a:rPr lang="en-US" sz="2000" b="1" baseline="0" dirty="0" smtClean="0"/>
                        <a:t>ISCAR ltd. Metalworking Company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7.30-8.00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Vision Review - Vice President of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ISCAR,</a:t>
                      </a:r>
                    </a:p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Aryeh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Baron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9.00-10.00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Tour of the Factories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10.00-11.00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“The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Struggle 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Space” Panel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11.30-12.45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Lunch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13.00-13.45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Discussion</a:t>
                      </a:r>
                      <a:r>
                        <a:rPr lang="en-US" sz="2000" b="1" baseline="0" dirty="0" smtClean="0"/>
                        <a:t> with Brigadier General (Res). Amal Assad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14.00-15.00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Aerial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Helicopter Tour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15.00-17.00</a:t>
                      </a:r>
                      <a:endParaRPr lang="he-IL" sz="2000" b="1" dirty="0"/>
                    </a:p>
                  </a:txBody>
                  <a:tcPr/>
                </a:tc>
              </a:tr>
              <a:tr h="504861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Snacks</a:t>
                      </a:r>
                      <a:r>
                        <a:rPr lang="en-US" sz="2000" b="1" baseline="0" dirty="0" smtClean="0"/>
                        <a:t> and </a:t>
                      </a:r>
                      <a:r>
                        <a:rPr lang="en-US" sz="2000" b="1" baseline="0" dirty="0" smtClean="0"/>
                        <a:t>Ending Point at </a:t>
                      </a:r>
                      <a:r>
                        <a:rPr lang="en-US" sz="2000" b="1" baseline="0" dirty="0" err="1" smtClean="0"/>
                        <a:t>Regavim</a:t>
                      </a:r>
                      <a:r>
                        <a:rPr lang="en-US" sz="2000" b="1" baseline="0" dirty="0" smtClean="0"/>
                        <a:t> 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17.30</a:t>
                      </a:r>
                      <a:endParaRPr lang="he-IL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4512" y="5760720"/>
            <a:ext cx="888671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/>
              <a:t>Topics for Continued Instruction at </a:t>
            </a:r>
            <a:r>
              <a:rPr lang="en-US" sz="4000" b="1" dirty="0" smtClean="0"/>
              <a:t>INDC</a:t>
            </a:r>
            <a:endParaRPr kumimoji="0" lang="he-IL" sz="4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12032" y="5952280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631179"/>
              </p:ext>
            </p:extLst>
          </p:nvPr>
        </p:nvGraphicFramePr>
        <p:xfrm>
          <a:off x="374071" y="1218427"/>
          <a:ext cx="11211470" cy="20612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05735"/>
                <a:gridCol w="5605735"/>
              </a:tblGrid>
              <a:tr h="412244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Methods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Subject</a:t>
                      </a:r>
                      <a:endParaRPr lang="he-IL" dirty="0"/>
                    </a:p>
                  </a:txBody>
                  <a:tcPr/>
                </a:tc>
              </a:tr>
              <a:tr h="412244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Full</a:t>
                      </a:r>
                      <a:r>
                        <a:rPr lang="en-US" b="1" baseline="0" dirty="0" smtClean="0"/>
                        <a:t> day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Water as a national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/>
                        <a:t>resource and space</a:t>
                      </a:r>
                      <a:endParaRPr lang="he-IL" b="1" dirty="0"/>
                    </a:p>
                  </a:txBody>
                  <a:tcPr/>
                </a:tc>
              </a:tr>
              <a:tr h="412244">
                <a:tc>
                  <a:txBody>
                    <a:bodyPr/>
                    <a:lstStyle/>
                    <a:p>
                      <a:pPr algn="l" rtl="0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National</a:t>
                      </a:r>
                      <a:r>
                        <a:rPr lang="en-US" b="1" baseline="0" dirty="0" smtClean="0"/>
                        <a:t> infrastructure- </a:t>
                      </a:r>
                      <a:r>
                        <a:rPr lang="en-US" b="1" baseline="0" dirty="0" smtClean="0"/>
                        <a:t>gas </a:t>
                      </a:r>
                      <a:r>
                        <a:rPr lang="en-US" b="1" baseline="0" dirty="0" smtClean="0"/>
                        <a:t>and </a:t>
                      </a:r>
                      <a:r>
                        <a:rPr lang="en-US" b="1" baseline="0" dirty="0" smtClean="0"/>
                        <a:t>electricity </a:t>
                      </a:r>
                      <a:endParaRPr lang="he-IL" b="1" dirty="0"/>
                    </a:p>
                  </a:txBody>
                  <a:tcPr/>
                </a:tc>
              </a:tr>
              <a:tr h="412244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Commander of UNIFIL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Peacekeeping</a:t>
                      </a:r>
                      <a:r>
                        <a:rPr lang="en-US" b="1" baseline="0" dirty="0" smtClean="0"/>
                        <a:t> Forces</a:t>
                      </a:r>
                      <a:endParaRPr lang="he-IL" b="1" dirty="0"/>
                    </a:p>
                  </a:txBody>
                  <a:tcPr/>
                </a:tc>
              </a:tr>
              <a:tr h="412244">
                <a:tc>
                  <a:txBody>
                    <a:bodyPr/>
                    <a:lstStyle/>
                    <a:p>
                      <a:pPr algn="l" rtl="0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5212" y="5631477"/>
            <a:ext cx="806923" cy="12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160000"/>
              </a:lnSpc>
              <a:buFont typeface="Wingdings" pitchFamily="2" charset="2"/>
              <a:buChar char="q"/>
            </a:pP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Dress Code- </a:t>
            </a:r>
            <a:r>
              <a:rPr lang="en-US" b="1" dirty="0" err="1" smtClean="0">
                <a:ea typeface="Gungsuh" panose="02030600000101010101" pitchFamily="18" charset="-127"/>
                <a:cs typeface="Arial" panose="020B0604020202020204" pitchFamily="34" charset="0"/>
              </a:rPr>
              <a:t>Mabal</a:t>
            </a: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 code, hiking </a:t>
            </a: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pants (no jeans), protective (close) hiking shoes</a:t>
            </a:r>
            <a:endParaRPr lang="en-US" b="1" dirty="0" smtClean="0"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marL="457200" indent="-457200" algn="l" rtl="0">
              <a:lnSpc>
                <a:spcPct val="160000"/>
              </a:lnSpc>
              <a:buFont typeface="Wingdings" pitchFamily="2" charset="2"/>
              <a:buChar char="q"/>
            </a:pP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Warm clothes, umbrella</a:t>
            </a:r>
          </a:p>
          <a:p>
            <a:pPr marL="457200" indent="-457200" algn="l" rtl="0">
              <a:lnSpc>
                <a:spcPct val="160000"/>
              </a:lnSpc>
              <a:buFont typeface="Wingdings" pitchFamily="2" charset="2"/>
              <a:buChar char="q"/>
            </a:pP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Workout </a:t>
            </a: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clothes (optional)</a:t>
            </a:r>
            <a:endParaRPr lang="he-IL" b="1" dirty="0" smtClean="0">
              <a:ea typeface="Gungsuh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>
                <a:latin typeface="+mj-lt"/>
                <a:ea typeface="GulimChe" panose="020B0609000101010101" pitchFamily="49" charset="-127"/>
                <a:cs typeface="+mj-cs"/>
              </a:rPr>
              <a:t>Emphases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GulimChe" panose="020B0609000101010101" pitchFamily="49" charset="-127"/>
              <a:cs typeface="+mj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583" y="5378191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4400" b="1" dirty="0" smtClean="0"/>
              <a:t>National Security is not </a:t>
            </a:r>
            <a:r>
              <a:rPr lang="en-US" sz="4400" b="1" dirty="0" smtClean="0"/>
              <a:t>for </a:t>
            </a:r>
            <a:r>
              <a:rPr lang="en-US" sz="4400" b="1" dirty="0" smtClean="0"/>
              <a:t>the weak</a:t>
            </a:r>
            <a:endParaRPr lang="he-IL" sz="4400" b="1" dirty="0" smtClean="0"/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4400" b="1" dirty="0" smtClean="0"/>
              <a:t>Looking for the pony….</a:t>
            </a:r>
            <a:endParaRPr lang="he-IL" sz="4400" b="1" dirty="0" smtClean="0"/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>
                <a:solidFill>
                  <a:srgbClr val="FF0000"/>
                </a:solidFill>
              </a:rPr>
              <a:t>Setting Expectations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030" name="Picture 6" descr="תוצאת תמונה עבור טורף סוס זברה"/>
          <p:cNvPicPr>
            <a:picLocks noChangeAspect="1" noChangeArrowheads="1"/>
          </p:cNvPicPr>
          <p:nvPr/>
        </p:nvPicPr>
        <p:blipFill>
          <a:blip r:embed="rId2" cstate="print">
            <a:lum bright="-2000" contrast="63000"/>
          </a:blip>
          <a:srcRect/>
          <a:stretch>
            <a:fillRect/>
          </a:stretch>
        </p:blipFill>
        <p:spPr bwMode="auto">
          <a:xfrm>
            <a:off x="6717792" y="2568320"/>
            <a:ext cx="5126180" cy="2885445"/>
          </a:xfrm>
          <a:prstGeom prst="rect">
            <a:avLst/>
          </a:prstGeom>
          <a:noFill/>
          <a:effectLst>
            <a:outerShdw blurRad="571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583" y="5680414"/>
            <a:ext cx="774727" cy="11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532" y="597719"/>
            <a:ext cx="5925728" cy="4409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583" y="5410200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2677"/>
            <a:ext cx="9147142" cy="1694468"/>
          </a:xfrm>
        </p:spPr>
        <p:txBody>
          <a:bodyPr>
            <a:normAutofit/>
          </a:bodyPr>
          <a:lstStyle/>
          <a:p>
            <a:endParaRPr lang="he-IL" sz="4800" dirty="0">
              <a:latin typeface="Guttman-Aram" pitchFamily="2" charset="-79"/>
              <a:cs typeface="Guttman-Aram" pitchFamily="2" charset="-79"/>
            </a:endParaRPr>
          </a:p>
        </p:txBody>
      </p:sp>
      <p:pic>
        <p:nvPicPr>
          <p:cNvPr id="1026" name="Picture 2" descr="C:\Users\user\Desktop\תמונה למצגת סיור.jpg"/>
          <p:cNvPicPr>
            <a:picLocks noChangeAspect="1" noChangeArrowheads="1"/>
          </p:cNvPicPr>
          <p:nvPr/>
        </p:nvPicPr>
        <p:blipFill>
          <a:blip r:embed="rId2" cstate="print">
            <a:lum bright="13000" contrast="24000"/>
          </a:blip>
          <a:srcRect/>
          <a:stretch>
            <a:fillRect/>
          </a:stretch>
        </p:blipFill>
        <p:spPr bwMode="auto">
          <a:xfrm>
            <a:off x="0" y="0"/>
            <a:ext cx="12191999" cy="686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567991" cy="4222923"/>
          </a:xfrm>
        </p:spPr>
        <p:txBody>
          <a:bodyPr>
            <a:normAutofit/>
          </a:bodyPr>
          <a:lstStyle/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2000" b="1" u="sng" dirty="0" smtClean="0">
                <a:cs typeface="Guttman-Aram" pitchFamily="2" charset="-79"/>
              </a:rPr>
              <a:t> Familiarity </a:t>
            </a:r>
            <a:r>
              <a:rPr lang="en-US" sz="2000" b="1" u="sng" dirty="0">
                <a:cs typeface="Guttman-Aram" pitchFamily="2" charset="-79"/>
              </a:rPr>
              <a:t>with the </a:t>
            </a:r>
            <a:r>
              <a:rPr lang="en-US" sz="2000" b="1" u="sng" dirty="0" smtClean="0">
                <a:cs typeface="Guttman-Aram" pitchFamily="2" charset="-79"/>
              </a:rPr>
              <a:t>Northern arena </a:t>
            </a:r>
            <a:r>
              <a:rPr lang="en-US" sz="2000" b="1" dirty="0">
                <a:cs typeface="Guttman-Aram" pitchFamily="2" charset="-79"/>
              </a:rPr>
              <a:t>on all </a:t>
            </a:r>
            <a:r>
              <a:rPr lang="en-US" sz="2000" b="1" dirty="0" smtClean="0">
                <a:cs typeface="Guttman-Aram" pitchFamily="2" charset="-79"/>
              </a:rPr>
              <a:t>components </a:t>
            </a:r>
            <a:r>
              <a:rPr lang="en-US" sz="2000" b="1" dirty="0">
                <a:cs typeface="Guttman-Aram" pitchFamily="2" charset="-79"/>
              </a:rPr>
              <a:t>of </a:t>
            </a:r>
            <a:r>
              <a:rPr lang="en-US" sz="2000" b="1" dirty="0" smtClean="0">
                <a:cs typeface="Guttman-Aram" pitchFamily="2" charset="-79"/>
              </a:rPr>
              <a:t>National Security</a:t>
            </a:r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2000" b="1" dirty="0" smtClean="0"/>
              <a:t> </a:t>
            </a:r>
            <a:r>
              <a:rPr lang="en-US" sz="2000" b="1" u="sng" dirty="0" smtClean="0"/>
              <a:t>Learning </a:t>
            </a:r>
            <a:r>
              <a:rPr lang="en-US" sz="2000" b="1" u="sng" dirty="0" smtClean="0"/>
              <a:t>about the </a:t>
            </a:r>
            <a:r>
              <a:rPr lang="en-US" sz="2000" b="1" u="sng" dirty="0" smtClean="0"/>
              <a:t>relationship </a:t>
            </a:r>
            <a:r>
              <a:rPr lang="en-US" sz="2000" b="1" dirty="0" smtClean="0"/>
              <a:t>between the different </a:t>
            </a:r>
            <a:r>
              <a:rPr lang="en-US" sz="2000" b="1" dirty="0" smtClean="0"/>
              <a:t>players </a:t>
            </a:r>
            <a:r>
              <a:rPr lang="en-US" sz="2000" b="1" dirty="0" smtClean="0"/>
              <a:t>and their influences on National </a:t>
            </a:r>
            <a:r>
              <a:rPr lang="en-US" sz="2000" b="1" dirty="0" smtClean="0"/>
              <a:t>Security</a:t>
            </a:r>
            <a:endParaRPr lang="he-IL" sz="2000" b="1" dirty="0" smtClean="0"/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2000" b="1" dirty="0" smtClean="0"/>
              <a:t> </a:t>
            </a:r>
            <a:r>
              <a:rPr lang="en-US" sz="2000" b="1" dirty="0"/>
              <a:t>Learning </a:t>
            </a:r>
            <a:r>
              <a:rPr lang="en-US" sz="2000" b="1" dirty="0" smtClean="0"/>
              <a:t>the </a:t>
            </a:r>
            <a:r>
              <a:rPr lang="en-US" sz="2000" b="1" dirty="0"/>
              <a:t>context of </a:t>
            </a:r>
            <a:r>
              <a:rPr lang="en-US" sz="2000" b="1" u="sng" dirty="0"/>
              <a:t>leadership position </a:t>
            </a:r>
            <a:r>
              <a:rPr lang="en-US" sz="2000" b="1" dirty="0"/>
              <a:t>in shaping the space and realizing the vision</a:t>
            </a:r>
            <a:endParaRPr lang="he-IL" sz="2000" b="1" dirty="0" smtClean="0"/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2000" b="1" dirty="0" smtClean="0"/>
              <a:t> </a:t>
            </a:r>
            <a:r>
              <a:rPr lang="en-US" sz="2000" b="1" dirty="0"/>
              <a:t>Learning </a:t>
            </a:r>
            <a:r>
              <a:rPr lang="en-US" sz="2000" b="1" u="sng" dirty="0" smtClean="0"/>
              <a:t>processes </a:t>
            </a:r>
            <a:r>
              <a:rPr lang="en-US" sz="2000" b="1" u="sng" dirty="0" smtClean="0"/>
              <a:t>of designing the </a:t>
            </a:r>
            <a:r>
              <a:rPr lang="en-US" sz="2000" b="1" u="sng" dirty="0" smtClean="0"/>
              <a:t>arena </a:t>
            </a:r>
            <a:r>
              <a:rPr lang="en-US" sz="2000" b="1" dirty="0"/>
              <a:t>in </a:t>
            </a:r>
            <a:r>
              <a:rPr lang="en-US" sz="2000" b="1" dirty="0" smtClean="0"/>
              <a:t>face of National Security</a:t>
            </a:r>
            <a:endParaRPr lang="en-US" sz="2000" b="1" dirty="0" smtClean="0"/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2000" b="1" dirty="0" smtClean="0"/>
              <a:t> </a:t>
            </a:r>
            <a:r>
              <a:rPr lang="en-US" sz="2000" b="1" dirty="0" smtClean="0"/>
              <a:t>Clarifying </a:t>
            </a:r>
            <a:r>
              <a:rPr lang="en-US" sz="2000" b="1" dirty="0" smtClean="0"/>
              <a:t>“What is national in National Security” in Northern Israel</a:t>
            </a:r>
            <a:endParaRPr lang="he-IL" sz="2000" b="1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noProof="0" dirty="0" smtClean="0">
                <a:latin typeface="+mj-lt"/>
              </a:rPr>
              <a:t>Tour Objectives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583" y="5378191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219456"/>
            <a:ext cx="9147142" cy="84124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noProof="0" dirty="0" smtClean="0">
                <a:cs typeface="+mj-cs"/>
              </a:rPr>
              <a:t>Secondary </a:t>
            </a:r>
            <a:r>
              <a:rPr lang="en-US" sz="5200" b="1" noProof="0" dirty="0" smtClean="0">
                <a:cs typeface="+mj-cs"/>
              </a:rPr>
              <a:t>Objectives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j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5820048"/>
              </p:ext>
            </p:extLst>
          </p:nvPr>
        </p:nvGraphicFramePr>
        <p:xfrm>
          <a:off x="548640" y="1080724"/>
          <a:ext cx="11139056" cy="55212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4764"/>
                <a:gridCol w="2784764"/>
                <a:gridCol w="2784764"/>
                <a:gridCol w="2784764"/>
              </a:tblGrid>
              <a:tr h="801191"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Political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Societal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Financial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Security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80119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War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Israeli Arabs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Driving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Forces </a:t>
                      </a:r>
                      <a:r>
                        <a:rPr lang="en-US" sz="2000" b="1" baseline="0" dirty="0" smtClean="0"/>
                        <a:t>and </a:t>
                      </a:r>
                      <a:r>
                        <a:rPr lang="en-US" sz="2000" b="1" baseline="0" dirty="0" smtClean="0"/>
                        <a:t>Barriers </a:t>
                      </a:r>
                      <a:r>
                        <a:rPr lang="en-US" sz="2000" b="1" baseline="0" dirty="0" smtClean="0"/>
                        <a:t>to </a:t>
                      </a:r>
                      <a:r>
                        <a:rPr lang="en-US" sz="2000" b="1" baseline="0" dirty="0" smtClean="0"/>
                        <a:t>Growth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Northern Rival </a:t>
                      </a:r>
                      <a:r>
                        <a:rPr lang="en-US" sz="2000" b="1" dirty="0" smtClean="0"/>
                        <a:t>Campaign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119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Border </a:t>
                      </a:r>
                      <a:r>
                        <a:rPr lang="en-US" sz="2000" b="1" dirty="0" smtClean="0"/>
                        <a:t>Design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Druze (Golan</a:t>
                      </a:r>
                      <a:r>
                        <a:rPr lang="en-US" sz="2000" b="1" baseline="0" dirty="0" smtClean="0"/>
                        <a:t> Heights and the Galilee)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Industry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Green </a:t>
                      </a:r>
                      <a:r>
                        <a:rPr lang="en-US" sz="2000" b="1" dirty="0" smtClean="0"/>
                        <a:t>Line Settlements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8057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Occupied </a:t>
                      </a:r>
                      <a:r>
                        <a:rPr lang="en-US" sz="2000" b="1" dirty="0" smtClean="0"/>
                        <a:t>Territories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Settlement and </a:t>
                      </a:r>
                      <a:r>
                        <a:rPr lang="en-US" sz="2000" b="1" dirty="0" smtClean="0"/>
                        <a:t>Periphery </a:t>
                      </a:r>
                      <a:r>
                        <a:rPr lang="en-US" sz="2000" b="1" dirty="0" smtClean="0"/>
                        <a:t>- </a:t>
                      </a:r>
                      <a:r>
                        <a:rPr lang="en-US" sz="2000" b="1" dirty="0" smtClean="0"/>
                        <a:t>Local Government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smtClean="0"/>
                        <a:t>Health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smtClean="0"/>
                        <a:t>Planning</a:t>
                      </a:r>
                      <a:r>
                        <a:rPr lang="en-US" sz="2000" b="1" dirty="0" smtClean="0"/>
                        <a:t>, </a:t>
                      </a:r>
                      <a:r>
                        <a:rPr lang="en-US" sz="2000" b="1" dirty="0" smtClean="0"/>
                        <a:t>Transportation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Agriculture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Internal Security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11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UNIFIL</a:t>
                      </a:r>
                      <a:endParaRPr lang="he-IL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Struggle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smtClean="0"/>
                        <a:t>for Lands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Tourism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2770">
                <a:tc>
                  <a:txBody>
                    <a:bodyPr/>
                    <a:lstStyle/>
                    <a:p>
                      <a:pPr algn="l" rtl="0"/>
                      <a:endParaRPr lang="he-IL" sz="2000" b="1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Water and </a:t>
                      </a:r>
                      <a:r>
                        <a:rPr lang="en-US" sz="2000" b="1" dirty="0" smtClean="0"/>
                        <a:t>Infrastructure (Electricity </a:t>
                      </a:r>
                      <a:r>
                        <a:rPr lang="en-US" sz="2000" b="1" dirty="0" smtClean="0"/>
                        <a:t>and </a:t>
                      </a:r>
                      <a:r>
                        <a:rPr lang="en-US" sz="2000" b="1" dirty="0" smtClean="0"/>
                        <a:t>Gas</a:t>
                      </a:r>
                      <a:r>
                        <a:rPr lang="en-US" sz="2000" b="1" dirty="0" smtClean="0"/>
                        <a:t>)</a:t>
                      </a:r>
                      <a:endParaRPr lang="he-IL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837" y="1080655"/>
            <a:ext cx="3657599" cy="2590799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b="1" dirty="0" smtClean="0">
                <a:latin typeface="Guttman-Aram" pitchFamily="2" charset="-79"/>
              </a:rPr>
              <a:t>              </a:t>
            </a:r>
            <a:r>
              <a:rPr lang="en-US" b="1" dirty="0" err="1" smtClean="0"/>
              <a:t>Wadi</a:t>
            </a:r>
            <a:r>
              <a:rPr lang="en-US" b="1" dirty="0" smtClean="0"/>
              <a:t> Ara</a:t>
            </a:r>
            <a:endParaRPr lang="he-IL" b="1" dirty="0" smtClean="0"/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b="1" dirty="0"/>
              <a:t>Method - </a:t>
            </a:r>
            <a:r>
              <a:rPr lang="en-US" sz="4400" b="1" dirty="0" smtClean="0"/>
              <a:t>Geographical Case Studies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6352032" y="1291185"/>
            <a:ext cx="5441329" cy="307299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b="1" dirty="0" smtClean="0"/>
              <a:t> Presenting </a:t>
            </a:r>
            <a:r>
              <a:rPr lang="en-US" b="1" dirty="0" smtClean="0"/>
              <a:t>the topic/challenges</a:t>
            </a:r>
            <a:endParaRPr lang="he-IL" b="1" dirty="0" smtClean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 smtClean="0"/>
              <a:t> Presenting the </a:t>
            </a:r>
            <a:r>
              <a:rPr lang="en-US" b="1" dirty="0"/>
              <a:t>development of the topic on the timeline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 smtClean="0"/>
              <a:t> Presenting an </a:t>
            </a:r>
            <a:r>
              <a:rPr lang="en-US" b="1" dirty="0"/>
              <a:t>affinity system and interactions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 smtClean="0"/>
              <a:t> Leadership position</a:t>
            </a:r>
            <a:endParaRPr lang="en-US" b="1" dirty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Bezeq</a:t>
            </a:r>
            <a:r>
              <a:rPr lang="en-US" b="1" dirty="0" smtClean="0"/>
              <a:t> </a:t>
            </a:r>
            <a:r>
              <a:rPr lang="en-US" b="1" dirty="0"/>
              <a:t>Reviews "What is National ..." in the Northern </a:t>
            </a:r>
            <a:r>
              <a:rPr lang="en-US" b="1" dirty="0" smtClean="0"/>
              <a:t>   </a:t>
            </a:r>
            <a:r>
              <a:rPr lang="en-US" b="1" dirty="0" smtClean="0"/>
              <a:t>Arena</a:t>
            </a:r>
            <a:endParaRPr kumimoji="0" lang="he-IL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76401" y="1773383"/>
            <a:ext cx="3740726" cy="2590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 smtClean="0"/>
              <a:t>Tiberias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136074" y="2438401"/>
            <a:ext cx="3713017" cy="25907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</a:t>
            </a:r>
            <a:r>
              <a:rPr lang="en-US" sz="2400" b="1" dirty="0" err="1" smtClean="0"/>
              <a:t>olan</a:t>
            </a:r>
            <a:r>
              <a:rPr lang="en-US" sz="2400" b="1" dirty="0" smtClean="0"/>
              <a:t> Heights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429492" y="3048001"/>
            <a:ext cx="3920835" cy="25907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</a:t>
            </a:r>
            <a:r>
              <a:rPr lang="en-US" sz="2400" b="1" dirty="0" smtClean="0"/>
              <a:t>he </a:t>
            </a:r>
            <a:r>
              <a:rPr lang="en-US" sz="2400" b="1" dirty="0" smtClean="0"/>
              <a:t>Galilee - </a:t>
            </a:r>
            <a:r>
              <a:rPr lang="en-US" sz="2400" b="1" dirty="0" err="1" smtClean="0"/>
              <a:t>Tefen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4264300"/>
              </p:ext>
            </p:extLst>
          </p:nvPr>
        </p:nvGraphicFramePr>
        <p:xfrm>
          <a:off x="542819" y="3611975"/>
          <a:ext cx="3645132" cy="20424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11283"/>
                <a:gridCol w="911283"/>
                <a:gridCol w="911283"/>
                <a:gridCol w="911283"/>
              </a:tblGrid>
              <a:tr h="181816"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Political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Cultural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Financial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Security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389606"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Creating borders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Israeli Arabs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Driving</a:t>
                      </a:r>
                      <a:r>
                        <a:rPr lang="en-US" sz="800" b="1" baseline="0" dirty="0" smtClean="0"/>
                        <a:t> forces and barriers to growth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Northern Rival System</a:t>
                      </a:r>
                      <a:endParaRPr lang="he-IL" sz="800" b="1" dirty="0"/>
                    </a:p>
                  </a:txBody>
                  <a:tcPr/>
                </a:tc>
              </a:tr>
              <a:tr h="389606"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Occupied</a:t>
                      </a:r>
                      <a:r>
                        <a:rPr lang="en-US" sz="800" b="0" baseline="0" dirty="0" smtClean="0">
                          <a:latin typeface="+mj-lt"/>
                        </a:rPr>
                        <a:t> lands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Druze (Golan</a:t>
                      </a:r>
                      <a:r>
                        <a:rPr lang="en-US" sz="800" b="0" baseline="0" dirty="0" smtClean="0">
                          <a:latin typeface="+mj-lt"/>
                        </a:rPr>
                        <a:t> Heights and the Galilee)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Industry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Green line settlements</a:t>
                      </a:r>
                      <a:endParaRPr lang="he-IL" sz="800" b="1" dirty="0"/>
                    </a:p>
                  </a:txBody>
                  <a:tcPr/>
                </a:tc>
              </a:tr>
              <a:tr h="701291">
                <a:tc>
                  <a:txBody>
                    <a:bodyPr/>
                    <a:lstStyle/>
                    <a:p>
                      <a:pPr algn="l" rtl="0"/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Settlement and periphery - local government, health, planning, transportation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Agriculture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Internal Security</a:t>
                      </a:r>
                      <a:endParaRPr lang="he-IL" sz="800" b="1" dirty="0"/>
                    </a:p>
                  </a:txBody>
                  <a:tcPr/>
                </a:tc>
              </a:tr>
              <a:tr h="181816">
                <a:tc>
                  <a:txBody>
                    <a:bodyPr/>
                    <a:lstStyle/>
                    <a:p>
                      <a:pPr rtl="1"/>
                      <a:endParaRPr lang="he-IL" sz="8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Struggle</a:t>
                      </a:r>
                      <a:r>
                        <a:rPr lang="en-US" sz="800" b="0" baseline="0" dirty="0" smtClean="0">
                          <a:latin typeface="+mj-lt"/>
                        </a:rPr>
                        <a:t> for land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Tourism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583" y="5360093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Wadi</a:t>
            </a:r>
            <a:r>
              <a:rPr lang="en-US" b="1" dirty="0" smtClean="0">
                <a:solidFill>
                  <a:srgbClr val="FF0000"/>
                </a:solidFill>
              </a:rPr>
              <a:t> Ara</a:t>
            </a:r>
            <a:endParaRPr lang="he-IL" sz="2800" b="1" dirty="0" smtClean="0">
              <a:solidFill>
                <a:srgbClr val="FF0000"/>
              </a:solidFill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914400" y="335222"/>
            <a:ext cx="10204704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b="1" dirty="0"/>
              <a:t>Method - </a:t>
            </a:r>
            <a:r>
              <a:rPr lang="en-US" sz="4400" b="1" dirty="0" smtClean="0"/>
              <a:t>"Northern Gates" Case Study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51165" y="5934940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051964" y="1540567"/>
            <a:ext cx="4685978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Israeli Arabs</a:t>
            </a:r>
            <a:endParaRPr lang="he-IL" sz="3200" b="1" dirty="0" smtClean="0"/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Local Authority</a:t>
            </a:r>
            <a:endParaRPr kumimoji="0" lang="he-IL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Internal Security</a:t>
            </a:r>
            <a:endParaRPr lang="he-IL" sz="3200" b="1" dirty="0" smtClean="0"/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Construction Planning</a:t>
            </a:r>
            <a:endParaRPr kumimoji="0" lang="he-I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0140" y="5374235"/>
            <a:ext cx="952500" cy="1447800"/>
          </a:xfrm>
          <a:prstGeom prst="rect">
            <a:avLst/>
          </a:prstGeom>
        </p:spPr>
      </p:pic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3453745"/>
              </p:ext>
            </p:extLst>
          </p:nvPr>
        </p:nvGraphicFramePr>
        <p:xfrm>
          <a:off x="1039092" y="2261115"/>
          <a:ext cx="5555672" cy="319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Political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Societal 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Economic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Security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Rival Campaign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 Line Settlements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r>
                        <a:rPr lang="en-US" sz="1050" b="1" baseline="0" dirty="0" smtClean="0"/>
                        <a:t> 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 smtClean="0"/>
                    </a:p>
                    <a:p>
                      <a:pPr algn="l" rtl="0"/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Tiberias</a:t>
            </a:r>
            <a:endParaRPr lang="he-IL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" y="335222"/>
            <a:ext cx="11901054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 dirty="0"/>
              <a:t>Method - </a:t>
            </a:r>
            <a:r>
              <a:rPr lang="en-US" sz="4000" b="1" dirty="0" smtClean="0"/>
              <a:t>"The Capital of the Periphery</a:t>
            </a:r>
            <a:r>
              <a:rPr lang="he-IL" sz="4000" b="1" dirty="0" smtClean="0">
                <a:latin typeface="Guttman-Aram" pitchFamily="2" charset="-79"/>
              </a:rPr>
              <a:t>?"</a:t>
            </a:r>
            <a:r>
              <a:rPr lang="en-US" sz="4000" b="1" dirty="0" smtClean="0">
                <a:latin typeface="Guttman-Aram" pitchFamily="2" charset="-79"/>
              </a:rPr>
              <a:t> </a:t>
            </a:r>
            <a:r>
              <a:rPr lang="en-US" sz="4000" b="1" dirty="0" smtClean="0"/>
              <a:t>Case Study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051964" y="1540567"/>
            <a:ext cx="4685978" cy="422292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/>
              <a:t>Local Government </a:t>
            </a:r>
            <a:r>
              <a:rPr lang="en-US" sz="3200" b="1" dirty="0">
                <a:latin typeface="Guttman-Aram" pitchFamily="2" charset="-79"/>
              </a:rPr>
              <a:t>- </a:t>
            </a:r>
            <a:r>
              <a:rPr lang="en-US" sz="3200" b="1" dirty="0" smtClean="0"/>
              <a:t>Potential </a:t>
            </a:r>
            <a:r>
              <a:rPr lang="en-US" sz="3200" b="1" dirty="0" smtClean="0"/>
              <a:t>versus Realization</a:t>
            </a:r>
            <a:endParaRPr lang="en-US" sz="3200" b="1" dirty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/>
              <a:t>Mixed city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 smtClean="0"/>
              <a:t>Health</a:t>
            </a:r>
            <a:endParaRPr lang="en-US" sz="3200" b="1" dirty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/>
              <a:t>Tourism</a:t>
            </a:r>
            <a:endParaRPr lang="he-IL" sz="3200" b="1" dirty="0" smtClean="0"/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3453745"/>
              </p:ext>
            </p:extLst>
          </p:nvPr>
        </p:nvGraphicFramePr>
        <p:xfrm>
          <a:off x="1039092" y="2261115"/>
          <a:ext cx="5555672" cy="319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Political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Societal 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Economic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Security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Rival Campaign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 Line Settlements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r>
                        <a:rPr lang="en-US" sz="1050" b="1" baseline="0" dirty="0" smtClean="0"/>
                        <a:t> </a:t>
                      </a:r>
                      <a:endParaRPr lang="he-IL" sz="1050" b="1" dirty="0"/>
                    </a:p>
                  </a:txBody>
                  <a:tcPr/>
                </a:tc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 smtClean="0"/>
                    </a:p>
                    <a:p>
                      <a:pPr algn="l" rtl="0"/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7326" y="5520690"/>
            <a:ext cx="879809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Golan Heights</a:t>
            </a:r>
            <a:endParaRPr lang="he-IL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b="1" dirty="0">
                <a:solidFill>
                  <a:prstClr val="black"/>
                </a:solidFill>
              </a:rPr>
              <a:t>Method - Case Study </a:t>
            </a:r>
            <a:r>
              <a:rPr lang="en-US" sz="4400" b="1" dirty="0" smtClean="0">
                <a:solidFill>
                  <a:prstClr val="black"/>
                </a:solidFill>
              </a:rPr>
              <a:t>“Golan Heights”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="" xmlns:a16="http://schemas.microsoft.com/office/drawing/2014/main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259782" y="1554423"/>
            <a:ext cx="4478160" cy="348087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b="1" dirty="0" smtClean="0"/>
              <a:t>Border Design</a:t>
            </a:r>
            <a:endParaRPr lang="he-IL" b="1" dirty="0" smtClean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2400" b="1" dirty="0" smtClean="0"/>
              <a:t>From </a:t>
            </a:r>
            <a:r>
              <a:rPr lang="en-US" sz="2400" b="1" dirty="0"/>
              <a:t>military to </a:t>
            </a:r>
            <a:r>
              <a:rPr lang="en-US" sz="2400" b="1" dirty="0" smtClean="0"/>
              <a:t>civilian</a:t>
            </a:r>
            <a:endParaRPr lang="he-IL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b="1" dirty="0" smtClean="0"/>
              <a:t>Druze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b="1" dirty="0" smtClean="0"/>
              <a:t>Agriculture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583" y="5360093"/>
            <a:ext cx="952500" cy="1447800"/>
          </a:xfrm>
          <a:prstGeom prst="rect">
            <a:avLst/>
          </a:prstGeom>
        </p:spPr>
      </p:pic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3453745"/>
              </p:ext>
            </p:extLst>
          </p:nvPr>
        </p:nvGraphicFramePr>
        <p:xfrm>
          <a:off x="1039092" y="2261115"/>
          <a:ext cx="5555672" cy="319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Political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Societal 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Economic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050" b="1" dirty="0" smtClean="0"/>
                        <a:t>Security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Northern Rival Campaign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 Line Settlements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r>
                        <a:rPr lang="en-US" sz="1050" b="1" baseline="0" dirty="0" smtClean="0"/>
                        <a:t> </a:t>
                      </a:r>
                      <a:endParaRPr lang="he-IL" sz="1050" b="1" dirty="0"/>
                    </a:p>
                  </a:txBody>
                  <a:tcPr/>
                </a:tc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 smtClean="0"/>
                    </a:p>
                    <a:p>
                      <a:pPr algn="l" rtl="0"/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996</Words>
  <Application>Microsoft Office PowerPoint</Application>
  <PresentationFormat>מותאם אישית</PresentationFormat>
  <Paragraphs>267</Paragraphs>
  <Slides>20</Slides>
  <Notes>0</Notes>
  <HiddenSlides>5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צפון</dc:title>
  <dc:creator>ענת חן</dc:creator>
  <cp:lastModifiedBy>u45414</cp:lastModifiedBy>
  <cp:revision>181</cp:revision>
  <dcterms:created xsi:type="dcterms:W3CDTF">2019-09-18T11:07:27Z</dcterms:created>
  <dcterms:modified xsi:type="dcterms:W3CDTF">2019-11-18T14:40:52Z</dcterms:modified>
</cp:coreProperties>
</file>