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12" autoAdjust="0"/>
    <p:restoredTop sz="94660"/>
  </p:normalViewPr>
  <p:slideViewPr>
    <p:cSldViewPr snapToGrid="0">
      <p:cViewPr>
        <p:scale>
          <a:sx n="84" d="100"/>
          <a:sy n="84" d="100"/>
        </p:scale>
        <p:origin x="19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32783" custRadScaleInc="-352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30369" y="491208"/>
          <a:ext cx="2794676" cy="2794676"/>
        </a:xfrm>
        <a:prstGeom prst="blockArc">
          <a:avLst>
            <a:gd name="adj1" fmla="val 21321792"/>
            <a:gd name="adj2" fmla="val 6559319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26435" y="342747"/>
          <a:ext cx="2794676" cy="2794676"/>
        </a:xfrm>
        <a:prstGeom prst="blockArc">
          <a:avLst>
            <a:gd name="adj1" fmla="val 15081715"/>
            <a:gd name="adj2" fmla="val 96031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914271" y="1258560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99513" y="1410761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218464" y="5241978"/>
            <a:ext cx="32184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September 2019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sz="2400" b="1" dirty="0">
                <a:latin typeface="+mj-lt"/>
                <a:cs typeface="Levenim MT" pitchFamily="2" charset="-79"/>
              </a:rPr>
              <a:t>Season:</a:t>
            </a:r>
            <a:endParaRPr lang="he-IL" sz="2400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latin typeface="+mj-lt"/>
                <a:cs typeface="Levenim MT" pitchFamily="2" charset="-79"/>
              </a:rPr>
              <a:t>Final project</a:t>
            </a:r>
            <a:r>
              <a:rPr lang="en-US" sz="2400" b="1" dirty="0" smtClean="0">
                <a:latin typeface="+mj-lt"/>
                <a:cs typeface="Levenim MT" pitchFamily="2" charset="-79"/>
              </a:rPr>
              <a:t>: </a:t>
            </a:r>
            <a:r>
              <a:rPr lang="en-US" sz="2400" dirty="0" smtClean="0">
                <a:latin typeface="+mj-lt"/>
                <a:cs typeface="Levenim MT" pitchFamily="2" charset="-79"/>
              </a:rPr>
              <a:t>More information to come</a:t>
            </a:r>
            <a:endParaRPr lang="he-IL" sz="24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classes in the plenum, </a:t>
            </a:r>
            <a:r>
              <a:rPr lang="en-US" sz="2000" dirty="0" smtClean="0">
                <a:latin typeface="+mj-lt"/>
                <a:cs typeface="Levenim MT" panose="02010502060101010101" pitchFamily="2" charset="-79"/>
              </a:rPr>
              <a:t>teams</a:t>
            </a:r>
            <a:r>
              <a:rPr lang="en-US" sz="2000" dirty="0" smtClean="0">
                <a:latin typeface="+mj-lt"/>
                <a:cs typeface="Levenim MT" panose="02010502060101010101" pitchFamily="2" charset="-79"/>
              </a:rPr>
              <a:t> </a:t>
            </a:r>
            <a:r>
              <a:rPr lang="en-US" sz="2000" dirty="0">
                <a:latin typeface="+mj-lt"/>
                <a:cs typeface="Levenim MT" panose="02010502060101010101" pitchFamily="2" charset="-79"/>
              </a:rPr>
              <a:t>and university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Submitting </a:t>
            </a:r>
            <a:r>
              <a:rPr lang="en-US" sz="2000" dirty="0" smtClean="0">
                <a:latin typeface="+mj-lt"/>
                <a:cs typeface="Levenim MT" panose="02010502060101010101" pitchFamily="2" charset="-79"/>
              </a:rPr>
              <a:t>a final </a:t>
            </a:r>
            <a:r>
              <a:rPr lang="en-US" sz="2000" dirty="0">
                <a:latin typeface="+mj-lt"/>
                <a:cs typeface="Levenim MT" panose="02010502060101010101" pitchFamily="2" charset="-79"/>
              </a:rPr>
              <a:t>research project</a:t>
            </a:r>
            <a:endParaRPr lang="he-IL" sz="20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In addition – M.A. in </a:t>
            </a:r>
            <a:r>
              <a:rPr lang="en-US" dirty="0">
                <a:latin typeface="+mj-lt"/>
              </a:rPr>
              <a:t>political science in national security and strategy studies.</a:t>
            </a:r>
          </a:p>
          <a:p>
            <a:pPr algn="l" rtl="0"/>
            <a:r>
              <a:rPr lang="en-US" sz="2000" dirty="0"/>
              <a:t/>
            </a:r>
            <a:br>
              <a:rPr lang="en-US" sz="2000" dirty="0"/>
            </a:b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/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37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=""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63551"/>
              </p:ext>
            </p:extLst>
          </p:nvPr>
        </p:nvGraphicFramePr>
        <p:xfrm>
          <a:off x="2755292" y="1552812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16 </a:t>
                      </a: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</a:t>
                      </a: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03315"/>
              </p:ext>
            </p:extLst>
          </p:nvPr>
        </p:nvGraphicFramePr>
        <p:xfrm>
          <a:off x="6737471" y="1538818"/>
          <a:ext cx="2908179" cy="4076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Team Assignments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658551"/>
            <a:ext cx="10260625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Military </a:t>
            </a: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officers</a:t>
            </a: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 </a:t>
            </a:r>
            <a:endParaRPr lang="en-US" altLang="he-IL" dirty="0" smtClean="0">
              <a:latin typeface="+mj-lt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Various positions (field vs. HQ)</a:t>
            </a:r>
            <a:endParaRPr lang="en-US" altLang="he-IL" dirty="0" smtClean="0">
              <a:latin typeface="+mj-lt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4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89471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xmlns="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199616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+mj-lt"/>
              </a:rPr>
              <a:t>Phone lesson</a:t>
            </a:r>
          </a:p>
          <a:p>
            <a:pPr algn="l" rtl="0"/>
            <a:r>
              <a:rPr lang="en-US" dirty="0" smtClean="0">
                <a:latin typeface="+mj-lt"/>
              </a:rPr>
              <a:t>Private lesson - </a:t>
            </a:r>
            <a:r>
              <a:rPr lang="en-US" dirty="0" err="1" smtClean="0">
                <a:latin typeface="+mj-lt"/>
              </a:rPr>
              <a:t>Berlitz</a:t>
            </a:r>
            <a:r>
              <a:rPr lang="en-US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24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06986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plenum: Speaking 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	microphones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2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=""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891272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44394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</a:t>
                      </a:r>
                    </a:p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Study</a:t>
                      </a:r>
                      <a:endParaRPr lang="en-US" sz="2000" b="1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=""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government,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69735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8016"/>
              </p:ext>
            </p:extLst>
          </p:nvPr>
        </p:nvGraphicFramePr>
        <p:xfrm>
          <a:off x="1311580" y="1237380"/>
          <a:ext cx="9763947" cy="43799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thought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Lecture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– Head of 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National Security Council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Session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with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Major 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General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Itai</a:t>
                      </a: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200" dirty="0" err="1" smtClean="0">
                          <a:latin typeface="+mj-lt"/>
                          <a:cs typeface="David" panose="020E0502060401010101" pitchFamily="34" charset="-79"/>
                        </a:rPr>
                        <a:t>Veruv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7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thought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session with the Chief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Instructor of the INDC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From Alumni Experience" /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Col. Samuel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Boumendil</a:t>
                      </a:r>
                      <a:endParaRPr lang="he-IL" sz="9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56434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</a:t>
            </a: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level, </a:t>
            </a: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which are suitable for senior officials’ dealing with </a:t>
            </a: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national security challenges.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23645"/>
            <a:ext cx="10259283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rank of seniors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and not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 a specific job/position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Class composition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of national security (global and Israeli) – width and not depth</a:t>
            </a:r>
            <a:endParaRPr lang="en-US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Learning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methods tailored to the senior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level: small teams,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strategic exercises study tours, meetings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with senior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officials, peer study</a:t>
            </a:r>
            <a:endParaRPr lang="en-US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=""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3373418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=""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Nevot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(10-14</a:t>
            </a:r>
            <a:r>
              <a:rPr lang="en-US" altLang="he-IL" sz="4000" b="1" baseline="300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of November,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b="1" dirty="0" smtClean="0">
                <a:latin typeface="+mj-lt"/>
                <a:cs typeface="Levenim MT" panose="02010502060101010101" pitchFamily="2" charset="-79"/>
              </a:rPr>
              <a:t>Entire Class </a:t>
            </a:r>
            <a:r>
              <a:rPr lang="en-US" sz="24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4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4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2738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58240" y="1520035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18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18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– 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Anat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Stern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Thinking – Major General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Itai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Veruv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Security Study </a:t>
            </a:r>
            <a:r>
              <a:rPr lang="en-US" altLang="he-IL" sz="1800" dirty="0">
                <a:latin typeface="+mj-lt"/>
                <a:cs typeface="Levenim MT" pitchFamily="2" charset="-79"/>
              </a:rPr>
              <a:t>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 and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Samaria, Jerusalem)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</a:t>
            </a:r>
            <a:r>
              <a:rPr lang="en-US" altLang="he-IL" sz="1800" dirty="0">
                <a:latin typeface="+mj-lt"/>
                <a:cs typeface="Levenim MT" pitchFamily="2" charset="-79"/>
              </a:rPr>
              <a:t>P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lanning and decision making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</a:t>
            </a:r>
            <a:r>
              <a:rPr lang="en-US" altLang="he-IL" sz="1800" dirty="0">
                <a:latin typeface="+mj-lt"/>
                <a:cs typeface="Levenim MT" pitchFamily="2" charset="-79"/>
              </a:rPr>
              <a:t>F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oreign policy (Dr. Emanuel Navon) / Israeli society and national security (Dr.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Aviad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Rubin)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Concluding </a:t>
            </a: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=""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000" b="1" dirty="0">
                <a:latin typeface="+mj-lt"/>
                <a:cs typeface="Levenim MT" pitchFamily="2" charset="-79"/>
              </a:rPr>
              <a:t>Season:</a:t>
            </a:r>
            <a:endParaRPr 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Elective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seminar: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0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0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The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Digital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World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(Prof. Dan </a:t>
            </a:r>
            <a:r>
              <a:rPr lang="en-US" altLang="he-IL" sz="20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)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and study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tours </a:t>
            </a:r>
            <a:r>
              <a:rPr lang="en-US" altLang="he-IL" sz="2000" dirty="0">
                <a:latin typeface="+mj-lt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Second Elective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Seminar: Communications/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Politics of technologies (space)/ political corruption/ xxx</a:t>
            </a:r>
            <a:endParaRPr lang="en-US" alt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0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000" dirty="0">
              <a:latin typeface="+mj-lt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10841</TotalTime>
  <Words>1042</Words>
  <Application>Microsoft Office PowerPoint</Application>
  <PresentationFormat>Widescreen</PresentationFormat>
  <Paragraphs>249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(10-14th of November,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- 37 Participants</vt:lpstr>
      <vt:lpstr>Principles for Team Assignments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278</cp:revision>
  <cp:lastPrinted>2017-08-27T15:18:28Z</cp:lastPrinted>
  <dcterms:created xsi:type="dcterms:W3CDTF">2017-08-17T05:53:13Z</dcterms:created>
  <dcterms:modified xsi:type="dcterms:W3CDTF">2019-08-27T11:48:44Z</dcterms:modified>
</cp:coreProperties>
</file>