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80" r:id="rId4"/>
    <p:sldId id="272" r:id="rId5"/>
    <p:sldId id="273" r:id="rId6"/>
    <p:sldId id="271" r:id="rId7"/>
    <p:sldId id="279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89"/>
  </p:normalViewPr>
  <p:slideViewPr>
    <p:cSldViewPr snapToGrid="0" snapToObjects="1">
      <p:cViewPr varScale="1">
        <p:scale>
          <a:sx n="40" d="100"/>
          <a:sy n="40" d="100"/>
        </p:scale>
        <p:origin x="-91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EED03D-F472-3243-AFCF-F6AF7D9E9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CE7F078-9315-ED40-AC7C-C2839F801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B20163B-24C1-8940-8001-E8073F86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D7F6B9-9A6C-A743-8548-7A19E51E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CA8259-6BE8-4F40-92D5-10EAE63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423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6D9229-5D64-3744-9BF3-03F6FC41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BCE9476-7030-F248-8A5D-F4391B30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C8145C-1AE9-BB44-AD24-3844C6A9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101041-02E0-544F-840D-61B677BB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5020E6-C650-5949-9E2E-61A1A6F2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91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8EF67E8-2A71-E846-B213-5B94CA94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FE6219-7583-A947-8751-961000B5D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330BD6-BD9C-7044-AA5C-9BD5F2E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3B7B15-C2B3-244B-AC9A-C92EFF68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DA4FC9-B08F-8E4C-8232-FD4CE8CB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59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6C07AF-432C-EC49-A427-7807C8B7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22F0DF-2683-B24A-9C7D-6676B2F9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376747-4500-EC40-B571-BF808350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9D1E40-EA0B-C944-A7D3-071F5834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A548A4A-EDF4-1446-83EC-0E586618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2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12C2A1-3E7D-8940-B7C9-DC53F812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049F00-859D-EF4E-A182-557B8460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27F8AC-1209-7D44-B288-97F106C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E5CECA-0A5F-7241-A53B-14FF9E7B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D493CA6-1036-C649-A365-AF68303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99BC28-0CD9-B545-9F74-0855BC75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116D84-AABA-974A-9247-A7513E8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624E86F-1A12-F243-9693-D20DBB1D8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18800A7-C034-D54C-8CA4-647E04A0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373AD01-B900-7C40-A9A2-8F8C683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599D78-7574-0F42-A0E6-27E750E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75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9A87F5-5792-C840-9688-8BE99D40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255C0D-6DCF-9B4E-87B0-C814CCCD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F886A60-66B2-1848-A71B-4997C5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A30FB52-8F75-644E-9C5A-97181F42E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DD92B26-1C32-9749-B1F8-093B3D7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92F5400-825A-7F4C-A159-9432CEC5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BC7D71A-694A-F54E-B94C-5800B12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1796849-D885-124E-96AB-0522922A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67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581D62-FF6E-C14B-B0BC-13F44016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F5D623C-2BBF-214A-AEBE-7AB80DF2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6C07CBE-E946-6C4A-AB5F-69055329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271403F-B649-764C-919B-A7FE886E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450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0A65246-EB58-9E46-BF23-B8F1DEA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77DBFAC-3823-F147-875D-58403069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0221718-6D02-8748-A1B0-B98A908D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4DAC3F-F850-4D4F-A8E9-E09F667A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7265F1-A1CF-3342-B6C2-7880F077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44C5D5A-8AEF-884B-95DA-7984370FC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E0760E0-22CD-A341-B109-BF0039C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8ABFB7-9574-864D-92B2-52DC3F2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9640F71-B54A-644A-9A37-3C65828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61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2BC270-262A-BA47-9F9E-8858D2FB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43B6D20-93DA-1C43-9DD9-FE4446D59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CCA90DF-46F0-7A4D-ADF9-DCA32D86C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2830287-074A-874F-9D11-CC3D9D49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6801AE3-68EC-B74B-B51A-D3D094DA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6AD5077-F8F8-ED41-B41C-B75AA56B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22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9A4D8A6-F28F-9444-A578-EEE9364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993B25-DF9A-4D48-869C-8532F817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540E9-DB5A-1240-9F91-40A4823C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E3C0-20FF-0D4F-8DC9-F4FD4C378BA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2826EC-3D94-484F-A894-F4B1788D4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1F29F7-222D-F647-85A8-626C4E35C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65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7E9FE188-902A-4996-887A-5178FBC2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cs typeface="+mn-cs"/>
              </a:rPr>
              <a:t>The Visual Image of the Academic Year at the INDC</a:t>
            </a:r>
            <a:endParaRPr lang="he-IL" sz="4000" b="1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8570863D-E318-4791-8004-51FD942BF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90688"/>
            <a:ext cx="11334750" cy="4803775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image is in the form of a “subway transit map” (Metro) 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map reflects the network learning concept which is non-linear.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latitude lines – represent the seasons. Each season is represented with a different color.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Stations are marked on the lines. The important stations are the transitional stations between the seasons.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longitude lines are the fields of study – the components of national security.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methods of study are scattered throughout all seasons.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map reflects personal learning: every passenger gets on and off freely. And yet, there is a path, a road, a journey.  </a:t>
            </a:r>
            <a:endParaRPr lang="he-IL" sz="3800" dirty="0"/>
          </a:p>
          <a:p>
            <a:pPr marL="0" indent="0">
              <a:lnSpc>
                <a:spcPct val="200000"/>
              </a:lnSpc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="" xmlns:p14="http://schemas.microsoft.com/office/powerpoint/2010/main" val="24062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תמונה 40">
            <a:extLst>
              <a:ext uri="{FF2B5EF4-FFF2-40B4-BE49-F238E27FC236}">
                <a16:creationId xmlns:a16="http://schemas.microsoft.com/office/drawing/2014/main" xmlns="" id="{F6AAC35E-26A4-47F1-ADE7-316C7FFB7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2024451" y="2897370"/>
            <a:ext cx="8751159" cy="1532197"/>
          </a:xfrm>
          <a:prstGeom prst="rect">
            <a:avLst/>
          </a:prstGeom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Visual Image of the Academic Year at the </a:t>
            </a:r>
            <a:r>
              <a:rPr lang="en-US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INDC</a:t>
            </a:r>
            <a:endParaRPr lang="he-IL" sz="20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xmlns="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xmlns="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531278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xmlns="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xmlns="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xmlns="" id="{B9D47F52-C10C-42CE-9387-E8649DF2F8B8}"/>
              </a:ext>
            </a:extLst>
          </p:cNvPr>
          <p:cNvSpPr/>
          <p:nvPr/>
        </p:nvSpPr>
        <p:spPr>
          <a:xfrm>
            <a:off x="3281082" y="1396304"/>
            <a:ext cx="5656369" cy="4210864"/>
          </a:xfrm>
          <a:prstGeom prst="flowChartConnector">
            <a:avLst/>
          </a:prstGeom>
          <a:noFill/>
          <a:ln w="171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4" name="TextBox 79">
            <a:extLst>
              <a:ext uri="{FF2B5EF4-FFF2-40B4-BE49-F238E27FC236}">
                <a16:creationId xmlns:a16="http://schemas.microsoft.com/office/drawing/2014/main" xmlns="" id="{D6310F22-10DC-4279-B816-CD4FD6E4F259}"/>
              </a:ext>
            </a:extLst>
          </p:cNvPr>
          <p:cNvSpPr txBox="1"/>
          <p:nvPr/>
        </p:nvSpPr>
        <p:spPr>
          <a:xfrm>
            <a:off x="9679131" y="6070012"/>
            <a:ext cx="121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אישי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xmlns="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xmlns="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6529" y="3879632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xmlns="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xmlns="" id="{17A7DB9E-14FE-4AE2-A581-1A14B8DF9C50}"/>
              </a:ext>
            </a:extLst>
          </p:cNvPr>
          <p:cNvSpPr txBox="1"/>
          <p:nvPr/>
        </p:nvSpPr>
        <p:spPr>
          <a:xfrm>
            <a:off x="9452192" y="135356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>
                <a:solidFill>
                  <a:srgbClr val="FF0000"/>
                </a:solidFill>
              </a:rPr>
              <a:t>Europe Research Seminar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xmlns="" id="{28380432-1DAE-4DF0-BC41-4E62712A4F41}"/>
              </a:ext>
            </a:extLst>
          </p:cNvPr>
          <p:cNvSpPr txBox="1"/>
          <p:nvPr/>
        </p:nvSpPr>
        <p:spPr>
          <a:xfrm>
            <a:off x="9573925" y="1801694"/>
            <a:ext cx="1184380" cy="378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dirty="0" smtClean="0">
                <a:solidFill>
                  <a:srgbClr val="92D050"/>
                </a:solidFill>
              </a:rPr>
              <a:t>Simulation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xmlns="" id="{5AFCD594-A7A4-4E7E-8062-45EE9A06DC20}"/>
              </a:ext>
            </a:extLst>
          </p:cNvPr>
          <p:cNvSpPr txBox="1"/>
          <p:nvPr/>
        </p:nvSpPr>
        <p:spPr>
          <a:xfrm>
            <a:off x="9584743" y="2199869"/>
            <a:ext cx="1497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dirty="0" smtClean="0">
                <a:solidFill>
                  <a:srgbClr val="00B0F0"/>
                </a:solidFill>
              </a:rPr>
              <a:t>East Seminar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xmlns="" id="{6CA23110-0317-4309-A805-DD5FDD327716}"/>
              </a:ext>
            </a:extLst>
          </p:cNvPr>
          <p:cNvSpPr txBox="1"/>
          <p:nvPr/>
        </p:nvSpPr>
        <p:spPr>
          <a:xfrm>
            <a:off x="9544480" y="2639493"/>
            <a:ext cx="1469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dirty="0" smtClean="0">
                <a:solidFill>
                  <a:srgbClr val="FFC000"/>
                </a:solidFill>
              </a:rPr>
              <a:t>USA Seminar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xmlns="" id="{1825E5E0-A45B-407E-A4F2-F7EB6D72752C}"/>
              </a:ext>
            </a:extLst>
          </p:cNvPr>
          <p:cNvSpPr/>
          <p:nvPr/>
        </p:nvSpPr>
        <p:spPr>
          <a:xfrm>
            <a:off x="9118364" y="2197920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xmlns="" id="{1DC57BAD-B816-47B3-81BF-9654F975D5C9}"/>
              </a:ext>
            </a:extLst>
          </p:cNvPr>
          <p:cNvSpPr/>
          <p:nvPr/>
        </p:nvSpPr>
        <p:spPr>
          <a:xfrm>
            <a:off x="9118364" y="1801694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xmlns="" id="{71CCF08F-49DB-4546-8038-65BFE50D41DE}"/>
              </a:ext>
            </a:extLst>
          </p:cNvPr>
          <p:cNvSpPr/>
          <p:nvPr/>
        </p:nvSpPr>
        <p:spPr>
          <a:xfrm>
            <a:off x="9118364" y="1353562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xmlns="" id="{BC0EE910-0C0E-48FD-9819-D859E7593E68}"/>
              </a:ext>
            </a:extLst>
          </p:cNvPr>
          <p:cNvSpPr/>
          <p:nvPr/>
        </p:nvSpPr>
        <p:spPr>
          <a:xfrm>
            <a:off x="9135335" y="2642879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pic>
        <p:nvPicPr>
          <p:cNvPr id="40" name="Picture 8" descr="Related image">
            <a:extLst>
              <a:ext uri="{FF2B5EF4-FFF2-40B4-BE49-F238E27FC236}">
                <a16:creationId xmlns:a16="http://schemas.microsoft.com/office/drawing/2014/main" xmlns="" id="{8D6E1D39-603B-4C0F-9353-E8A00D7C3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0457" y="2884738"/>
            <a:ext cx="613755" cy="61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Related image">
            <a:extLst>
              <a:ext uri="{FF2B5EF4-FFF2-40B4-BE49-F238E27FC236}">
                <a16:creationId xmlns:a16="http://schemas.microsoft.com/office/drawing/2014/main" xmlns="" id="{F3CE7563-C3D0-4AC1-B5D0-069BAA163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66115" y="4994964"/>
            <a:ext cx="923835" cy="92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Straight Connector 7">
            <a:extLst>
              <a:ext uri="{FF2B5EF4-FFF2-40B4-BE49-F238E27FC236}">
                <a16:creationId xmlns:a16="http://schemas.microsoft.com/office/drawing/2014/main" xmlns="" id="{3C9A435F-0434-4779-8CE3-1265614E26B6}"/>
              </a:ext>
            </a:extLst>
          </p:cNvPr>
          <p:cNvCxnSpPr>
            <a:cxnSpLocks/>
          </p:cNvCxnSpPr>
          <p:nvPr/>
        </p:nvCxnSpPr>
        <p:spPr>
          <a:xfrm flipH="1">
            <a:off x="895115" y="6216380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7">
            <a:extLst>
              <a:ext uri="{FF2B5EF4-FFF2-40B4-BE49-F238E27FC236}">
                <a16:creationId xmlns:a16="http://schemas.microsoft.com/office/drawing/2014/main" xmlns="" id="{08C85361-9449-46BD-A501-F490C29FBC06}"/>
              </a:ext>
            </a:extLst>
          </p:cNvPr>
          <p:cNvCxnSpPr>
            <a:cxnSpLocks/>
          </p:cNvCxnSpPr>
          <p:nvPr/>
        </p:nvCxnSpPr>
        <p:spPr>
          <a:xfrm flipH="1">
            <a:off x="9848715" y="6272098"/>
            <a:ext cx="1505085" cy="3465"/>
          </a:xfrm>
          <a:prstGeom prst="line">
            <a:avLst/>
          </a:prstGeom>
          <a:ln w="3397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2" name="TextBox 79">
            <a:extLst>
              <a:ext uri="{FF2B5EF4-FFF2-40B4-BE49-F238E27FC236}">
                <a16:creationId xmlns:a16="http://schemas.microsoft.com/office/drawing/2014/main" xmlns="" id="{F8CAE1C1-AEC7-497B-B82D-26953F7EB9DD}"/>
              </a:ext>
            </a:extLst>
          </p:cNvPr>
          <p:cNvSpPr txBox="1"/>
          <p:nvPr/>
        </p:nvSpPr>
        <p:spPr>
          <a:xfrm>
            <a:off x="9848715" y="6070012"/>
            <a:ext cx="147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US" dirty="0" smtClean="0">
                <a:solidFill>
                  <a:schemeClr val="bg1"/>
                </a:solidFill>
              </a:rPr>
              <a:t>Independent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6" name="Straight Connector 7">
            <a:extLst>
              <a:ext uri="{FF2B5EF4-FFF2-40B4-BE49-F238E27FC236}">
                <a16:creationId xmlns=""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7">
            <a:extLst>
              <a:ext uri="{FF2B5EF4-FFF2-40B4-BE49-F238E27FC236}">
                <a16:creationId xmlns=""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7">
            <a:extLst>
              <a:ext uri="{FF2B5EF4-FFF2-40B4-BE49-F238E27FC236}">
                <a16:creationId xmlns=""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">
            <a:extLst>
              <a:ext uri="{FF2B5EF4-FFF2-40B4-BE49-F238E27FC236}">
                <a16:creationId xmlns=""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81" name="Straight Connector 7">
            <a:extLst>
              <a:ext uri="{FF2B5EF4-FFF2-40B4-BE49-F238E27FC236}">
                <a16:creationId xmlns=""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7">
            <a:extLst>
              <a:ext uri="{FF2B5EF4-FFF2-40B4-BE49-F238E27FC236}">
                <a16:creationId xmlns=""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7">
            <a:extLst>
              <a:ext uri="{FF2B5EF4-FFF2-40B4-BE49-F238E27FC236}">
                <a16:creationId xmlns=""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4" name="Straight Connector 7">
            <a:extLst>
              <a:ext uri="{FF2B5EF4-FFF2-40B4-BE49-F238E27FC236}">
                <a16:creationId xmlns=""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5" name="TextBox 79">
            <a:extLst>
              <a:ext uri="{FF2B5EF4-FFF2-40B4-BE49-F238E27FC236}">
                <a16:creationId xmlns=""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896903" y="6087432"/>
            <a:ext cx="1078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Economy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7" name="TextBox 79">
            <a:extLst>
              <a:ext uri="{FF2B5EF4-FFF2-40B4-BE49-F238E27FC236}">
                <a16:creationId xmlns=""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6339517" y="6119874"/>
            <a:ext cx="105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Society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8" name="TextBox 79">
            <a:extLst>
              <a:ext uri="{FF2B5EF4-FFF2-40B4-BE49-F238E27FC236}">
                <a16:creationId xmlns=""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744860" y="6097818"/>
            <a:ext cx="1088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Statesmanship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9" name="TextBox 79">
            <a:extLst>
              <a:ext uri="{FF2B5EF4-FFF2-40B4-BE49-F238E27FC236}">
                <a16:creationId xmlns=""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6548" y="6119875"/>
            <a:ext cx="126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National Security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1" name="TextBox 79">
            <a:extLst>
              <a:ext uri="{FF2B5EF4-FFF2-40B4-BE49-F238E27FC236}">
                <a16:creationId xmlns:a16="http://schemas.microsoft.com/office/drawing/2014/main" xmlns="" id="{392D3633-97E4-4448-9F92-24956301CBAB}"/>
              </a:ext>
            </a:extLst>
          </p:cNvPr>
          <p:cNvSpPr txBox="1"/>
          <p:nvPr/>
        </p:nvSpPr>
        <p:spPr>
          <a:xfrm>
            <a:off x="1199592" y="6070012"/>
            <a:ext cx="127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US" sz="1400" dirty="0" smtClean="0">
                <a:solidFill>
                  <a:schemeClr val="bg1"/>
                </a:solidFill>
              </a:rPr>
              <a:t>Strategy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2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004" y="178921"/>
            <a:ext cx="10515600" cy="107340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Visual Image of the Academic Year at the INDC – Metro Map</a:t>
            </a:r>
            <a:endParaRPr lang="he-IL" sz="32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="" xmlns:a16="http://schemas.microsoft.com/office/drawing/2014/main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="" xmlns:a16="http://schemas.microsoft.com/office/drawing/2014/main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="" xmlns:a16="http://schemas.microsoft.com/office/drawing/2014/main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US" sz="2400" b="1" dirty="0" smtClean="0">
                <a:solidFill>
                  <a:schemeClr val="bg1"/>
                </a:solidFill>
              </a:rPr>
              <a:t>INDC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="" xmlns:a16="http://schemas.microsoft.com/office/drawing/2014/main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45" y="1252331"/>
            <a:ext cx="7586991" cy="50689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8500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=""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=""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=""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=""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=""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Seasons</a:t>
            </a:r>
            <a:endParaRPr lang="he-IL" b="1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=""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276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=""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Major Seasons and Stations</a:t>
            </a:r>
            <a:endParaRPr lang="he-IL" sz="2400" b="1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8" name="תמונה 27">
            <a:extLst>
              <a:ext uri="{FF2B5EF4-FFF2-40B4-BE49-F238E27FC236}">
                <a16:creationId xmlns=""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=""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693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defTabSz="914400" eaLnBrk="1" latinLnBrk="0" hangingPunct="1"/>
            <a:r>
              <a:rPr lang="en-US" dirty="0" smtClean="0">
                <a:solidFill>
                  <a:srgbClr val="FFC000"/>
                </a:solidFill>
              </a:rPr>
              <a:t>USA Research Seminar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=""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648450" y="1685955"/>
            <a:ext cx="1466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600" dirty="0" smtClean="0">
                <a:solidFill>
                  <a:srgbClr val="FF0000"/>
                </a:solidFill>
              </a:rPr>
              <a:t>Europe Research Seminar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=""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50"/>
                </a:solidFill>
              </a:rPr>
              <a:t>Simulation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=""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384826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F0"/>
                </a:solidFill>
              </a:rPr>
              <a:t>East Seminar</a:t>
            </a:r>
            <a:endParaRPr lang="en-US" b="1" dirty="0">
              <a:solidFill>
                <a:srgbClr val="00B0F0"/>
              </a:solidFill>
            </a:endParaRPr>
          </a:p>
        </p:txBody>
      </p:sp>
      <p:cxnSp>
        <p:nvCxnSpPr>
          <p:cNvPr id="16" name="Straight Connector 7">
            <a:extLst>
              <a:ext uri="{FF2B5EF4-FFF2-40B4-BE49-F238E27FC236}">
                <a16:creationId xmlns=""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7">
            <a:extLst>
              <a:ext uri="{FF2B5EF4-FFF2-40B4-BE49-F238E27FC236}">
                <a16:creationId xmlns=""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7">
            <a:extLst>
              <a:ext uri="{FF2B5EF4-FFF2-40B4-BE49-F238E27FC236}">
                <a16:creationId xmlns=""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7">
            <a:extLst>
              <a:ext uri="{FF2B5EF4-FFF2-40B4-BE49-F238E27FC236}">
                <a16:creationId xmlns=""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4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=""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Courses and Seminars Divided into Seasons</a:t>
            </a:r>
            <a:endParaRPr lang="he-IL" sz="2400" b="1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8" name="תמונה 27">
            <a:extLst>
              <a:ext uri="{FF2B5EF4-FFF2-40B4-BE49-F238E27FC236}">
                <a16:creationId xmlns=""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6" name="Oval 13">
            <a:extLst>
              <a:ext uri="{FF2B5EF4-FFF2-40B4-BE49-F238E27FC236}">
                <a16:creationId xmlns=""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=""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=""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=""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=""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=""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=""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=""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=""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=""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=""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=""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=""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158388" y="1500051"/>
            <a:ext cx="11898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From the Polis to Globalization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=""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897706" y="2912503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National Security Tours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=""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867967" y="2869893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Concepts in National Security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=""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4921764" y="297664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Strategic Thinking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=""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496381" y="2912504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Forefathers of the Nation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=""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504428" y="1930226"/>
            <a:ext cx="84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Strategic Thought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=""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3043702" y="1645990"/>
            <a:ext cx="837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Global National Security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=""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569920" y="402117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Main Seminar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=""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556649" y="3947327"/>
            <a:ext cx="133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The Digital World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=""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5025133" y="383569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Seminar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=""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124755" y="1571720"/>
            <a:ext cx="124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Politics / Statesmanship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=""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73555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Final Project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=""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=""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410750" y="208746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Personal Expertise </a:t>
            </a:r>
            <a:endParaRPr lang="en-US" sz="1400" dirty="0"/>
          </a:p>
        </p:txBody>
      </p:sp>
      <p:cxnSp>
        <p:nvCxnSpPr>
          <p:cNvPr id="43" name="Straight Connector 7">
            <a:extLst>
              <a:ext uri="{FF2B5EF4-FFF2-40B4-BE49-F238E27FC236}">
                <a16:creationId xmlns=""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7">
            <a:extLst>
              <a:ext uri="{FF2B5EF4-FFF2-40B4-BE49-F238E27FC236}">
                <a16:creationId xmlns=""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=""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7">
            <a:extLst>
              <a:ext uri="{FF2B5EF4-FFF2-40B4-BE49-F238E27FC236}">
                <a16:creationId xmlns=""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8" name="TextBox 85">
            <a:extLst>
              <a:ext uri="{FF2B5EF4-FFF2-40B4-BE49-F238E27FC236}">
                <a16:creationId xmlns=""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648450" y="1685955"/>
            <a:ext cx="1466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600" dirty="0" smtClean="0">
                <a:solidFill>
                  <a:srgbClr val="FF0000"/>
                </a:solidFill>
              </a:rPr>
              <a:t>Europe Research Seminar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0" name="TextBox 85">
            <a:extLst>
              <a:ext uri="{FF2B5EF4-FFF2-40B4-BE49-F238E27FC236}">
                <a16:creationId xmlns=""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50"/>
                </a:solidFill>
              </a:rPr>
              <a:t>Simulation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1" name="TextBox 85">
            <a:extLst>
              <a:ext uri="{FF2B5EF4-FFF2-40B4-BE49-F238E27FC236}">
                <a16:creationId xmlns=""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384826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F0"/>
                </a:solidFill>
              </a:rPr>
              <a:t>East Seminar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2" name="TextBox 85">
            <a:extLst>
              <a:ext uri="{FF2B5EF4-FFF2-40B4-BE49-F238E27FC236}">
                <a16:creationId xmlns=""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693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defTabSz="914400" eaLnBrk="1" latinLnBrk="0" hangingPunct="1"/>
            <a:r>
              <a:rPr lang="en-US" dirty="0" smtClean="0">
                <a:solidFill>
                  <a:srgbClr val="FFC000"/>
                </a:solidFill>
              </a:rPr>
              <a:t>USA Research Seminar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31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=""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4 Fields of Study – Components of National Defense</a:t>
            </a: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=""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=""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=""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=""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=""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=""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=""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=""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=""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=""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=""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=""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=""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=""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=""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=""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TextBox 79">
            <a:extLst>
              <a:ext uri="{FF2B5EF4-FFF2-40B4-BE49-F238E27FC236}">
                <a16:creationId xmlns=""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896903" y="6087432"/>
            <a:ext cx="1078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Economy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=""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6339517" y="6119874"/>
            <a:ext cx="105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Society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=""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744860" y="6097818"/>
            <a:ext cx="1088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Statesmanship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3" name="Straight Connector 7">
            <a:extLst>
              <a:ext uri="{FF2B5EF4-FFF2-40B4-BE49-F238E27FC236}">
                <a16:creationId xmlns=""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7">
            <a:extLst>
              <a:ext uri="{FF2B5EF4-FFF2-40B4-BE49-F238E27FC236}">
                <a16:creationId xmlns=""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7">
            <a:extLst>
              <a:ext uri="{FF2B5EF4-FFF2-40B4-BE49-F238E27FC236}">
                <a16:creationId xmlns=""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7">
            <a:extLst>
              <a:ext uri="{FF2B5EF4-FFF2-40B4-BE49-F238E27FC236}">
                <a16:creationId xmlns=""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7" name="TextBox 79">
            <a:extLst>
              <a:ext uri="{FF2B5EF4-FFF2-40B4-BE49-F238E27FC236}">
                <a16:creationId xmlns=""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6548" y="6119875"/>
            <a:ext cx="126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National Security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06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=""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Purple Line - Strategy</a:t>
            </a:r>
            <a:endParaRPr lang="he-IL" b="1" dirty="0">
              <a:solidFill>
                <a:srgbClr val="7030A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=""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=""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=""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=""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=""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=""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=""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=""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=""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=""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=""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=""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=""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=""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=""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=""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53" name="Straight Connector 7">
            <a:extLst>
              <a:ext uri="{FF2B5EF4-FFF2-40B4-BE49-F238E27FC236}">
                <a16:creationId xmlns=""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7">
            <a:extLst>
              <a:ext uri="{FF2B5EF4-FFF2-40B4-BE49-F238E27FC236}">
                <a16:creationId xmlns=""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7">
            <a:extLst>
              <a:ext uri="{FF2B5EF4-FFF2-40B4-BE49-F238E27FC236}">
                <a16:creationId xmlns=""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7">
            <a:extLst>
              <a:ext uri="{FF2B5EF4-FFF2-40B4-BE49-F238E27FC236}">
                <a16:creationId xmlns=""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65" name="Straight Connector 7">
            <a:extLst>
              <a:ext uri="{FF2B5EF4-FFF2-40B4-BE49-F238E27FC236}">
                <a16:creationId xmlns=""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7">
            <a:extLst>
              <a:ext uri="{FF2B5EF4-FFF2-40B4-BE49-F238E27FC236}">
                <a16:creationId xmlns=""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Connector 7">
            <a:extLst>
              <a:ext uri="{FF2B5EF4-FFF2-40B4-BE49-F238E27FC236}">
                <a16:creationId xmlns=""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7">
            <a:extLst>
              <a:ext uri="{FF2B5EF4-FFF2-40B4-BE49-F238E27FC236}">
                <a16:creationId xmlns=""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TextBox 79">
            <a:extLst>
              <a:ext uri="{FF2B5EF4-FFF2-40B4-BE49-F238E27FC236}">
                <a16:creationId xmlns=""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896903" y="6087432"/>
            <a:ext cx="1078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Economy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TextBox 79">
            <a:extLst>
              <a:ext uri="{FF2B5EF4-FFF2-40B4-BE49-F238E27FC236}">
                <a16:creationId xmlns=""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6339517" y="6119874"/>
            <a:ext cx="105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Society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1" name="TextBox 79">
            <a:extLst>
              <a:ext uri="{FF2B5EF4-FFF2-40B4-BE49-F238E27FC236}">
                <a16:creationId xmlns=""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744860" y="6097818"/>
            <a:ext cx="1088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Statesmanship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TextBox 79">
            <a:extLst>
              <a:ext uri="{FF2B5EF4-FFF2-40B4-BE49-F238E27FC236}">
                <a16:creationId xmlns=""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6548" y="6119875"/>
            <a:ext cx="126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National Security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1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=""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=""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Orange Line – The Personal Learning Process</a:t>
            </a: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=""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=""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7">
            <a:extLst>
              <a:ext uri="{FF2B5EF4-FFF2-40B4-BE49-F238E27FC236}">
                <a16:creationId xmlns=""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7">
            <a:extLst>
              <a:ext uri="{FF2B5EF4-FFF2-40B4-BE49-F238E27FC236}">
                <a16:creationId xmlns=""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7">
            <a:extLst>
              <a:ext uri="{FF2B5EF4-FFF2-40B4-BE49-F238E27FC236}">
                <a16:creationId xmlns=""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7">
            <a:extLst>
              <a:ext uri="{FF2B5EF4-FFF2-40B4-BE49-F238E27FC236}">
                <a16:creationId xmlns=""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7">
            <a:extLst>
              <a:ext uri="{FF2B5EF4-FFF2-40B4-BE49-F238E27FC236}">
                <a16:creationId xmlns=""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7">
            <a:extLst>
              <a:ext uri="{FF2B5EF4-FFF2-40B4-BE49-F238E27FC236}">
                <a16:creationId xmlns=""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7">
            <a:extLst>
              <a:ext uri="{FF2B5EF4-FFF2-40B4-BE49-F238E27FC236}">
                <a16:creationId xmlns=""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79">
            <a:extLst>
              <a:ext uri="{FF2B5EF4-FFF2-40B4-BE49-F238E27FC236}">
                <a16:creationId xmlns=""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896903" y="6087432"/>
            <a:ext cx="1078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Economy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0" name="TextBox 79">
            <a:extLst>
              <a:ext uri="{FF2B5EF4-FFF2-40B4-BE49-F238E27FC236}">
                <a16:creationId xmlns=""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6339517" y="6119874"/>
            <a:ext cx="105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Society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" name="TextBox 79">
            <a:extLst>
              <a:ext uri="{FF2B5EF4-FFF2-40B4-BE49-F238E27FC236}">
                <a16:creationId xmlns=""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744860" y="6097818"/>
            <a:ext cx="1088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Statesmanship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TextBox 79">
            <a:extLst>
              <a:ext uri="{FF2B5EF4-FFF2-40B4-BE49-F238E27FC236}">
                <a16:creationId xmlns=""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6548" y="6119875"/>
            <a:ext cx="126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National Security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TextBox 79">
            <a:extLst>
              <a:ext uri="{FF2B5EF4-FFF2-40B4-BE49-F238E27FC236}">
                <a16:creationId xmlns:a16="http://schemas.microsoft.com/office/drawing/2014/main" xmlns="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US" sz="1400" dirty="0" smtClean="0">
                <a:solidFill>
                  <a:schemeClr val="bg1"/>
                </a:solidFill>
              </a:rPr>
              <a:t>Strategy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תרשים זרימה: מחבר 30">
            <a:extLst>
              <a:ext uri="{FF2B5EF4-FFF2-40B4-BE49-F238E27FC236}">
                <a16:creationId xmlns:a16="http://schemas.microsoft.com/office/drawing/2014/main" xmlns="" id="{B9D47F52-C10C-42CE-9387-E8649DF2F8B8}"/>
              </a:ext>
            </a:extLst>
          </p:cNvPr>
          <p:cNvSpPr/>
          <p:nvPr/>
        </p:nvSpPr>
        <p:spPr>
          <a:xfrm>
            <a:off x="3165530" y="13640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28216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תמונה 38">
            <a:extLst>
              <a:ext uri="{FF2B5EF4-FFF2-40B4-BE49-F238E27FC236}">
                <a16:creationId xmlns:a16="http://schemas.microsoft.com/office/drawing/2014/main" xmlns="" id="{99EEED78-CD32-4B68-9BC4-8C262A683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1639358" y="2696345"/>
            <a:ext cx="9200154" cy="1610809"/>
          </a:xfrm>
          <a:prstGeom prst="rect">
            <a:avLst/>
          </a:prstGeom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792209" y="266378"/>
            <a:ext cx="10515600" cy="3693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Learning </a:t>
            </a: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Methodologies</a:t>
            </a:r>
            <a:endParaRPr lang="he-IL" sz="1800" b="1" dirty="0">
              <a:solidFill>
                <a:schemeClr val="tx1">
                  <a:lumMod val="50000"/>
                  <a:lumOff val="50000"/>
                </a:schemeClr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xmlns="" id="{04BE711B-4B2D-4465-A426-9EF715DA8E2D}"/>
              </a:ext>
            </a:extLst>
          </p:cNvPr>
          <p:cNvSpPr txBox="1"/>
          <p:nvPr/>
        </p:nvSpPr>
        <p:spPr>
          <a:xfrm>
            <a:off x="250437" y="300409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xmlns="" id="{1A38E8B2-79ED-4F27-AAC7-C9549E4D73DF}"/>
              </a:ext>
            </a:extLst>
          </p:cNvPr>
          <p:cNvSpPr txBox="1"/>
          <p:nvPr/>
        </p:nvSpPr>
        <p:spPr>
          <a:xfrm>
            <a:off x="167447" y="540192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xmlns="" id="{42BF740F-862C-4CAE-9887-4C033FE79D3B}"/>
              </a:ext>
            </a:extLst>
          </p:cNvPr>
          <p:cNvSpPr txBox="1"/>
          <p:nvPr/>
        </p:nvSpPr>
        <p:spPr>
          <a:xfrm>
            <a:off x="349928" y="408757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xmlns="" id="{44E81C94-E7BA-46C7-9F95-00A51BFE3AB7}"/>
              </a:ext>
            </a:extLst>
          </p:cNvPr>
          <p:cNvSpPr txBox="1"/>
          <p:nvPr/>
        </p:nvSpPr>
        <p:spPr>
          <a:xfrm>
            <a:off x="426725" y="45104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 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xmlns="" id="{3EDE3739-899C-42C5-A640-03A403B9FF07}"/>
              </a:ext>
            </a:extLst>
          </p:cNvPr>
          <p:cNvSpPr txBox="1"/>
          <p:nvPr/>
        </p:nvSpPr>
        <p:spPr>
          <a:xfrm flipH="1">
            <a:off x="-297583" y="1679561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xmlns="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7465" y="2632225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xmlns="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4746" y="366240"/>
            <a:ext cx="712100" cy="71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xmlns="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2117" y="4863206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xmlns="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26" y="1078218"/>
            <a:ext cx="1089521" cy="108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xmlns="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xmlns="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xmlns="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0956" y="3108031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xmlns="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723" y="4267176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xmlns="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0133" y="3896527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xmlns="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27658" y="3166651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xmlns="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3744" y="3130293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xmlns="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723" y="5301286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xmlns="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6496" y="1537766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xmlns="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0" descr="Related image">
            <a:extLst>
              <a:ext uri="{FF2B5EF4-FFF2-40B4-BE49-F238E27FC236}">
                <a16:creationId xmlns:a16="http://schemas.microsoft.com/office/drawing/2014/main" xmlns="" id="{9D4BCA6A-C716-4837-9008-4FC2323D9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5505" y="2291320"/>
            <a:ext cx="636306" cy="6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Related image">
            <a:extLst>
              <a:ext uri="{FF2B5EF4-FFF2-40B4-BE49-F238E27FC236}">
                <a16:creationId xmlns:a16="http://schemas.microsoft.com/office/drawing/2014/main" xmlns="" id="{4930D555-E030-429C-AA37-A397F9044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2843" y="3017264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Related image">
            <a:extLst>
              <a:ext uri="{FF2B5EF4-FFF2-40B4-BE49-F238E27FC236}">
                <a16:creationId xmlns:a16="http://schemas.microsoft.com/office/drawing/2014/main" xmlns="" id="{37371ED1-62EE-40B9-8BAC-60C5E4AAD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023" y="3966282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Related image">
            <a:extLst>
              <a:ext uri="{FF2B5EF4-FFF2-40B4-BE49-F238E27FC236}">
                <a16:creationId xmlns:a16="http://schemas.microsoft.com/office/drawing/2014/main" xmlns="" id="{63F08CD6-52C3-4821-843F-A141EC898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6663" y="455732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0" descr="Related image">
            <a:extLst>
              <a:ext uri="{FF2B5EF4-FFF2-40B4-BE49-F238E27FC236}">
                <a16:creationId xmlns:a16="http://schemas.microsoft.com/office/drawing/2014/main" xmlns="" id="{A2298A20-1726-4583-B850-50317CFC2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93602" y="1615288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85">
            <a:extLst>
              <a:ext uri="{FF2B5EF4-FFF2-40B4-BE49-F238E27FC236}">
                <a16:creationId xmlns=""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510730" y="451044"/>
            <a:ext cx="1664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Independent</a:t>
            </a:r>
            <a:endParaRPr lang="en-US" dirty="0"/>
          </a:p>
        </p:txBody>
      </p:sp>
      <p:sp>
        <p:nvSpPr>
          <p:cNvPr id="29" name="TextBox 85">
            <a:extLst>
              <a:ext uri="{FF2B5EF4-FFF2-40B4-BE49-F238E27FC236}">
                <a16:creationId xmlns=""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426725" y="1615288"/>
            <a:ext cx="1664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Plenum</a:t>
            </a:r>
            <a:endParaRPr lang="en-US" dirty="0"/>
          </a:p>
        </p:txBody>
      </p:sp>
      <p:sp>
        <p:nvSpPr>
          <p:cNvPr id="30" name="TextBox 85">
            <a:extLst>
              <a:ext uri="{FF2B5EF4-FFF2-40B4-BE49-F238E27FC236}">
                <a16:creationId xmlns=""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253281" y="2981985"/>
            <a:ext cx="1664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1" name="TextBox 85">
            <a:extLst>
              <a:ext uri="{FF2B5EF4-FFF2-40B4-BE49-F238E27FC236}">
                <a16:creationId xmlns=""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253281" y="4087572"/>
            <a:ext cx="18376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Teaming up</a:t>
            </a:r>
            <a:endParaRPr lang="en-US" dirty="0"/>
          </a:p>
        </p:txBody>
      </p:sp>
      <p:sp>
        <p:nvSpPr>
          <p:cNvPr id="33" name="TextBox 85">
            <a:extLst>
              <a:ext uri="{FF2B5EF4-FFF2-40B4-BE49-F238E27FC236}">
                <a16:creationId xmlns=""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0" y="5399305"/>
            <a:ext cx="18376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Integrative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942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5205</TotalTime>
  <Words>362</Words>
  <Application>Microsoft Office PowerPoint</Application>
  <PresentationFormat>מותאם אישית</PresentationFormat>
  <Paragraphs>101</Paragraphs>
  <Slides>10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Office Theme</vt:lpstr>
      <vt:lpstr>The Visual Image of the Academic Year at the INDC</vt:lpstr>
      <vt:lpstr>The Visual Image of the Academic Year at the INDC – Metro Map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Batel Leibowitz</dc:creator>
  <cp:lastModifiedBy>u45414</cp:lastModifiedBy>
  <cp:revision>67</cp:revision>
  <dcterms:created xsi:type="dcterms:W3CDTF">2019-08-01T08:50:36Z</dcterms:created>
  <dcterms:modified xsi:type="dcterms:W3CDTF">2019-08-07T08:42:49Z</dcterms:modified>
</cp:coreProperties>
</file>