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340" r:id="rId15"/>
    <p:sldId id="326" r:id="rId16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91" y="-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</a:t>
          </a:r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Defense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0"/>
          <a:r>
            <a:rPr lang="en-US" sz="1800" b="1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228968" custScaleY="115370" custRadScaleRad="12651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246821" custScaleY="98452" custRadScaleRad="13210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85113" y="337387"/>
          <a:ext cx="2794676" cy="2794676"/>
        </a:xfrm>
        <a:prstGeom prst="blockArc">
          <a:avLst>
            <a:gd name="adj1" fmla="val 10606108"/>
            <a:gd name="adj2" fmla="val 17359786"/>
            <a:gd name="adj3" fmla="val 4642"/>
          </a:avLst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85335" y="487226"/>
          <a:ext cx="2794676" cy="2794676"/>
        </a:xfrm>
        <a:prstGeom prst="blockArc">
          <a:avLst>
            <a:gd name="adj1" fmla="val 4271377"/>
            <a:gd name="adj2" fmla="val 10983695"/>
            <a:gd name="adj3" fmla="val 4642"/>
          </a:avLst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088276" y="463440"/>
          <a:ext cx="2794676" cy="2794676"/>
        </a:xfrm>
        <a:prstGeom prst="blockArc">
          <a:avLst>
            <a:gd name="adj1" fmla="val 21476276"/>
            <a:gd name="adj2" fmla="val 6325004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088167" y="368354"/>
          <a:ext cx="2794676" cy="2794676"/>
        </a:xfrm>
        <a:prstGeom prst="blockArc">
          <a:avLst>
            <a:gd name="adj1" fmla="val 15305217"/>
            <a:gd name="adj2" fmla="val 115814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98555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Strategy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398555" y="1137164"/>
        <a:ext cx="1448430" cy="1349003"/>
      </dsp:txXfrm>
    </dsp:sp>
    <dsp:sp modelId="{880C6DB3-6422-4BC4-AEE3-21C02E07AA99}">
      <dsp:nvSpPr>
        <dsp:cNvPr id="0" name=""/>
        <dsp:cNvSpPr/>
      </dsp:nvSpPr>
      <dsp:spPr>
        <a:xfrm>
          <a:off x="2375809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Society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375809" y="-121205"/>
        <a:ext cx="1516865" cy="1135928"/>
      </dsp:txXfrm>
    </dsp:sp>
    <dsp:sp modelId="{0EA8E124-B86C-407A-BDD3-4753475EA3C5}">
      <dsp:nvSpPr>
        <dsp:cNvPr id="0" name=""/>
        <dsp:cNvSpPr/>
      </dsp:nvSpPr>
      <dsp:spPr>
        <a:xfrm>
          <a:off x="3818324" y="1292018"/>
          <a:ext cx="2062629" cy="1039296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Statesmanship and Diplomacy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3818324" y="1292018"/>
        <a:ext cx="2062629" cy="1039296"/>
      </dsp:txXfrm>
    </dsp:sp>
    <dsp:sp modelId="{C49C7E5C-81C3-4209-8F65-985E790DB895}">
      <dsp:nvSpPr>
        <dsp:cNvPr id="0" name=""/>
        <dsp:cNvSpPr/>
      </dsp:nvSpPr>
      <dsp:spPr>
        <a:xfrm>
          <a:off x="2422505" y="2597651"/>
          <a:ext cx="1400531" cy="1157846"/>
        </a:xfrm>
        <a:prstGeom prst="ellipse">
          <a:avLst/>
        </a:prstGeom>
        <a:solidFill>
          <a:schemeClr val="accent4">
            <a:hueOff val="6930462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Economy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422505" y="2597651"/>
        <a:ext cx="1400531" cy="1157846"/>
      </dsp:txXfrm>
    </dsp:sp>
    <dsp:sp modelId="{B2D1C69C-826A-42BC-9C8B-10C2CA18559B}">
      <dsp:nvSpPr>
        <dsp:cNvPr id="0" name=""/>
        <dsp:cNvSpPr/>
      </dsp:nvSpPr>
      <dsp:spPr>
        <a:xfrm>
          <a:off x="207985" y="1368220"/>
          <a:ext cx="2223455" cy="886892"/>
        </a:xfrm>
        <a:prstGeom prst="ellipse">
          <a:avLst/>
        </a:prstGeom>
        <a:solidFill>
          <a:schemeClr val="accent4">
            <a:hueOff val="10395693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National </a:t>
          </a:r>
          <a:r>
            <a:rPr lang="en-US" sz="1800" b="1" kern="1200" dirty="0" smtClean="0">
              <a:solidFill>
                <a:schemeClr val="tx1"/>
              </a:solidFill>
              <a:latin typeface="+mj-lt"/>
              <a:cs typeface="David" panose="020E0502060401010101" pitchFamily="34" charset="-79"/>
            </a:rPr>
            <a:t>Defense</a:t>
          </a:r>
          <a:endParaRPr lang="he-IL" sz="1800" b="1" kern="1200" dirty="0">
            <a:solidFill>
              <a:schemeClr val="tx1"/>
            </a:solidFill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207985" y="1368220"/>
        <a:ext cx="2223455" cy="8868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ד'/אב/תשע"ט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ד'/אב/תשע"ט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0C5B3-7BB7-4317-9FA2-22626187F65D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F79-A0AE-4951-AA6F-8CA61FEC6D32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10-BC6D-49B9-8089-AADA97EEF3FA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C5AD8-9F2B-465F-967F-7B47BB14ADED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8C67-0D8D-4E96-8684-04873138D750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FE60F-113F-43D7-86E8-74CAF77A9E75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8F17B-7A1F-4345-BB89-68C70C73D0CB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D8FC-95A4-4DF5-B8C1-B10723D3515D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77450-15D7-4999-84D5-5A3A5361F5E4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202B2-C6FB-4E43-B5AF-AFE38C412E25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F7C0C-B33C-45CC-83FD-2A60130E54C6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2C72D-7056-4A3D-9122-3C244121A1EC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8F6C-BD0E-4A0E-AED3-D5E2ADA064B0}" type="datetime8">
              <a:rPr lang="he-IL" smtClean="0"/>
              <a:t>05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Israel National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Defense College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7847" y="6374280"/>
            <a:ext cx="354106" cy="365125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 algn="ctr">
                <a:spcAft>
                  <a:spcPts val="600"/>
                </a:spcAft>
              </a:pPr>
              <a:t>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0"/>
            <a:r>
              <a:rPr lang="en-US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Welcome!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xmlns="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August 2019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64" y="475529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470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2/4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10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19ECE33D-C693-4028-B922-443921323AE0}"/>
              </a:ext>
            </a:extLst>
          </p:cNvPr>
          <p:cNvSpPr txBox="1">
            <a:spLocks/>
          </p:cNvSpPr>
          <p:nvPr/>
        </p:nvSpPr>
        <p:spPr>
          <a:xfrm>
            <a:off x="1147110" y="1744091"/>
            <a:ext cx="11366169" cy="39970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000" b="1" dirty="0" smtClean="0">
                <a:cs typeface="David" panose="020E0502060401010101" pitchFamily="34" charset="-79"/>
              </a:rPr>
              <a:t>The Israeli Season:</a:t>
            </a:r>
            <a:endParaRPr lang="he-IL" sz="2000" dirty="0" smtClean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 smtClean="0">
                <a:cs typeface="David" panose="020E0502060401010101" pitchFamily="34" charset="-79"/>
              </a:rPr>
              <a:t>Founding Fathers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Basic </a:t>
            </a:r>
            <a:r>
              <a:rPr lang="en-US" altLang="he-IL" sz="2000" dirty="0" smtClean="0">
                <a:cs typeface="David" panose="020E0502060401010101" pitchFamily="34" charset="-79"/>
              </a:rPr>
              <a:t>Topics in </a:t>
            </a:r>
            <a:r>
              <a:rPr lang="en-US" altLang="he-IL" sz="2000" dirty="0">
                <a:cs typeface="David" panose="020E0502060401010101" pitchFamily="34" charset="-79"/>
              </a:rPr>
              <a:t>Israeli National Security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Strategic Thinking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Geography and National Security Tours (North, South, </a:t>
            </a:r>
            <a:r>
              <a:rPr lang="en-US" altLang="he-IL" sz="2000" dirty="0" smtClean="0">
                <a:cs typeface="David" panose="020E0502060401010101" pitchFamily="34" charset="-79"/>
              </a:rPr>
              <a:t>Judea and Samaria)</a:t>
            </a:r>
            <a:endParaRPr lang="en-US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Choice: Skills for senior </a:t>
            </a:r>
            <a:r>
              <a:rPr lang="en-US" altLang="he-IL" sz="2000" dirty="0" smtClean="0">
                <a:cs typeface="David" panose="020E0502060401010101" pitchFamily="34" charset="-79"/>
              </a:rPr>
              <a:t>officials / decision </a:t>
            </a:r>
            <a:r>
              <a:rPr lang="en-US" altLang="he-IL" sz="2000" dirty="0">
                <a:cs typeface="David" panose="020E0502060401010101" pitchFamily="34" charset="-79"/>
              </a:rPr>
              <a:t>making and planning</a:t>
            </a:r>
            <a:endParaRPr lang="he-IL" altLang="he-IL" sz="20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dirty="0">
                <a:cs typeface="David" panose="020E0502060401010101" pitchFamily="34" charset="-79"/>
              </a:rPr>
              <a:t>Choice: Statesmanship and </a:t>
            </a:r>
            <a:r>
              <a:rPr lang="en-US" altLang="he-IL" sz="2000" dirty="0" smtClean="0">
                <a:cs typeface="David" panose="020E0502060401010101" pitchFamily="34" charset="-79"/>
              </a:rPr>
              <a:t>diplomacy / politics </a:t>
            </a:r>
            <a:r>
              <a:rPr lang="en-US" altLang="he-IL" sz="2000" dirty="0">
                <a:cs typeface="David" panose="020E0502060401010101" pitchFamily="34" charset="-79"/>
              </a:rPr>
              <a:t>and Israeli 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000" b="1" dirty="0" smtClean="0">
                <a:solidFill>
                  <a:srgbClr val="0070C0"/>
                </a:solidFill>
                <a:cs typeface="David" panose="020E0502060401010101" pitchFamily="34" charset="-79"/>
              </a:rPr>
              <a:t>Concluding Political-Security Simulation</a:t>
            </a:r>
            <a:endParaRPr lang="he-IL" altLang="he-IL" sz="2000" b="1" dirty="0">
              <a:solidFill>
                <a:srgbClr val="0070C0"/>
              </a:solidFill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1695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3/4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11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מציין מיקום תוכן 2">
            <a:extLst>
              <a:ext uri="{FF2B5EF4-FFF2-40B4-BE49-F238E27FC236}">
                <a16:creationId xmlns:a16="http://schemas.microsoft.com/office/drawing/2014/main" xmlns="" id="{D593C7DA-BB0B-4416-8577-09A3F51E0F9A}"/>
              </a:ext>
            </a:extLst>
          </p:cNvPr>
          <p:cNvSpPr txBox="1">
            <a:spLocks/>
          </p:cNvSpPr>
          <p:nvPr/>
        </p:nvSpPr>
        <p:spPr>
          <a:xfrm>
            <a:off x="990600" y="1988107"/>
            <a:ext cx="10363200" cy="441136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400" b="1" dirty="0" smtClean="0">
                <a:cs typeface="David" panose="020E0502060401010101" pitchFamily="34" charset="-79"/>
              </a:rPr>
              <a:t>Specialization </a:t>
            </a:r>
            <a:r>
              <a:rPr lang="en-US" sz="2400" b="1" dirty="0">
                <a:cs typeface="David" panose="020E0502060401010101" pitchFamily="34" charset="-79"/>
              </a:rPr>
              <a:t>Season:</a:t>
            </a:r>
            <a:endParaRPr 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Main </a:t>
            </a:r>
            <a:r>
              <a:rPr lang="en-US" altLang="he-IL" sz="2400" dirty="0" smtClean="0">
                <a:cs typeface="David" panose="020E0502060401010101" pitchFamily="34" charset="-79"/>
              </a:rPr>
              <a:t>optional </a:t>
            </a:r>
            <a:r>
              <a:rPr lang="en-US" altLang="he-IL" sz="2400" dirty="0">
                <a:cs typeface="David" panose="020E0502060401010101" pitchFamily="34" charset="-79"/>
              </a:rPr>
              <a:t>s</a:t>
            </a:r>
            <a:r>
              <a:rPr lang="en-US" altLang="he-IL" sz="2400" dirty="0" smtClean="0">
                <a:cs typeface="David" panose="020E0502060401010101" pitchFamily="34" charset="-79"/>
              </a:rPr>
              <a:t>eminar</a:t>
            </a:r>
            <a:r>
              <a:rPr lang="en-US" altLang="he-IL" sz="2400" dirty="0">
                <a:cs typeface="David" panose="020E0502060401010101" pitchFamily="34" charset="-79"/>
              </a:rPr>
              <a:t>: Economics</a:t>
            </a:r>
            <a:r>
              <a:rPr lang="en-US" altLang="he-IL" sz="2400" dirty="0" smtClean="0">
                <a:cs typeface="David" panose="020E0502060401010101" pitchFamily="34" charset="-79"/>
              </a:rPr>
              <a:t>/ Public </a:t>
            </a:r>
            <a:r>
              <a:rPr lang="en-US" altLang="he-IL" sz="2400" dirty="0">
                <a:cs typeface="David" panose="020E0502060401010101" pitchFamily="34" charset="-79"/>
              </a:rPr>
              <a:t>Law</a:t>
            </a:r>
            <a:r>
              <a:rPr lang="en-US" altLang="he-IL" sz="2400" dirty="0" smtClean="0">
                <a:cs typeface="David" panose="020E0502060401010101" pitchFamily="34" charset="-79"/>
              </a:rPr>
              <a:t>/ Israeli </a:t>
            </a:r>
            <a:r>
              <a:rPr lang="en-US" altLang="he-IL" sz="2400" dirty="0">
                <a:cs typeface="David" panose="020E0502060401010101" pitchFamily="34" charset="-79"/>
              </a:rPr>
              <a:t>Society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‘The </a:t>
            </a:r>
            <a:r>
              <a:rPr lang="en-US" altLang="he-IL" sz="2400" dirty="0" smtClean="0">
                <a:cs typeface="David" panose="020E0502060401010101" pitchFamily="34" charset="-79"/>
              </a:rPr>
              <a:t>Digital World</a:t>
            </a:r>
            <a:r>
              <a:rPr lang="en-US" altLang="he-IL" sz="2400" dirty="0" smtClean="0">
                <a:cs typeface="David" panose="020E0502060401010101" pitchFamily="34" charset="-79"/>
              </a:rPr>
              <a:t>’ </a:t>
            </a:r>
            <a:r>
              <a:rPr lang="en-US" altLang="he-IL" sz="2400" dirty="0">
                <a:cs typeface="David" panose="020E0502060401010101" pitchFamily="34" charset="-79"/>
              </a:rPr>
              <a:t>and </a:t>
            </a:r>
            <a:r>
              <a:rPr lang="en-US" altLang="he-IL" sz="2400" dirty="0" smtClean="0">
                <a:cs typeface="David" panose="020E0502060401010101" pitchFamily="34" charset="-79"/>
              </a:rPr>
              <a:t>tours </a:t>
            </a:r>
            <a:r>
              <a:rPr lang="en-US" altLang="he-IL" sz="2400" dirty="0">
                <a:cs typeface="David" panose="020E0502060401010101" pitchFamily="34" charset="-79"/>
              </a:rPr>
              <a:t>in the security organizations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Secondary </a:t>
            </a:r>
            <a:r>
              <a:rPr lang="en-US" altLang="he-IL" sz="2400" dirty="0" smtClean="0">
                <a:cs typeface="David" panose="020E0502060401010101" pitchFamily="34" charset="-79"/>
              </a:rPr>
              <a:t>optional seminar</a:t>
            </a:r>
            <a:r>
              <a:rPr lang="en-US" altLang="he-IL" sz="2400" dirty="0">
                <a:cs typeface="David" panose="020E0502060401010101" pitchFamily="34" charset="-79"/>
              </a:rPr>
              <a:t>: </a:t>
            </a:r>
            <a:r>
              <a:rPr lang="en-US" altLang="he-IL" sz="2400" dirty="0" smtClean="0">
                <a:cs typeface="David" panose="020E0502060401010101" pitchFamily="34" charset="-79"/>
              </a:rPr>
              <a:t>Communications/ Cyber/ Intelligence/ Middle </a:t>
            </a:r>
            <a:r>
              <a:rPr lang="en-US" altLang="he-IL" sz="2400" dirty="0">
                <a:cs typeface="David" panose="020E0502060401010101" pitchFamily="34" charset="-79"/>
              </a:rPr>
              <a:t>East (in the making)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b="1" dirty="0">
                <a:solidFill>
                  <a:srgbClr val="0070C0"/>
                </a:solidFill>
                <a:cs typeface="David" panose="020E0502060401010101" pitchFamily="34" charset="-79"/>
              </a:rPr>
              <a:t>East seminar and </a:t>
            </a:r>
            <a:r>
              <a:rPr lang="en-US" altLang="he-IL" sz="2400" b="1" dirty="0" smtClean="0">
                <a:solidFill>
                  <a:srgbClr val="0070C0"/>
                </a:solidFill>
                <a:cs typeface="David" panose="020E0502060401010101" pitchFamily="34" charset="-79"/>
              </a:rPr>
              <a:t>study </a:t>
            </a:r>
            <a:r>
              <a:rPr lang="en-US" altLang="he-IL" sz="2400" b="1" dirty="0" smtClean="0">
                <a:solidFill>
                  <a:srgbClr val="0070C0"/>
                </a:solidFill>
                <a:cs typeface="David" panose="020E0502060401010101" pitchFamily="34" charset="-79"/>
              </a:rPr>
              <a:t>tour</a:t>
            </a:r>
            <a:endParaRPr lang="he-IL" sz="2400" dirty="0"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3783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4/4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2B5F1C19-1A3E-498C-89EB-64B19063C5F2}"/>
              </a:ext>
            </a:extLst>
          </p:cNvPr>
          <p:cNvSpPr txBox="1">
            <a:spLocks/>
          </p:cNvSpPr>
          <p:nvPr/>
        </p:nvSpPr>
        <p:spPr>
          <a:xfrm>
            <a:off x="946119" y="1943100"/>
            <a:ext cx="11245881" cy="395476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None/>
            </a:pPr>
            <a:r>
              <a:rPr lang="en-US" b="1" dirty="0" smtClean="0">
                <a:cs typeface="David" panose="020E0502060401010101" pitchFamily="34" charset="-79"/>
              </a:rPr>
              <a:t>Concluding Integrative </a:t>
            </a:r>
            <a:r>
              <a:rPr lang="en-US" b="1" dirty="0">
                <a:cs typeface="David" panose="020E0502060401010101" pitchFamily="34" charset="-79"/>
              </a:rPr>
              <a:t>Season:</a:t>
            </a:r>
            <a:endParaRPr lang="he-IL" b="1" dirty="0">
              <a:cs typeface="David" panose="020E0502060401010101" pitchFamily="34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cs typeface="David" panose="020E0502060401010101" pitchFamily="34" charset="-79"/>
              </a:rPr>
              <a:t>Expanded US seminar </a:t>
            </a:r>
            <a:r>
              <a:rPr lang="en-US" altLang="he-IL" sz="2800" dirty="0" smtClean="0">
                <a:cs typeface="David" panose="020E0502060401010101" pitchFamily="34" charset="-79"/>
              </a:rPr>
              <a:t>and study </a:t>
            </a:r>
            <a:r>
              <a:rPr lang="en-US" altLang="he-IL" sz="2800" dirty="0" smtClean="0">
                <a:cs typeface="David" panose="020E0502060401010101" pitchFamily="34" charset="-79"/>
              </a:rPr>
              <a:t>tour </a:t>
            </a:r>
            <a:endParaRPr lang="he-IL" altLang="he-IL" sz="2800" dirty="0">
              <a:cs typeface="David" panose="020E0502060401010101" pitchFamily="34" charset="-79"/>
            </a:endParaRP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r>
              <a:rPr lang="en-US" altLang="he-IL" sz="2800" dirty="0" smtClean="0">
                <a:cs typeface="David" panose="020E0502060401010101" pitchFamily="34" charset="-79"/>
              </a:rPr>
              <a:t>Summarizing </a:t>
            </a:r>
            <a:r>
              <a:rPr lang="en-US" altLang="he-IL" sz="2800" dirty="0">
                <a:cs typeface="David" panose="020E0502060401010101" pitchFamily="34" charset="-79"/>
              </a:rPr>
              <a:t>the academic </a:t>
            </a:r>
            <a:r>
              <a:rPr lang="en-US" altLang="he-IL" sz="2800" dirty="0" smtClean="0">
                <a:cs typeface="David" panose="020E0502060401010101" pitchFamily="34" charset="-79"/>
              </a:rPr>
              <a:t>year</a:t>
            </a:r>
          </a:p>
          <a:p>
            <a:pPr marL="971550" lvl="1" indent="-514350" algn="l" rtl="0">
              <a:lnSpc>
                <a:spcPct val="150000"/>
              </a:lnSpc>
              <a:buAutoNum type="arabicPeriod"/>
            </a:pPr>
            <a:endParaRPr lang="he-IL" altLang="he-IL" sz="2800" dirty="0"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  <a:buNone/>
            </a:pPr>
            <a:r>
              <a:rPr lang="en-US" b="1" dirty="0">
                <a:cs typeface="David" panose="020E0502060401010101" pitchFamily="34" charset="-79"/>
              </a:rPr>
              <a:t>Final project</a:t>
            </a:r>
            <a:r>
              <a:rPr lang="en-US" b="1" dirty="0" smtClean="0">
                <a:cs typeface="David" panose="020E0502060401010101" pitchFamily="34" charset="-79"/>
              </a:rPr>
              <a:t>: </a:t>
            </a:r>
            <a:r>
              <a:rPr lang="en-US" dirty="0" smtClean="0">
                <a:cs typeface="David" panose="020E0502060401010101" pitchFamily="34" charset="-79"/>
              </a:rPr>
              <a:t>More information to come</a:t>
            </a:r>
            <a:endParaRPr lang="he-IL" dirty="0">
              <a:cs typeface="David" panose="020E0502060401010101" pitchFamily="34" charset="-79"/>
            </a:endParaRPr>
          </a:p>
          <a:p>
            <a:pPr algn="l" rtl="0">
              <a:lnSpc>
                <a:spcPct val="150000"/>
              </a:lnSpc>
            </a:pPr>
            <a:endParaRPr lang="he-IL" sz="3600" b="1" dirty="0">
              <a:cs typeface="David" panose="020E0502060401010101" pitchFamily="34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b="1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sz="3600" b="1" dirty="0" smtClean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lvl="1" indent="0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sz="32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8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76515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 fontScale="90000"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(Basic) Weekly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Structure in 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13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xmlns="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1474440"/>
              </p:ext>
            </p:extLst>
          </p:nvPr>
        </p:nvGraphicFramePr>
        <p:xfrm>
          <a:off x="1416426" y="2044130"/>
          <a:ext cx="9448798" cy="385535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4964"/>
                <a:gridCol w="1484964"/>
                <a:gridCol w="1484964"/>
                <a:gridCol w="1484964"/>
                <a:gridCol w="1484964"/>
                <a:gridCol w="20239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62930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Thursday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Wednesday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Tuesday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Monday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Sunday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Hour/Day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Self-Study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ct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2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3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8106">
                <a:tc>
                  <a:txBody>
                    <a:bodyPr/>
                    <a:lstStyle/>
                    <a:p>
                      <a:pPr algn="ctr" rtl="0"/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Until 15:00</a:t>
                      </a:r>
                      <a:endParaRPr lang="he-IL" sz="20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Team Hour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Subject</a:t>
                      </a:r>
                      <a:r>
                        <a:rPr lang="en-US" sz="20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T="45717" marB="45717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54488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573759"/>
          </a:xfrm>
        </p:spPr>
        <p:txBody>
          <a:bodyPr>
            <a:normAutofit fontScale="90000"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Important Dates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14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מציין מיקום תוכן 2">
            <a:extLst>
              <a:ext uri="{FF2B5EF4-FFF2-40B4-BE49-F238E27FC236}">
                <a16:creationId xmlns:a16="http://schemas.microsoft.com/office/drawing/2014/main" xmlns="" id="{6AEC9E78-5C2B-46F0-8349-182A54C071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7594605"/>
              </p:ext>
            </p:extLst>
          </p:nvPr>
        </p:nvGraphicFramePr>
        <p:xfrm>
          <a:off x="1090366" y="1599787"/>
          <a:ext cx="10011268" cy="429011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005634">
                  <a:extLst>
                    <a:ext uri="{9D8B030D-6E8A-4147-A177-3AD203B41FA5}">
                      <a16:colId xmlns:a16="http://schemas.microsoft.com/office/drawing/2014/main" xmlns="" val="2719444282"/>
                    </a:ext>
                  </a:extLst>
                </a:gridCol>
                <a:gridCol w="5005634">
                  <a:extLst>
                    <a:ext uri="{9D8B030D-6E8A-4147-A177-3AD203B41FA5}">
                      <a16:colId xmlns:a16="http://schemas.microsoft.com/office/drawing/2014/main" xmlns="" val="3005035414"/>
                    </a:ext>
                  </a:extLst>
                </a:gridCol>
              </a:tblGrid>
              <a:tr h="495269"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Vacations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r>
                        <a:rPr lang="en-US" sz="22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Tours and exercises</a:t>
                      </a: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9391442"/>
                  </a:ext>
                </a:extLst>
              </a:tr>
              <a:tr h="350590"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00000"/>
                        </a:lnSpc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Opening Day of Academic Year- 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September 2</a:t>
                      </a:r>
                      <a:r>
                        <a:rPr lang="en-US" sz="1800" b="1" baseline="300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nd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, 2019</a:t>
                      </a:r>
                      <a:endParaRPr lang="en-US" sz="1800" b="1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</a:pP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Rosh Hashana (New Year's Holiday)- 29.9-1.10.19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Europe Tour- 10-14.11.19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09829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Yom Kippur and Sukkot vacation- 8.10-22.10.19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North Tour- 26-28.11.19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94332471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Charismas vacation 25.12-01.01.20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South Tour- 17/19/12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7786827"/>
                  </a:ext>
                </a:extLst>
              </a:tr>
              <a:tr h="342547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</a:t>
                      </a:r>
                      <a:r>
                        <a:rPr lang="en-US" sz="18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study break </a:t>
                      </a: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16-23.2.20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First Strategic Experience- 15-16.1.20</a:t>
                      </a:r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7003452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Purim vacation-  March 10, 20.3.20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Judea and Samaria Tour- 28-30.1.20</a:t>
                      </a:r>
                      <a:endParaRPr lang="he-IL" sz="18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59206266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Second study break+ Passover Holiday- 5-19.4.20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Security Political Simulation- 11-13.2.20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86390103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Independence Day vacation- 28-30.4.20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Eastern Tour- 3-7.5.20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29230991"/>
                  </a:ext>
                </a:extLst>
              </a:tr>
              <a:tr h="350590"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Shavuot vacation- 28.5.20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00000"/>
                        </a:lnSpc>
                      </a:pPr>
                      <a:r>
                        <a:rPr lang="en-US" sz="18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US Tour- 14-25.6.20</a:t>
                      </a:r>
                      <a:endParaRPr lang="he-IL" sz="18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10441447"/>
                  </a:ext>
                </a:extLst>
              </a:tr>
              <a:tr h="503001"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INDC 47th Class Graduation Ceremony - July 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15</a:t>
                      </a:r>
                      <a:r>
                        <a:rPr lang="en-US" sz="1800" b="1" baseline="300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th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, </a:t>
                      </a:r>
                      <a:r>
                        <a:rPr lang="en-US" sz="1800" b="1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2020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he-IL" sz="18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0553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726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16" y="891846"/>
            <a:ext cx="9637776" cy="1430696"/>
          </a:xfrm>
        </p:spPr>
        <p:txBody>
          <a:bodyPr>
            <a:normAutofit/>
          </a:bodyPr>
          <a:lstStyle/>
          <a:p>
            <a:pPr algn="l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Looking forward…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15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xmlns="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910981" y="2012171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Setting personal goals for the year at the INDC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Planning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of vacations according to the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planned yearly schedule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farewell to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your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“home organizations”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(you are now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100% an  INDC participant)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Preparing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for effective time utilization during the year</a:t>
            </a: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5675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mtClean="0"/>
              <a:t> 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1933" y="916485"/>
            <a:ext cx="9637776" cy="1064715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2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Shape 88">
            <a:extLst>
              <a:ext uri="{FF2B5EF4-FFF2-40B4-BE49-F238E27FC236}">
                <a16:creationId xmlns:a16="http://schemas.microsoft.com/office/drawing/2014/main" xmlns="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945642" y="1882589"/>
            <a:ext cx="10255758" cy="444201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he-IL" sz="3200" dirty="0" smtClean="0"/>
              <a:t>  The Israel National Defense College </a:t>
            </a:r>
            <a:r>
              <a:rPr lang="en-US" altLang="he-IL" sz="3200" dirty="0"/>
              <a:t>is the highest </a:t>
            </a:r>
            <a:r>
              <a:rPr lang="en-US" altLang="he-IL" sz="3200" dirty="0" smtClean="0"/>
              <a:t>institution in </a:t>
            </a:r>
            <a:r>
              <a:rPr lang="en-US" altLang="he-IL" sz="3200" dirty="0"/>
              <a:t>the country, which trains senior </a:t>
            </a:r>
            <a:r>
              <a:rPr lang="en-US" altLang="he-IL" sz="3200" dirty="0" smtClean="0"/>
              <a:t>personnel </a:t>
            </a:r>
            <a:r>
              <a:rPr lang="en-US" altLang="he-IL" sz="3200" dirty="0"/>
              <a:t>in </a:t>
            </a:r>
            <a:r>
              <a:rPr lang="en-US" altLang="he-IL" sz="3200" dirty="0" smtClean="0"/>
              <a:t>the IDF and other </a:t>
            </a:r>
            <a:r>
              <a:rPr lang="en-US" altLang="he-IL" sz="3200" dirty="0"/>
              <a:t>security and government </a:t>
            </a:r>
            <a:r>
              <a:rPr lang="en-US" altLang="he-IL" sz="3200" dirty="0" smtClean="0"/>
              <a:t>institutes, </a:t>
            </a:r>
            <a:r>
              <a:rPr lang="en-US" altLang="he-IL" sz="3200" dirty="0"/>
              <a:t>for senior command and management positions</a:t>
            </a:r>
            <a:r>
              <a:rPr lang="en-US" altLang="he-IL" sz="3200" dirty="0" smtClean="0"/>
              <a:t>.</a:t>
            </a:r>
            <a:endParaRPr lang="en-US" altLang="he-IL" sz="3200" dirty="0"/>
          </a:p>
          <a:p>
            <a:pPr algn="just" rtl="0">
              <a:lnSpc>
                <a:spcPct val="160000"/>
              </a:lnSpc>
              <a:spcBef>
                <a:spcPts val="375"/>
              </a:spcBef>
              <a:buNone/>
            </a:pPr>
            <a:r>
              <a:rPr lang="en-US" alt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						Israeli </a:t>
            </a:r>
            <a:r>
              <a:rPr lang="en-US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government’s decision, </a:t>
            </a:r>
            <a:r>
              <a:rPr lang="en-US" altLang="he-IL" sz="22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23 May, </a:t>
            </a:r>
            <a:r>
              <a:rPr lang="en-US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1976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5048250"/>
            <a:ext cx="552608" cy="8399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09870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Goals of the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Academic Year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3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xmlns="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214" y="2628899"/>
            <a:ext cx="9745978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Gaining knowledge about Israeli national security and its 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various dimensions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, through learning and researching the components of national security. 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Analysis of the interrelationships between the various national security dimensions.</a:t>
            </a:r>
          </a:p>
          <a:p>
            <a:pPr marL="457200" indent="-457200" algn="l" rtl="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Developing thinking 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and 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analytical 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tools 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of understanding </a:t>
            </a:r>
            <a: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processes and leading them at the strategic level, 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in a way that allows dealing with </a:t>
            </a:r>
            <a:r>
              <a:rPr lang="en-US" altLang="he-IL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complex challenges in the field of national security</a:t>
            </a:r>
            <a:r>
              <a:rPr lang="en-US" altLang="he-IL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.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14" y="105959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141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960331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Learning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Fields in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INDC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4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xmlns="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307734893"/>
              </p:ext>
            </p:extLst>
          </p:nvPr>
        </p:nvGraphicFramePr>
        <p:xfrm>
          <a:off x="2648196" y="206923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229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Participant’s Mix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5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תרשים 21">
            <a:extLst>
              <a:ext uri="{FF2B5EF4-FFF2-40B4-BE49-F238E27FC236}">
                <a16:creationId xmlns:a16="http://schemas.microsoft.com/office/drawing/2014/main" xmlns="" id="{3E14BB67-BEC2-464C-A86E-4DAF1353FE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88420364"/>
              </p:ext>
            </p:extLst>
          </p:nvPr>
        </p:nvGraphicFramePr>
        <p:xfrm>
          <a:off x="2813879" y="2144463"/>
          <a:ext cx="6358761" cy="3638880"/>
        </p:xfrm>
        <a:graphic>
          <a:graphicData uri="http://schemas.openxmlformats.org/presentationml/2006/ole">
            <p:oleObj spid="_x0000_s4105" name="תרשים" r:id="rId3" imgW="6200775" imgH="3648253" progId="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9497" y="5280212"/>
            <a:ext cx="1095303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Military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39706" y="5192718"/>
            <a:ext cx="1500049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Security </a:t>
            </a:r>
            <a:r>
              <a:rPr lang="en-US" dirty="0" smtClean="0"/>
              <a:t>Organizations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58986" y="5289427"/>
            <a:ext cx="1961071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/>
              <a:t>Civil Organizations</a:t>
            </a:r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8271078" y="5285051"/>
            <a:ext cx="1500049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Internationals</a:t>
            </a:r>
            <a:endParaRPr lang="he-IL" dirty="0"/>
          </a:p>
        </p:txBody>
      </p:sp>
      <p:pic>
        <p:nvPicPr>
          <p:cNvPr id="18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1362" y="5362855"/>
            <a:ext cx="2381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821657"/>
            <a:ext cx="9637776" cy="822291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47th Class - 36 Participants</a:t>
            </a: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6</a:t>
            </a:fld>
            <a:endParaRPr lang="he-IL" b="1" dirty="0">
              <a:solidFill>
                <a:schemeClr val="tx1"/>
              </a:solidFill>
            </a:endParaRPr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xmlns="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54418945"/>
              </p:ext>
            </p:extLst>
          </p:nvPr>
        </p:nvGraphicFramePr>
        <p:xfrm>
          <a:off x="2755292" y="1552812"/>
          <a:ext cx="3912692" cy="42968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Quantity and Organizational Affiliation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14 IDF officers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Israeli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Police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3 Prime Minister’s office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 Ministry of Foreign Affairs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Electrical Company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Finance Ministry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Bank of Israel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Israel Lands Administration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</a:t>
                      </a: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Israel Atomic </a:t>
                      </a: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Energy Commission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 Ministry of Defense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Ministry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of Diaspora Affairs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/>
        </p:nvGraphicFramePr>
        <p:xfrm>
          <a:off x="6737471" y="1538818"/>
          <a:ext cx="2908179" cy="43285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908179"/>
              </a:tblGrid>
              <a:tr h="6137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International Officers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2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+mj-lt"/>
                          <a:cs typeface="David" panose="020E0502060401010101" pitchFamily="34" charset="-79"/>
                        </a:rPr>
                        <a:t>USA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Italy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Singapore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India</a:t>
                      </a:r>
                      <a:endParaRPr lang="he-IL" sz="1600" dirty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876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j-lt"/>
                          <a:cs typeface="David" panose="020E0502060401010101" pitchFamily="34" charset="-79"/>
                        </a:rPr>
                        <a:t>1 Germany</a:t>
                      </a:r>
                      <a:endParaRPr lang="he-IL" sz="1600" dirty="0" smtClean="0">
                        <a:latin typeface="+mj-lt"/>
                        <a:cs typeface="David" panose="020E0502060401010101" pitchFamily="34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algn="ctr" rtl="0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algn="ctr" rtl="0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  <a:tr h="35532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 rtl="0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Participants’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Roles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7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xmlns="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361927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Class </a:t>
            </a: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presidency</a:t>
            </a: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Note taker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Photographer</a:t>
            </a:r>
            <a:endParaRPr lang="en-US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Treasurer</a:t>
            </a: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5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836213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INDC 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Code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8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xmlns="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1054462" y="1673439"/>
            <a:ext cx="9133048" cy="423430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Rules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Dress </a:t>
            </a: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code and appearance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Cell phones</a:t>
            </a:r>
            <a:endParaRPr lang="en-US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In the </a:t>
            </a: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plenum: </a:t>
            </a: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Speaking </a:t>
            </a: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through</a:t>
            </a:r>
          </a:p>
          <a:p>
            <a:pPr algn="l" rtl="0">
              <a:lnSpc>
                <a:spcPct val="100000"/>
              </a:lnSpc>
              <a:buNone/>
            </a:pP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	</a:t>
            </a: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microphones</a:t>
            </a:r>
            <a:endParaRPr lang="en-US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Respecting each other's time</a:t>
            </a:r>
            <a:endParaRPr lang="en-US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Openness </a:t>
            </a:r>
            <a:endParaRPr lang="en-US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Absences</a:t>
            </a: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300" dirty="0">
                <a:latin typeface="Levenim MT" panose="02010502060101010101" pitchFamily="2" charset="-79"/>
                <a:cs typeface="Levenim MT" panose="02010502060101010101" pitchFamily="2" charset="-79"/>
              </a:rPr>
              <a:t>Academic </a:t>
            </a:r>
            <a:r>
              <a:rPr lang="en-US" altLang="he-IL" sz="23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writing ethics</a:t>
            </a:r>
            <a:endParaRPr lang="en-US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xmlns="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2301" y="2755902"/>
            <a:ext cx="4084304" cy="2722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3903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151381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Study Seasons 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1/4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b="1" smtClean="0">
                <a:solidFill>
                  <a:schemeClr val="tx1"/>
                </a:solidFill>
              </a:rPr>
              <a:pPr>
                <a:spcAft>
                  <a:spcPts val="600"/>
                </a:spcAft>
              </a:pPr>
              <a:t>9</a:t>
            </a:fld>
            <a:endParaRPr lang="he-IL" b="1" dirty="0">
              <a:solidFill>
                <a:schemeClr val="tx1"/>
              </a:solidFill>
            </a:endParaRPr>
          </a:p>
        </p:txBody>
      </p:sp>
      <p:sp>
        <p:nvSpPr>
          <p:cNvPr id="15" name="מציין מיקום תוכן 2">
            <a:extLst>
              <a:ext uri="{FF2B5EF4-FFF2-40B4-BE49-F238E27FC236}">
                <a16:creationId xmlns:a16="http://schemas.microsoft.com/office/drawing/2014/main" xmlns="" id="{DB12F009-1F6A-42CF-BA15-8F85F8596D58}"/>
              </a:ext>
            </a:extLst>
          </p:cNvPr>
          <p:cNvSpPr txBox="1">
            <a:spLocks/>
          </p:cNvSpPr>
          <p:nvPr/>
        </p:nvSpPr>
        <p:spPr>
          <a:xfrm>
            <a:off x="1257300" y="2534249"/>
            <a:ext cx="10287000" cy="40037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None/>
            </a:pPr>
            <a:r>
              <a:rPr lang="en-US" sz="2400" b="1" dirty="0">
                <a:cs typeface="David" panose="020E0502060401010101" pitchFamily="34" charset="-79"/>
              </a:rPr>
              <a:t>The Global Season:</a:t>
            </a:r>
            <a:r>
              <a:rPr lang="he-IL" sz="2400" dirty="0">
                <a:cs typeface="David" panose="020E0502060401010101" pitchFamily="34" charset="-79"/>
              </a:rPr>
              <a:t>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>
                <a:cs typeface="David" panose="020E0502060401010101" pitchFamily="34" charset="-79"/>
              </a:rPr>
              <a:t>Basic Concepts in National Security in the Global Aspect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Approaches and Schools of Thought in Political Science: </a:t>
            </a:r>
            <a:r>
              <a:rPr lang="en-US" altLang="he-IL" sz="2400" dirty="0">
                <a:cs typeface="David" panose="020E0502060401010101" pitchFamily="34" charset="-79"/>
              </a:rPr>
              <a:t>From the </a:t>
            </a:r>
            <a:r>
              <a:rPr lang="en-US" altLang="he-IL" sz="2400" dirty="0" smtClean="0">
                <a:cs typeface="David" panose="020E0502060401010101" pitchFamily="34" charset="-79"/>
              </a:rPr>
              <a:t>Greek </a:t>
            </a: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	Polis </a:t>
            </a:r>
            <a:r>
              <a:rPr lang="en-US" altLang="he-IL" sz="2400" dirty="0">
                <a:cs typeface="David" panose="020E0502060401010101" pitchFamily="34" charset="-79"/>
              </a:rPr>
              <a:t>to Globalization</a:t>
            </a:r>
            <a:endParaRPr lang="he-IL" alt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400" dirty="0" smtClean="0">
                <a:cs typeface="David" panose="020E0502060401010101" pitchFamily="34" charset="-79"/>
              </a:rPr>
              <a:t>3.    The Development </a:t>
            </a:r>
            <a:r>
              <a:rPr lang="en-US" altLang="he-IL" sz="2400" dirty="0">
                <a:cs typeface="David" panose="020E0502060401010101" pitchFamily="34" charset="-79"/>
              </a:rPr>
              <a:t>of </a:t>
            </a:r>
            <a:r>
              <a:rPr lang="en-US" altLang="he-IL" sz="2400" dirty="0" smtClean="0">
                <a:cs typeface="David" panose="020E0502060401010101" pitchFamily="34" charset="-79"/>
              </a:rPr>
              <a:t>Strategic </a:t>
            </a:r>
            <a:r>
              <a:rPr lang="en-US" altLang="he-IL" sz="2400" dirty="0">
                <a:cs typeface="David" panose="020E0502060401010101" pitchFamily="34" charset="-79"/>
              </a:rPr>
              <a:t>T</a:t>
            </a:r>
            <a:r>
              <a:rPr lang="en-US" altLang="he-IL" sz="2400" dirty="0" smtClean="0">
                <a:cs typeface="David" panose="020E0502060401010101" pitchFamily="34" charset="-79"/>
              </a:rPr>
              <a:t>hought</a:t>
            </a:r>
            <a:endParaRPr lang="he-IL" altLang="he-IL" sz="2400" dirty="0">
              <a:cs typeface="David" panose="020E0502060401010101" pitchFamily="34" charset="-79"/>
            </a:endParaRPr>
          </a:p>
          <a:p>
            <a:pPr marL="457200" indent="-457200" algn="l" rtl="0">
              <a:lnSpc>
                <a:spcPct val="150000"/>
              </a:lnSpc>
              <a:spcBef>
                <a:spcPts val="375"/>
              </a:spcBef>
              <a:buNone/>
              <a:defRPr/>
            </a:pPr>
            <a:r>
              <a:rPr lang="en-US" altLang="he-IL" sz="2400" b="1" dirty="0" smtClean="0">
                <a:solidFill>
                  <a:srgbClr val="0070C0"/>
                </a:solidFill>
                <a:cs typeface="David" panose="020E0502060401010101" pitchFamily="34" charset="-79"/>
              </a:rPr>
              <a:t>4.    Europe </a:t>
            </a:r>
            <a:r>
              <a:rPr lang="en-US" altLang="he-IL" sz="2400" b="1" dirty="0">
                <a:solidFill>
                  <a:srgbClr val="0070C0"/>
                </a:solidFill>
                <a:cs typeface="David" panose="020E0502060401010101" pitchFamily="34" charset="-79"/>
              </a:rPr>
              <a:t>seminar and study tour</a:t>
            </a:r>
            <a:endParaRPr lang="he-IL" altLang="he-IL" sz="2400" b="1" dirty="0">
              <a:solidFill>
                <a:srgbClr val="0070C0"/>
              </a:solidFill>
              <a:cs typeface="David" panose="020E0502060401010101" pitchFamily="34" charset="-79"/>
            </a:endParaRPr>
          </a:p>
        </p:txBody>
      </p:sp>
      <p:pic>
        <p:nvPicPr>
          <p:cNvPr id="9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164" y="4774348"/>
            <a:ext cx="682587" cy="103753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777281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9787</TotalTime>
  <Words>594</Words>
  <Application>Microsoft Office PowerPoint</Application>
  <PresentationFormat>מותאם אישית</PresentationFormat>
  <Paragraphs>156</Paragraphs>
  <Slides>15</Slides>
  <Notes>1</Notes>
  <HiddenSlides>0</HiddenSlides>
  <MMClips>0</MMClips>
  <ScaleCrop>false</ScaleCrop>
  <HeadingPairs>
    <vt:vector size="6" baseType="variant"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7" baseType="lpstr">
      <vt:lpstr>ערכת נושא Office</vt:lpstr>
      <vt:lpstr>תרשים</vt:lpstr>
      <vt:lpstr>Israel National Defense College</vt:lpstr>
      <vt:lpstr>The INDC</vt:lpstr>
      <vt:lpstr>Goals of the Academic Year</vt:lpstr>
      <vt:lpstr>Learning Fields in the INDC</vt:lpstr>
      <vt:lpstr>Participant’s Mix</vt:lpstr>
      <vt:lpstr>47th Class - 36 Participants</vt:lpstr>
      <vt:lpstr>Participants’ Roles</vt:lpstr>
      <vt:lpstr>INDC Code</vt:lpstr>
      <vt:lpstr>Study Seasons 1/4</vt:lpstr>
      <vt:lpstr>Study Seasons 2/4</vt:lpstr>
      <vt:lpstr>Study Seasons 3/4</vt:lpstr>
      <vt:lpstr>Study Seasons 4/4</vt:lpstr>
      <vt:lpstr>(Basic) Weekly Structure in the INDC</vt:lpstr>
      <vt:lpstr>Important Dates</vt:lpstr>
      <vt:lpstr>Looking forward…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u45414</cp:lastModifiedBy>
  <cp:revision>220</cp:revision>
  <cp:lastPrinted>2017-08-27T15:18:28Z</cp:lastPrinted>
  <dcterms:created xsi:type="dcterms:W3CDTF">2017-08-17T05:53:13Z</dcterms:created>
  <dcterms:modified xsi:type="dcterms:W3CDTF">2019-08-05T08:54:48Z</dcterms:modified>
</cp:coreProperties>
</file>