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06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032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5665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852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005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297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5481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856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442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930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698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909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585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838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875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78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238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045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65760" y="1970314"/>
            <a:ext cx="11521440" cy="3329581"/>
          </a:xfrm>
        </p:spPr>
        <p:txBody>
          <a:bodyPr/>
          <a:lstStyle/>
          <a:p>
            <a:pPr algn="ctr" rtl="0"/>
            <a:r>
              <a:rPr lang="en-US" sz="6200" b="1" dirty="0" smtClean="0"/>
              <a:t>Economic Seminar – INDC 46</a:t>
            </a:r>
            <a:r>
              <a:rPr lang="he-IL" b="1" dirty="0" smtClean="0"/>
              <a:t/>
            </a:r>
            <a:br>
              <a:rPr lang="he-IL" b="1" dirty="0" smtClean="0"/>
            </a:br>
            <a:r>
              <a:rPr lang="en-US" sz="4800" dirty="0" smtClean="0"/>
              <a:t>Cooperation </a:t>
            </a:r>
            <a:r>
              <a:rPr lang="en-US" sz="4800" dirty="0"/>
              <a:t>with:</a:t>
            </a:r>
            <a:br>
              <a:rPr lang="en-US" sz="4800" dirty="0"/>
            </a:br>
            <a:r>
              <a:rPr lang="en-US" sz="4800" dirty="0"/>
              <a:t>Aaron Institute for Economic Policy</a:t>
            </a:r>
            <a:r>
              <a:rPr lang="he-IL" sz="6000" dirty="0" smtClean="0"/>
              <a:t/>
            </a:r>
            <a:br>
              <a:rPr lang="he-IL" sz="6000" dirty="0" smtClean="0"/>
            </a:br>
            <a:r>
              <a:rPr lang="he-IL" sz="6000" dirty="0" smtClean="0"/>
              <a:t>11.6.2019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91140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608" y="1"/>
            <a:ext cx="9404723" cy="1724298"/>
          </a:xfrm>
        </p:spPr>
        <p:txBody>
          <a:bodyPr/>
          <a:lstStyle/>
          <a:p>
            <a:pPr algn="l" rtl="0"/>
            <a:r>
              <a:rPr lang="en-US" sz="3200" b="1" dirty="0"/>
              <a:t>Economic Seminar – INDC 46</a:t>
            </a:r>
            <a:r>
              <a:rPr lang="he-IL" sz="3200" b="1" dirty="0" smtClean="0"/>
              <a:t/>
            </a:r>
            <a:br>
              <a:rPr lang="he-IL" sz="3200" b="1" dirty="0" smtClean="0"/>
            </a:br>
            <a:r>
              <a:rPr lang="en-US" sz="3200" b="1" dirty="0"/>
              <a:t>Cooperation with:</a:t>
            </a:r>
            <a:br>
              <a:rPr lang="en-US" sz="3200" b="1" dirty="0"/>
            </a:br>
            <a:r>
              <a:rPr lang="en-US" sz="3200" b="1" dirty="0"/>
              <a:t>Aaron Institute for Economic Policy</a:t>
            </a:r>
            <a:endParaRPr lang="he-IL" sz="3200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302588"/>
              </p:ext>
            </p:extLst>
          </p:nvPr>
        </p:nvGraphicFramePr>
        <p:xfrm>
          <a:off x="1048070" y="1724299"/>
          <a:ext cx="9167084" cy="498520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727225">
                  <a:extLst>
                    <a:ext uri="{9D8B030D-6E8A-4147-A177-3AD203B41FA5}">
                      <a16:colId xmlns="" xmlns:a16="http://schemas.microsoft.com/office/drawing/2014/main" val="638297032"/>
                    </a:ext>
                  </a:extLst>
                </a:gridCol>
                <a:gridCol w="7439859">
                  <a:extLst>
                    <a:ext uri="{9D8B030D-6E8A-4147-A177-3AD203B41FA5}">
                      <a16:colId xmlns="" xmlns:a16="http://schemas.microsoft.com/office/drawing/2014/main" val="3816234120"/>
                    </a:ext>
                  </a:extLst>
                </a:gridCol>
              </a:tblGrid>
              <a:tr h="26756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Topic</a:t>
                      </a:r>
                      <a:endParaRPr lang="en-US" sz="16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49283269"/>
                  </a:ext>
                </a:extLst>
              </a:tr>
              <a:tr h="26756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+mj-lt"/>
                        </a:rPr>
                        <a:t>08:45-09:00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Opening – </a:t>
                      </a:r>
                      <a:r>
                        <a:rPr lang="en-US" sz="1600" b="1" dirty="0" smtClean="0">
                          <a:effectLst/>
                          <a:latin typeface="+mj-lt"/>
                        </a:rPr>
                        <a:t>MG </a:t>
                      </a:r>
                      <a:r>
                        <a:rPr lang="en-US" sz="1600" b="1" dirty="0" err="1" smtClean="0">
                          <a:effectLst/>
                          <a:latin typeface="+mj-lt"/>
                        </a:rPr>
                        <a:t>Itai</a:t>
                      </a:r>
                      <a:r>
                        <a:rPr lang="en-US" sz="16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dirty="0" err="1" smtClean="0">
                          <a:effectLst/>
                          <a:latin typeface="+mj-lt"/>
                        </a:rPr>
                        <a:t>Veruv</a:t>
                      </a:r>
                      <a:r>
                        <a:rPr lang="en-US" sz="16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+mj-lt"/>
                        </a:rPr>
                        <a:t>– Commandant of the Military Colleges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26571322"/>
                  </a:ext>
                </a:extLst>
              </a:tr>
              <a:tr h="53513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+mj-lt"/>
                        </a:rPr>
                        <a:t>09:00-10:00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Prof.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</a:rPr>
                        <a:t> Amir </a:t>
                      </a:r>
                      <a:r>
                        <a:rPr lang="en-US" sz="1600" b="1" baseline="0" dirty="0" err="1" smtClean="0">
                          <a:effectLst/>
                          <a:latin typeface="+mj-lt"/>
                        </a:rPr>
                        <a:t>Yaron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</a:rPr>
                        <a:t> – </a:t>
                      </a:r>
                      <a:r>
                        <a:rPr lang="en-US" sz="1600" b="0" baseline="0" dirty="0" smtClean="0">
                          <a:effectLst/>
                          <a:latin typeface="+mj-lt"/>
                        </a:rPr>
                        <a:t>Governor of the Bank of Israel</a:t>
                      </a:r>
                      <a:endParaRPr lang="en-US" sz="1600" b="0" dirty="0">
                        <a:effectLst/>
                        <a:latin typeface="+mj-lt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Subject:</a:t>
                      </a:r>
                      <a:r>
                        <a:rPr lang="en-US" sz="1600" baseline="0" dirty="0" smtClean="0">
                          <a:effectLst/>
                          <a:latin typeface="+mj-lt"/>
                        </a:rPr>
                        <a:t> Monetary policy and growth 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35221670"/>
                  </a:ext>
                </a:extLst>
              </a:tr>
              <a:tr h="26756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+mj-lt"/>
                        </a:rPr>
                        <a:t>10:00-10:30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Break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20090636"/>
                  </a:ext>
                </a:extLst>
              </a:tr>
              <a:tr h="107026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+mj-lt"/>
                        </a:rPr>
                        <a:t>10:30-11:45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Prof.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baseline="0" dirty="0" err="1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Zvi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 Eckstein </a:t>
                      </a:r>
                      <a:r>
                        <a:rPr lang="en-US" sz="1600" b="0" baseline="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– Dean of the </a:t>
                      </a:r>
                      <a:r>
                        <a:rPr lang="en-US" sz="1600" b="0" baseline="0" dirty="0" err="1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Tiomkin</a:t>
                      </a:r>
                      <a:r>
                        <a:rPr lang="en-US" sz="1600" b="0" baseline="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 School of Economics and Head of the Aaron Institute for Economic Policy, the Interdisciplinary Center, </a:t>
                      </a:r>
                      <a:r>
                        <a:rPr lang="en-US" sz="1600" b="0" baseline="0" dirty="0" err="1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Herzliya</a:t>
                      </a:r>
                      <a:r>
                        <a:rPr lang="en-US" sz="1600" b="0" baseline="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Subject: Employment policy, the housing market</a:t>
                      </a:r>
                      <a:endParaRPr lang="en-US" sz="1600" b="1" baseline="0" dirty="0" smtClean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6257687"/>
                  </a:ext>
                </a:extLst>
              </a:tr>
              <a:tr h="26756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+mj-lt"/>
                        </a:rPr>
                        <a:t>11:45-12:45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Lunch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38010857"/>
                  </a:ext>
                </a:extLst>
              </a:tr>
              <a:tr h="80269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+mj-lt"/>
                        </a:rPr>
                        <a:t>12:45-14:15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Prof.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</a:rPr>
                        <a:t> Omer </a:t>
                      </a:r>
                      <a:r>
                        <a:rPr lang="en-US" sz="1600" b="1" baseline="0" dirty="0" err="1" smtClean="0">
                          <a:effectLst/>
                          <a:latin typeface="+mj-lt"/>
                        </a:rPr>
                        <a:t>Moav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</a:rPr>
                        <a:t> – </a:t>
                      </a:r>
                      <a:r>
                        <a:rPr lang="en-US" sz="1600" b="0" baseline="0" dirty="0" smtClean="0">
                          <a:effectLst/>
                          <a:latin typeface="+mj-lt"/>
                        </a:rPr>
                        <a:t>The Interdisciplinary Center, </a:t>
                      </a:r>
                      <a:r>
                        <a:rPr lang="en-US" sz="1600" b="0" baseline="0" dirty="0" err="1" smtClean="0">
                          <a:effectLst/>
                          <a:latin typeface="+mj-lt"/>
                        </a:rPr>
                        <a:t>Herzliya</a:t>
                      </a:r>
                      <a:r>
                        <a:rPr lang="en-US" sz="1600" b="0" baseline="0" dirty="0" smtClean="0">
                          <a:effectLst/>
                          <a:latin typeface="+mj-lt"/>
                        </a:rPr>
                        <a:t>, and the University of Warwick</a:t>
                      </a: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Subject: Economic policy in Israel: ignorance and populism </a:t>
                      </a:r>
                      <a:endParaRPr lang="en-US" sz="1600" b="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24447010"/>
                  </a:ext>
                </a:extLst>
              </a:tr>
              <a:tr h="26756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+mj-lt"/>
                        </a:rPr>
                        <a:t>14:15-14:45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Break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26259902"/>
                  </a:ext>
                </a:extLst>
              </a:tr>
              <a:tr h="93125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+mj-lt"/>
                        </a:rPr>
                        <a:t>14:45-16:00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+mj-lt"/>
                        </a:rPr>
                        <a:t>Mr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</a:rPr>
                        <a:t> Ronen </a:t>
                      </a:r>
                      <a:r>
                        <a:rPr lang="en-US" sz="1600" b="1" baseline="0" dirty="0" err="1" smtClean="0">
                          <a:effectLst/>
                          <a:latin typeface="+mj-lt"/>
                        </a:rPr>
                        <a:t>Nir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</a:rPr>
                        <a:t> – </a:t>
                      </a:r>
                      <a:r>
                        <a:rPr lang="en-US" sz="1600" b="0" baseline="0" dirty="0" smtClean="0">
                          <a:effectLst/>
                          <a:latin typeface="+mj-lt"/>
                        </a:rPr>
                        <a:t>Managing partner at the Viola Ventures Capital Fund</a:t>
                      </a:r>
                      <a:endParaRPr lang="en-US" sz="1600" b="0" dirty="0">
                        <a:effectLst/>
                        <a:latin typeface="+mj-lt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Subject: High</a:t>
                      </a:r>
                      <a:r>
                        <a:rPr lang="en-US" sz="1600" baseline="0" dirty="0" smtClean="0">
                          <a:effectLst/>
                          <a:latin typeface="+mj-lt"/>
                        </a:rPr>
                        <a:t> Tech in Israel – Achievements, challenges and a projection of the future 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65177822"/>
                  </a:ext>
                </a:extLst>
              </a:tr>
              <a:tr h="26756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  <a:latin typeface="+mj-lt"/>
                        </a:rPr>
                        <a:t>16:00-16:15</a:t>
                      </a:r>
                      <a:endParaRPr lang="en-US" sz="16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Summary</a:t>
                      </a:r>
                      <a:r>
                        <a:rPr lang="en-US" sz="1600" b="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Dr. </a:t>
                      </a:r>
                      <a:r>
                        <a:rPr lang="en-US" sz="1600" b="1" baseline="0" dirty="0" err="1" smtClean="0">
                          <a:effectLst/>
                          <a:latin typeface="+mj-lt"/>
                          <a:ea typeface="+mn-ea"/>
                          <a:cs typeface="+mn-cs"/>
                        </a:rPr>
                        <a:t>Eyal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baseline="0" dirty="0" err="1" smtClean="0">
                          <a:effectLst/>
                          <a:latin typeface="+mj-lt"/>
                          <a:ea typeface="+mn-ea"/>
                          <a:cs typeface="+mn-cs"/>
                        </a:rPr>
                        <a:t>Argov</a:t>
                      </a:r>
                      <a:endParaRPr lang="en-US" sz="16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55580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67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">
  <a:themeElements>
    <a:clrScheme name="יונים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יונים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147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יונים</vt:lpstr>
      <vt:lpstr>Economic Seminar – INDC 46 Cooperation with: Aaron Institute for Economic Policy 11.6.2019</vt:lpstr>
      <vt:lpstr>Economic Seminar – INDC 46 Cooperation with: Aaron Institute for Economic Policy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יום עיון כלכלה - מב"ל מחזור מ"ו בשיתוף מכון אהרון למדיניות כלכלית 11.6.2019</dc:title>
  <dc:creator>u23974</dc:creator>
  <cp:lastModifiedBy>GOI</cp:lastModifiedBy>
  <cp:revision>9</cp:revision>
  <dcterms:created xsi:type="dcterms:W3CDTF">2019-06-10T04:19:06Z</dcterms:created>
  <dcterms:modified xsi:type="dcterms:W3CDTF">2019-06-10T06:22:11Z</dcterms:modified>
</cp:coreProperties>
</file>