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18"/>
  </p:notesMasterIdLst>
  <p:handoutMasterIdLst>
    <p:handoutMasterId r:id="rId19"/>
  </p:handoutMasterIdLst>
  <p:sldIdLst>
    <p:sldId id="281" r:id="rId2"/>
    <p:sldId id="304" r:id="rId3"/>
    <p:sldId id="300" r:id="rId4"/>
    <p:sldId id="301" r:id="rId5"/>
    <p:sldId id="30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</p:sldIdLst>
  <p:sldSz cx="12192000" cy="6858000"/>
  <p:notesSz cx="6724650" cy="977423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88361911-FD15-4D65-8685-E78478920410}">
          <p14:sldIdLst>
            <p14:sldId id="281"/>
            <p14:sldId id="304"/>
            <p14:sldId id="300"/>
            <p14:sldId id="301"/>
            <p14:sldId id="30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24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10000" y="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60DA66-B7D9-42F5-926F-396097891040}" type="datetimeFigureOut">
              <a:rPr lang="he-IL" smtClean="0"/>
              <a:t>ח'/אייר/תשע"ט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10000" y="928370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28370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A17077B-0692-49A8-9BAC-B2F88489A22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93681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10000" y="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B5865F6-FD1F-4896-8E15-31DB4CCB534F}" type="datetimeFigureOut">
              <a:rPr lang="he-IL" smtClean="0"/>
              <a:t>ח'/אייר/תשע"ט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3100" y="4703763"/>
            <a:ext cx="5378450" cy="38481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10000" y="928370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28370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F726074-C893-4052-BA0E-A6F8174F33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61256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667">
              <a:defRPr/>
            </a:pPr>
            <a:fld id="{33E7E1DC-B72E-4B5A-BCE7-07E2A958C45B}" type="slidenum">
              <a:rPr lang="he-IL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pPr defTabSz="913667">
                <a:defRPr/>
              </a:pPr>
              <a:t>1</a:t>
            </a:fld>
            <a:endParaRPr lang="he-IL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997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6367">
              <a:defRPr/>
            </a:pPr>
            <a:fld id="{33E7E1DC-B72E-4B5A-BCE7-07E2A958C45B}" type="slidenum">
              <a:rPr lang="he-IL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pPr defTabSz="926367">
                <a:defRPr/>
              </a:pPr>
              <a:t>16</a:t>
            </a:fld>
            <a:endParaRPr lang="he-IL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208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5339" indent="-225339">
              <a:buFontTx/>
              <a:buChar char="•"/>
            </a:pPr>
            <a:r>
              <a:rPr lang="he-IL" altLang="he-IL" sz="1400" b="1">
                <a:cs typeface="David" panose="020E0502060401010101" pitchFamily="34" charset="-79"/>
              </a:rPr>
              <a:t>מתפ"ש ארגון מיוחד, צבאי בהוותו שאחראי על מימוש מדיניות אזרחית.  </a:t>
            </a:r>
          </a:p>
          <a:p>
            <a:pPr marL="225339" indent="-225339"/>
            <a:endParaRPr lang="he-IL" altLang="he-IL" smtClean="0"/>
          </a:p>
        </p:txBody>
      </p:sp>
      <p:sp>
        <p:nvSpPr>
          <p:cNvPr id="2048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3277" indent="-289722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8888" indent="-231778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2443" indent="-231778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5998" indent="-231778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9553" indent="-2317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13108" indent="-2317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76663" indent="-2317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40218" indent="-2317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0EFDFE73-52B2-4BC4-B8E3-2A86B69E38B4}" type="slidenum">
              <a:rPr lang="he-IL" altLang="he-IL" smtClean="0">
                <a:latin typeface="Arial" panose="020B0604020202020204" pitchFamily="34" charset="0"/>
              </a:rPr>
              <a:pPr algn="l">
                <a:spcBef>
                  <a:spcPct val="0"/>
                </a:spcBef>
              </a:pPr>
              <a:t>2</a:t>
            </a:fld>
            <a:endParaRPr lang="he-IL" altLang="he-IL" smtClean="0">
              <a:latin typeface="Arial" panose="020B0604020202020204" pitchFamily="34" charset="0"/>
            </a:endParaRPr>
          </a:p>
        </p:txBody>
      </p:sp>
      <p:sp>
        <p:nvSpPr>
          <p:cNvPr id="20485" name="מציין מיקום של כותרת עליונה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3277" indent="-289722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8888" indent="-231778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2443" indent="-231778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5998" indent="-231778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9553" indent="-2317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13108" indent="-2317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76663" indent="-2317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40218" indent="-2317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smtClean="0">
                <a:latin typeface="Arial" panose="020B0604020202020204" pitchFamily="34" charset="0"/>
              </a:rPr>
              <a:t>UNCLASS</a:t>
            </a:r>
            <a:endParaRPr lang="he-IL" altLang="he-I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413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3898" indent="-453898">
              <a:buFontTx/>
              <a:buChar char="•"/>
            </a:pPr>
            <a:r>
              <a:rPr lang="he-IL" altLang="he-IL" sz="1400" b="1">
                <a:cs typeface="David" panose="020E0502060401010101" pitchFamily="34" charset="-79"/>
              </a:rPr>
              <a:t>ארגון שייחודו בעשייה המשולבת – אזרחית וצבאית </a:t>
            </a:r>
          </a:p>
          <a:p>
            <a:pPr marL="453898" indent="-453898">
              <a:buFontTx/>
              <a:buChar char="•"/>
            </a:pPr>
            <a:r>
              <a:rPr lang="he-IL" altLang="he-IL" sz="1400" b="1">
                <a:cs typeface="David" panose="020E0502060401010101" pitchFamily="34" charset="-79"/>
              </a:rPr>
              <a:t>כפיפות לדרג מדיני </a:t>
            </a:r>
          </a:p>
          <a:p>
            <a:pPr marL="453898" indent="-453898">
              <a:buFontTx/>
              <a:buChar char="•"/>
            </a:pPr>
            <a:r>
              <a:rPr lang="he-IL" altLang="he-IL" sz="1400" b="1">
                <a:cs typeface="David" panose="020E0502060401010101" pitchFamily="34" charset="-79"/>
              </a:rPr>
              <a:t>חיבור מהיר בין דרג מדיני לשטח</a:t>
            </a:r>
          </a:p>
          <a:p>
            <a:pPr marL="453898" indent="-453898"/>
            <a:endParaRPr lang="he-IL" altLang="he-IL" sz="1400" b="1">
              <a:cs typeface="David" panose="020E0502060401010101" pitchFamily="34" charset="-79"/>
            </a:endParaRPr>
          </a:p>
          <a:p>
            <a:pPr marL="453898" indent="-453898">
              <a:buFontTx/>
              <a:buChar char="•"/>
            </a:pPr>
            <a:endParaRPr lang="he-IL" altLang="he-IL" sz="1400" b="1">
              <a:cs typeface="David" panose="020E0502060401010101" pitchFamily="34" charset="-79"/>
            </a:endParaRPr>
          </a:p>
        </p:txBody>
      </p:sp>
      <p:sp>
        <p:nvSpPr>
          <p:cNvPr id="28676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3277" indent="-289722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8888" indent="-231778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2443" indent="-231778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5998" indent="-231778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9553" indent="-2317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13108" indent="-2317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76663" indent="-2317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40218" indent="-2317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93BDE102-F3D4-4572-8418-2D411CE83375}" type="slidenum">
              <a:rPr lang="he-IL" altLang="he-IL" smtClean="0">
                <a:latin typeface="Arial" panose="020B0604020202020204" pitchFamily="34" charset="0"/>
              </a:rPr>
              <a:pPr algn="l">
                <a:spcBef>
                  <a:spcPct val="0"/>
                </a:spcBef>
              </a:pPr>
              <a:t>3</a:t>
            </a:fld>
            <a:endParaRPr lang="he-IL" altLang="he-IL" smtClean="0">
              <a:latin typeface="Arial" panose="020B0604020202020204" pitchFamily="34" charset="0"/>
            </a:endParaRPr>
          </a:p>
        </p:txBody>
      </p:sp>
      <p:sp>
        <p:nvSpPr>
          <p:cNvPr id="28677" name="מציין מיקום של כותרת עליונה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3277" indent="-289722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8888" indent="-231778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2443" indent="-231778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5998" indent="-231778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9553" indent="-2317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13108" indent="-2317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76663" indent="-2317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40218" indent="-2317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smtClean="0">
                <a:latin typeface="Arial" panose="020B0604020202020204" pitchFamily="34" charset="0"/>
              </a:rPr>
              <a:t>UNCLASS</a:t>
            </a:r>
            <a:endParaRPr lang="he-IL" altLang="he-I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284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מציין מיקום של הערות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he-IL" dirty="0" smtClean="0"/>
              <a:t>עם ביסוס של שליטה אפקטיבית מלאה, עומדות למפקד הצבאי סמכויות נרחבות מכוח דיני התפיסה הלוחמתית. </a:t>
            </a:r>
          </a:p>
          <a:p>
            <a:pPr eaLnBrk="1" hangingPunct="1">
              <a:spcBef>
                <a:spcPct val="0"/>
              </a:spcBef>
              <a:defRPr/>
            </a:pPr>
            <a:endParaRPr lang="he-IL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he-IL" dirty="0" smtClean="0"/>
              <a:t>בהיבט הביטחוני, לדוגמה: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he-IL" dirty="0" smtClean="0"/>
              <a:t>-פינוי אוכלוסיה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he-IL" dirty="0" smtClean="0"/>
              <a:t>-אמצעי הגבלה מינהליים על תושבים מוגנים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he-IL" dirty="0" smtClean="0"/>
              <a:t>-הריסת רכוש פרטי</a:t>
            </a:r>
          </a:p>
          <a:p>
            <a:pPr eaLnBrk="1" hangingPunct="1">
              <a:spcBef>
                <a:spcPct val="0"/>
              </a:spcBef>
              <a:defRPr/>
            </a:pPr>
            <a:endParaRPr lang="he-IL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he-IL" dirty="0" smtClean="0"/>
              <a:t>בהיבט האזרחי, לדוגמה: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he-IL" dirty="0" smtClean="0"/>
              <a:t>-הפקעת רכוש פרטי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he-IL" dirty="0" smtClean="0"/>
              <a:t>-החרמת רכוש ציבורי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he-IL" dirty="0" smtClean="0"/>
              <a:t>-גביית מסים</a:t>
            </a:r>
          </a:p>
          <a:p>
            <a:pPr eaLnBrk="1" hangingPunct="1">
              <a:spcBef>
                <a:spcPct val="0"/>
              </a:spcBef>
              <a:defRPr/>
            </a:pPr>
            <a:endParaRPr lang="he-IL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he-IL" dirty="0" smtClean="0"/>
              <a:t>דיני התפיסה הלוחמתית אינם מחייב להטיל ממשל צבאי על שטח כבוש.</a:t>
            </a:r>
          </a:p>
          <a:p>
            <a:pPr eaLnBrk="1" hangingPunct="1">
              <a:spcBef>
                <a:spcPct val="0"/>
              </a:spcBef>
              <a:defRPr/>
            </a:pPr>
            <a:endParaRPr lang="he-IL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he-IL" dirty="0" smtClean="0"/>
              <a:t>אולם, סמכויות מסוימות שנמצאות בידי המפקד הצבאי דורשות הקמת מנגנון של ממשל לשם האפקטיביות וקיום אדמיניסטרציה תקינה. למשל, יצירה של בתי משפט צבאיים מחייבת חקיקת פרוצדורה פלילית, פרסומה ברבים ועוד. </a:t>
            </a:r>
          </a:p>
          <a:p>
            <a:pPr eaLnBrk="1" hangingPunct="1">
              <a:spcBef>
                <a:spcPct val="0"/>
              </a:spcBef>
              <a:defRPr/>
            </a:pPr>
            <a:endParaRPr lang="he-IL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he-IL" dirty="0" smtClean="0"/>
              <a:t>ביחס לרציונל המרכזי של תוכנית סלע עיטם, הוא מיטוט שלטון </a:t>
            </a:r>
            <a:r>
              <a:rPr lang="he-IL" dirty="0" err="1" smtClean="0"/>
              <a:t>החמא"ס</a:t>
            </a:r>
            <a:r>
              <a:rPr lang="he-IL" dirty="0" smtClean="0"/>
              <a:t>, הרי שיש להיערך </a:t>
            </a:r>
            <a:r>
              <a:rPr lang="he-IL" dirty="0" err="1" smtClean="0"/>
              <a:t>לדפ"א</a:t>
            </a:r>
            <a:r>
              <a:rPr lang="he-IL" dirty="0" smtClean="0"/>
              <a:t> מחמירה ביותר לפיה כלל האחריות על האוכלוסייה האזרחית ברצועה תיפול לידינו בהיעדר גורם אחר בשטח.</a:t>
            </a:r>
          </a:p>
          <a:p>
            <a:pPr eaLnBrk="1" hangingPunct="1">
              <a:spcBef>
                <a:spcPct val="0"/>
              </a:spcBef>
              <a:defRPr/>
            </a:pPr>
            <a:endParaRPr lang="he-IL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he-IL" dirty="0" smtClean="0"/>
              <a:t>קווים אדומים אפשריים להטלת ממשל צבאי בתרחיש סלע עיטם:</a:t>
            </a: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he-IL" dirty="0" smtClean="0"/>
              <a:t>קריסת המערכות המקומיות האזרחיות ברצועה (מנגנון הבריאות, חשמל, ביוב ומים ועוד).</a:t>
            </a: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he-IL" dirty="0" smtClean="0"/>
              <a:t>הפסקת פעילות הומניטארית של </a:t>
            </a:r>
            <a:r>
              <a:rPr lang="he-IL" dirty="0" err="1" smtClean="0"/>
              <a:t>הארב"לים</a:t>
            </a:r>
            <a:r>
              <a:rPr lang="he-IL" dirty="0" smtClean="0"/>
              <a:t> הפועלים ברצועה לאור הלחימה.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dirty="0" smtClean="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he-IL" dirty="0" smtClean="0"/>
          </a:p>
        </p:txBody>
      </p:sp>
      <p:sp>
        <p:nvSpPr>
          <p:cNvPr id="26628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3277" indent="-289722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8888" indent="-23177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2443" indent="-23177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5998" indent="-23177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49553" indent="-23177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3108" indent="-23177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76663" indent="-23177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0218" indent="-23177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30BC177-A33E-4943-8B18-5A7DFE5A6D8E}" type="slidenum">
              <a:rPr lang="he-IL" altLang="he-IL"/>
              <a:pPr eaLnBrk="1" hangingPunct="1"/>
              <a:t>5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972959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6367">
              <a:defRPr/>
            </a:pPr>
            <a:fld id="{33E7E1DC-B72E-4B5A-BCE7-07E2A958C45B}" type="slidenum">
              <a:rPr lang="he-IL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pPr defTabSz="926367">
                <a:defRPr/>
              </a:pPr>
              <a:t>6</a:t>
            </a:fld>
            <a:endParaRPr lang="he-IL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905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6367">
              <a:defRPr/>
            </a:pPr>
            <a:fld id="{33E7E1DC-B72E-4B5A-BCE7-07E2A958C45B}" type="slidenum">
              <a:rPr lang="he-IL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pPr defTabSz="926367">
                <a:defRPr/>
              </a:pPr>
              <a:t>9</a:t>
            </a:fld>
            <a:endParaRPr lang="he-IL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974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6367">
              <a:defRPr/>
            </a:pPr>
            <a:fld id="{33E7E1DC-B72E-4B5A-BCE7-07E2A958C45B}" type="slidenum">
              <a:rPr lang="he-IL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pPr defTabSz="926367">
                <a:defRPr/>
              </a:pPr>
              <a:t>11</a:t>
            </a:fld>
            <a:endParaRPr lang="he-IL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940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6367">
              <a:defRPr/>
            </a:pPr>
            <a:fld id="{33E7E1DC-B72E-4B5A-BCE7-07E2A958C45B}" type="slidenum">
              <a:rPr lang="he-IL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pPr defTabSz="926367">
                <a:defRPr/>
              </a:pPr>
              <a:t>13</a:t>
            </a:fld>
            <a:endParaRPr lang="he-IL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104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6367">
              <a:defRPr/>
            </a:pPr>
            <a:fld id="{33E7E1DC-B72E-4B5A-BCE7-07E2A958C45B}" type="slidenum">
              <a:rPr lang="he-IL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pPr defTabSz="926367">
                <a:defRPr/>
              </a:pPr>
              <a:t>15</a:t>
            </a:fld>
            <a:endParaRPr lang="he-IL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527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 b="1"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latin typeface="David" panose="020E0502060401010101" pitchFamily="34" charset="-79"/>
                <a:cs typeface="David" panose="020E0502060401010101" pitchFamily="34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84337" y="641516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AA4C-1E49-4D8B-9B6E-30414836D13B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4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84337" y="641516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AA4C-1E49-4D8B-9B6E-30414836D13B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93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84337" y="641516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AA4C-1E49-4D8B-9B6E-30414836D13B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393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067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7906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David" panose="020E0502060401010101" pitchFamily="34" charset="-79"/>
                <a:cs typeface="David" panose="020E0502060401010101" pitchFamily="34" charset="-79"/>
              </a:defRPr>
            </a:lvl1pPr>
            <a:lvl2pPr>
              <a:defRPr>
                <a:latin typeface="David" panose="020E0502060401010101" pitchFamily="34" charset="-79"/>
                <a:cs typeface="David" panose="020E0502060401010101" pitchFamily="34" charset="-79"/>
              </a:defRPr>
            </a:lvl2pPr>
            <a:lvl3pPr>
              <a:defRPr>
                <a:latin typeface="David" panose="020E0502060401010101" pitchFamily="34" charset="-79"/>
                <a:cs typeface="David" panose="020E0502060401010101" pitchFamily="34" charset="-79"/>
              </a:defRPr>
            </a:lvl3pPr>
            <a:lvl4pPr>
              <a:defRPr>
                <a:latin typeface="David" panose="020E0502060401010101" pitchFamily="34" charset="-79"/>
                <a:cs typeface="David" panose="020E0502060401010101" pitchFamily="34" charset="-79"/>
              </a:defRPr>
            </a:lvl4pPr>
            <a:lvl5pPr>
              <a:defRPr>
                <a:latin typeface="David" panose="020E0502060401010101" pitchFamily="34" charset="-79"/>
                <a:cs typeface="David" panose="020E0502060401010101" pitchFamily="34" charset="-79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84337" y="641516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AA4C-1E49-4D8B-9B6E-30414836D13B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58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84337" y="641516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AA4C-1E49-4D8B-9B6E-30414836D13B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401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84337" y="641516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AA4C-1E49-4D8B-9B6E-30414836D13B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85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84337" y="641516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AA4C-1E49-4D8B-9B6E-30414836D13B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849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84337" y="641516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AA4C-1E49-4D8B-9B6E-30414836D13B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732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AA4C-1E49-4D8B-9B6E-30414836D13B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019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84337" y="641516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AA4C-1E49-4D8B-9B6E-30414836D13B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50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84337" y="641516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AA4C-1E49-4D8B-9B6E-30414836D13B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107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תוצאת תמונה עבור ‪ page bottom border‬‏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="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8BDDE6A2-3708-4DC4-863F-76D287393F9D}"/>
              </a:ext>
            </a:extLst>
          </p:cNvPr>
          <p:cNvPicPr/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-9314" y="5694205"/>
            <a:ext cx="12201313" cy="1144905"/>
          </a:xfrm>
          <a:prstGeom prst="rect">
            <a:avLst/>
          </a:prstGeom>
          <a:noFill/>
          <a:ex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="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F013D32A-559B-4DD2-8ECA-2BE79BEF9B24}"/>
              </a:ext>
            </a:extLst>
          </p:cNvPr>
          <p:cNvSpPr txBox="1"/>
          <p:nvPr userDrawn="1"/>
        </p:nvSpPr>
        <p:spPr>
          <a:xfrm>
            <a:off x="10059608" y="6502776"/>
            <a:ext cx="2169221" cy="276999"/>
          </a:xfrm>
          <a:prstGeom prst="rect">
            <a:avLst/>
          </a:prstGeom>
          <a:noFill/>
        </p:spPr>
        <p:txBody>
          <a:bodyPr wrap="square" rtlCol="1" anchor="ctr" anchorCtr="1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www.cogat.mod.gov.il</a:t>
            </a:r>
            <a:endParaRPr lang="en-US" sz="10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="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29EB74D8-604C-4FC1-BC13-A528DE141376}"/>
              </a:ext>
            </a:extLst>
          </p:cNvPr>
          <p:cNvPicPr/>
          <p:nvPr userDrawn="1"/>
        </p:nvPicPr>
        <p:blipFill>
          <a:blip r:embed="rId1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9429" y="6505720"/>
            <a:ext cx="336000" cy="25200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="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E61B3791-E49E-4CEB-AD3D-778AD75E8166}"/>
              </a:ext>
            </a:extLst>
          </p:cNvPr>
          <p:cNvPicPr/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3608" y="6502775"/>
            <a:ext cx="336000" cy="252000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="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4E79A966-3AE7-4419-B670-CD6D722BC14B}"/>
              </a:ext>
            </a:extLst>
          </p:cNvPr>
          <p:cNvPicPr/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6519" y="6506990"/>
            <a:ext cx="336000" cy="252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24" y="6516680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fld id="{C94FAA4C-1E49-4D8B-9B6E-30414836D13B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 dirty="0">
              <a:solidFill>
                <a:prstClr val="white"/>
              </a:solidFill>
            </a:endParaRPr>
          </a:p>
        </p:txBody>
      </p:sp>
      <p:pic>
        <p:nvPicPr>
          <p:cNvPr id="13" name="תמונה 12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8204" y="66676"/>
            <a:ext cx="1536325" cy="859611"/>
          </a:xfrm>
          <a:prstGeom prst="rect">
            <a:avLst/>
          </a:prstGeom>
        </p:spPr>
      </p:pic>
      <p:sp>
        <p:nvSpPr>
          <p:cNvPr id="15" name="מלבן 14"/>
          <p:cNvSpPr>
            <a:spLocks noChangeAspect="1"/>
          </p:cNvSpPr>
          <p:nvPr userDrawn="1"/>
        </p:nvSpPr>
        <p:spPr>
          <a:xfrm>
            <a:off x="228600" y="2967914"/>
            <a:ext cx="6395152" cy="3597273"/>
          </a:xfrm>
          <a:prstGeom prst="rect">
            <a:avLst/>
          </a:prstGeom>
          <a:blipFill dpi="0" rotWithShape="1">
            <a:blip r:embed="rId21" cstate="print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5067300" y="82550"/>
            <a:ext cx="20574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400" b="1" dirty="0" smtClean="0"/>
              <a:t>FOUO</a:t>
            </a:r>
            <a:endParaRPr lang="he-IL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76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cid:ii_jepdaqoi1_1621e60b70602f07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cid:1675573a2f0d5e42f23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>
            <a:spLocks noChangeArrowheads="1"/>
          </p:cNvSpPr>
          <p:nvPr/>
        </p:nvSpPr>
        <p:spPr bwMode="auto">
          <a:xfrm>
            <a:off x="209491" y="532630"/>
            <a:ext cx="11895666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545663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4400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David" pitchFamily="2" charset="-79"/>
            </a:endParaRPr>
          </a:p>
          <a:p>
            <a:pPr algn="ctr" defTabSz="545663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David" pitchFamily="2" charset="-79"/>
              </a:rPr>
              <a:t>Presentation to RCDS</a:t>
            </a:r>
          </a:p>
          <a:p>
            <a:pPr algn="ctr" defTabSz="545663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David" pitchFamily="2" charset="-79"/>
              </a:rPr>
              <a:t>COL Sharon </a:t>
            </a:r>
            <a:r>
              <a:rPr lang="en-US" sz="4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David" pitchFamily="2" charset="-79"/>
              </a:rPr>
              <a:t>Biton</a:t>
            </a:r>
            <a:endParaRPr lang="en-US" sz="4400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David" pitchFamily="2" charset="-79"/>
            </a:endParaRPr>
          </a:p>
          <a:p>
            <a:pPr algn="ctr" defTabSz="545663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David" pitchFamily="2" charset="-79"/>
              </a:rPr>
              <a:t>Head of the Civil Affairs Department</a:t>
            </a:r>
            <a:endParaRPr lang="en-US" sz="2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David" pitchFamily="2" charset="-79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AA4C-1E49-4D8B-9B6E-30414836D13B}" type="slidenum">
              <a:rPr lang="he-IL" smtClean="0"/>
              <a:pPr/>
              <a:t>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3146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קבוצה 7"/>
          <p:cNvGrpSpPr/>
          <p:nvPr/>
        </p:nvGrpSpPr>
        <p:grpSpPr>
          <a:xfrm>
            <a:off x="8686326" y="3729669"/>
            <a:ext cx="2665118" cy="2519825"/>
            <a:chOff x="724931" y="3699967"/>
            <a:chExt cx="2665118" cy="2519825"/>
          </a:xfrm>
        </p:grpSpPr>
        <p:sp>
          <p:nvSpPr>
            <p:cNvPr id="30" name="מלבן 29"/>
            <p:cNvSpPr/>
            <p:nvPr/>
          </p:nvSpPr>
          <p:spPr>
            <a:xfrm>
              <a:off x="724931" y="5457277"/>
              <a:ext cx="2665118" cy="762515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>
                <a:defRPr/>
              </a:pPr>
              <a:r>
                <a:rPr lang="en-US" sz="20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Escalation of the ‘struggle for the land’</a:t>
              </a:r>
              <a:endParaRPr lang="he-IL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pic>
          <p:nvPicPr>
            <p:cNvPr id="28" name="תמונה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931" y="3699967"/>
              <a:ext cx="2665118" cy="17643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33" name="Picture 32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FBF25534-91AC-4C68-889E-AEBEBCB4C7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482" y="47879"/>
            <a:ext cx="1583464" cy="832592"/>
          </a:xfrm>
          <a:prstGeom prst="rect">
            <a:avLst/>
          </a:prstGeom>
        </p:spPr>
      </p:pic>
      <p:grpSp>
        <p:nvGrpSpPr>
          <p:cNvPr id="5" name="קבוצה 4"/>
          <p:cNvGrpSpPr/>
          <p:nvPr/>
        </p:nvGrpSpPr>
        <p:grpSpPr>
          <a:xfrm>
            <a:off x="951473" y="3969742"/>
            <a:ext cx="2890973" cy="2424575"/>
            <a:chOff x="914402" y="1257741"/>
            <a:chExt cx="3100040" cy="2743645"/>
          </a:xfrm>
        </p:grpSpPr>
        <p:pic>
          <p:nvPicPr>
            <p:cNvPr id="15378" name="Picture 18" descr="cid:ii_jepdaqoi1_1621e60b70602f07"/>
            <p:cNvPicPr>
              <a:picLocks noChangeAspect="1" noChangeArrowheads="1"/>
            </p:cNvPicPr>
            <p:nvPr/>
          </p:nvPicPr>
          <p:blipFill>
            <a:blip r:embed="rId4" r:link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2" y="1257741"/>
              <a:ext cx="3100040" cy="20223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מלבן 3"/>
            <p:cNvSpPr/>
            <p:nvPr/>
          </p:nvSpPr>
          <p:spPr>
            <a:xfrm>
              <a:off x="914402" y="3274276"/>
              <a:ext cx="3100040" cy="727110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>
                <a:defRPr/>
              </a:pPr>
              <a:r>
                <a:rPr lang="en-US" sz="20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Deepening of the crisis of US-PA relations</a:t>
              </a:r>
              <a:endParaRPr lang="he-IL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7" name="קבוצה 6"/>
          <p:cNvGrpSpPr/>
          <p:nvPr/>
        </p:nvGrpSpPr>
        <p:grpSpPr>
          <a:xfrm>
            <a:off x="8615836" y="1031247"/>
            <a:ext cx="2785037" cy="2594255"/>
            <a:chOff x="8569621" y="1359909"/>
            <a:chExt cx="2785037" cy="2594255"/>
          </a:xfrm>
        </p:grpSpPr>
        <p:pic>
          <p:nvPicPr>
            <p:cNvPr id="15387" name="תמונה 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9621" y="1359909"/>
              <a:ext cx="2785036" cy="18775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מלבן 20"/>
            <p:cNvSpPr/>
            <p:nvPr/>
          </p:nvSpPr>
          <p:spPr>
            <a:xfrm>
              <a:off x="8569622" y="3237472"/>
              <a:ext cx="2785036" cy="716692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>
                <a:defRPr/>
              </a:pPr>
              <a:r>
                <a:rPr lang="en-US" sz="20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Jerusalem as an area of friction</a:t>
              </a:r>
              <a:endParaRPr lang="he-IL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6" name="קבוצה 5"/>
          <p:cNvGrpSpPr/>
          <p:nvPr/>
        </p:nvGrpSpPr>
        <p:grpSpPr>
          <a:xfrm>
            <a:off x="4909080" y="4140742"/>
            <a:ext cx="2767164" cy="2253575"/>
            <a:chOff x="5165326" y="1059933"/>
            <a:chExt cx="2767164" cy="2253575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165326" y="1059933"/>
              <a:ext cx="2767164" cy="174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מלבן 34"/>
            <p:cNvSpPr/>
            <p:nvPr/>
          </p:nvSpPr>
          <p:spPr>
            <a:xfrm>
              <a:off x="5165326" y="2807041"/>
              <a:ext cx="2767164" cy="506467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>
                <a:defRPr/>
              </a:pPr>
              <a:r>
                <a:rPr lang="en-US" sz="20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Stable quality of life</a:t>
              </a:r>
              <a:endParaRPr lang="he-IL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10" name="קבוצה 9"/>
          <p:cNvGrpSpPr/>
          <p:nvPr/>
        </p:nvGrpSpPr>
        <p:grpSpPr>
          <a:xfrm>
            <a:off x="4900146" y="1031247"/>
            <a:ext cx="2785035" cy="3042087"/>
            <a:chOff x="8615838" y="3605080"/>
            <a:chExt cx="3308433" cy="3225552"/>
          </a:xfrm>
        </p:grpSpPr>
        <p:pic>
          <p:nvPicPr>
            <p:cNvPr id="2" name="תמונה 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0" t="1207" r="2280" b="3706"/>
            <a:stretch/>
          </p:blipFill>
          <p:spPr>
            <a:xfrm>
              <a:off x="8615838" y="3605080"/>
              <a:ext cx="3308432" cy="22745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מלבן 16"/>
            <p:cNvSpPr/>
            <p:nvPr/>
          </p:nvSpPr>
          <p:spPr>
            <a:xfrm>
              <a:off x="8615838" y="5878279"/>
              <a:ext cx="3308433" cy="952353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>
                <a:defRPr/>
              </a:pPr>
              <a:r>
                <a:rPr lang="en-US" sz="20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Intensification of economic and social protest</a:t>
              </a:r>
              <a:endParaRPr lang="he-IL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39" name="Rectangle 28">
            <a:extLst>
              <a:ext uri="{FF2B5EF4-FFF2-40B4-BE49-F238E27FC236}">
                <a16:creationId xmlns="" xmlns:a16="http://schemas.microsoft.com/office/drawing/2014/main" id="{FBD48E65-4FF9-49B4-AEEB-8742D5E95B20}"/>
              </a:ext>
            </a:extLst>
          </p:cNvPr>
          <p:cNvSpPr/>
          <p:nvPr/>
        </p:nvSpPr>
        <p:spPr>
          <a:xfrm>
            <a:off x="4925387" y="295696"/>
            <a:ext cx="24657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Main Trends</a:t>
            </a:r>
            <a:endParaRPr lang="he-IL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4" name="מלבן 23"/>
          <p:cNvSpPr/>
          <p:nvPr/>
        </p:nvSpPr>
        <p:spPr>
          <a:xfrm>
            <a:off x="964546" y="3043938"/>
            <a:ext cx="2785035" cy="62291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PA Fiscal situation </a:t>
            </a:r>
            <a:endParaRPr lang="he-IL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26" name="Picture 2" descr="imag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46" y="1031247"/>
            <a:ext cx="2785035" cy="200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4374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AA4C-1E49-4D8B-9B6E-30414836D13B}" type="slidenum">
              <a:rPr lang="he-IL" smtClean="0"/>
              <a:pPr/>
              <a:t>11</a:t>
            </a:fld>
            <a:endParaRPr lang="he-IL" dirty="0"/>
          </a:p>
        </p:txBody>
      </p:sp>
      <p:sp>
        <p:nvSpPr>
          <p:cNvPr id="15" name="Rectangle 28">
            <a:extLst>
              <a:ext uri="{FF2B5EF4-FFF2-40B4-BE49-F238E27FC236}">
                <a16:creationId xmlns="" xmlns:a16="http://schemas.microsoft.com/office/drawing/2014/main" id="{FBD48E65-4FF9-49B4-AEEB-8742D5E95B20}"/>
              </a:ext>
            </a:extLst>
          </p:cNvPr>
          <p:cNvSpPr/>
          <p:nvPr/>
        </p:nvSpPr>
        <p:spPr>
          <a:xfrm>
            <a:off x="4215955" y="394278"/>
            <a:ext cx="3810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Steps taken by Israel</a:t>
            </a:r>
            <a:endParaRPr lang="he-IL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2" name="קבוצה 1"/>
          <p:cNvGrpSpPr/>
          <p:nvPr/>
        </p:nvGrpSpPr>
        <p:grpSpPr>
          <a:xfrm>
            <a:off x="3956431" y="1266691"/>
            <a:ext cx="3078118" cy="3796376"/>
            <a:chOff x="513900" y="933360"/>
            <a:chExt cx="3078118" cy="3227753"/>
          </a:xfrm>
        </p:grpSpPr>
        <p:pic>
          <p:nvPicPr>
            <p:cNvPr id="5" name="Picture 2" descr="imag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00" y="933360"/>
              <a:ext cx="3078118" cy="230676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מלבן 17"/>
            <p:cNvSpPr/>
            <p:nvPr/>
          </p:nvSpPr>
          <p:spPr>
            <a:xfrm>
              <a:off x="513900" y="3240125"/>
              <a:ext cx="3078118" cy="920988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lnSpc>
                  <a:spcPct val="150000"/>
                </a:lnSpc>
              </a:pPr>
              <a:r>
                <a:rPr lang="en-US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David" pitchFamily="2" charset="-79"/>
                </a:rPr>
                <a:t> </a:t>
              </a:r>
              <a:r>
                <a:rPr lang="en-US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Promoting the Preservation of Correspondent Relationships</a:t>
              </a:r>
            </a:p>
          </p:txBody>
        </p:sp>
      </p:grpSp>
      <p:grpSp>
        <p:nvGrpSpPr>
          <p:cNvPr id="26" name="קבוצה 25"/>
          <p:cNvGrpSpPr/>
          <p:nvPr/>
        </p:nvGrpSpPr>
        <p:grpSpPr>
          <a:xfrm>
            <a:off x="116358" y="1301088"/>
            <a:ext cx="3513667" cy="3761979"/>
            <a:chOff x="4871915" y="2788700"/>
            <a:chExt cx="2203969" cy="2643437"/>
          </a:xfrm>
        </p:grpSpPr>
        <p:pic>
          <p:nvPicPr>
            <p:cNvPr id="4" name="Picture 6" descr="image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94"/>
            <a:stretch/>
          </p:blipFill>
          <p:spPr bwMode="auto">
            <a:xfrm>
              <a:off x="4871915" y="2788700"/>
              <a:ext cx="2203969" cy="170131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מלבן 20"/>
            <p:cNvSpPr/>
            <p:nvPr/>
          </p:nvSpPr>
          <p:spPr>
            <a:xfrm>
              <a:off x="4871915" y="4490018"/>
              <a:ext cx="2203969" cy="942119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lnSpc>
                  <a:spcPct val="150000"/>
                </a:lnSpc>
              </a:pPr>
              <a:r>
                <a:rPr lang="en-US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Promoting and Enabling Door 2 Door</a:t>
              </a:r>
            </a:p>
          </p:txBody>
        </p:sp>
      </p:grpSp>
      <p:grpSp>
        <p:nvGrpSpPr>
          <p:cNvPr id="31" name="קבוצה 30"/>
          <p:cNvGrpSpPr/>
          <p:nvPr/>
        </p:nvGrpSpPr>
        <p:grpSpPr>
          <a:xfrm>
            <a:off x="7569200" y="1085498"/>
            <a:ext cx="4269014" cy="5044369"/>
            <a:chOff x="5692138" y="1604434"/>
            <a:chExt cx="3447535" cy="4882863"/>
          </a:xfrm>
        </p:grpSpPr>
        <p:pic>
          <p:nvPicPr>
            <p:cNvPr id="12" name="Picture 4" descr="image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7985" y="1604434"/>
              <a:ext cx="2555839" cy="252209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מלבן 28"/>
            <p:cNvSpPr/>
            <p:nvPr/>
          </p:nvSpPr>
          <p:spPr>
            <a:xfrm>
              <a:off x="5692138" y="4126528"/>
              <a:ext cx="3447535" cy="2360769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lnSpc>
                  <a:spcPct val="150000"/>
                </a:lnSpc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Promoting and Enabling Palestinians to work in Israel </a:t>
              </a:r>
            </a:p>
            <a:p>
              <a:pPr algn="ctr" rtl="0">
                <a:lnSpc>
                  <a:spcPct val="150000"/>
                </a:lnSpc>
              </a:pPr>
              <a:r>
                <a:rPr lang="en-US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99,500 workers are currently employed in Israel (a record number since 2000).</a:t>
              </a:r>
            </a:p>
            <a:p>
              <a:pPr algn="ctr" rtl="0">
                <a:lnSpc>
                  <a:spcPct val="150000"/>
                </a:lnSpc>
              </a:pPr>
              <a:r>
                <a:rPr lang="en-US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Around 40,000 workers are currently employed in Industrial Zones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940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ציין מיקום של מספר שקופית 2"/>
          <p:cNvSpPr txBox="1">
            <a:spLocks/>
          </p:cNvSpPr>
          <p:nvPr/>
        </p:nvSpPr>
        <p:spPr>
          <a:xfrm>
            <a:off x="23224" y="6516680"/>
            <a:ext cx="838200" cy="365125"/>
          </a:xfrm>
          <a:prstGeom prst="rect">
            <a:avLst/>
          </a:prstGeom>
        </p:spPr>
        <p:txBody>
          <a:bodyPr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</a:t>
            </a:r>
          </a:p>
        </p:txBody>
      </p:sp>
      <p:grpSp>
        <p:nvGrpSpPr>
          <p:cNvPr id="3" name="קבוצה 2"/>
          <p:cNvGrpSpPr/>
          <p:nvPr/>
        </p:nvGrpSpPr>
        <p:grpSpPr>
          <a:xfrm>
            <a:off x="4445000" y="1426226"/>
            <a:ext cx="4014527" cy="3594506"/>
            <a:chOff x="4450350" y="2026700"/>
            <a:chExt cx="3935724" cy="3311419"/>
          </a:xfrm>
        </p:grpSpPr>
        <p:pic>
          <p:nvPicPr>
            <p:cNvPr id="7" name="Picture 2" descr="imag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350" y="2026700"/>
              <a:ext cx="3935724" cy="22116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מלבן 7"/>
            <p:cNvSpPr/>
            <p:nvPr/>
          </p:nvSpPr>
          <p:spPr>
            <a:xfrm>
              <a:off x="4450350" y="4238368"/>
              <a:ext cx="3935724" cy="1099751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en-US" sz="20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Increasing Allenby Terminals operating capabilities and </a:t>
              </a:r>
              <a:r>
                <a:rPr lang="en-US" sz="20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operating </a:t>
              </a:r>
              <a:r>
                <a:rPr lang="en-US" sz="20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hours</a:t>
              </a:r>
              <a:endParaRPr lang="he-IL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12" name="מלבן 11"/>
          <p:cNvSpPr/>
          <p:nvPr/>
        </p:nvSpPr>
        <p:spPr>
          <a:xfrm>
            <a:off x="8688571" y="4251610"/>
            <a:ext cx="3401829" cy="78753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Renovating the crossings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Rectangle 28">
            <a:extLst>
              <a:ext uri="{FF2B5EF4-FFF2-40B4-BE49-F238E27FC236}">
                <a16:creationId xmlns="" xmlns:a16="http://schemas.microsoft.com/office/drawing/2014/main" id="{FBD48E65-4FF9-49B4-AEEB-8742D5E95B20}"/>
              </a:ext>
            </a:extLst>
          </p:cNvPr>
          <p:cNvSpPr/>
          <p:nvPr/>
        </p:nvSpPr>
        <p:spPr>
          <a:xfrm>
            <a:off x="4215955" y="394278"/>
            <a:ext cx="3810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Steps taken by Israel</a:t>
            </a:r>
            <a:endParaRPr lang="he-IL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14" name="קבוצה 13"/>
          <p:cNvGrpSpPr/>
          <p:nvPr/>
        </p:nvGrpSpPr>
        <p:grpSpPr>
          <a:xfrm>
            <a:off x="541867" y="1407809"/>
            <a:ext cx="3674088" cy="3612923"/>
            <a:chOff x="8586834" y="2280981"/>
            <a:chExt cx="3008918" cy="3254600"/>
          </a:xfrm>
        </p:grpSpPr>
        <p:pic>
          <p:nvPicPr>
            <p:cNvPr id="15" name="Picture 2" descr="imag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9287" y="2280981"/>
              <a:ext cx="3006465" cy="231248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מלבן 15"/>
            <p:cNvSpPr/>
            <p:nvPr/>
          </p:nvSpPr>
          <p:spPr>
            <a:xfrm>
              <a:off x="8586834" y="4593462"/>
              <a:ext cx="3008918" cy="942119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lnSpc>
                  <a:spcPct val="150000"/>
                </a:lnSpc>
              </a:pPr>
              <a:r>
                <a:rPr lang="en-US" sz="2000" b="1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David" pitchFamily="2" charset="-79"/>
                </a:rPr>
                <a:t> </a:t>
              </a:r>
              <a:r>
                <a:rPr lang="en-US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Improving the Palestinian banking and financial system</a:t>
              </a:r>
            </a:p>
          </p:txBody>
        </p:sp>
      </p:grpSp>
      <p:pic>
        <p:nvPicPr>
          <p:cNvPr id="2050" name="Picture 2" descr="im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571" y="1426226"/>
            <a:ext cx="3401383" cy="282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77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>
            <a:spLocks noChangeArrowheads="1"/>
          </p:cNvSpPr>
          <p:nvPr/>
        </p:nvSpPr>
        <p:spPr bwMode="auto">
          <a:xfrm>
            <a:off x="224367" y="1819564"/>
            <a:ext cx="11895666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545663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Gaza</a:t>
            </a:r>
          </a:p>
          <a:p>
            <a:pPr algn="ctr" defTabSz="545663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David" pitchFamily="2" charset="-79"/>
              </a:rPr>
              <a:t> </a:t>
            </a:r>
            <a:endParaRPr lang="he-IL" sz="6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David" pitchFamily="2" charset="-79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AA4C-1E49-4D8B-9B6E-30414836D13B}" type="slidenum">
              <a:rPr lang="he-IL" smtClean="0"/>
              <a:pPr/>
              <a:t>13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6562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קבוצה 2"/>
          <p:cNvGrpSpPr/>
          <p:nvPr/>
        </p:nvGrpSpPr>
        <p:grpSpPr>
          <a:xfrm>
            <a:off x="8246535" y="3789693"/>
            <a:ext cx="2979328" cy="2475640"/>
            <a:chOff x="2849362" y="1967335"/>
            <a:chExt cx="2546239" cy="2356215"/>
          </a:xfrm>
        </p:grpSpPr>
        <p:sp>
          <p:nvSpPr>
            <p:cNvPr id="25" name="מלבן 24"/>
            <p:cNvSpPr/>
            <p:nvPr/>
          </p:nvSpPr>
          <p:spPr>
            <a:xfrm>
              <a:off x="2849362" y="3523450"/>
              <a:ext cx="2546239" cy="800100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>
                <a:defRPr/>
              </a:pPr>
              <a:r>
                <a:rPr lang="en-US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Economic and civil despair despite Qatari aid</a:t>
              </a:r>
              <a:endParaRPr lang="he-IL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pic>
          <p:nvPicPr>
            <p:cNvPr id="32" name="תמונה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9362" y="1967335"/>
              <a:ext cx="2546239" cy="15582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" name="קבוצה 1"/>
          <p:cNvGrpSpPr/>
          <p:nvPr/>
        </p:nvGrpSpPr>
        <p:grpSpPr>
          <a:xfrm>
            <a:off x="956734" y="1041400"/>
            <a:ext cx="3127834" cy="2132203"/>
            <a:chOff x="6676661" y="1791517"/>
            <a:chExt cx="2079684" cy="1929068"/>
          </a:xfrm>
        </p:grpSpPr>
        <p:sp>
          <p:nvSpPr>
            <p:cNvPr id="22" name="מלבן 21"/>
            <p:cNvSpPr/>
            <p:nvPr/>
          </p:nvSpPr>
          <p:spPr>
            <a:xfrm>
              <a:off x="6676664" y="2914135"/>
              <a:ext cx="2079681" cy="806450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>
                <a:defRPr/>
              </a:pPr>
              <a:r>
                <a:rPr lang="en-US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Freezing of reconciliation process</a:t>
              </a:r>
              <a:endParaRPr lang="he-IL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pic>
          <p:nvPicPr>
            <p:cNvPr id="18" name="תמונה 41" descr="cid:1675573a2f0d5e42f231"/>
            <p:cNvPicPr/>
            <p:nvPr/>
          </p:nvPicPr>
          <p:blipFill rotWithShape="1">
            <a:blip r:embed="rId3" r:link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6" t="6933" r="4565" b="7538"/>
            <a:stretch/>
          </p:blipFill>
          <p:spPr bwMode="auto">
            <a:xfrm>
              <a:off x="6676661" y="1791517"/>
              <a:ext cx="2079683" cy="11571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" name="קבוצה 3"/>
          <p:cNvGrpSpPr/>
          <p:nvPr/>
        </p:nvGrpSpPr>
        <p:grpSpPr>
          <a:xfrm>
            <a:off x="8246534" y="1041400"/>
            <a:ext cx="2979328" cy="2523025"/>
            <a:chOff x="1235677" y="2131484"/>
            <a:chExt cx="2459505" cy="2319890"/>
          </a:xfrm>
        </p:grpSpPr>
        <p:sp>
          <p:nvSpPr>
            <p:cNvPr id="24" name="מלבן 23"/>
            <p:cNvSpPr/>
            <p:nvPr/>
          </p:nvSpPr>
          <p:spPr>
            <a:xfrm>
              <a:off x="1235677" y="3657624"/>
              <a:ext cx="2459505" cy="793750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>
                <a:defRPr/>
              </a:pPr>
              <a:r>
                <a:rPr lang="en-US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Stabilization of the “Great March of Return”</a:t>
              </a:r>
              <a:endParaRPr lang="he-IL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pic>
          <p:nvPicPr>
            <p:cNvPr id="5" name="תמונה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9" t="4851" r="4104" b="5900"/>
            <a:stretch/>
          </p:blipFill>
          <p:spPr>
            <a:xfrm>
              <a:off x="1235677" y="2131484"/>
              <a:ext cx="2459505" cy="1526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9" name="קבוצה 8"/>
          <p:cNvGrpSpPr/>
          <p:nvPr/>
        </p:nvGrpSpPr>
        <p:grpSpPr>
          <a:xfrm>
            <a:off x="4743171" y="2253199"/>
            <a:ext cx="3173162" cy="2479668"/>
            <a:chOff x="1235675" y="2845242"/>
            <a:chExt cx="2941246" cy="2260236"/>
          </a:xfrm>
        </p:grpSpPr>
        <p:sp>
          <p:nvSpPr>
            <p:cNvPr id="23" name="מלבן 22"/>
            <p:cNvSpPr/>
            <p:nvPr/>
          </p:nvSpPr>
          <p:spPr>
            <a:xfrm>
              <a:off x="1235676" y="4610440"/>
              <a:ext cx="2941245" cy="495038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>
                <a:defRPr/>
              </a:pPr>
              <a:r>
                <a:rPr lang="en-US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Return to periodical </a:t>
              </a:r>
              <a:r>
                <a:rPr lang="en-US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escalations</a:t>
              </a:r>
              <a:endParaRPr lang="he-IL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pic>
          <p:nvPicPr>
            <p:cNvPr id="6" name="תמונה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9" t="4451" r="3107" b="4683"/>
            <a:stretch/>
          </p:blipFill>
          <p:spPr>
            <a:xfrm>
              <a:off x="1235675" y="2845242"/>
              <a:ext cx="2941246" cy="17793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1" name="קבוצה 10"/>
          <p:cNvGrpSpPr/>
          <p:nvPr/>
        </p:nvGrpSpPr>
        <p:grpSpPr>
          <a:xfrm>
            <a:off x="956734" y="3537666"/>
            <a:ext cx="3127830" cy="2608242"/>
            <a:chOff x="3173613" y="4783166"/>
            <a:chExt cx="2981854" cy="2598874"/>
          </a:xfrm>
        </p:grpSpPr>
        <p:sp>
          <p:nvSpPr>
            <p:cNvPr id="27" name="מלבן 26"/>
            <p:cNvSpPr/>
            <p:nvPr/>
          </p:nvSpPr>
          <p:spPr>
            <a:xfrm>
              <a:off x="3173614" y="6597815"/>
              <a:ext cx="2981853" cy="784225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>
                <a:defRPr/>
              </a:pPr>
              <a:r>
                <a:rPr lang="en-US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The Gaza Strip as an arena of regional struggle</a:t>
              </a:r>
              <a:endParaRPr lang="he-IL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pic>
          <p:nvPicPr>
            <p:cNvPr id="7" name="תמונה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3613" y="4783166"/>
              <a:ext cx="2981853" cy="18146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FBD48E65-4FF9-49B4-AEEB-8742D5E95B20}"/>
              </a:ext>
            </a:extLst>
          </p:cNvPr>
          <p:cNvSpPr/>
          <p:nvPr/>
        </p:nvSpPr>
        <p:spPr>
          <a:xfrm>
            <a:off x="4898387" y="464175"/>
            <a:ext cx="23278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Main trends</a:t>
            </a:r>
            <a:endParaRPr lang="he-IL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3" name="Picture 32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FBF25534-91AC-4C68-889E-AEBEBCB4C7A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482" y="47879"/>
            <a:ext cx="1583464" cy="83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284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AA4C-1E49-4D8B-9B6E-30414836D13B}" type="slidenum">
              <a:rPr lang="he-IL" smtClean="0"/>
              <a:pPr/>
              <a:t>15</a:t>
            </a:fld>
            <a:endParaRPr lang="he-IL" dirty="0"/>
          </a:p>
        </p:txBody>
      </p:sp>
      <p:sp>
        <p:nvSpPr>
          <p:cNvPr id="15" name="Rectangle 28">
            <a:extLst>
              <a:ext uri="{FF2B5EF4-FFF2-40B4-BE49-F238E27FC236}">
                <a16:creationId xmlns="" xmlns:a16="http://schemas.microsoft.com/office/drawing/2014/main" id="{FBD48E65-4FF9-49B4-AEEB-8742D5E95B20}"/>
              </a:ext>
            </a:extLst>
          </p:cNvPr>
          <p:cNvSpPr/>
          <p:nvPr/>
        </p:nvSpPr>
        <p:spPr>
          <a:xfrm>
            <a:off x="4301041" y="472121"/>
            <a:ext cx="3810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Steps taken by Israel</a:t>
            </a:r>
            <a:endParaRPr lang="he-IL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2" name="קבוצה 1"/>
          <p:cNvGrpSpPr/>
          <p:nvPr/>
        </p:nvGrpSpPr>
        <p:grpSpPr>
          <a:xfrm>
            <a:off x="4301041" y="1478170"/>
            <a:ext cx="3310467" cy="3498467"/>
            <a:chOff x="4984020" y="1423966"/>
            <a:chExt cx="2565958" cy="2302323"/>
          </a:xfrm>
        </p:grpSpPr>
        <p:pic>
          <p:nvPicPr>
            <p:cNvPr id="19" name="Picture 3" descr="imag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4020" y="1423966"/>
              <a:ext cx="2565957" cy="13435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מלבן 19"/>
            <p:cNvSpPr/>
            <p:nvPr/>
          </p:nvSpPr>
          <p:spPr>
            <a:xfrm>
              <a:off x="4984021" y="2754259"/>
              <a:ext cx="2565957" cy="972030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Expanding the Fishing Zone to </a:t>
              </a:r>
              <a:r>
                <a:rPr lang="en-US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15 </a:t>
              </a:r>
              <a:r>
                <a:rPr lang="en-US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Nautical Miles</a:t>
              </a:r>
            </a:p>
          </p:txBody>
        </p:sp>
      </p:grpSp>
      <p:grpSp>
        <p:nvGrpSpPr>
          <p:cNvPr id="7" name="קבוצה 6"/>
          <p:cNvGrpSpPr/>
          <p:nvPr/>
        </p:nvGrpSpPr>
        <p:grpSpPr>
          <a:xfrm>
            <a:off x="8228636" y="1478170"/>
            <a:ext cx="3653586" cy="3498468"/>
            <a:chOff x="5094265" y="3650152"/>
            <a:chExt cx="2674608" cy="2362512"/>
          </a:xfrm>
        </p:grpSpPr>
        <p:pic>
          <p:nvPicPr>
            <p:cNvPr id="1027" name="Picture 3" descr="imag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265" y="3650152"/>
              <a:ext cx="2674608" cy="150633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מלבן 26"/>
            <p:cNvSpPr/>
            <p:nvPr/>
          </p:nvSpPr>
          <p:spPr>
            <a:xfrm>
              <a:off x="5094265" y="5156483"/>
              <a:ext cx="2674608" cy="856181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Entrance of fuel to the power plant</a:t>
              </a:r>
            </a:p>
          </p:txBody>
        </p:sp>
      </p:grpSp>
      <p:grpSp>
        <p:nvGrpSpPr>
          <p:cNvPr id="9" name="קבוצה 8"/>
          <p:cNvGrpSpPr/>
          <p:nvPr/>
        </p:nvGrpSpPr>
        <p:grpSpPr>
          <a:xfrm>
            <a:off x="558799" y="1478169"/>
            <a:ext cx="3125113" cy="3498467"/>
            <a:chOff x="1397277" y="898722"/>
            <a:chExt cx="2537806" cy="2301678"/>
          </a:xfrm>
        </p:grpSpPr>
        <p:pic>
          <p:nvPicPr>
            <p:cNvPr id="1028" name="Picture 4" descr="image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7277" y="898722"/>
              <a:ext cx="2537805" cy="170421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מלבן 28"/>
            <p:cNvSpPr/>
            <p:nvPr/>
          </p:nvSpPr>
          <p:spPr>
            <a:xfrm>
              <a:off x="1397278" y="2602941"/>
              <a:ext cx="2537805" cy="597459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Aid to the medical sector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2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AA4C-1E49-4D8B-9B6E-30414836D13B}" type="slidenum">
              <a:rPr lang="he-IL" smtClean="0"/>
              <a:pPr/>
              <a:t>16</a:t>
            </a:fld>
            <a:endParaRPr lang="he-IL" dirty="0"/>
          </a:p>
        </p:txBody>
      </p:sp>
      <p:sp>
        <p:nvSpPr>
          <p:cNvPr id="15" name="Rectangle 28">
            <a:extLst>
              <a:ext uri="{FF2B5EF4-FFF2-40B4-BE49-F238E27FC236}">
                <a16:creationId xmlns="" xmlns:a16="http://schemas.microsoft.com/office/drawing/2014/main" id="{FBD48E65-4FF9-49B4-AEEB-8742D5E95B20}"/>
              </a:ext>
            </a:extLst>
          </p:cNvPr>
          <p:cNvSpPr/>
          <p:nvPr/>
        </p:nvSpPr>
        <p:spPr>
          <a:xfrm>
            <a:off x="4301041" y="472121"/>
            <a:ext cx="3810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Steps taken by Israel</a:t>
            </a:r>
            <a:endParaRPr lang="he-IL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4" name="קבוצה 3"/>
          <p:cNvGrpSpPr/>
          <p:nvPr/>
        </p:nvGrpSpPr>
        <p:grpSpPr>
          <a:xfrm>
            <a:off x="4419601" y="1750785"/>
            <a:ext cx="3202218" cy="3210682"/>
            <a:chOff x="8441228" y="1355802"/>
            <a:chExt cx="2212167" cy="2134092"/>
          </a:xfrm>
        </p:grpSpPr>
        <p:pic>
          <p:nvPicPr>
            <p:cNvPr id="18" name="תמונה 17">
              <a:extLst>
                <a:ext uri="{FF2B5EF4-FFF2-40B4-BE49-F238E27FC236}">
                  <a16:creationId xmlns="" xmlns:a16="http://schemas.microsoft.com/office/drawing/2014/main" id="{F56EDDCE-4BC2-4989-85AA-A01E0C225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41228" y="1355802"/>
              <a:ext cx="2212167" cy="12771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4" name="מלבן 23"/>
            <p:cNvSpPr/>
            <p:nvPr/>
          </p:nvSpPr>
          <p:spPr>
            <a:xfrm>
              <a:off x="8441228" y="2633713"/>
              <a:ext cx="2212167" cy="856181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Gaza Reconstruction Mechanism</a:t>
              </a:r>
            </a:p>
          </p:txBody>
        </p:sp>
      </p:grpSp>
      <p:grpSp>
        <p:nvGrpSpPr>
          <p:cNvPr id="6" name="קבוצה 5"/>
          <p:cNvGrpSpPr/>
          <p:nvPr/>
        </p:nvGrpSpPr>
        <p:grpSpPr>
          <a:xfrm>
            <a:off x="8195733" y="1684867"/>
            <a:ext cx="3462673" cy="3276600"/>
            <a:chOff x="9147608" y="3379385"/>
            <a:chExt cx="2223782" cy="2167291"/>
          </a:xfrm>
        </p:grpSpPr>
        <p:pic>
          <p:nvPicPr>
            <p:cNvPr id="1026" name="Picture 2" descr="imag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7608" y="3379385"/>
              <a:ext cx="2223782" cy="149878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מלבן 25"/>
            <p:cNvSpPr/>
            <p:nvPr/>
          </p:nvSpPr>
          <p:spPr>
            <a:xfrm>
              <a:off x="9147608" y="4853459"/>
              <a:ext cx="2223782" cy="693217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Opening of Crossings</a:t>
              </a:r>
            </a:p>
          </p:txBody>
        </p:sp>
      </p:grpSp>
      <p:grpSp>
        <p:nvGrpSpPr>
          <p:cNvPr id="8" name="קבוצה 7"/>
          <p:cNvGrpSpPr/>
          <p:nvPr/>
        </p:nvGrpSpPr>
        <p:grpSpPr>
          <a:xfrm>
            <a:off x="524934" y="1750785"/>
            <a:ext cx="3410316" cy="3210682"/>
            <a:chOff x="1179025" y="3666266"/>
            <a:chExt cx="2537805" cy="2017843"/>
          </a:xfrm>
        </p:grpSpPr>
        <p:pic>
          <p:nvPicPr>
            <p:cNvPr id="1029" name="Picture 5" descr="image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025" y="3666266"/>
              <a:ext cx="2537805" cy="14259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מלבן 27"/>
            <p:cNvSpPr/>
            <p:nvPr/>
          </p:nvSpPr>
          <p:spPr>
            <a:xfrm>
              <a:off x="1179025" y="5107661"/>
              <a:ext cx="2537805" cy="576448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en-US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Imports from </a:t>
              </a:r>
              <a:r>
                <a:rPr lang="en-US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Gaza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501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1523999" y="295289"/>
            <a:ext cx="9124421" cy="864096"/>
          </a:xfrm>
          <a:prstGeom prst="rect">
            <a:avLst/>
          </a:prstGeom>
        </p:spPr>
        <p:txBody>
          <a:bodyPr/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545663" rtl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David" pitchFamily="2" charset="-79"/>
              </a:rPr>
              <a:t>COGAT Mission Statement</a:t>
            </a:r>
            <a:endParaRPr lang="he-IL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David" pitchFamily="2" charset="-79"/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2267154" y="1282371"/>
            <a:ext cx="7722781" cy="155450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sz="2400" kern="0" dirty="0">
                <a:solidFill>
                  <a:schemeClr val="tx1"/>
                </a:solidFill>
                <a:cs typeface="Times New Roman" pitchFamily="18" charset="0"/>
              </a:rPr>
              <a:t>Guide and </a:t>
            </a:r>
            <a:r>
              <a:rPr lang="en-US" sz="2400" b="1" kern="0" dirty="0">
                <a:solidFill>
                  <a:schemeClr val="tx1"/>
                </a:solidFill>
                <a:cs typeface="Times New Roman" pitchFamily="18" charset="0"/>
              </a:rPr>
              <a:t>implement civil policy </a:t>
            </a:r>
            <a:r>
              <a:rPr lang="en-US" sz="2400" kern="0" dirty="0">
                <a:solidFill>
                  <a:schemeClr val="tx1"/>
                </a:solidFill>
                <a:cs typeface="Times New Roman" pitchFamily="18" charset="0"/>
              </a:rPr>
              <a:t>in coordination and cooperation with government ministries and the defense establishment</a:t>
            </a:r>
          </a:p>
        </p:txBody>
      </p:sp>
      <p:sp>
        <p:nvSpPr>
          <p:cNvPr id="6" name="מלבן מעוגל 5"/>
          <p:cNvSpPr/>
          <p:nvPr/>
        </p:nvSpPr>
        <p:spPr>
          <a:xfrm>
            <a:off x="2238389" y="4834040"/>
            <a:ext cx="7722781" cy="108012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sz="2400" kern="0" dirty="0">
                <a:solidFill>
                  <a:schemeClr val="tx1"/>
                </a:solidFill>
                <a:cs typeface="Times New Roman" pitchFamily="18" charset="0"/>
              </a:rPr>
              <a:t>Forming </a:t>
            </a:r>
            <a:r>
              <a:rPr lang="en-US" sz="2400" b="1" kern="0" dirty="0">
                <a:solidFill>
                  <a:schemeClr val="tx1"/>
                </a:solidFill>
                <a:cs typeface="Times New Roman" pitchFamily="18" charset="0"/>
              </a:rPr>
              <a:t>relationships</a:t>
            </a:r>
            <a:r>
              <a:rPr lang="en-US" sz="2400" kern="0" dirty="0">
                <a:solidFill>
                  <a:schemeClr val="tx1"/>
                </a:solidFill>
                <a:cs typeface="Times New Roman" pitchFamily="18" charset="0"/>
              </a:rPr>
              <a:t> with the PA and the international community.</a:t>
            </a:r>
          </a:p>
        </p:txBody>
      </p:sp>
      <p:sp>
        <p:nvSpPr>
          <p:cNvPr id="7" name="מלבן מעוגל 6"/>
          <p:cNvSpPr/>
          <p:nvPr/>
        </p:nvSpPr>
        <p:spPr>
          <a:xfrm>
            <a:off x="2246607" y="3213860"/>
            <a:ext cx="7722781" cy="124319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sz="2400" kern="0" dirty="0">
                <a:solidFill>
                  <a:schemeClr val="tx1"/>
                </a:solidFill>
                <a:cs typeface="Times New Roman" pitchFamily="18" charset="0"/>
              </a:rPr>
              <a:t>Functioning as the </a:t>
            </a:r>
            <a:r>
              <a:rPr lang="en-US" sz="2400" b="1" kern="0" dirty="0">
                <a:solidFill>
                  <a:schemeClr val="tx1"/>
                </a:solidFill>
                <a:cs typeface="Times New Roman" pitchFamily="18" charset="0"/>
              </a:rPr>
              <a:t>civil authority </a:t>
            </a:r>
            <a:r>
              <a:rPr lang="en-US" sz="2400" kern="0" dirty="0">
                <a:solidFill>
                  <a:schemeClr val="tx1"/>
                </a:solidFill>
                <a:cs typeface="Times New Roman" pitchFamily="18" charset="0"/>
              </a:rPr>
              <a:t>vis-à-vis the Palestinian population and Israeli settlements in Area C</a:t>
            </a:r>
            <a:endParaRPr lang="he-IL" sz="2400" kern="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247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Line 24"/>
          <p:cNvSpPr>
            <a:spLocks noChangeShapeType="1"/>
          </p:cNvSpPr>
          <p:nvPr/>
        </p:nvSpPr>
        <p:spPr bwMode="auto">
          <a:xfrm flipV="1">
            <a:off x="3647480" y="1958582"/>
            <a:ext cx="0" cy="792163"/>
          </a:xfrm>
          <a:prstGeom prst="line">
            <a:avLst/>
          </a:prstGeom>
          <a:noFill/>
          <a:ln w="25400" cmpd="sng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he-IL"/>
          </a:p>
        </p:txBody>
      </p:sp>
      <p:sp>
        <p:nvSpPr>
          <p:cNvPr id="35" name="Line 24"/>
          <p:cNvSpPr>
            <a:spLocks noChangeShapeType="1"/>
          </p:cNvSpPr>
          <p:nvPr/>
        </p:nvSpPr>
        <p:spPr bwMode="auto">
          <a:xfrm flipV="1">
            <a:off x="2063155" y="1958581"/>
            <a:ext cx="0" cy="719138"/>
          </a:xfrm>
          <a:prstGeom prst="line">
            <a:avLst/>
          </a:prstGeom>
          <a:noFill/>
          <a:ln w="25400" cmpd="sng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he-IL"/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>
            <a:off x="1225887" y="5633366"/>
            <a:ext cx="4762" cy="215900"/>
          </a:xfrm>
          <a:prstGeom prst="line">
            <a:avLst/>
          </a:prstGeom>
          <a:noFill/>
          <a:ln w="25400" cmpd="sng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11273" name="Line 19"/>
          <p:cNvSpPr>
            <a:spLocks noChangeShapeType="1"/>
          </p:cNvSpPr>
          <p:nvPr/>
        </p:nvSpPr>
        <p:spPr bwMode="auto">
          <a:xfrm flipV="1">
            <a:off x="1302087" y="3971002"/>
            <a:ext cx="6465987" cy="34404"/>
          </a:xfrm>
          <a:prstGeom prst="line">
            <a:avLst/>
          </a:prstGeom>
          <a:noFill/>
          <a:ln w="25400" cmpd="sng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11276" name="Line 24"/>
          <p:cNvSpPr>
            <a:spLocks noChangeShapeType="1"/>
          </p:cNvSpPr>
          <p:nvPr/>
        </p:nvSpPr>
        <p:spPr bwMode="auto">
          <a:xfrm>
            <a:off x="4131134" y="1649235"/>
            <a:ext cx="1261432" cy="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dash"/>
            <a:round/>
            <a:headEnd type="triangle"/>
            <a:tailEnd type="triangle"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he-IL"/>
          </a:p>
        </p:txBody>
      </p:sp>
      <p:sp>
        <p:nvSpPr>
          <p:cNvPr id="25" name="מלבן מעוגל 24"/>
          <p:cNvSpPr/>
          <p:nvPr/>
        </p:nvSpPr>
        <p:spPr>
          <a:xfrm>
            <a:off x="258578" y="4481213"/>
            <a:ext cx="1997414" cy="1214446"/>
          </a:xfrm>
          <a:prstGeom prst="roundRect">
            <a:avLst/>
          </a:prstGeom>
          <a:solidFill>
            <a:srgbClr val="355DA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  <a:ea typeface="Times New Roman" pitchFamily="18" charset="0"/>
                <a:cs typeface="David" pitchFamily="2" charset="-79"/>
              </a:rPr>
              <a:t>West Bank</a:t>
            </a:r>
          </a:p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  <a:ea typeface="Times New Roman" pitchFamily="18" charset="0"/>
                <a:cs typeface="David" pitchFamily="2" charset="-79"/>
              </a:rPr>
              <a:t>Civil Administration</a:t>
            </a:r>
            <a:endParaRPr lang="he-IL" b="1" dirty="0">
              <a:solidFill>
                <a:schemeClr val="bg1"/>
              </a:solidFill>
              <a:latin typeface="+mj-lt"/>
              <a:ea typeface="Times New Roman" pitchFamily="18" charset="0"/>
              <a:cs typeface="David" pitchFamily="2" charset="-79"/>
            </a:endParaRPr>
          </a:p>
        </p:txBody>
      </p:sp>
      <p:sp>
        <p:nvSpPr>
          <p:cNvPr id="26" name="מלבן מעוגל 25"/>
          <p:cNvSpPr/>
          <p:nvPr/>
        </p:nvSpPr>
        <p:spPr>
          <a:xfrm>
            <a:off x="5392566" y="1479468"/>
            <a:ext cx="2928958" cy="50006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David" pitchFamily="2" charset="-79"/>
              </a:rPr>
              <a:t>MG Head </a:t>
            </a:r>
            <a:r>
              <a:rPr lang="en-US" b="1" dirty="0">
                <a:solidFill>
                  <a:schemeClr val="bg1"/>
                </a:solidFill>
                <a:latin typeface="+mj-lt"/>
                <a:ea typeface="Times New Roman" pitchFamily="18" charset="0"/>
                <a:cs typeface="David" pitchFamily="2" charset="-79"/>
              </a:rPr>
              <a:t>of COGAT</a:t>
            </a:r>
            <a:endParaRPr lang="he-IL" b="1" dirty="0">
              <a:solidFill>
                <a:schemeClr val="bg1"/>
              </a:solidFill>
              <a:latin typeface="+mj-lt"/>
              <a:ea typeface="Times New Roman" pitchFamily="18" charset="0"/>
              <a:cs typeface="David" pitchFamily="2" charset="-79"/>
            </a:endParaRPr>
          </a:p>
        </p:txBody>
      </p:sp>
      <p:sp>
        <p:nvSpPr>
          <p:cNvPr id="27" name="מלבן מעוגל 26"/>
          <p:cNvSpPr/>
          <p:nvPr/>
        </p:nvSpPr>
        <p:spPr>
          <a:xfrm>
            <a:off x="1773679" y="1456069"/>
            <a:ext cx="2357454" cy="500066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David" pitchFamily="2" charset="-79"/>
              </a:rPr>
              <a:t>LG IDF </a:t>
            </a:r>
            <a:r>
              <a:rPr lang="en-US" b="1" dirty="0">
                <a:solidFill>
                  <a:schemeClr val="bg1"/>
                </a:solidFill>
                <a:latin typeface="+mj-lt"/>
                <a:ea typeface="Times New Roman" pitchFamily="18" charset="0"/>
                <a:cs typeface="David" pitchFamily="2" charset="-79"/>
              </a:rPr>
              <a:t>Chief of Staff</a:t>
            </a:r>
            <a:endParaRPr lang="he-IL" b="1" dirty="0">
              <a:solidFill>
                <a:schemeClr val="bg1"/>
              </a:solidFill>
              <a:latin typeface="+mj-lt"/>
              <a:ea typeface="Times New Roman" pitchFamily="18" charset="0"/>
              <a:cs typeface="David" pitchFamily="2" charset="-79"/>
            </a:endParaRPr>
          </a:p>
        </p:txBody>
      </p:sp>
      <p:sp>
        <p:nvSpPr>
          <p:cNvPr id="29" name="מלבן מעוגל 28"/>
          <p:cNvSpPr/>
          <p:nvPr/>
        </p:nvSpPr>
        <p:spPr>
          <a:xfrm>
            <a:off x="294074" y="5849366"/>
            <a:ext cx="1800200" cy="500066"/>
          </a:xfrm>
          <a:prstGeom prst="roundRect">
            <a:avLst/>
          </a:prstGeom>
          <a:solidFill>
            <a:srgbClr val="355DA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  <a:ea typeface="Times New Roman" pitchFamily="18" charset="0"/>
                <a:cs typeface="David" pitchFamily="2" charset="-79"/>
              </a:rPr>
              <a:t>8 D.C.L.</a:t>
            </a:r>
            <a:endParaRPr lang="he-IL" b="1" dirty="0">
              <a:solidFill>
                <a:schemeClr val="bg1"/>
              </a:solidFill>
              <a:latin typeface="+mj-lt"/>
              <a:ea typeface="Times New Roman" pitchFamily="18" charset="0"/>
              <a:cs typeface="David" pitchFamily="2" charset="-79"/>
            </a:endParaRPr>
          </a:p>
        </p:txBody>
      </p:sp>
      <p:sp>
        <p:nvSpPr>
          <p:cNvPr id="30" name="מלבן מעוגל 29"/>
          <p:cNvSpPr/>
          <p:nvPr/>
        </p:nvSpPr>
        <p:spPr>
          <a:xfrm>
            <a:off x="6938157" y="4418920"/>
            <a:ext cx="1712988" cy="1214446"/>
          </a:xfrm>
          <a:prstGeom prst="roundRect">
            <a:avLst/>
          </a:prstGeom>
          <a:solidFill>
            <a:srgbClr val="355DA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  <a:ea typeface="Times New Roman" pitchFamily="18" charset="0"/>
                <a:cs typeface="David" pitchFamily="2" charset="-79"/>
              </a:rPr>
              <a:t>Coordination and Liaison School</a:t>
            </a:r>
            <a:endParaRPr lang="he-IL" b="1" dirty="0">
              <a:solidFill>
                <a:schemeClr val="bg1"/>
              </a:solidFill>
              <a:latin typeface="+mj-lt"/>
              <a:ea typeface="Times New Roman" pitchFamily="18" charset="0"/>
              <a:cs typeface="David" pitchFamily="2" charset="-79"/>
            </a:endParaRPr>
          </a:p>
        </p:txBody>
      </p:sp>
      <p:sp>
        <p:nvSpPr>
          <p:cNvPr id="31" name="מלבן מעוגל 30"/>
          <p:cNvSpPr/>
          <p:nvPr/>
        </p:nvSpPr>
        <p:spPr>
          <a:xfrm>
            <a:off x="3788103" y="4414849"/>
            <a:ext cx="1806162" cy="1428760"/>
          </a:xfrm>
          <a:prstGeom prst="roundRect">
            <a:avLst/>
          </a:prstGeom>
          <a:solidFill>
            <a:srgbClr val="355DA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  <a:ea typeface="Times New Roman" pitchFamily="18" charset="0"/>
                <a:cs typeface="David" pitchFamily="2" charset="-79"/>
              </a:rPr>
              <a:t>Gaza Coordination &amp; Liaison Administration</a:t>
            </a:r>
            <a:endParaRPr lang="he-IL" b="1" dirty="0">
              <a:solidFill>
                <a:schemeClr val="bg1"/>
              </a:solidFill>
              <a:latin typeface="+mj-lt"/>
              <a:ea typeface="Times New Roman" pitchFamily="18" charset="0"/>
              <a:cs typeface="David" pitchFamily="2" charset="-79"/>
            </a:endParaRPr>
          </a:p>
        </p:txBody>
      </p:sp>
      <p:sp>
        <p:nvSpPr>
          <p:cNvPr id="21" name="מלבן מעוגל 20"/>
          <p:cNvSpPr/>
          <p:nvPr/>
        </p:nvSpPr>
        <p:spPr>
          <a:xfrm>
            <a:off x="3385600" y="2427686"/>
            <a:ext cx="1224136" cy="678974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  <a:ea typeface="Times New Roman" pitchFamily="18" charset="0"/>
                <a:cs typeface="David" pitchFamily="2" charset="-79"/>
              </a:rPr>
              <a:t>Southern Command</a:t>
            </a:r>
            <a:endParaRPr lang="he-IL" b="1" dirty="0">
              <a:solidFill>
                <a:schemeClr val="bg1"/>
              </a:solidFill>
              <a:latin typeface="+mj-lt"/>
              <a:ea typeface="Times New Roman" pitchFamily="18" charset="0"/>
              <a:cs typeface="David" pitchFamily="2" charset="-79"/>
            </a:endParaRPr>
          </a:p>
        </p:txBody>
      </p:sp>
      <p:sp>
        <p:nvSpPr>
          <p:cNvPr id="24" name="מלבן מעוגל 23"/>
          <p:cNvSpPr/>
          <p:nvPr/>
        </p:nvSpPr>
        <p:spPr>
          <a:xfrm>
            <a:off x="1674559" y="2421021"/>
            <a:ext cx="1252990" cy="689192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  <a:ea typeface="Times New Roman" pitchFamily="18" charset="0"/>
                <a:cs typeface="David" pitchFamily="2" charset="-79"/>
              </a:rPr>
              <a:t>Central Command</a:t>
            </a:r>
            <a:endParaRPr lang="he-IL" b="1" dirty="0">
              <a:solidFill>
                <a:schemeClr val="bg1"/>
              </a:solidFill>
              <a:latin typeface="+mj-lt"/>
              <a:ea typeface="Times New Roman" pitchFamily="18" charset="0"/>
              <a:cs typeface="David" pitchFamily="2" charset="-79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85107" y="5973538"/>
            <a:ext cx="4071938" cy="6461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1" eaLnBrk="1" hangingPunct="1">
              <a:defRPr/>
            </a:pPr>
            <a:r>
              <a:rPr lang="en-US" b="1" dirty="0"/>
              <a:t>3 Reserve units </a:t>
            </a:r>
            <a:r>
              <a:rPr lang="en-US" dirty="0" smtClean="0"/>
              <a:t>in the </a:t>
            </a:r>
            <a:r>
              <a:rPr lang="en-US" dirty="0"/>
              <a:t>Central, Southern and Northern </a:t>
            </a:r>
            <a:r>
              <a:rPr lang="en-US" dirty="0" smtClean="0"/>
              <a:t>Commands</a:t>
            </a:r>
            <a:endParaRPr lang="he-IL" dirty="0"/>
          </a:p>
        </p:txBody>
      </p:sp>
      <p:sp>
        <p:nvSpPr>
          <p:cNvPr id="32" name="כותרת 1"/>
          <p:cNvSpPr txBox="1">
            <a:spLocks/>
          </p:cNvSpPr>
          <p:nvPr/>
        </p:nvSpPr>
        <p:spPr>
          <a:xfrm>
            <a:off x="1841961" y="132878"/>
            <a:ext cx="9124421" cy="864096"/>
          </a:xfrm>
          <a:prstGeom prst="rect">
            <a:avLst/>
          </a:prstGeom>
        </p:spPr>
        <p:txBody>
          <a:bodyPr/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545663" rtl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David" pitchFamily="2" charset="-79"/>
              </a:rPr>
              <a:t>COGAT Structure</a:t>
            </a:r>
            <a:endParaRPr lang="he-IL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David" pitchFamily="2" charset="-79"/>
            </a:endParaRPr>
          </a:p>
        </p:txBody>
      </p:sp>
      <p:cxnSp>
        <p:nvCxnSpPr>
          <p:cNvPr id="3" name="מחבר ישר 2"/>
          <p:cNvCxnSpPr/>
          <p:nvPr/>
        </p:nvCxnSpPr>
        <p:spPr>
          <a:xfrm>
            <a:off x="1302087" y="4005406"/>
            <a:ext cx="0" cy="475807"/>
          </a:xfrm>
          <a:prstGeom prst="line">
            <a:avLst/>
          </a:prstGeom>
          <a:ln w="25400" cmpd="sng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Line 24"/>
          <p:cNvSpPr>
            <a:spLocks noChangeShapeType="1"/>
          </p:cNvSpPr>
          <p:nvPr/>
        </p:nvSpPr>
        <p:spPr bwMode="auto">
          <a:xfrm flipH="1" flipV="1">
            <a:off x="4676219" y="4005405"/>
            <a:ext cx="11195" cy="409443"/>
          </a:xfrm>
          <a:prstGeom prst="line">
            <a:avLst/>
          </a:prstGeom>
          <a:noFill/>
          <a:ln w="25400" cmpd="sng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he-IL"/>
          </a:p>
        </p:txBody>
      </p:sp>
      <p:sp>
        <p:nvSpPr>
          <p:cNvPr id="40" name="Line 24"/>
          <p:cNvSpPr>
            <a:spLocks noChangeShapeType="1"/>
          </p:cNvSpPr>
          <p:nvPr/>
        </p:nvSpPr>
        <p:spPr bwMode="auto">
          <a:xfrm flipH="1" flipV="1">
            <a:off x="7768074" y="3975074"/>
            <a:ext cx="3770" cy="439774"/>
          </a:xfrm>
          <a:prstGeom prst="line">
            <a:avLst/>
          </a:prstGeom>
          <a:noFill/>
          <a:ln w="25400" cmpd="sng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he-IL"/>
          </a:p>
        </p:txBody>
      </p:sp>
      <p:cxnSp>
        <p:nvCxnSpPr>
          <p:cNvPr id="5" name="מחבר ישר 4"/>
          <p:cNvCxnSpPr/>
          <p:nvPr/>
        </p:nvCxnSpPr>
        <p:spPr>
          <a:xfrm flipH="1">
            <a:off x="6372053" y="1956199"/>
            <a:ext cx="8570" cy="2025871"/>
          </a:xfrm>
          <a:prstGeom prst="line">
            <a:avLst/>
          </a:prstGeom>
          <a:ln w="25400" cmpd="sng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מלבן מעוגל 40"/>
          <p:cNvSpPr/>
          <p:nvPr/>
        </p:nvSpPr>
        <p:spPr>
          <a:xfrm>
            <a:off x="7265213" y="2213368"/>
            <a:ext cx="2928958" cy="50006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David" pitchFamily="2" charset="-79"/>
              </a:rPr>
              <a:t>COGAT HQ</a:t>
            </a:r>
            <a:endParaRPr lang="he-IL" b="1" dirty="0">
              <a:solidFill>
                <a:schemeClr val="bg1"/>
              </a:solidFill>
              <a:latin typeface="+mj-lt"/>
              <a:ea typeface="Times New Roman" pitchFamily="18" charset="0"/>
              <a:cs typeface="David" pitchFamily="2" charset="-79"/>
            </a:endParaRPr>
          </a:p>
        </p:txBody>
      </p:sp>
      <p:cxnSp>
        <p:nvCxnSpPr>
          <p:cNvPr id="9" name="מחבר מרפקי 8"/>
          <p:cNvCxnSpPr/>
          <p:nvPr/>
        </p:nvCxnSpPr>
        <p:spPr>
          <a:xfrm>
            <a:off x="5494326" y="1956135"/>
            <a:ext cx="1819693" cy="522561"/>
          </a:xfrm>
          <a:prstGeom prst="bentConnector3">
            <a:avLst/>
          </a:prstGeom>
          <a:ln w="25400" cmpd="sng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מלבן מעוגל 50"/>
          <p:cNvSpPr/>
          <p:nvPr/>
        </p:nvSpPr>
        <p:spPr>
          <a:xfrm>
            <a:off x="6626611" y="2843877"/>
            <a:ext cx="1382599" cy="37879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David" pitchFamily="2" charset="-79"/>
              </a:rPr>
              <a:t>Civil Affairs</a:t>
            </a:r>
            <a:endParaRPr lang="he-IL" b="1" dirty="0">
              <a:solidFill>
                <a:schemeClr val="bg1"/>
              </a:solidFill>
              <a:latin typeface="+mj-lt"/>
              <a:ea typeface="Times New Roman" pitchFamily="18" charset="0"/>
              <a:cs typeface="David" pitchFamily="2" charset="-79"/>
            </a:endParaRPr>
          </a:p>
        </p:txBody>
      </p:sp>
      <p:sp>
        <p:nvSpPr>
          <p:cNvPr id="52" name="מלבן מעוגל 51"/>
          <p:cNvSpPr/>
          <p:nvPr/>
        </p:nvSpPr>
        <p:spPr>
          <a:xfrm>
            <a:off x="8181581" y="2843877"/>
            <a:ext cx="1382599" cy="37879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David" pitchFamily="2" charset="-79"/>
              </a:rPr>
              <a:t>Operations</a:t>
            </a:r>
            <a:endParaRPr lang="he-IL" b="1" dirty="0">
              <a:solidFill>
                <a:schemeClr val="bg1"/>
              </a:solidFill>
              <a:latin typeface="+mj-lt"/>
              <a:ea typeface="Times New Roman" pitchFamily="18" charset="0"/>
              <a:cs typeface="David" pitchFamily="2" charset="-79"/>
            </a:endParaRPr>
          </a:p>
        </p:txBody>
      </p:sp>
      <p:sp>
        <p:nvSpPr>
          <p:cNvPr id="53" name="מלבן מעוגל 52"/>
          <p:cNvSpPr/>
          <p:nvPr/>
        </p:nvSpPr>
        <p:spPr>
          <a:xfrm>
            <a:off x="9736551" y="2843876"/>
            <a:ext cx="1502082" cy="37879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David" pitchFamily="2" charset="-79"/>
              </a:rPr>
              <a:t>Spokesperson</a:t>
            </a:r>
            <a:endParaRPr lang="he-IL" b="1" dirty="0">
              <a:solidFill>
                <a:schemeClr val="bg1"/>
              </a:solidFill>
              <a:latin typeface="+mj-lt"/>
              <a:ea typeface="Times New Roman" pitchFamily="18" charset="0"/>
              <a:cs typeface="David" pitchFamily="2" charset="-79"/>
            </a:endParaRPr>
          </a:p>
        </p:txBody>
      </p:sp>
      <p:grpSp>
        <p:nvGrpSpPr>
          <p:cNvPr id="56" name="קבוצה 55"/>
          <p:cNvGrpSpPr/>
          <p:nvPr/>
        </p:nvGrpSpPr>
        <p:grpSpPr>
          <a:xfrm>
            <a:off x="703957" y="2765617"/>
            <a:ext cx="871572" cy="1649231"/>
            <a:chOff x="819150" y="2279575"/>
            <a:chExt cx="871572" cy="1649231"/>
          </a:xfrm>
        </p:grpSpPr>
        <p:cxnSp>
          <p:nvCxnSpPr>
            <p:cNvPr id="49" name="מחבר ישר 48"/>
            <p:cNvCxnSpPr/>
            <p:nvPr/>
          </p:nvCxnSpPr>
          <p:spPr>
            <a:xfrm flipH="1">
              <a:off x="854363" y="2279575"/>
              <a:ext cx="836359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מחבר חץ ישר 54"/>
            <p:cNvCxnSpPr/>
            <p:nvPr/>
          </p:nvCxnSpPr>
          <p:spPr>
            <a:xfrm flipH="1">
              <a:off x="819150" y="2279575"/>
              <a:ext cx="9525" cy="1649231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קבוצה 62"/>
          <p:cNvGrpSpPr/>
          <p:nvPr/>
        </p:nvGrpSpPr>
        <p:grpSpPr>
          <a:xfrm flipH="1">
            <a:off x="4631715" y="2738539"/>
            <a:ext cx="654542" cy="1649231"/>
            <a:chOff x="819150" y="2279575"/>
            <a:chExt cx="855409" cy="1649231"/>
          </a:xfrm>
        </p:grpSpPr>
        <p:cxnSp>
          <p:nvCxnSpPr>
            <p:cNvPr id="64" name="מחבר ישר 63"/>
            <p:cNvCxnSpPr/>
            <p:nvPr/>
          </p:nvCxnSpPr>
          <p:spPr>
            <a:xfrm flipH="1">
              <a:off x="838200" y="2279575"/>
              <a:ext cx="836359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מחבר חץ ישר 64"/>
            <p:cNvCxnSpPr/>
            <p:nvPr/>
          </p:nvCxnSpPr>
          <p:spPr>
            <a:xfrm flipH="1">
              <a:off x="819150" y="2279575"/>
              <a:ext cx="9525" cy="1649231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Line 13"/>
          <p:cNvSpPr>
            <a:spLocks noChangeShapeType="1"/>
          </p:cNvSpPr>
          <p:nvPr/>
        </p:nvSpPr>
        <p:spPr bwMode="auto">
          <a:xfrm>
            <a:off x="6239443" y="986599"/>
            <a:ext cx="387168" cy="405665"/>
          </a:xfrm>
          <a:prstGeom prst="line">
            <a:avLst/>
          </a:prstGeom>
          <a:noFill/>
          <a:ln w="57150">
            <a:solidFill>
              <a:srgbClr val="3366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he-IL"/>
          </a:p>
        </p:txBody>
      </p:sp>
      <p:sp>
        <p:nvSpPr>
          <p:cNvPr id="37" name="Line 17"/>
          <p:cNvSpPr>
            <a:spLocks noChangeShapeType="1"/>
          </p:cNvSpPr>
          <p:nvPr/>
        </p:nvSpPr>
        <p:spPr bwMode="auto">
          <a:xfrm flipH="1">
            <a:off x="2606947" y="1006514"/>
            <a:ext cx="356320" cy="376210"/>
          </a:xfrm>
          <a:prstGeom prst="line">
            <a:avLst/>
          </a:prstGeom>
          <a:noFill/>
          <a:ln w="5715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pPr algn="r" rtl="1" eaLnBrk="1" hangingPunct="1">
              <a:defRPr/>
            </a:pPr>
            <a:endParaRPr lang="he-IL" dirty="0"/>
          </a:p>
        </p:txBody>
      </p:sp>
      <p:sp>
        <p:nvSpPr>
          <p:cNvPr id="39" name="מלבן מעוגל 38"/>
          <p:cNvSpPr/>
          <p:nvPr/>
        </p:nvSpPr>
        <p:spPr>
          <a:xfrm>
            <a:off x="3211740" y="823038"/>
            <a:ext cx="2928958" cy="50006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  <a:ea typeface="Times New Roman" pitchFamily="18" charset="0"/>
                <a:cs typeface="David" pitchFamily="2" charset="-79"/>
              </a:rPr>
              <a:t>Minister of Defense  </a:t>
            </a:r>
            <a:endParaRPr lang="he-IL" b="1" dirty="0">
              <a:solidFill>
                <a:schemeClr val="bg1"/>
              </a:solidFill>
              <a:latin typeface="+mj-lt"/>
              <a:ea typeface="Times New Roman" pitchFamily="18" charset="0"/>
              <a:cs typeface="Davi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76021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610783" y="177800"/>
            <a:ext cx="86058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45663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he-IL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David" pitchFamily="2" charset="-79"/>
              </a:rPr>
              <a:t>The Peace Process Between Israel and the </a:t>
            </a:r>
            <a:r>
              <a:rPr lang="en-US" altLang="he-IL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David" pitchFamily="2" charset="-79"/>
              </a:rPr>
              <a:t>Palestinians</a:t>
            </a:r>
            <a:endParaRPr lang="he-IL" altLang="he-IL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David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192" y="1569660"/>
            <a:ext cx="5248553" cy="475001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85750" lvl="2" indent="-285750"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Declaration of Principles (1993)</a:t>
            </a:r>
          </a:p>
          <a:p>
            <a:pPr marL="285750" lvl="2" indent="-285750"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Gaza-Jericho Agreement (1994)</a:t>
            </a:r>
          </a:p>
          <a:p>
            <a:pPr marL="285750" lvl="2" indent="-285750"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Interim Agreement (1995)</a:t>
            </a:r>
          </a:p>
          <a:p>
            <a:pPr marL="285750" lvl="2" indent="-285750"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Hebron Protocol (1997)</a:t>
            </a:r>
          </a:p>
          <a:p>
            <a:pPr marL="285750" lvl="2" indent="-285750"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Wye River Memorandum (1998)</a:t>
            </a:r>
          </a:p>
          <a:p>
            <a:pPr marL="285750" lvl="2" indent="-285750"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Sharm el-Sheikh Memorandum (1999)</a:t>
            </a:r>
          </a:p>
          <a:p>
            <a:pPr marL="285750" lvl="2" indent="-285750"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4317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מלבן 2"/>
          <p:cNvSpPr>
            <a:spLocks noChangeArrowheads="1"/>
          </p:cNvSpPr>
          <p:nvPr/>
        </p:nvSpPr>
        <p:spPr bwMode="auto">
          <a:xfrm>
            <a:off x="2595564" y="115889"/>
            <a:ext cx="7189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he-IL" sz="4000">
              <a:solidFill>
                <a:srgbClr val="000099"/>
              </a:solidFill>
              <a:latin typeface="Narkisim" panose="020E0502050101010101" pitchFamily="34" charset="-79"/>
              <a:cs typeface="David" panose="020E0502060401010101" pitchFamily="34" charset="-79"/>
            </a:endParaRPr>
          </a:p>
        </p:txBody>
      </p:sp>
      <p:sp>
        <p:nvSpPr>
          <p:cNvPr id="16387" name="מלבן 2"/>
          <p:cNvSpPr>
            <a:spLocks noChangeArrowheads="1"/>
          </p:cNvSpPr>
          <p:nvPr/>
        </p:nvSpPr>
        <p:spPr bwMode="auto">
          <a:xfrm>
            <a:off x="2063751" y="1468438"/>
            <a:ext cx="8461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he-IL" altLang="he-IL" sz="2800" b="0">
              <a:solidFill>
                <a:srgbClr val="0000FF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16389" name="מציין מיקום של מספר שקופית 3"/>
          <p:cNvSpPr txBox="1">
            <a:spLocks/>
          </p:cNvSpPr>
          <p:nvPr/>
        </p:nvSpPr>
        <p:spPr bwMode="auto">
          <a:xfrm>
            <a:off x="8499475" y="642778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 sz="1400"/>
          </a:p>
        </p:txBody>
      </p:sp>
      <p:graphicFrame>
        <p:nvGraphicFramePr>
          <p:cNvPr id="8" name="מציין מיקום תוכן 4"/>
          <p:cNvGraphicFramePr>
            <a:graphicFrameLocks/>
          </p:cNvGraphicFramePr>
          <p:nvPr>
            <p:extLst/>
          </p:nvPr>
        </p:nvGraphicFramePr>
        <p:xfrm>
          <a:off x="1536700" y="1242207"/>
          <a:ext cx="8897145" cy="3742146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1917506"/>
                <a:gridCol w="2531067"/>
                <a:gridCol w="2461022"/>
                <a:gridCol w="1987550"/>
              </a:tblGrid>
              <a:tr h="590329"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he-IL" sz="2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he-IL" sz="2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he-IL" sz="2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 rtl="0"/>
                      <a:endParaRPr lang="he-IL" sz="2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679660"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Israeli</a:t>
                      </a:r>
                      <a:endParaRPr lang="he-IL" sz="2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Israeli </a:t>
                      </a:r>
                      <a:endParaRPr lang="he-IL" sz="2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Palestinian</a:t>
                      </a:r>
                      <a:r>
                        <a:rPr lang="en-US" sz="2800" b="0" cap="none" spc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he-IL" sz="2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Security </a:t>
                      </a:r>
                      <a:endParaRPr lang="he-IL" sz="2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362483"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Israeli </a:t>
                      </a:r>
                      <a:endParaRPr lang="he-IL" sz="2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Palestinian</a:t>
                      </a:r>
                      <a:r>
                        <a:rPr lang="en-US" sz="2800" b="0" cap="none" spc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he-IL" sz="2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Palestinian</a:t>
                      </a:r>
                      <a:endParaRPr lang="he-IL" sz="2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Public Order</a:t>
                      </a:r>
                      <a:endParaRPr lang="he-IL" sz="2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582397"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Israeli </a:t>
                      </a:r>
                      <a:endParaRPr lang="he-IL" sz="2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Israeli </a:t>
                      </a:r>
                      <a:endParaRPr lang="he-IL" sz="2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Israeli </a:t>
                      </a:r>
                      <a:endParaRPr lang="he-IL" sz="2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Energy</a:t>
                      </a:r>
                      <a:endParaRPr lang="he-IL" sz="2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362483"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Israeli </a:t>
                      </a:r>
                      <a:endParaRPr lang="he-IL" sz="2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Israeli </a:t>
                      </a:r>
                      <a:endParaRPr lang="he-IL" sz="2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Israeli </a:t>
                      </a:r>
                      <a:endParaRPr lang="he-IL" sz="2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Water / Sewage</a:t>
                      </a:r>
                      <a:endParaRPr lang="he-IL" sz="2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</a:tbl>
          </a:graphicData>
        </a:graphic>
      </p:graphicFrame>
      <p:sp>
        <p:nvSpPr>
          <p:cNvPr id="16413" name="TextBox 5"/>
          <p:cNvSpPr txBox="1">
            <a:spLocks noChangeArrowheads="1"/>
          </p:cNvSpPr>
          <p:nvPr/>
        </p:nvSpPr>
        <p:spPr bwMode="auto">
          <a:xfrm>
            <a:off x="1069975" y="202477"/>
            <a:ext cx="96393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algn="ctr" defTabSz="545663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he-IL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David" pitchFamily="2" charset="-79"/>
              </a:rPr>
              <a:t>Security Public Order and Infrastructure affairs</a:t>
            </a:r>
            <a:endParaRPr lang="en-US" altLang="he-IL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David" pitchFamily="2" charset="-79"/>
            </a:endParaRPr>
          </a:p>
          <a:p>
            <a:pPr algn="l" rtl="0" eaLnBrk="1" hangingPunct="1"/>
            <a:endParaRPr lang="he-IL" altLang="he-I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14" name="TextBox 6"/>
          <p:cNvSpPr txBox="1">
            <a:spLocks noChangeArrowheads="1"/>
          </p:cNvSpPr>
          <p:nvPr/>
        </p:nvSpPr>
        <p:spPr bwMode="auto">
          <a:xfrm>
            <a:off x="1738314" y="5011341"/>
            <a:ext cx="961548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buFont typeface="Arial" panose="020B0604020202020204" pitchFamily="34" charset="0"/>
              <a:buChar char="•"/>
            </a:pPr>
            <a:endParaRPr lang="en-US" altLang="he-IL" dirty="0">
              <a:latin typeface="Calibri" panose="020F0502020204030204" pitchFamily="34" charset="0"/>
            </a:endParaRPr>
          </a:p>
          <a:p>
            <a:pPr algn="l" rtl="0" eaLnBrk="1" hangingPunct="1"/>
            <a:r>
              <a:rPr lang="en-US" altLang="he-IL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he-I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Israel maintains responsibility for overall security of Israelis</a:t>
            </a:r>
          </a:p>
          <a:p>
            <a:pPr algn="l" rtl="0" eaLnBrk="1" hangingPunct="1"/>
            <a:r>
              <a:rPr lang="en-US" altLang="he-IL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he-I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Israel has overriding responsibility for security in Area B </a:t>
            </a:r>
          </a:p>
          <a:p>
            <a:pPr algn="l" rtl="0" eaLnBrk="1" hangingPunct="1">
              <a:buFont typeface="Arial" panose="020B0604020202020204" pitchFamily="34" charset="0"/>
              <a:buChar char="•"/>
            </a:pPr>
            <a:endParaRPr lang="he-IL" altLang="he-I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9254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>
            <a:spLocks noChangeArrowheads="1"/>
          </p:cNvSpPr>
          <p:nvPr/>
        </p:nvSpPr>
        <p:spPr bwMode="auto">
          <a:xfrm>
            <a:off x="148167" y="634230"/>
            <a:ext cx="11895666" cy="285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545663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5400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David" pitchFamily="2" charset="-79"/>
            </a:endParaRPr>
          </a:p>
          <a:p>
            <a:pPr algn="ctr" defTabSz="545663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David" pitchFamily="2" charset="-79"/>
              </a:rPr>
              <a:t/>
            </a:r>
            <a:br>
              <a:rPr lang="en-US" sz="1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David" pitchFamily="2" charset="-79"/>
              </a:rPr>
            </a:br>
            <a:r>
              <a:rPr lang="en-US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COGAT’s Situation Assessment</a:t>
            </a:r>
            <a:endParaRPr lang="he-IL" sz="6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David" pitchFamily="2" charset="-79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AA4C-1E49-4D8B-9B6E-30414836D13B}" type="slidenum">
              <a:rPr lang="he-IL" smtClean="0"/>
              <a:pPr/>
              <a:t>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5663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7525" y="286495"/>
            <a:ext cx="9124421" cy="864096"/>
          </a:xfrm>
        </p:spPr>
        <p:txBody>
          <a:bodyPr>
            <a:noAutofit/>
          </a:bodyPr>
          <a:lstStyle/>
          <a:p>
            <a:pPr defTabSz="545663" rtl="0"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ea"/>
              </a:rPr>
              <a:t>Overview</a:t>
            </a:r>
            <a:endParaRPr lang="he-IL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+mn-ea"/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2149864" y="3991570"/>
            <a:ext cx="7722781" cy="70597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The international community plays a vital role</a:t>
            </a:r>
            <a:endParaRPr lang="he-IL" sz="2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2149865" y="3155006"/>
            <a:ext cx="7722781" cy="76120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COGAT – </a:t>
            </a:r>
            <a:r>
              <a:rPr lang="en-US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The main focal point for any initiatives</a:t>
            </a:r>
            <a:endParaRPr lang="he-IL" sz="2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מעוגל 6"/>
          <p:cNvSpPr/>
          <p:nvPr/>
        </p:nvSpPr>
        <p:spPr>
          <a:xfrm>
            <a:off x="2149866" y="4772910"/>
            <a:ext cx="7722781" cy="77714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GAZA – </a:t>
            </a:r>
            <a:r>
              <a:rPr lang="en-US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Any initiative has to go through Ramallah </a:t>
            </a:r>
            <a:endParaRPr lang="he-IL" sz="2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מעוגל 9"/>
          <p:cNvSpPr/>
          <p:nvPr/>
        </p:nvSpPr>
        <p:spPr>
          <a:xfrm>
            <a:off x="2149864" y="1241981"/>
            <a:ext cx="7722781" cy="72824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The balance between security risks and civil development</a:t>
            </a:r>
          </a:p>
        </p:txBody>
      </p:sp>
      <p:sp>
        <p:nvSpPr>
          <p:cNvPr id="11" name="מלבן מעוגל 10"/>
          <p:cNvSpPr/>
          <p:nvPr/>
        </p:nvSpPr>
        <p:spPr>
          <a:xfrm>
            <a:off x="2149868" y="2028745"/>
            <a:ext cx="7722781" cy="105089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The humanitarian situation in Gaza is dire – Israel has been a leading party in creating a solution</a:t>
            </a:r>
          </a:p>
        </p:txBody>
      </p:sp>
    </p:spTree>
    <p:extLst>
      <p:ext uri="{BB962C8B-B14F-4D97-AF65-F5344CB8AC3E}">
        <p14:creationId xmlns:p14="http://schemas.microsoft.com/office/powerpoint/2010/main" val="74091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מלבן 35"/>
          <p:cNvSpPr/>
          <p:nvPr/>
        </p:nvSpPr>
        <p:spPr>
          <a:xfrm>
            <a:off x="4991150" y="4602870"/>
            <a:ext cx="2521757" cy="1087051"/>
          </a:xfrm>
          <a:prstGeom prst="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en-US" sz="2200" b="1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T</a:t>
            </a:r>
            <a:r>
              <a:rPr lang="en-US" sz="2200" b="1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he Mahmoud Abbas era</a:t>
            </a:r>
            <a:endParaRPr lang="he-IL" sz="2200" b="1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7" name="מלבן 36"/>
          <p:cNvSpPr/>
          <p:nvPr/>
        </p:nvSpPr>
        <p:spPr>
          <a:xfrm>
            <a:off x="8358710" y="4194189"/>
            <a:ext cx="3219581" cy="1357984"/>
          </a:xfrm>
          <a:prstGeom prst="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en-US" sz="22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Educated, unemployed, frustrated and  a detached young generation</a:t>
            </a:r>
            <a:endParaRPr lang="he-IL" sz="22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8" name="מלבן 37"/>
          <p:cNvSpPr/>
          <p:nvPr/>
        </p:nvSpPr>
        <p:spPr>
          <a:xfrm>
            <a:off x="686579" y="4217644"/>
            <a:ext cx="3458769" cy="836613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en-US" sz="22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Deepening of the internal division</a:t>
            </a:r>
            <a:endParaRPr lang="he-IL" sz="22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FBD48E65-4FF9-49B4-AEEB-8742D5E95B20}"/>
              </a:ext>
            </a:extLst>
          </p:cNvPr>
          <p:cNvSpPr/>
          <p:nvPr/>
        </p:nvSpPr>
        <p:spPr>
          <a:xfrm>
            <a:off x="3306471" y="355868"/>
            <a:ext cx="57246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45663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Trends in the Palestinian Arena</a:t>
            </a:r>
            <a:endParaRPr lang="he-IL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4" name="Picture 2" descr="×ª××¦××ª ×ª××× × ×¢×××¨ Ø§ÙÙÙØ± Ø¨ÙÙ Ø§ÙØ´Ø¨Ø§Ø¨ ÙÙ Ø§ÙØ¶ÙØ©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710" y="1509624"/>
            <a:ext cx="3219581" cy="2483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79" y="1509624"/>
            <a:ext cx="3458770" cy="2594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52" y="1509624"/>
            <a:ext cx="2521756" cy="280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713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>
            <a:spLocks noChangeArrowheads="1"/>
          </p:cNvSpPr>
          <p:nvPr/>
        </p:nvSpPr>
        <p:spPr bwMode="auto">
          <a:xfrm>
            <a:off x="296334" y="1988897"/>
            <a:ext cx="11895666" cy="287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545663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Judea and Samaria</a:t>
            </a:r>
          </a:p>
          <a:p>
            <a:pPr algn="ctr" defTabSz="545663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David" pitchFamily="2" charset="-79"/>
              </a:rPr>
              <a:t> </a:t>
            </a:r>
            <a:endParaRPr lang="he-IL" sz="6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David" pitchFamily="2" charset="-79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AA4C-1E49-4D8B-9B6E-30414836D13B}" type="slidenum">
              <a:rPr lang="he-IL" smtClean="0"/>
              <a:pPr/>
              <a:t>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1151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2309</TotalTime>
  <Words>672</Words>
  <Application>Microsoft Office PowerPoint</Application>
  <PresentationFormat>מסך רחב</PresentationFormat>
  <Paragraphs>147</Paragraphs>
  <Slides>16</Slides>
  <Notes>10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David</vt:lpstr>
      <vt:lpstr>Narkisim</vt:lpstr>
      <vt:lpstr>Times New Roman</vt:lpstr>
      <vt:lpstr>Wingdings</vt:lpstr>
      <vt:lpstr>1_ערכת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Overview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מיפוי מערכת האו"ם</dc:title>
  <dc:creator>תפ"ש/ארב"ל/מש"קית קש"ח ארב"ל- שירלי</dc:creator>
  <cp:lastModifiedBy>תפ"ש/קש"ח וארב"ל/רע"ן ארב"ל נכנס-אלון</cp:lastModifiedBy>
  <cp:revision>195</cp:revision>
  <cp:lastPrinted>2018-12-11T07:56:47Z</cp:lastPrinted>
  <dcterms:created xsi:type="dcterms:W3CDTF">2018-12-09T07:43:29Z</dcterms:created>
  <dcterms:modified xsi:type="dcterms:W3CDTF">2019-05-13T12:49:57Z</dcterms:modified>
</cp:coreProperties>
</file>