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372" r:id="rId2"/>
    <p:sldId id="373" r:id="rId3"/>
    <p:sldId id="374" r:id="rId4"/>
    <p:sldId id="375" r:id="rId5"/>
    <p:sldId id="376" r:id="rId6"/>
    <p:sldId id="355" r:id="rId7"/>
    <p:sldId id="361" r:id="rId8"/>
    <p:sldId id="362" r:id="rId9"/>
    <p:sldId id="365" r:id="rId10"/>
    <p:sldId id="363" r:id="rId11"/>
    <p:sldId id="380" r:id="rId12"/>
    <p:sldId id="368" r:id="rId13"/>
    <p:sldId id="367" r:id="rId14"/>
    <p:sldId id="369" r:id="rId15"/>
    <p:sldId id="370" r:id="rId16"/>
    <p:sldId id="371" r:id="rId17"/>
    <p:sldId id="377" r:id="rId18"/>
    <p:sldId id="378" r:id="rId19"/>
    <p:sldId id="379" r:id="rId20"/>
    <p:sldId id="364" r:id="rId21"/>
    <p:sldId id="360" r:id="rId22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2674" autoAdjust="0"/>
  </p:normalViewPr>
  <p:slideViewPr>
    <p:cSldViewPr>
      <p:cViewPr>
        <p:scale>
          <a:sx n="53" d="100"/>
          <a:sy n="53" d="100"/>
        </p:scale>
        <p:origin x="-67" y="-46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29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412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2676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9940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74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8122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3193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0463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6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065213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155010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52191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9175657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58126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752346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709468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504324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29 אפריל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211119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77366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824421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29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×× ×¨××¡× ×ª××× ××ª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87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64" y="-205907"/>
            <a:ext cx="8911687" cy="128089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8800" b="1" dirty="0">
                <a:solidFill>
                  <a:srgbClr val="FF0000"/>
                </a:solidFill>
              </a:rPr>
              <a:t>The Russian Bear</a:t>
            </a:r>
            <a:endParaRPr lang="he-IL" sz="8800" b="1" dirty="0">
              <a:solidFill>
                <a:srgbClr val="FF0000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38200" y="5530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800" b="1" dirty="0">
                <a:solidFill>
                  <a:srgbClr val="002060"/>
                </a:solidFill>
              </a:rPr>
              <a:t>The neighborhood bully and the </a:t>
            </a:r>
            <a:r>
              <a:rPr lang="en-US" sz="8800" b="1" dirty="0" smtClean="0">
                <a:solidFill>
                  <a:srgbClr val="002060"/>
                </a:solidFill>
              </a:rPr>
              <a:t>hotheads </a:t>
            </a:r>
            <a:r>
              <a:rPr lang="en-US" sz="8800" b="1" dirty="0">
                <a:solidFill>
                  <a:srgbClr val="002060"/>
                </a:solidFill>
              </a:rPr>
              <a:t>-</a:t>
            </a:r>
          </a:p>
          <a:p>
            <a:pPr algn="ctr" rtl="0"/>
            <a:r>
              <a:rPr lang="en-US" sz="8800" b="1" dirty="0">
                <a:solidFill>
                  <a:srgbClr val="002060"/>
                </a:solidFill>
              </a:rPr>
              <a:t>A </a:t>
            </a:r>
            <a:r>
              <a:rPr lang="en-US" sz="8800" b="1" dirty="0" smtClean="0">
                <a:solidFill>
                  <a:srgbClr val="002060"/>
                </a:solidFill>
              </a:rPr>
              <a:t>continued love </a:t>
            </a:r>
            <a:r>
              <a:rPr lang="en-US" sz="8800" b="1" dirty="0">
                <a:solidFill>
                  <a:srgbClr val="002060"/>
                </a:solidFill>
              </a:rPr>
              <a:t>story</a:t>
            </a:r>
            <a:r>
              <a:rPr lang="he-IL" sz="8800" b="1" dirty="0" smtClean="0">
                <a:solidFill>
                  <a:srgbClr val="002060"/>
                </a:solidFill>
              </a:rPr>
              <a:t>....</a:t>
            </a:r>
            <a:endParaRPr lang="he-IL" sz="8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7110" y="-236183"/>
            <a:ext cx="3369143" cy="22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88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ה' 16/5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296" y="1628800"/>
            <a:ext cx="3672408" cy="5229200"/>
          </a:xfrm>
          <a:prstGeom prst="rect">
            <a:avLst/>
          </a:prstGeom>
        </p:spPr>
      </p:pic>
      <p:graphicFrame>
        <p:nvGraphicFramePr>
          <p:cNvPr id="7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7748616"/>
              </p:ext>
            </p:extLst>
          </p:nvPr>
        </p:nvGraphicFramePr>
        <p:xfrm>
          <a:off x="191344" y="1329329"/>
          <a:ext cx="8568952" cy="5212673"/>
        </p:xfrm>
        <a:graphic>
          <a:graphicData uri="http://schemas.openxmlformats.org/drawingml/2006/table">
            <a:tbl>
              <a:tblPr rtl="1"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202737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3081739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230126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 + Checkout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7368333"/>
                  </a:ext>
                </a:extLst>
              </a:tr>
              <a:tr h="97252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Victory Park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+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Great Patriotic War Museum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INDC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6109512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12:00-14:00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Lunch - Jerusalem Restaurant (Kosher)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78726"/>
                  </a:ext>
                </a:extLst>
              </a:tr>
              <a:tr h="38605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minibus from a train station to St. Petersburg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0872533"/>
                  </a:ext>
                </a:extLst>
              </a:tr>
              <a:tr h="39129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1868812"/>
                  </a:ext>
                </a:extLst>
              </a:tr>
              <a:tr h="4007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17:30-19:00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trip to the DME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30486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21:55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Flight back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Domodedovo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245657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973053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5449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026" y="9642"/>
            <a:ext cx="22933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kumimoji="0" lang="he-IL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טבלה 5"/>
          <p:cNvGraphicFramePr>
            <a:graphicFrameLocks noGrp="1"/>
          </p:cNvGraphicFramePr>
          <p:nvPr>
            <p:extLst/>
          </p:nvPr>
        </p:nvGraphicFramePr>
        <p:xfrm>
          <a:off x="6805639" y="0"/>
          <a:ext cx="5375916" cy="6900018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945031">
                  <a:extLst>
                    <a:ext uri="{9D8B030D-6E8A-4147-A177-3AD203B41FA5}">
                      <a16:colId xmlns:a16="http://schemas.microsoft.com/office/drawing/2014/main" xmlns="" val="1352583094"/>
                    </a:ext>
                  </a:extLst>
                </a:gridCol>
                <a:gridCol w="1236857">
                  <a:extLst>
                    <a:ext uri="{9D8B030D-6E8A-4147-A177-3AD203B41FA5}">
                      <a16:colId xmlns:a16="http://schemas.microsoft.com/office/drawing/2014/main" xmlns="" val="3070234587"/>
                    </a:ext>
                  </a:extLst>
                </a:gridCol>
                <a:gridCol w="1068987">
                  <a:extLst>
                    <a:ext uri="{9D8B030D-6E8A-4147-A177-3AD203B41FA5}">
                      <a16:colId xmlns:a16="http://schemas.microsoft.com/office/drawing/2014/main" xmlns="" val="3287144528"/>
                    </a:ext>
                  </a:extLst>
                </a:gridCol>
                <a:gridCol w="973088">
                  <a:extLst>
                    <a:ext uri="{9D8B030D-6E8A-4147-A177-3AD203B41FA5}">
                      <a16:colId xmlns:a16="http://schemas.microsoft.com/office/drawing/2014/main" xmlns="" val="1689295721"/>
                    </a:ext>
                  </a:extLst>
                </a:gridCol>
                <a:gridCol w="1151953">
                  <a:extLst>
                    <a:ext uri="{9D8B030D-6E8A-4147-A177-3AD203B41FA5}">
                      <a16:colId xmlns:a16="http://schemas.microsoft.com/office/drawing/2014/main" xmlns="" val="2236075125"/>
                    </a:ext>
                  </a:extLst>
                </a:gridCol>
              </a:tblGrid>
              <a:tr h="26034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28/4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2238130889"/>
                  </a:ext>
                </a:extLst>
              </a:tr>
              <a:tr h="99260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Introductions and introductions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Dima’s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Schedule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Information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Security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4166430731"/>
                  </a:ext>
                </a:extLst>
              </a:tr>
              <a:tr h="1332240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Independence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Learning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Presentation of the tour and research questions (Chen)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– back-ground 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lecture "Russia in the Three Stressing Periods"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Rafael Tour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Holocaust Remembrance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1958030008"/>
                  </a:ext>
                </a:extLst>
              </a:tr>
              <a:tr h="106579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 - Government Structure and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Information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Lecture -  Shin Bet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2399527930"/>
                  </a:ext>
                </a:extLst>
              </a:tr>
              <a:tr h="26644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29611905"/>
                  </a:ext>
                </a:extLst>
              </a:tr>
              <a:tr h="159868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"The Russian and Middle Eastern Security Concept"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The Movie “Brother 2”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Lecture of internal 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threats (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Shin 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Bet 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Gift)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2641940144"/>
                  </a:ext>
                </a:extLst>
              </a:tr>
              <a:tr h="13322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 - Dado Center "The new Russian strategy"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 - Discussion and Summary of the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xmlns="" val="2331961962"/>
                  </a:ext>
                </a:extLst>
              </a:tr>
            </a:tbl>
          </a:graphicData>
        </a:graphic>
      </p:graphicFrame>
      <p:graphicFrame>
        <p:nvGraphicFramePr>
          <p:cNvPr id="9" name="טבלה 6"/>
          <p:cNvGraphicFramePr>
            <a:graphicFrameLocks noGrp="1"/>
          </p:cNvGraphicFramePr>
          <p:nvPr>
            <p:extLst/>
          </p:nvPr>
        </p:nvGraphicFramePr>
        <p:xfrm>
          <a:off x="-2668808" y="0"/>
          <a:ext cx="9283454" cy="6874304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535120">
                  <a:extLst>
                    <a:ext uri="{9D8B030D-6E8A-4147-A177-3AD203B41FA5}">
                      <a16:colId xmlns:a16="http://schemas.microsoft.com/office/drawing/2014/main" xmlns="" val="2891160473"/>
                    </a:ext>
                  </a:extLst>
                </a:gridCol>
                <a:gridCol w="1741231">
                  <a:extLst>
                    <a:ext uri="{9D8B030D-6E8A-4147-A177-3AD203B41FA5}">
                      <a16:colId xmlns:a16="http://schemas.microsoft.com/office/drawing/2014/main" xmlns="" val="941659081"/>
                    </a:ext>
                  </a:extLst>
                </a:gridCol>
                <a:gridCol w="1035122">
                  <a:extLst>
                    <a:ext uri="{9D8B030D-6E8A-4147-A177-3AD203B41FA5}">
                      <a16:colId xmlns:a16="http://schemas.microsoft.com/office/drawing/2014/main" xmlns="" val="1199965806"/>
                    </a:ext>
                  </a:extLst>
                </a:gridCol>
                <a:gridCol w="3611249">
                  <a:extLst>
                    <a:ext uri="{9D8B030D-6E8A-4147-A177-3AD203B41FA5}">
                      <a16:colId xmlns:a16="http://schemas.microsoft.com/office/drawing/2014/main" xmlns="" val="715556533"/>
                    </a:ext>
                  </a:extLst>
                </a:gridCol>
                <a:gridCol w="1360732">
                  <a:extLst>
                    <a:ext uri="{9D8B030D-6E8A-4147-A177-3AD203B41FA5}">
                      <a16:colId xmlns:a16="http://schemas.microsoft.com/office/drawing/2014/main" xmlns="" val="775611788"/>
                    </a:ext>
                  </a:extLst>
                </a:gridCol>
              </a:tblGrid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extLst>
                  <a:ext uri="{0D108BD9-81ED-4DB2-BD59-A6C34878D82A}">
                    <a16:rowId xmlns:a16="http://schemas.microsoft.com/office/drawing/2014/main" xmlns="" val="3582773318"/>
                  </a:ext>
                </a:extLst>
              </a:tr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Memorial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day for Israel's fallen soldiers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rgbClr val="00B0F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Independence  day </a:t>
                      </a:r>
                      <a:endParaRPr lang="he-IL" sz="1600" b="1" kern="1200" baseline="0" dirty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6663844"/>
                  </a:ext>
                </a:extLst>
              </a:tr>
              <a:tr h="170610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Vera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Michlin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Shapir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 "Russia - people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Society and Identity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Kashi - "Russia's Involvement in the Middle East"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time of the commander of the IDF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1043584"/>
                  </a:ext>
                </a:extLst>
              </a:tr>
              <a:tr h="219470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Magen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"Russia -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Interests,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economy"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Yaakov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Livneh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Ministry of Foreign Affairs "bilateral relations Israel and Russia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Memorial Day and Independence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236853"/>
                  </a:ext>
                </a:extLst>
              </a:tr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283431"/>
                  </a:ext>
                </a:extLst>
              </a:tr>
              <a:tr h="121751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 in a Russian restaurant -PT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 - preparation summary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91242"/>
                  </a:ext>
                </a:extLst>
              </a:tr>
              <a:tr h="97321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 of simulation documents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8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51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3612132"/>
              </p:ext>
            </p:extLst>
          </p:nvPr>
        </p:nvGraphicFramePr>
        <p:xfrm>
          <a:off x="247396" y="1628800"/>
          <a:ext cx="11915098" cy="48476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xmlns="" val="2667116034"/>
                    </a:ext>
                  </a:extLst>
                </a:gridCol>
                <a:gridCol w="1987380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Back from Pesach!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in three formative periods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 in three formative periods /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Prof. Dima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Adamsky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Film -"Brother 2"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Projectors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Hebrew subtitles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English subtitles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Film processing and summary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Sunday 28/4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0" y="905636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6301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2658958"/>
              </p:ext>
            </p:extLst>
          </p:nvPr>
        </p:nvGraphicFramePr>
        <p:xfrm>
          <a:off x="262070" y="1826389"/>
          <a:ext cx="11882602" cy="37006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3808353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228303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xmlns="" val="3924464885"/>
                    </a:ext>
                  </a:extLst>
                </a:gridCol>
                <a:gridCol w="2378616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of the tour plan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Lecture of Military Intelligence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/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Russian Security Concept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Lena, deputy head of the Russian branch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16154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12:00-12:45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Russian strategy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Dado Center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Insight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Except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inter-students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14:00-16:00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 of investigation documents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Monday 29/4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14972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8401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8509447"/>
              </p:ext>
            </p:extLst>
          </p:nvPr>
        </p:nvGraphicFramePr>
        <p:xfrm>
          <a:off x="191344" y="1663311"/>
          <a:ext cx="11891800" cy="50708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9598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161685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387164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40784">
                  <a:extLst>
                    <a:ext uri="{9D8B030D-6E8A-4147-A177-3AD203B41FA5}">
                      <a16:colId xmlns:a16="http://schemas.microsoft.com/office/drawing/2014/main" xmlns="" val="2667116034"/>
                    </a:ext>
                  </a:extLst>
                </a:gridCol>
                <a:gridCol w="2142569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meeting for Holocaust Remembrance Day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Plenum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Schedule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Russia - Strategy, Interests, Economics and Society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Magen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INSS</a:t>
                      </a:r>
                    </a:p>
                    <a:p>
                      <a:pPr algn="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Former Israel's ambassador to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Payment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הסעת</a:t>
                      </a:r>
                      <a:r>
                        <a:rPr lang="he-IL" sz="1400" b="1" baseline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מרצה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13:30-14:30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Service Lecture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Internal threats - cyber and consciousness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 Security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Briefing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head of the service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משולב הכנה – סין</a:t>
                      </a:r>
                    </a:p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השתתפות בינ"ל???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Break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Look at Russia - Economics and Society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Arkady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Melman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former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Israel's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7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Thursday, May 2nd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157299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227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1836272"/>
              </p:ext>
            </p:extLst>
          </p:nvPr>
        </p:nvGraphicFramePr>
        <p:xfrm>
          <a:off x="253117" y="1988840"/>
          <a:ext cx="11908728" cy="40746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xmlns="" val="2667116034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57366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Russia's Involvement in the Middle East / Mr.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Kashi 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Kashi </a:t>
                      </a:r>
                      <a:endParaRPr lang="he-IL" sz="14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Except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inter.students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444118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16154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bilateral relations between Israel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Yaakov Levana - Director of Eurasia Department at the Ministry of Foreign Affairs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4211412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HaBarzel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St 3, Tel Aviv-Yafo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12:30-14:30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- Shallots 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Restaurant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0143461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Monday 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482828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111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9498847"/>
              </p:ext>
            </p:extLst>
          </p:nvPr>
        </p:nvGraphicFramePr>
        <p:xfrm>
          <a:off x="335360" y="2276872"/>
          <a:ext cx="11747783" cy="33846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1921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111284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358254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19702">
                  <a:extLst>
                    <a:ext uri="{9D8B030D-6E8A-4147-A177-3AD203B41FA5}">
                      <a16:colId xmlns:a16="http://schemas.microsoft.com/office/drawing/2014/main" xmlns="" val="2667116034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Commander's hour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Schedule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Ceremon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 for Memorial Day and Independence Day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 + preparation summary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0143461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Tuesday 7/5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583595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3511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631504" y="1268760"/>
            <a:ext cx="10297144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Before the trip -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Structuring learning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learning in Israel vs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. the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target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ountry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security contexts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(the "Pantheon" Model)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Basic data booklet - Russia - Eyal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Calif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Formulation of research and ratification questions</a:t>
            </a:r>
          </a:p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After trip - to view (the day after landing ...)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Insights - what we observed, what we learned, what surprised us, how we changed, how we see ourselves following the visit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Responding to research questions - Presentation up to 15 slides</a:t>
            </a:r>
          </a:p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After the trip - for submission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- a short group summary of the learning including answering questions.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Slideshow - Eyal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Calif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+ Chen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Summary Tour Report - Maya + Eyal C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alif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+ Chen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Tour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itinerary -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Chen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Learning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Outcomes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040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55440" y="1148056"/>
            <a:ext cx="10134600" cy="5707062"/>
          </a:xfrm>
          <a:noFill/>
        </p:spPr>
        <p:txBody>
          <a:bodyPr>
            <a:noAutofit/>
          </a:bodyPr>
          <a:lstStyle/>
          <a:p>
            <a:pPr lvl="2" algn="just" rtl="0"/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algn="just" rtl="0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What is the strategic culture, the strategic approach, and how the "others" are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expressed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algn="just" rtl="0"/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  Presentation of the structure of the government vis-a-vis the outside and the interior, and how decisions are made (slide 1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 algn="just" rtl="0">
              <a:buNone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		(</a:t>
            </a:r>
            <a:r>
              <a:rPr lang="en-US" sz="28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Maya, Shay </a:t>
            </a:r>
            <a:r>
              <a:rPr lang="en-US" sz="2800" b="1" dirty="0" err="1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Hannuna</a:t>
            </a:r>
            <a:r>
              <a:rPr lang="en-US" sz="28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8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Nathans)</a:t>
            </a:r>
            <a:endParaRPr lang="he-IL" sz="3600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Learning Products - Unification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134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10762" y="1150938"/>
            <a:ext cx="10134600" cy="5707062"/>
          </a:xfrm>
          <a:noFill/>
        </p:spPr>
        <p:txBody>
          <a:bodyPr>
            <a:noAutofit/>
          </a:bodyPr>
          <a:lstStyle/>
          <a:p>
            <a:pPr algn="just" rtl="0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Political Aspect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Russian-US influence, Russian-NATO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- Implications and Influence on Israel's Foreign Policy.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Itzik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Cohen, Eros)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aspect - What are the Russian interests in the Middle East and Israel, and their influence on Israel's security concept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Tishler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Wach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Economic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Aspect - Economic Significance and Potential for Israel - Russia Trade.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Eyal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Argov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Shin Fong, Raju)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Social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Perspective - Challenges and trends of social depth in Russia and the potential and risks inherent in them from an Israeli perspective.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Shafshak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Anat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Chen)</a:t>
            </a:r>
            <a:endParaRPr lang="en-US" b="1" dirty="0">
              <a:solidFill>
                <a:srgbClr val="00B0F0"/>
              </a:solidFill>
            </a:endParaRPr>
          </a:p>
          <a:p>
            <a:pPr marL="914400" lvl="2" indent="0" algn="just" rtl="0">
              <a:buNone/>
            </a:pP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 rtl="0">
              <a:buNone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Research Questions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0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Outline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solidFill>
            <a:srgbClr val="C00000"/>
          </a:soli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East-Russia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of the INDC 46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class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will take place on 12-16 May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2019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tour is part of the strategy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echelons of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INDC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curriculum and is led by Chen </a:t>
              </a:r>
              <a:r>
                <a:rPr lang="en-US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Almog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under the guidance of the staff instructor Rafi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Shcutz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This tour will be preceded by five days of preparation to be conducted at the Institute for National Security Studies (INSS), the National Intelligence Institute and external tours</a:t>
              </a: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092957" y="4041914"/>
              <a:ext cx="4051991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Academic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course of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3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weekly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hours-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Group final assignment</a:t>
              </a:r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4" y="4832045"/>
            <a:ext cx="2933381" cy="2011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671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knowledge conservation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Security time before flight (without departure outside Moscow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Promoting cooperation between the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colleges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 combination of educational content and lectures, cultural content and leisure time - for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preservation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Ania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the guide - for preservation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Lessons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8282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Interpreter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Wednesday</a:t>
            </a:r>
          </a:p>
          <a:p>
            <a:pPr algn="just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Israeliness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- Cases and Preparedness Responses ....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Gaps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020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atin typeface="David" panose="020E0502060401010101" pitchFamily="34" charset="-79"/>
                <a:cs typeface="David" panose="020E0502060401010101" pitchFamily="34" charset="-79"/>
              </a:rPr>
              <a:t>Outline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Objective: To recognize Russia as a central actor in the international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system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characterized by "different" strategic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thinking.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Knowledge of culture, heritage and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roots , “DNA”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Understanding national security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the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strategic culture</a:t>
              </a: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meaningful experiential learning (I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didn’t 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say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fun...)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706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endParaRPr lang="he-IL" sz="10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855640" y="-66713"/>
            <a:ext cx="66247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Participants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1487488" y="773464"/>
          <a:ext cx="9937103" cy="6048659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572735">
                  <a:extLst>
                    <a:ext uri="{9D8B030D-6E8A-4147-A177-3AD203B41FA5}">
                      <a16:colId xmlns:a16="http://schemas.microsoft.com/office/drawing/2014/main" xmlns="" val="1313405153"/>
                    </a:ext>
                  </a:extLst>
                </a:gridCol>
                <a:gridCol w="4596217">
                  <a:extLst>
                    <a:ext uri="{9D8B030D-6E8A-4147-A177-3AD203B41FA5}">
                      <a16:colId xmlns:a16="http://schemas.microsoft.com/office/drawing/2014/main" xmlns="" val="1913407435"/>
                    </a:ext>
                  </a:extLst>
                </a:gridCol>
                <a:gridCol w="3768151">
                  <a:extLst>
                    <a:ext uri="{9D8B030D-6E8A-4147-A177-3AD203B41FA5}">
                      <a16:colId xmlns:a16="http://schemas.microsoft.com/office/drawing/2014/main" xmlns="" val="3944812403"/>
                    </a:ext>
                  </a:extLst>
                </a:gridCol>
              </a:tblGrid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Rafi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Shcutz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Leading Instructor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2228013"/>
                  </a:ext>
                </a:extLst>
              </a:tr>
              <a:tr h="327877"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Chen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Almog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(4) - Leading Participant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7341937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Argov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285084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Raju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2804225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Eros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2498208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Fong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885053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Omer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Tishler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45872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Itzik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Cohen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177033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Michael Shafshak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591707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Shay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Hannuna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3045416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Yair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Nathans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850082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Weekend 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Maya Goldschmidt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330647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Yehuda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Wach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3954353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Weekend 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Calif (4)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9975673"/>
                  </a:ext>
                </a:extLst>
              </a:tr>
              <a:tr h="432564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 / Vegetarian, Weekend</a:t>
                      </a:r>
                      <a:endParaRPr lang="he-IL" sz="105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Anat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Chen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901863"/>
                  </a:ext>
                </a:extLst>
              </a:tr>
              <a:tr h="81750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 / Vegetarian, Weekend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Ester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Hagag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6576236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Yonathan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Sayada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Marom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Chief Instructor</a:t>
                      </a:r>
                      <a:endParaRPr lang="he-IL" sz="105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99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21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graphicFrame>
        <p:nvGraphicFramePr>
          <p:cNvPr id="8" name="טבלה 6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1" cy="765612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536357">
                  <a:extLst>
                    <a:ext uri="{9D8B030D-6E8A-4147-A177-3AD203B41FA5}">
                      <a16:colId xmlns:a16="http://schemas.microsoft.com/office/drawing/2014/main" xmlns="" val="2006921609"/>
                    </a:ext>
                  </a:extLst>
                </a:gridCol>
                <a:gridCol w="2576491">
                  <a:extLst>
                    <a:ext uri="{9D8B030D-6E8A-4147-A177-3AD203B41FA5}">
                      <a16:colId xmlns:a16="http://schemas.microsoft.com/office/drawing/2014/main" xmlns="" val="3168005034"/>
                    </a:ext>
                  </a:extLst>
                </a:gridCol>
                <a:gridCol w="2410731">
                  <a:extLst>
                    <a:ext uri="{9D8B030D-6E8A-4147-A177-3AD203B41FA5}">
                      <a16:colId xmlns:a16="http://schemas.microsoft.com/office/drawing/2014/main" xmlns="" val="329664948"/>
                    </a:ext>
                  </a:extLst>
                </a:gridCol>
                <a:gridCol w="2576491">
                  <a:extLst>
                    <a:ext uri="{9D8B030D-6E8A-4147-A177-3AD203B41FA5}">
                      <a16:colId xmlns:a16="http://schemas.microsoft.com/office/drawing/2014/main" xmlns="" val="4058724446"/>
                    </a:ext>
                  </a:extLst>
                </a:gridCol>
                <a:gridCol w="2091931">
                  <a:extLst>
                    <a:ext uri="{9D8B030D-6E8A-4147-A177-3AD203B41FA5}">
                      <a16:colId xmlns:a16="http://schemas.microsoft.com/office/drawing/2014/main" xmlns="" val="1064955416"/>
                    </a:ext>
                  </a:extLst>
                </a:gridCol>
              </a:tblGrid>
              <a:tr h="1847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16/05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12/05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7139503"/>
                  </a:ext>
                </a:extLst>
              </a:tr>
              <a:tr h="18749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he-IL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dress code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</a:t>
                      </a:r>
                      <a:r>
                        <a:rPr lang="he-IL" sz="1200" b="1" dirty="0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8825261"/>
                  </a:ext>
                </a:extLst>
              </a:tr>
              <a:tr h="35602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Uniform</a:t>
                      </a:r>
                      <a:r>
                        <a:rPr lang="en-US" sz="1200" baseline="0" dirty="0" smtClean="0"/>
                        <a:t> 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dress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Code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294671"/>
                  </a:ext>
                </a:extLst>
              </a:tr>
              <a:tr h="187490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Victory Park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Great Patriotic War Museum (World War II)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Economic situation and its impact on internal policy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 of Israel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 Russia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073729"/>
                  </a:ext>
                </a:extLst>
              </a:tr>
              <a:tr h="19381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87330"/>
                  </a:ext>
                </a:extLst>
              </a:tr>
              <a:tr h="18749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Military Academy 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Tour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and security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Internal political situation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5681064"/>
                  </a:ext>
                </a:extLst>
              </a:tr>
              <a:tr h="5814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Landing at DME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(LY 611)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489965"/>
                  </a:ext>
                </a:extLst>
              </a:tr>
              <a:tr h="38130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Russian policy in the Middle East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Russia in Middle East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9087769"/>
                  </a:ext>
                </a:extLst>
              </a:tr>
              <a:tr h="187490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route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to the Jerusalem restaurant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to the Foreign Ministry +lunch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34708"/>
                  </a:ext>
                </a:extLst>
              </a:tr>
              <a:tr h="14957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671067"/>
                  </a:ext>
                </a:extLst>
              </a:tr>
              <a:tr h="46677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 - Middle East</a:t>
                      </a: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Deputy Foreign Minister for the Middle East and Africa and the President's envoy to the region,</a:t>
                      </a: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Michael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Bogdanov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Planning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9092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Defense attaché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9142014"/>
                  </a:ext>
                </a:extLst>
              </a:tr>
              <a:tr h="668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Guided tour of the Kremlin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384649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Concluding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lunch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(Jerusalem Restaurant)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Walking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 the city center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76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Metro Tour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And the old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Arbat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street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268069"/>
                  </a:ext>
                </a:extLst>
              </a:tr>
              <a:tr h="448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06837"/>
                  </a:ext>
                </a:extLst>
              </a:tr>
              <a:tr h="337502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612749"/>
                  </a:ext>
                </a:extLst>
              </a:tr>
              <a:tr h="2558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dress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Code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356240"/>
                  </a:ext>
                </a:extLst>
              </a:tr>
              <a:tr h="22792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 +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Introductory tour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Central Moscow / Kremlin Complex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3565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Strategy and national security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/>
                </a:tc>
                <a:extLst>
                  <a:ext uri="{0D108BD9-81ED-4DB2-BD59-A6C34878D82A}">
                    <a16:rowId xmlns:a16="http://schemas.microsoft.com/office/drawing/2014/main" xmlns="" val="326190532"/>
                  </a:ext>
                </a:extLst>
              </a:tr>
              <a:tr h="33255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Driving to the airport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ׁ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626074"/>
                  </a:ext>
                </a:extLst>
              </a:tr>
              <a:tr h="38130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Representation measures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1713807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81330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ride to the show </a:t>
                      </a:r>
                      <a:endParaRPr lang="he-IL" sz="1200" dirty="0"/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Independence Day Reception at the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Embassy of Israel in Moscow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Night tour in Moscow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912693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Culture - performance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554665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evening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dinevening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Indepenner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003823"/>
                  </a:ext>
                </a:extLst>
              </a:tr>
              <a:tr h="1685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Landing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in DME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9903106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466744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831935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Bus</a:t>
                      </a:r>
                      <a:r>
                        <a:rPr lang="en-US" sz="1200" b="1" i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 Pick up the hotel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 those interested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860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1611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188383"/>
              </p:ext>
            </p:extLst>
          </p:nvPr>
        </p:nvGraphicFramePr>
        <p:xfrm>
          <a:off x="108856" y="1413792"/>
          <a:ext cx="8083732" cy="59602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0933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xmlns="" val="2793423482"/>
                    </a:ext>
                  </a:extLst>
                </a:gridCol>
              </a:tblGrid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67321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02:30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from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INDC to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Ben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Gurion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8638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05:50-10:05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flight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LY611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Domodedovo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to the hotel + Lunch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Ararat Park  Hyatt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522932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 - Russia relations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Attaché - Colonel German (Hebrew)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guided tour of Moscow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Central Moscow / Kremlin Complex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(Patriarch's Bridge, Alexander Gardens, the Kremlin Compound, Red Square)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677863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 – 20:00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evening</a:t>
                      </a:r>
                    </a:p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(Independent dinner)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Sunday 12/5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588" y="1413792"/>
            <a:ext cx="3999412" cy="187119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589" y="3207091"/>
            <a:ext cx="4064000" cy="21585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588" y="4559300"/>
            <a:ext cx="4064000" cy="229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1544" y="92844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4033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876016"/>
              </p:ext>
            </p:extLst>
          </p:nvPr>
        </p:nvGraphicFramePr>
        <p:xfrm>
          <a:off x="191344" y="1355785"/>
          <a:ext cx="11891800" cy="57327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9132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276768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4238758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07142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 in the presence of the Ambassador - Mr. Gary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Koren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Relations between Russia and Israel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 of Israel to Russia, Mr. Gary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Koren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(Hebrew)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4829117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Internal political situation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Ms. Maria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Lipman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Editor-in-Chief, Socio-Political Newspaper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007662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Dr. Ivan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Timofeyev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Head of the Council on International Relations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7570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+ 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 - Middle East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Deputy Foreign Minister for the Middle East and Africa and the President's envoy to the region, Mr. Michael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Bogdanov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Ministry of Foreign Affairs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74774"/>
                  </a:ext>
                </a:extLst>
              </a:tr>
              <a:tr h="588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Planning Russian foreign policy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Sergei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Bezadnikin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Deputy Head of the Department of Political Planning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753749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15:00-19:00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9496715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Dinner + Night Tour in Moscow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Monday, May 13th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15" y="5636084"/>
            <a:ext cx="2398493" cy="8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52" y="917611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7226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1794191"/>
              </p:ext>
            </p:extLst>
          </p:nvPr>
        </p:nvGraphicFramePr>
        <p:xfrm>
          <a:off x="-26368" y="1355785"/>
          <a:ext cx="12109512" cy="57249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9690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4355066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4316360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738396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9:00-9:45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economic situation and its impact on domestic policy</a:t>
                      </a:r>
                      <a:endParaRPr lang="en-US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Yevgeny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Guntmacher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</a:p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  Former International Economic Adviser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233082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Foreign policy and security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Dmitry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Trainin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Academic Researcher, Former Colonel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953562"/>
                  </a:ext>
                </a:extLst>
              </a:tr>
              <a:tr h="481467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Russia's Middle East Policy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Yuri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Barmin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 Researcher and Commentator on Russian Strategy in the Middle East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73217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143655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Tour of the Kremlin</a:t>
                      </a:r>
                      <a:endParaRPr lang="he-IL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Kremlin -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5295655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organization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4788480"/>
                  </a:ext>
                </a:extLst>
              </a:tr>
              <a:tr h="717715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19:00-22:00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Israeli Embassy for Independence Day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Opera House - Stanislavsky Theater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Official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Uniform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496715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Tuesday 14/5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264" y="4365104"/>
            <a:ext cx="2681243" cy="180215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512" y="3933056"/>
            <a:ext cx="2834872" cy="236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52" y="92844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67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3155687"/>
              </p:ext>
            </p:extLst>
          </p:nvPr>
        </p:nvGraphicFramePr>
        <p:xfrm>
          <a:off x="191344" y="1371850"/>
          <a:ext cx="9145017" cy="5796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3594">
                  <a:extLst>
                    <a:ext uri="{9D8B030D-6E8A-4147-A177-3AD203B41FA5}">
                      <a16:colId xmlns:a16="http://schemas.microsoft.com/office/drawing/2014/main" xmlns="" val="231706749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xmlns="" val="994010326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xmlns="" val="1536959618"/>
                    </a:ext>
                  </a:extLst>
                </a:gridCol>
                <a:gridCol w="3259684">
                  <a:extLst>
                    <a:ext uri="{9D8B030D-6E8A-4147-A177-3AD203B41FA5}">
                      <a16:colId xmlns:a16="http://schemas.microsoft.com/office/drawing/2014/main" xmlns="" val="3737182445"/>
                    </a:ext>
                  </a:extLst>
                </a:gridCol>
                <a:gridCol w="1312824">
                  <a:extLst>
                    <a:ext uri="{9D8B030D-6E8A-4147-A177-3AD203B41FA5}">
                      <a16:colId xmlns:a16="http://schemas.microsoft.com/office/drawing/2014/main" xmlns="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7368333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Visiting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the Military Academy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Russia's security concept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Military Academy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Official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Uniform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2002626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11:15-12:00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Lessons learned from fighting in Syria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36775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12:15-12:45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Lecture National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Security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in Israel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Kalif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Chen (Hebrew / English)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412430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Laying a common wreath - a monument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entire delegation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185793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 + Lunch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12787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Strategy and national security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Khudryonuk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Michael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 / INDC code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17:00-18:00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8816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Evening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245657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19:00-21:00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Folklore Show - "Golden Ring"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Theater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Code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Special Schedule Tour - Wednesday 15/5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1322" y="4438650"/>
            <a:ext cx="2900678" cy="24193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1322" y="1355785"/>
            <a:ext cx="3573430" cy="308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7568" y="944512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8366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3665</TotalTime>
  <Words>1741</Words>
  <Application>Microsoft Office PowerPoint</Application>
  <PresentationFormat>מותאם אישית</PresentationFormat>
  <Paragraphs>604</Paragraphs>
  <Slides>21</Slides>
  <Notes>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עשן מתפתל</vt:lpstr>
      <vt:lpstr>The Russian Bear</vt:lpstr>
      <vt:lpstr>Outline</vt:lpstr>
      <vt:lpstr>Outline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Lessons</vt:lpstr>
      <vt:lpstr>Gaps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u45414</cp:lastModifiedBy>
  <cp:revision>328</cp:revision>
  <cp:lastPrinted>2017-10-15T04:06:39Z</cp:lastPrinted>
  <dcterms:created xsi:type="dcterms:W3CDTF">2017-09-23T04:50:33Z</dcterms:created>
  <dcterms:modified xsi:type="dcterms:W3CDTF">2019-04-29T06:51:23Z</dcterms:modified>
</cp:coreProperties>
</file>