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1" r:id="rId4"/>
    <p:sldId id="257" r:id="rId5"/>
    <p:sldId id="262" r:id="rId6"/>
    <p:sldId id="279" r:id="rId7"/>
    <p:sldId id="278" r:id="rId8"/>
    <p:sldId id="269" r:id="rId9"/>
    <p:sldId id="265" r:id="rId10"/>
    <p:sldId id="277" r:id="rId11"/>
    <p:sldId id="266" r:id="rId12"/>
    <p:sldId id="268" r:id="rId13"/>
    <p:sldId id="270" r:id="rId14"/>
    <p:sldId id="271" r:id="rId15"/>
    <p:sldId id="280" r:id="rId16"/>
    <p:sldId id="275"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96" autoAdjust="0"/>
    <p:restoredTop sz="94660"/>
  </p:normalViewPr>
  <p:slideViewPr>
    <p:cSldViewPr snapToGrid="0" showGuides="1">
      <p:cViewPr varScale="1">
        <p:scale>
          <a:sx n="73" d="100"/>
          <a:sy n="73" d="100"/>
        </p:scale>
        <p:origin x="54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E6128C-9BFE-4E36-9CBD-F51C1DBE4BB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4C6B0B7-3471-4CE4-9B01-3A135161D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68500E7-EEC1-43A4-8D84-91C5B2F7EE26}"/>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42FC9544-2497-479B-A67D-763F035AF43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7337BE-665A-43E9-87C3-F5C7C9FCF42E}"/>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105002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6396EE-CA6E-4E93-BE86-0F4F5458677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8203797-77B8-457A-A873-D39D88B39467}"/>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6F0D80-A964-465E-AACE-3C86A791E15E}"/>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48E17617-E2E7-404C-A344-601CA433B45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766A23A-97B3-4FC5-9634-6A636FEBDF42}"/>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9087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7E79305-8613-48F2-8067-271DFA58802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686512F-6E1A-4990-922E-403536B0DE0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040B825-7E0C-4814-BAC4-AC81BD0E8831}"/>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BB23538A-3769-4F2C-A098-19855012EBE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52D154D-20B7-4CE0-B7A4-8B6ECCBE3791}"/>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256256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F21A80-1264-40C5-B1E5-1537866E7E0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A4DF00B-A29E-4B6A-881D-C87A4A8C304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01C67F-D652-4282-BE89-178EE0F90599}"/>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4C87B228-09D1-4B1E-90AD-C44DCD57769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C87AED9-BB99-4522-9C20-D84EFC2FA720}"/>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383196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3C5253-4FB5-4817-89A2-2B12CE4EECF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61A1FD2-63FE-47FA-8D9F-45AA3B41D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E6857F0-D454-4C9C-B18B-A99ABCB61372}"/>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C3575BAA-5EAE-49A4-A9DC-956D16A60EA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7F1F02-0A56-4651-BBCA-1CAA4FE881A8}"/>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51306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3907A9-786D-4188-B185-F59BCA9E40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DCC61B4-90CF-4B8B-B218-16AAA560575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AA18808-6811-4DED-A2AB-FBBA1080824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325E6B9-BBA5-4AD7-84BF-296369B12620}"/>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6" name="מציין מיקום של כותרת תחתונה 5">
            <a:extLst>
              <a:ext uri="{FF2B5EF4-FFF2-40B4-BE49-F238E27FC236}">
                <a16:creationId xmlns:a16="http://schemas.microsoft.com/office/drawing/2014/main" id="{7F6BF10C-3F34-474F-B2B0-D73E1E8E495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4FFABB5-753D-4C28-8A6D-9889F624BB5E}"/>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238315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5C3E6D-9C27-41C4-B697-7AB3109DD18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CA5730E-DDB9-4B7C-B455-E5810F718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E3CC8FF-9F8D-43B4-978B-76A0120846A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1E54B83-C0E6-440E-8D76-839A68E76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6A977EE-4C21-4A8A-AEA5-CC2C06A0788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3F64CAE-0189-424D-A6CC-4D809D2CA8E1}"/>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8" name="מציין מיקום של כותרת תחתונה 7">
            <a:extLst>
              <a:ext uri="{FF2B5EF4-FFF2-40B4-BE49-F238E27FC236}">
                <a16:creationId xmlns:a16="http://schemas.microsoft.com/office/drawing/2014/main" id="{4D863595-4C75-4DA4-8984-69001FACDB4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3103AC0-E328-445F-A91A-A88432BD62D2}"/>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268686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350AA0-5A1D-4DE9-83FD-102147BC6ED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18D7929-91C5-4634-84EF-5464F52E5845}"/>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4" name="מציין מיקום של כותרת תחתונה 3">
            <a:extLst>
              <a:ext uri="{FF2B5EF4-FFF2-40B4-BE49-F238E27FC236}">
                <a16:creationId xmlns:a16="http://schemas.microsoft.com/office/drawing/2014/main" id="{7A374BD3-C8B2-40BF-9C9C-A89A6368042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6259F93-0534-458D-9F88-645D83179ABE}"/>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286432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F93DAC5-9BD5-4FB3-8D51-0AD81D44E032}"/>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3" name="מציין מיקום של כותרת תחתונה 2">
            <a:extLst>
              <a:ext uri="{FF2B5EF4-FFF2-40B4-BE49-F238E27FC236}">
                <a16:creationId xmlns:a16="http://schemas.microsoft.com/office/drawing/2014/main" id="{01ED8A82-CD75-4EE1-9D14-DA40687E0A1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7F3E861F-79A5-47AE-AE8A-41BCF5C02950}"/>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412069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699373-0581-4F9A-B216-CAA7E19C86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B90CF31-9881-4E9E-8D57-9FA3ACB8C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BF40822-4A57-46CE-BB06-A22B35A5D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07FD1EF-E389-4614-BC61-86B243EF2E3F}"/>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6" name="מציין מיקום של כותרת תחתונה 5">
            <a:extLst>
              <a:ext uri="{FF2B5EF4-FFF2-40B4-BE49-F238E27FC236}">
                <a16:creationId xmlns:a16="http://schemas.microsoft.com/office/drawing/2014/main" id="{76B4E7AD-2723-482B-885B-F8A8C98E2C8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5991B84-BFF8-4931-AFAF-4E31F31227AF}"/>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393053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8014E8-6C2E-4242-9879-7D2E3FC23D7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C46BBC4-093C-4C3B-AC22-FC3D68D0B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F7277EC-88C1-45BC-9B84-2C5E12AAE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48860ED-CE8E-42FD-A29D-F098D0AA74C8}"/>
              </a:ext>
            </a:extLst>
          </p:cNvPr>
          <p:cNvSpPr>
            <a:spLocks noGrp="1"/>
          </p:cNvSpPr>
          <p:nvPr>
            <p:ph type="dt" sz="half" idx="10"/>
          </p:nvPr>
        </p:nvSpPr>
        <p:spPr/>
        <p:txBody>
          <a:bodyPr/>
          <a:lstStyle/>
          <a:p>
            <a:fld id="{90F0D956-3E71-4AF8-8AB7-EBD305755C5D}" type="datetimeFigureOut">
              <a:rPr lang="he-IL" smtClean="0"/>
              <a:t>ו'/ניסן/תשע"ט</a:t>
            </a:fld>
            <a:endParaRPr lang="he-IL"/>
          </a:p>
        </p:txBody>
      </p:sp>
      <p:sp>
        <p:nvSpPr>
          <p:cNvPr id="6" name="מציין מיקום של כותרת תחתונה 5">
            <a:extLst>
              <a:ext uri="{FF2B5EF4-FFF2-40B4-BE49-F238E27FC236}">
                <a16:creationId xmlns:a16="http://schemas.microsoft.com/office/drawing/2014/main" id="{135F6729-C158-4125-8864-E0AEB9796B1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35697F9-50D9-4B46-92EB-BFBE21155BC1}"/>
              </a:ext>
            </a:extLst>
          </p:cNvPr>
          <p:cNvSpPr>
            <a:spLocks noGrp="1"/>
          </p:cNvSpPr>
          <p:nvPr>
            <p:ph type="sldNum" sz="quarter" idx="12"/>
          </p:nvPr>
        </p:nvSpPr>
        <p:spPr/>
        <p:txBody>
          <a:bodyPr/>
          <a:lstStyle/>
          <a:p>
            <a:fld id="{80350540-7C77-4132-B56A-FB3F8D849848}" type="slidenum">
              <a:rPr lang="he-IL" smtClean="0"/>
              <a:t>‹#›</a:t>
            </a:fld>
            <a:endParaRPr lang="he-IL"/>
          </a:p>
        </p:txBody>
      </p:sp>
    </p:spTree>
    <p:extLst>
      <p:ext uri="{BB962C8B-B14F-4D97-AF65-F5344CB8AC3E}">
        <p14:creationId xmlns:p14="http://schemas.microsoft.com/office/powerpoint/2010/main" val="416856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4837629-0686-4B85-9521-460112C48E5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D0F9C37-D29F-49C6-B418-1D97752B54F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884467-9284-48A8-B2BF-3906BF1010A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0F0D956-3E71-4AF8-8AB7-EBD305755C5D}" type="datetimeFigureOut">
              <a:rPr lang="he-IL" smtClean="0"/>
              <a:t>ו'/ניסן/תשע"ט</a:t>
            </a:fld>
            <a:endParaRPr lang="he-IL"/>
          </a:p>
        </p:txBody>
      </p:sp>
      <p:sp>
        <p:nvSpPr>
          <p:cNvPr id="5" name="מציין מיקום של כותרת תחתונה 4">
            <a:extLst>
              <a:ext uri="{FF2B5EF4-FFF2-40B4-BE49-F238E27FC236}">
                <a16:creationId xmlns:a16="http://schemas.microsoft.com/office/drawing/2014/main" id="{7AC8E481-496F-4A83-A966-BAEF354C5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2962D97-B47B-41CD-B9E3-72C4C2C6935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350540-7C77-4132-B56A-FB3F8D849848}" type="slidenum">
              <a:rPr lang="he-IL" smtClean="0"/>
              <a:t>‹#›</a:t>
            </a:fld>
            <a:endParaRPr lang="he-IL"/>
          </a:p>
        </p:txBody>
      </p:sp>
    </p:spTree>
    <p:extLst>
      <p:ext uri="{BB962C8B-B14F-4D97-AF65-F5344CB8AC3E}">
        <p14:creationId xmlns:p14="http://schemas.microsoft.com/office/powerpoint/2010/main" val="205296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84627" y="540944"/>
            <a:ext cx="4928381" cy="923330"/>
          </a:xfrm>
          <a:prstGeom prst="rect">
            <a:avLst/>
          </a:prstGeom>
          <a:noFill/>
        </p:spPr>
        <p:txBody>
          <a:bodyPr wrap="square" rtlCol="1">
            <a:spAutoFit/>
          </a:bodyPr>
          <a:lstStyle/>
          <a:p>
            <a:pPr algn="ctr"/>
            <a:r>
              <a:rPr lang="he-IL" b="1" dirty="0">
                <a:latin typeface="Assistant" panose="00000500000000000000" pitchFamily="2" charset="-79"/>
                <a:cs typeface="Assistant" panose="00000500000000000000" pitchFamily="2" charset="-79"/>
              </a:rPr>
              <a:t>אמנות יהודית בהגדה של פסח</a:t>
            </a:r>
          </a:p>
          <a:p>
            <a:pPr algn="ctr"/>
            <a:r>
              <a:rPr lang="he-IL" b="1" dirty="0">
                <a:latin typeface="Assistant" panose="00000500000000000000" pitchFamily="2" charset="-79"/>
                <a:cs typeface="Assistant" panose="00000500000000000000" pitchFamily="2" charset="-79"/>
              </a:rPr>
              <a:t>ד"ר ענת חן </a:t>
            </a:r>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sp>
        <p:nvSpPr>
          <p:cNvPr id="8" name="TextBox 9">
            <a:extLst>
              <a:ext uri="{FF2B5EF4-FFF2-40B4-BE49-F238E27FC236}">
                <a16:creationId xmlns:a16="http://schemas.microsoft.com/office/drawing/2014/main" id="{F4EED9F9-DCBA-4AB2-982F-A361822EE9DB}"/>
              </a:ext>
            </a:extLst>
          </p:cNvPr>
          <p:cNvSpPr txBox="1"/>
          <p:nvPr/>
        </p:nvSpPr>
        <p:spPr>
          <a:xfrm>
            <a:off x="785379" y="5070741"/>
            <a:ext cx="4500491" cy="1615827"/>
          </a:xfrm>
          <a:prstGeom prst="rect">
            <a:avLst/>
          </a:prstGeom>
          <a:noFill/>
        </p:spPr>
        <p:txBody>
          <a:bodyPr wrap="square" rtlCol="1">
            <a:spAutoFit/>
          </a:bodyPr>
          <a:lstStyle/>
          <a:p>
            <a:pPr algn="ctr">
              <a:lnSpc>
                <a:spcPct val="150000"/>
              </a:lnSpc>
            </a:pPr>
            <a:r>
              <a:rPr lang="he-IL" b="1" dirty="0">
                <a:latin typeface="Assistant" panose="00000500000000000000" pitchFamily="2" charset="-79"/>
                <a:cs typeface="Assistant" panose="00000500000000000000" pitchFamily="2" charset="-79"/>
              </a:rPr>
              <a:t>פסח תשע"ט</a:t>
            </a:r>
          </a:p>
          <a:p>
            <a:pPr algn="ctr">
              <a:lnSpc>
                <a:spcPct val="150000"/>
              </a:lnSpc>
            </a:pPr>
            <a:r>
              <a:rPr lang="he-IL" b="1" dirty="0">
                <a:latin typeface="Assistant" panose="00000500000000000000" pitchFamily="2" charset="-79"/>
                <a:cs typeface="Assistant" panose="00000500000000000000" pitchFamily="2" charset="-79"/>
              </a:rPr>
              <a:t>המכללה לביטחון לאומי</a:t>
            </a:r>
          </a:p>
          <a:p>
            <a:pPr algn="ctr">
              <a:lnSpc>
                <a:spcPct val="150000"/>
              </a:lnSpc>
            </a:pPr>
            <a:r>
              <a:rPr lang="he-IL" b="1" dirty="0">
                <a:latin typeface="Assistant" panose="00000500000000000000" pitchFamily="2" charset="-79"/>
                <a:cs typeface="Assistant" panose="00000500000000000000" pitchFamily="2" charset="-79"/>
              </a:rPr>
              <a:t>מחזור מ"ו </a:t>
            </a:r>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9" name="תמונה 8" descr="תמונה שמכילה צילום&#10;&#10;התיאור נוצר באופן אוטומטי">
            <a:extLst>
              <a:ext uri="{FF2B5EF4-FFF2-40B4-BE49-F238E27FC236}">
                <a16:creationId xmlns:a16="http://schemas.microsoft.com/office/drawing/2014/main" id="{D3D3B4A8-B3C1-4F8D-86FD-1B940AD8AE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13206" y="1464274"/>
            <a:ext cx="2039816" cy="3606467"/>
          </a:xfrm>
          <a:prstGeom prst="rect">
            <a:avLst/>
          </a:prstGeom>
        </p:spPr>
      </p:pic>
      <p:pic>
        <p:nvPicPr>
          <p:cNvPr id="3" name="תמונה 2">
            <a:extLst>
              <a:ext uri="{FF2B5EF4-FFF2-40B4-BE49-F238E27FC236}">
                <a16:creationId xmlns:a16="http://schemas.microsoft.com/office/drawing/2014/main" id="{5EE31F36-283B-4398-93FD-4946E2B2DB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40835" y="1455879"/>
            <a:ext cx="4931170" cy="3623256"/>
          </a:xfrm>
          <a:prstGeom prst="rect">
            <a:avLst/>
          </a:prstGeom>
        </p:spPr>
      </p:pic>
      <p:sp>
        <p:nvSpPr>
          <p:cNvPr id="7" name="TextBox 13">
            <a:extLst>
              <a:ext uri="{FF2B5EF4-FFF2-40B4-BE49-F238E27FC236}">
                <a16:creationId xmlns:a16="http://schemas.microsoft.com/office/drawing/2014/main" id="{00753637-3B5C-4368-8004-449FA8056970}"/>
              </a:ext>
            </a:extLst>
          </p:cNvPr>
          <p:cNvSpPr txBox="1"/>
          <p:nvPr/>
        </p:nvSpPr>
        <p:spPr>
          <a:xfrm>
            <a:off x="6230358" y="5217455"/>
            <a:ext cx="4702685"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יואל בן שמעון, איטליה, המאה ה-15 </a:t>
            </a:r>
          </a:p>
        </p:txBody>
      </p:sp>
    </p:spTree>
    <p:extLst>
      <p:ext uri="{BB962C8B-B14F-4D97-AF65-F5344CB8AC3E}">
        <p14:creationId xmlns:p14="http://schemas.microsoft.com/office/powerpoint/2010/main" val="60688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391744"/>
            <a:ext cx="4926035" cy="1200329"/>
          </a:xfrm>
          <a:prstGeom prst="rect">
            <a:avLst/>
          </a:prstGeom>
          <a:noFill/>
        </p:spPr>
        <p:txBody>
          <a:bodyPr wrap="square" rtlCol="1">
            <a:spAutoFit/>
          </a:bodyPr>
          <a:lstStyle/>
          <a:p>
            <a:r>
              <a:rPr lang="he-IL" b="1" dirty="0"/>
              <a:t> וָאֶעֱבר עָלַיִךְ וָאֶרְאֵךְ מִתְבּוסֶסֶת בְּדָמָיִךְ, וָאמַר לָך בְּדָמַיִךְ חֲיִי, וָאמַר לָך בְּדָמַיִךְ חֲיִי! </a:t>
            </a:r>
            <a:r>
              <a:rPr lang="he-IL" dirty="0"/>
              <a:t/>
            </a:r>
            <a:br>
              <a:rPr lang="he-IL" dirty="0"/>
            </a:br>
            <a:r>
              <a:rPr lang="he-IL" b="1" dirty="0"/>
              <a:t> </a:t>
            </a:r>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sp>
        <p:nvSpPr>
          <p:cNvPr id="14" name="TextBox 13">
            <a:extLst>
              <a:ext uri="{FF2B5EF4-FFF2-40B4-BE49-F238E27FC236}">
                <a16:creationId xmlns:a16="http://schemas.microsoft.com/office/drawing/2014/main" id="{B9377EA2-0A7F-42E6-B545-A85F92CC42DA}"/>
              </a:ext>
            </a:extLst>
          </p:cNvPr>
          <p:cNvSpPr txBox="1"/>
          <p:nvPr/>
        </p:nvSpPr>
        <p:spPr>
          <a:xfrm>
            <a:off x="6450034" y="1754548"/>
            <a:ext cx="4926035" cy="1415772"/>
          </a:xfrm>
          <a:prstGeom prst="rect">
            <a:avLst/>
          </a:prstGeom>
          <a:noFill/>
        </p:spPr>
        <p:txBody>
          <a:bodyPr wrap="square" rtlCol="1">
            <a:spAutoFit/>
          </a:bodyPr>
          <a:lstStyle/>
          <a:p>
            <a:pPr algn="just"/>
            <a:endParaRPr lang="he-IL"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pPr algn="just"/>
            <a:endParaRPr lang="en-US" dirty="0">
              <a:latin typeface="Assistant" panose="00000500000000000000" pitchFamily="2" charset="-79"/>
              <a:cs typeface="Assistant" panose="00000500000000000000" pitchFamily="2" charset="-79"/>
            </a:endParaRPr>
          </a:p>
          <a:p>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4" name="תמונה 3" descr="תמונה שמכילה טקסט&#10;&#10;התיאור נוצר באופן אוטומטי">
            <a:extLst>
              <a:ext uri="{FF2B5EF4-FFF2-40B4-BE49-F238E27FC236}">
                <a16:creationId xmlns:a16="http://schemas.microsoft.com/office/drawing/2014/main" id="{F51D1C19-53DA-4FB9-AB9F-7D003BBD1D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8681" y="1475916"/>
            <a:ext cx="4864385" cy="4280659"/>
          </a:xfrm>
          <a:prstGeom prst="rect">
            <a:avLst/>
          </a:prstGeom>
        </p:spPr>
      </p:pic>
      <p:sp>
        <p:nvSpPr>
          <p:cNvPr id="15" name="TextBox 14">
            <a:extLst>
              <a:ext uri="{FF2B5EF4-FFF2-40B4-BE49-F238E27FC236}">
                <a16:creationId xmlns:a16="http://schemas.microsoft.com/office/drawing/2014/main" id="{1FD58B91-B387-4F44-81AA-4F96077DAD5B}"/>
              </a:ext>
            </a:extLst>
          </p:cNvPr>
          <p:cNvSpPr txBox="1"/>
          <p:nvPr/>
        </p:nvSpPr>
        <p:spPr>
          <a:xfrm>
            <a:off x="6480508" y="1542214"/>
            <a:ext cx="4904936" cy="5355312"/>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בתמונה רואים איור לסיפור "חתן דמים" המוזכר בספר שמות. כאשר משה חוזר עם ציפורה ושני בניו ממדין למצרים מלאך ה' פוגש בו בדרך ומבקש להורגו. לא מוזכרת הסיבה מדוע. אך ציפורה מצילה את חייו. כיצד? היא לוקחת צור ומלה את בנה. </a:t>
            </a:r>
          </a:p>
          <a:p>
            <a:pPr algn="just"/>
            <a:r>
              <a:rPr lang="he-IL" dirty="0">
                <a:latin typeface="Assistant" panose="00000500000000000000" pitchFamily="2" charset="-79"/>
                <a:cs typeface="Assistant" panose="00000500000000000000" pitchFamily="2" charset="-79"/>
              </a:rPr>
              <a:t>בתמונה אנו רואים את ציפורה כורעת על ברכיה ועושה ברית מילה לתינוק השוכב על שמיכה. מה הקשר בין סיפור חתן דמים וסיפור יציאת מצריים ומדוע בחר המאייר לצייר את ציפורה בתוך ההגדה?</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הסיבה קשורה בפרשנות של סיפור חתן דמים כרמז מטרים לסיפור יציאת מצרים. כמו שחייו של משה ניצלו בזכות הדם של ברית המילה כך חייהם של בני ישראל ינצלו בזכות הדם של קורבן הפסח אותו הם ימרחו על המשקוף. </a:t>
            </a:r>
          </a:p>
          <a:p>
            <a:pPr algn="just"/>
            <a:endParaRPr lang="he-IL" dirty="0">
              <a:latin typeface="Assistant" panose="00000500000000000000" pitchFamily="2" charset="-79"/>
              <a:cs typeface="Assistant" panose="00000500000000000000" pitchFamily="2" charset="-79"/>
            </a:endParaRPr>
          </a:p>
          <a:p>
            <a:pPr algn="just"/>
            <a:endParaRPr lang="he-IL" dirty="0"/>
          </a:p>
          <a:p>
            <a:pPr algn="just"/>
            <a:endParaRPr lang="he-IL" dirty="0"/>
          </a:p>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6" name="TextBox 15">
            <a:extLst>
              <a:ext uri="{FF2B5EF4-FFF2-40B4-BE49-F238E27FC236}">
                <a16:creationId xmlns:a16="http://schemas.microsoft.com/office/drawing/2014/main" id="{9F0004CF-4BF5-47F2-93FD-BFDB9436F94A}"/>
              </a:ext>
            </a:extLst>
          </p:cNvPr>
          <p:cNvSpPr txBox="1"/>
          <p:nvPr/>
        </p:nvSpPr>
        <p:spPr>
          <a:xfrm>
            <a:off x="98469" y="5824025"/>
            <a:ext cx="5205052"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נירנברג השנייה, גרמניה, המאה ה-15</a:t>
            </a:r>
          </a:p>
        </p:txBody>
      </p:sp>
    </p:spTree>
    <p:extLst>
      <p:ext uri="{BB962C8B-B14F-4D97-AF65-F5344CB8AC3E}">
        <p14:creationId xmlns:p14="http://schemas.microsoft.com/office/powerpoint/2010/main" val="393776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352263"/>
            <a:ext cx="4926035" cy="2031325"/>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אֵלּוּ עֶשֶׂר מַכּות שֶׁהֵבִיא הַקָּדושׁ בָּרוּךְ הוּא עַל הַמִּצְרִים בְּמִצְרַים, וְאֵלוּ הֵן</a:t>
            </a:r>
            <a:r>
              <a:rPr lang="en-US" b="1" dirty="0">
                <a:latin typeface="Assistant" panose="00000500000000000000" pitchFamily="2" charset="-79"/>
                <a:cs typeface="Assistant" panose="00000500000000000000" pitchFamily="2" charset="-79"/>
              </a:rPr>
              <a:t> :</a:t>
            </a:r>
            <a:r>
              <a:rPr lang="he-IL" b="1" dirty="0">
                <a:latin typeface="Assistant" panose="00000500000000000000" pitchFamily="2" charset="-79"/>
                <a:cs typeface="Assistant" panose="00000500000000000000" pitchFamily="2" charset="-79"/>
              </a:rPr>
              <a:t>דָּם, צְפֵרְדֵּעַ, כִּנִים, עָרוב, דֶּבֶר, שְׁחִין, בָּרד, אַרְבֶּה, חשֶׁךְ, מַכַּת בְּכורות.</a:t>
            </a:r>
            <a:endParaRPr lang="en-US" b="1" dirty="0">
              <a:latin typeface="Assistant" panose="00000500000000000000" pitchFamily="2" charset="-79"/>
              <a:cs typeface="Assistant" panose="00000500000000000000" pitchFamily="2" charset="-79"/>
            </a:endParaRPr>
          </a:p>
          <a:p>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pic>
        <p:nvPicPr>
          <p:cNvPr id="11" name="תמונה 10" descr="תמונה שמכילה בניין, חוץ&#10;&#10;התיאור נוצר באופן אוטומטי">
            <a:extLst>
              <a:ext uri="{FF2B5EF4-FFF2-40B4-BE49-F238E27FC236}">
                <a16:creationId xmlns:a16="http://schemas.microsoft.com/office/drawing/2014/main" id="{56475AC5-4547-474C-AB34-86B7D6DA9A9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86028" y="675118"/>
            <a:ext cx="4234369" cy="4969795"/>
          </a:xfrm>
          <a:prstGeom prst="rect">
            <a:avLst/>
          </a:prstGeom>
        </p:spPr>
      </p:pic>
      <p:sp>
        <p:nvSpPr>
          <p:cNvPr id="16" name="TextBox 15">
            <a:extLst>
              <a:ext uri="{FF2B5EF4-FFF2-40B4-BE49-F238E27FC236}">
                <a16:creationId xmlns:a16="http://schemas.microsoft.com/office/drawing/2014/main" id="{786F4B59-CFEC-4D63-B9EB-CBDD0A0CCF2D}"/>
              </a:ext>
            </a:extLst>
          </p:cNvPr>
          <p:cNvSpPr txBox="1"/>
          <p:nvPr/>
        </p:nvSpPr>
        <p:spPr>
          <a:xfrm>
            <a:off x="6503962" y="1899138"/>
            <a:ext cx="4904936" cy="4524315"/>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נשים עומדות בחלון וסורקות את שערן במסרק סמיך.  זהו תיאור ציורי של מכת הכינים. </a:t>
            </a:r>
            <a:endParaRPr lang="en-US"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בעבר בתים היו שונים ממה שאנחנו מכירים היום. לא היו חדרים פרטיים, חדרי ילדים או חדרי הורים. לא הייתה הפרדה בין מטבח לסלון. וגם לא היו חדרי רחצה. אנשים ונשים התרחצו לעיתים רחוקות. לרוב רק רחצו את הפנים ואת הידיים. נדיר מאוד שנשים חפפו את השיער. עשירים התרחצו בבתי המרחץ ועניים התרחצו בנהר. הבית היה מלא אנשים, משרתים, אורחים, מבוגרים, ילדים גדולים וקטנים. החלל היה רב-תכליתי. ישנו בו, בישלו, אכלו, התרחצו וגם בדקו כינים. היה בו רק מעט ריהוט קבוע. ובוודאי שלא היה אור. ולכן הנשים בודקות כינים בחלון. כי שם היה הכי הרבה אור. בכלל לא אכפת להן שכולם רואים. </a:t>
            </a:r>
            <a:endParaRPr lang="en-US" dirty="0">
              <a:latin typeface="Assistant" panose="00000500000000000000" pitchFamily="2" charset="-79"/>
              <a:cs typeface="Assistant" panose="00000500000000000000" pitchFamily="2" charset="-79"/>
            </a:endParaRPr>
          </a:p>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7" name="TextBox 16">
            <a:extLst>
              <a:ext uri="{FF2B5EF4-FFF2-40B4-BE49-F238E27FC236}">
                <a16:creationId xmlns:a16="http://schemas.microsoft.com/office/drawing/2014/main" id="{001227C4-AB70-4669-B5D1-9CBAE2032795}"/>
              </a:ext>
            </a:extLst>
          </p:cNvPr>
          <p:cNvSpPr txBox="1"/>
          <p:nvPr/>
        </p:nvSpPr>
        <p:spPr>
          <a:xfrm>
            <a:off x="98469" y="5824025"/>
            <a:ext cx="4698612"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הזהב, ספרד, המאה ה-14</a:t>
            </a:r>
          </a:p>
        </p:txBody>
      </p:sp>
    </p:spTree>
    <p:extLst>
      <p:ext uri="{BB962C8B-B14F-4D97-AF65-F5344CB8AC3E}">
        <p14:creationId xmlns:p14="http://schemas.microsoft.com/office/powerpoint/2010/main" val="331170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1754326"/>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וַיּוצִאֵנוּ ה' מִמִצְרַים - לא עַל יְדֵי מַלְאָךְ, וְלא עַל יְדֵי שָׂרָף, וְלא עַל יְדֵי שָׁלִיחַ, אֶלָּא הַקָּדושׁ בָּרוּךְ הוּא בִּכְבודו וּבְעַצְמו.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pic>
        <p:nvPicPr>
          <p:cNvPr id="17" name="תמונה 16">
            <a:extLst>
              <a:ext uri="{FF2B5EF4-FFF2-40B4-BE49-F238E27FC236}">
                <a16:creationId xmlns:a16="http://schemas.microsoft.com/office/drawing/2014/main" id="{612CC385-4F4E-443B-BBD9-EFD883D2515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67210" y="747608"/>
            <a:ext cx="3936311" cy="4897305"/>
          </a:xfrm>
          <a:prstGeom prst="rect">
            <a:avLst/>
          </a:prstGeom>
        </p:spPr>
      </p:pic>
      <p:sp>
        <p:nvSpPr>
          <p:cNvPr id="18" name="TextBox 17">
            <a:extLst>
              <a:ext uri="{FF2B5EF4-FFF2-40B4-BE49-F238E27FC236}">
                <a16:creationId xmlns:a16="http://schemas.microsoft.com/office/drawing/2014/main" id="{3A341E76-8922-426E-BF8D-E606BC6109FD}"/>
              </a:ext>
            </a:extLst>
          </p:cNvPr>
          <p:cNvSpPr txBox="1"/>
          <p:nvPr/>
        </p:nvSpPr>
        <p:spPr>
          <a:xfrm>
            <a:off x="6518613" y="1603717"/>
            <a:ext cx="4890285" cy="4801314"/>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בתמונה של מכת בכורות רואים את מלאך המוות מניף את חרבו על גבר השוכב עירום במיטה. בסמוך למיטה ניצבת אישה, והיא רוכנת מעל המת וסופקת את כפיה. </a:t>
            </a:r>
            <a:endParaRPr lang="en-US"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בפינה השמאלית שתי נשים משוחחות בנחת כאשר אחת מחזיקה תינוק. לאישה השנייה יש כתר. התמונה ממחישה את ההפרדה בין בכורות מצריים ובכורות בני ישראל. ובחלק התחתון מסע הלוויה. לפני המיטה הולכות הנשים המקוננות הלבושות בבגדים שחורים כמנהג באותם ימים בהם צוירה ההגדה. </a:t>
            </a:r>
          </a:p>
          <a:p>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לפי הפרשנות היהודית לא רק הבכורים המצריים היו צריכים למות במכת בכורות, אלא גם הבכורים של בני ישראל. לכן עד היום קיימת תענית "בכורות" בערב פסח, להזכיר לבכורים שבעצם הם היו חייבים מיתה אבל חייהם ניצלו. גם הציורים של מכת בכורות בתוך ההגדות משמשים תזכורת לכך שבני ישראל ניצלו בנס.  </a:t>
            </a:r>
            <a:endParaRPr lang="en-US"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p:txBody>
      </p:sp>
      <p:sp>
        <p:nvSpPr>
          <p:cNvPr id="19" name="TextBox 18">
            <a:extLst>
              <a:ext uri="{FF2B5EF4-FFF2-40B4-BE49-F238E27FC236}">
                <a16:creationId xmlns:a16="http://schemas.microsoft.com/office/drawing/2014/main" id="{45FA8EF3-437E-4A23-82CF-81B85DCB0D90}"/>
              </a:ext>
            </a:extLst>
          </p:cNvPr>
          <p:cNvSpPr txBox="1"/>
          <p:nvPr/>
        </p:nvSpPr>
        <p:spPr>
          <a:xfrm>
            <a:off x="98470" y="5824025"/>
            <a:ext cx="4804110"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הזהב, ספרד, המאה ה-14</a:t>
            </a:r>
          </a:p>
        </p:txBody>
      </p:sp>
    </p:spTree>
    <p:extLst>
      <p:ext uri="{BB962C8B-B14F-4D97-AF65-F5344CB8AC3E}">
        <p14:creationId xmlns:p14="http://schemas.microsoft.com/office/powerpoint/2010/main" val="32208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2308324"/>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מָרור זֶה שֶׁאָנוּ אוכְלִים, עַל שׁוּם מה? עַל שׁוּם </a:t>
            </a:r>
            <a:r>
              <a:rPr lang="he-IL" b="1" dirty="0" err="1">
                <a:latin typeface="Assistant" panose="00000500000000000000" pitchFamily="2" charset="-79"/>
                <a:cs typeface="Assistant" panose="00000500000000000000" pitchFamily="2" charset="-79"/>
              </a:rPr>
              <a:t>שֶׁמֵּרְרו</a:t>
            </a:r>
            <a:r>
              <a:rPr lang="he-IL" b="1" dirty="0">
                <a:latin typeface="Assistant" panose="00000500000000000000" pitchFamily="2" charset="-79"/>
                <a:cs typeface="Assistant" panose="00000500000000000000" pitchFamily="2" charset="-79"/>
              </a:rPr>
              <a:t>ּ הַמִּצְרִים אֶת חַיֵי אֲבותֵינוּ בְּמִצְרַים. </a:t>
            </a:r>
            <a:r>
              <a:rPr lang="he-IL" b="1" dirty="0"/>
              <a:t/>
            </a:r>
            <a:br>
              <a:rPr lang="he-IL" b="1" dirty="0"/>
            </a:br>
            <a:r>
              <a:rPr lang="he-IL" dirty="0"/>
              <a:t/>
            </a:r>
            <a:br>
              <a:rPr lang="he-IL" dirty="0"/>
            </a:br>
            <a:r>
              <a:rPr lang="he-IL" dirty="0"/>
              <a:t/>
            </a:r>
            <a:br>
              <a:rPr lang="he-IL" dirty="0"/>
            </a:br>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id="{3A341E76-8922-426E-BF8D-E606BC6109FD}"/>
              </a:ext>
            </a:extLst>
          </p:cNvPr>
          <p:cNvSpPr txBox="1"/>
          <p:nvPr/>
        </p:nvSpPr>
        <p:spPr>
          <a:xfrm>
            <a:off x="6513923" y="1552865"/>
            <a:ext cx="4890285" cy="5078313"/>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בתמונה רואים גבר ואישה יושבים משני צדי השולחן. האישה יושבת מימין, מחזיקה בידה כוס. הגבר מצביע עליה בידו השמאלית. מעליהם כתובות המילים "מרור זה". כלומר הגבר מצביע על אשתו כאשר הוא אומר את המילים "מרור זה". </a:t>
            </a:r>
            <a:endParaRPr lang="en-US"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 </a:t>
            </a:r>
            <a:endParaRPr lang="en-US"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יש חוקרים שאומרים שהיה זה מנהג נפוץ להצביע על האישה כאשר אומרים בליל הסדר "מרור זה". כנראה כסוג של "בדיחה". ומאיפה הגיע המנהג הזה? כנראה בהשפעת ספר קהלת שם כתוב: "מוצא אני מר ממוות את האישה".</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נשים חכמות שראו את האיורים הללו בהגדות של פסח הוסיפו בצד בכתב יד את ההסתייגות הבאה: "זה לשון זכר" כלומר שאם הייתה הכוונה לאישה היה צריך להגיד "זו" ולא "זה". וכנראה שהמרור הוא הזכר ולא הנקבה. </a:t>
            </a:r>
          </a:p>
          <a:p>
            <a:pPr algn="just"/>
            <a:endParaRPr lang="he-IL"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16" name="תמונה 15" descr="תמונה שמכילה טקסט, צילום&#10;&#10;התיאור נוצר באופן אוטומטי">
            <a:extLst>
              <a:ext uri="{FF2B5EF4-FFF2-40B4-BE49-F238E27FC236}">
                <a16:creationId xmlns:a16="http://schemas.microsoft.com/office/drawing/2014/main" id="{0C5E2767-97FE-4FF0-A8CB-3B08AD56040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7855" y="559390"/>
            <a:ext cx="3542809" cy="5068915"/>
          </a:xfrm>
          <a:prstGeom prst="rect">
            <a:avLst/>
          </a:prstGeom>
        </p:spPr>
      </p:pic>
      <p:sp>
        <p:nvSpPr>
          <p:cNvPr id="17" name="TextBox 16">
            <a:extLst>
              <a:ext uri="{FF2B5EF4-FFF2-40B4-BE49-F238E27FC236}">
                <a16:creationId xmlns:a16="http://schemas.microsoft.com/office/drawing/2014/main" id="{0796EDE7-7C48-4EC4-AD2E-FFE98E6E4C68}"/>
              </a:ext>
            </a:extLst>
          </p:cNvPr>
          <p:cNvSpPr txBox="1"/>
          <p:nvPr/>
        </p:nvSpPr>
        <p:spPr>
          <a:xfrm>
            <a:off x="98469" y="5824025"/>
            <a:ext cx="4698610"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a:t>
            </a:r>
            <a:r>
              <a:rPr lang="he-IL" dirty="0" err="1">
                <a:latin typeface="Assistant" panose="00000500000000000000" pitchFamily="2" charset="-79"/>
                <a:cs typeface="Assistant" panose="00000500000000000000" pitchFamily="2" charset="-79"/>
              </a:rPr>
              <a:t>ריילנדס</a:t>
            </a:r>
            <a:r>
              <a:rPr lang="he-IL" dirty="0">
                <a:latin typeface="Assistant" panose="00000500000000000000" pitchFamily="2" charset="-79"/>
                <a:cs typeface="Assistant" panose="00000500000000000000" pitchFamily="2" charset="-79"/>
              </a:rPr>
              <a:t>, ספרד, המאה ה-14</a:t>
            </a:r>
          </a:p>
        </p:txBody>
      </p:sp>
    </p:spTree>
    <p:extLst>
      <p:ext uri="{BB962C8B-B14F-4D97-AF65-F5344CB8AC3E}">
        <p14:creationId xmlns:p14="http://schemas.microsoft.com/office/powerpoint/2010/main" val="76292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8" y="421051"/>
            <a:ext cx="4560110" cy="2616101"/>
          </a:xfrm>
          <a:prstGeom prst="rect">
            <a:avLst/>
          </a:prstGeom>
          <a:noFill/>
        </p:spPr>
        <p:txBody>
          <a:bodyPr wrap="square" rtlCol="1">
            <a:spAutoFit/>
          </a:bodyPr>
          <a:lstStyle/>
          <a:p>
            <a:pPr algn="l" rtl="0"/>
            <a:r>
              <a:rPr lang="en-US" sz="1600" b="1" dirty="0" smtClean="0">
                <a:latin typeface="Assistant" panose="00000500000000000000" pitchFamily="2" charset="-79"/>
                <a:cs typeface="Assistant" panose="00000500000000000000" pitchFamily="2" charset="-79"/>
              </a:rPr>
              <a:t>When Israel came forth out of Egypt, the house of Jacob from a people of strange language. Judah became His sanctuary, Israel His dominion.</a:t>
            </a:r>
            <a:r>
              <a:rPr lang="he-IL" sz="1600" b="1" dirty="0">
                <a:latin typeface="Assistant" panose="00000500000000000000" pitchFamily="2" charset="-79"/>
                <a:cs typeface="Assistant" panose="00000500000000000000" pitchFamily="2" charset="-79"/>
              </a:rPr>
              <a:t/>
            </a:r>
            <a:br>
              <a:rPr lang="he-IL" sz="1600" b="1" dirty="0">
                <a:latin typeface="Assistant" panose="00000500000000000000" pitchFamily="2" charset="-79"/>
                <a:cs typeface="Assistant" panose="00000500000000000000" pitchFamily="2" charset="-79"/>
              </a:rPr>
            </a:br>
            <a:r>
              <a:rPr lang="he-IL" sz="1600" b="1" dirty="0"/>
              <a:t/>
            </a:r>
            <a:br>
              <a:rPr lang="he-IL" sz="1600" b="1" dirty="0"/>
            </a:br>
            <a:r>
              <a:rPr lang="he-IL" sz="1600" b="1" dirty="0"/>
              <a:t/>
            </a:r>
            <a:br>
              <a:rPr lang="he-IL" sz="1600" b="1" dirty="0"/>
            </a:br>
            <a:r>
              <a:rPr lang="he-IL" sz="1600" b="1" dirty="0"/>
              <a:t> </a:t>
            </a:r>
            <a:br>
              <a:rPr lang="he-IL" sz="1600" b="1"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id="{3A341E76-8922-426E-BF8D-E606BC6109FD}"/>
              </a:ext>
            </a:extLst>
          </p:cNvPr>
          <p:cNvSpPr txBox="1"/>
          <p:nvPr/>
        </p:nvSpPr>
        <p:spPr>
          <a:xfrm>
            <a:off x="6526817" y="1729101"/>
            <a:ext cx="4890285" cy="4524315"/>
          </a:xfrm>
          <a:prstGeom prst="rect">
            <a:avLst/>
          </a:prstGeom>
          <a:noFill/>
        </p:spPr>
        <p:txBody>
          <a:bodyPr wrap="square" rtlCol="1">
            <a:spAutoFit/>
          </a:bodyPr>
          <a:lstStyle/>
          <a:p>
            <a:pPr algn="just" rtl="0"/>
            <a:r>
              <a:rPr lang="en-US" sz="1200" dirty="0" smtClean="0">
                <a:latin typeface="Assistant" panose="00000500000000000000" pitchFamily="2" charset="-79"/>
                <a:cs typeface="Assistant" panose="00000500000000000000" pitchFamily="2" charset="-79"/>
              </a:rPr>
              <a:t>The picture illustrates the song of Miriam and you can see women’s dance companies and them playing various instruments: round and square drums, castanets and the lute and cymbals.</a:t>
            </a:r>
            <a:r>
              <a:rPr lang="he-IL" sz="1200" dirty="0" smtClean="0">
                <a:latin typeface="Assistant" panose="00000500000000000000" pitchFamily="2" charset="-79"/>
                <a:cs typeface="Assistant" panose="00000500000000000000" pitchFamily="2" charset="-79"/>
              </a:rPr>
              <a:t>  </a:t>
            </a:r>
            <a:r>
              <a:rPr lang="en-US" sz="1200" dirty="0" smtClean="0">
                <a:latin typeface="Assistant" panose="00000500000000000000" pitchFamily="2" charset="-79"/>
                <a:cs typeface="Assistant" panose="00000500000000000000" pitchFamily="2" charset="-79"/>
              </a:rPr>
              <a:t>All the instruments except the lute are percussion instruments, the lute is a string instrument</a:t>
            </a:r>
            <a:r>
              <a:rPr lang="en-US" sz="1200" dirty="0">
                <a:latin typeface="Assistant" panose="00000500000000000000" pitchFamily="2" charset="-79"/>
                <a:cs typeface="Assistant" panose="00000500000000000000" pitchFamily="2" charset="-79"/>
              </a:rPr>
              <a:t>.</a:t>
            </a:r>
            <a:r>
              <a:rPr lang="he-IL" sz="1200" dirty="0" smtClean="0">
                <a:latin typeface="Assistant" panose="00000500000000000000" pitchFamily="2" charset="-79"/>
                <a:cs typeface="Assistant" panose="00000500000000000000" pitchFamily="2" charset="-79"/>
              </a:rPr>
              <a:t> </a:t>
            </a:r>
            <a:r>
              <a:rPr lang="en-US" sz="1200" dirty="0" smtClean="0">
                <a:latin typeface="Assistant" panose="00000500000000000000" pitchFamily="2" charset="-79"/>
                <a:cs typeface="Assistant" panose="00000500000000000000" pitchFamily="2" charset="-79"/>
              </a:rPr>
              <a:t>On the drums there are magical illustrations.</a:t>
            </a:r>
            <a:endParaRPr lang="he-IL" sz="1200" dirty="0">
              <a:latin typeface="Assistant" panose="00000500000000000000" pitchFamily="2" charset="-79"/>
              <a:cs typeface="Assistant" panose="00000500000000000000" pitchFamily="2" charset="-79"/>
            </a:endParaRPr>
          </a:p>
          <a:p>
            <a:pPr algn="just" rtl="0"/>
            <a:endParaRPr lang="he-IL" sz="1200" dirty="0">
              <a:latin typeface="Assistant" panose="00000500000000000000" pitchFamily="2" charset="-79"/>
              <a:cs typeface="Assistant" panose="00000500000000000000" pitchFamily="2" charset="-79"/>
            </a:endParaRPr>
          </a:p>
          <a:p>
            <a:pPr algn="just" rtl="0"/>
            <a:r>
              <a:rPr lang="en-US" sz="1200" dirty="0" smtClean="0">
                <a:latin typeface="Assistant" panose="00000500000000000000" pitchFamily="2" charset="-79"/>
                <a:cs typeface="Assistant" panose="00000500000000000000" pitchFamily="2" charset="-79"/>
              </a:rPr>
              <a:t>The drum is the main instrument used in celebrations of victories   and heroism. It has many attributed meanings in ancient ruins.  </a:t>
            </a:r>
            <a:r>
              <a:rPr lang="he-IL" sz="1200" dirty="0" smtClean="0">
                <a:latin typeface="Assistant" panose="00000500000000000000" pitchFamily="2" charset="-79"/>
                <a:cs typeface="Assistant" panose="00000500000000000000" pitchFamily="2" charset="-79"/>
              </a:rPr>
              <a:t> </a:t>
            </a:r>
            <a:r>
              <a:rPr lang="en-US" sz="1200" dirty="0" smtClean="0">
                <a:latin typeface="Assistant" panose="00000500000000000000" pitchFamily="2" charset="-79"/>
                <a:cs typeface="Assistant" panose="00000500000000000000" pitchFamily="2" charset="-79"/>
              </a:rPr>
              <a:t>The rhythm of the drums is similar to the beat of the heart</a:t>
            </a:r>
            <a:r>
              <a:rPr lang="he-IL" sz="1200" dirty="0" smtClean="0">
                <a:latin typeface="Assistant" panose="00000500000000000000" pitchFamily="2" charset="-79"/>
                <a:cs typeface="Assistant" panose="00000500000000000000" pitchFamily="2" charset="-79"/>
              </a:rPr>
              <a:t>. </a:t>
            </a:r>
            <a:r>
              <a:rPr lang="en-US" sz="1200" dirty="0" smtClean="0">
                <a:latin typeface="Assistant" panose="00000500000000000000" pitchFamily="2" charset="-79"/>
                <a:cs typeface="Assistant" panose="00000500000000000000" pitchFamily="2" charset="-79"/>
              </a:rPr>
              <a:t>The drum was used in the past and is still used today in healing rituals</a:t>
            </a:r>
            <a:r>
              <a:rPr lang="en-US" sz="1200" dirty="0">
                <a:latin typeface="Assistant" panose="00000500000000000000" pitchFamily="2" charset="-79"/>
                <a:cs typeface="Assistant" panose="00000500000000000000" pitchFamily="2" charset="-79"/>
              </a:rPr>
              <a:t>. In ancient cultures, the drum was perceived as a feminine tool for two reasons. First, it's easy to operate, it's just to be hit in the palms, and easy to carry. Second, its hollow round shape is likened to a woman's stomach. Archaeologists discovered figurines of drumming women, and the discovery increased the conclusion that the drum was a musical instrument used by women and for women.</a:t>
            </a:r>
            <a:endParaRPr lang="he-IL" sz="12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14" name="תמונה 13" descr="תמונה שמכילה טקסט&#10;&#10;התיאור נוצר באופן אוטומטי">
            <a:extLst>
              <a:ext uri="{FF2B5EF4-FFF2-40B4-BE49-F238E27FC236}">
                <a16:creationId xmlns:a16="http://schemas.microsoft.com/office/drawing/2014/main" id="{16D9DCFB-F05A-44CF-BB6C-97FC10F53D0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3276" y="559390"/>
            <a:ext cx="4079616" cy="5344823"/>
          </a:xfrm>
          <a:prstGeom prst="rect">
            <a:avLst/>
          </a:prstGeom>
        </p:spPr>
      </p:pic>
      <p:sp>
        <p:nvSpPr>
          <p:cNvPr id="17" name="TextBox 16">
            <a:extLst>
              <a:ext uri="{FF2B5EF4-FFF2-40B4-BE49-F238E27FC236}">
                <a16:creationId xmlns:a16="http://schemas.microsoft.com/office/drawing/2014/main" id="{C30E0849-FC05-4935-A749-12278C938235}"/>
              </a:ext>
            </a:extLst>
          </p:cNvPr>
          <p:cNvSpPr txBox="1"/>
          <p:nvPr/>
        </p:nvSpPr>
        <p:spPr>
          <a:xfrm>
            <a:off x="98469" y="5824025"/>
            <a:ext cx="4799426" cy="646331"/>
          </a:xfrm>
          <a:prstGeom prst="rect">
            <a:avLst/>
          </a:prstGeom>
          <a:noFill/>
        </p:spPr>
        <p:txBody>
          <a:bodyPr wrap="square" rtlCol="1">
            <a:spAutoFit/>
          </a:bodyPr>
          <a:lstStyle/>
          <a:p>
            <a:r>
              <a:rPr lang="en-US" dirty="0" smtClean="0">
                <a:latin typeface="Assistant" panose="00000500000000000000" pitchFamily="2" charset="-79"/>
                <a:cs typeface="Assistant" panose="00000500000000000000" pitchFamily="2" charset="-79"/>
              </a:rPr>
              <a:t>The Golden </a:t>
            </a:r>
            <a:r>
              <a:rPr lang="en-US" dirty="0" err="1" smtClean="0">
                <a:latin typeface="Assistant" panose="00000500000000000000" pitchFamily="2" charset="-79"/>
                <a:cs typeface="Assistant" panose="00000500000000000000" pitchFamily="2" charset="-79"/>
              </a:rPr>
              <a:t>Haggadah</a:t>
            </a:r>
            <a:r>
              <a:rPr lang="en-US" dirty="0" smtClean="0">
                <a:latin typeface="Assistant" panose="00000500000000000000" pitchFamily="2" charset="-79"/>
                <a:cs typeface="Assistant" panose="00000500000000000000" pitchFamily="2" charset="-79"/>
              </a:rPr>
              <a:t>, Spain, 14</a:t>
            </a:r>
            <a:r>
              <a:rPr lang="en-US" baseline="30000" dirty="0" smtClean="0">
                <a:latin typeface="Assistant" panose="00000500000000000000" pitchFamily="2" charset="-79"/>
                <a:cs typeface="Assistant" panose="00000500000000000000" pitchFamily="2" charset="-79"/>
              </a:rPr>
              <a:t>th</a:t>
            </a:r>
            <a:r>
              <a:rPr lang="en-US" dirty="0" smtClean="0">
                <a:latin typeface="Assistant" panose="00000500000000000000" pitchFamily="2" charset="-79"/>
                <a:cs typeface="Assistant" panose="00000500000000000000" pitchFamily="2" charset="-79"/>
              </a:rPr>
              <a:t> century</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10957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2308324"/>
          </a:xfrm>
          <a:prstGeom prst="rect">
            <a:avLst/>
          </a:prstGeom>
          <a:noFill/>
        </p:spPr>
        <p:txBody>
          <a:bodyPr wrap="square" rtlCol="1">
            <a:spAutoFit/>
          </a:bodyPr>
          <a:lstStyle/>
          <a:p>
            <a:r>
              <a:rPr lang="en-US" dirty="0"/>
              <a:t>Pour out your wrath on the nations that refuse to acknowledge you--on kingdoms that do not call upon your name.</a:t>
            </a:r>
            <a:br>
              <a:rPr lang="en-US" dirty="0"/>
            </a:br>
            <a:r>
              <a:rPr lang="he-IL" dirty="0"/>
              <a:t/>
            </a:r>
            <a:br>
              <a:rPr lang="he-IL" dirty="0"/>
            </a:br>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id="{3A341E76-8922-426E-BF8D-E606BC6109FD}"/>
              </a:ext>
            </a:extLst>
          </p:cNvPr>
          <p:cNvSpPr txBox="1"/>
          <p:nvPr/>
        </p:nvSpPr>
        <p:spPr>
          <a:xfrm>
            <a:off x="5965284" y="1392043"/>
            <a:ext cx="5582282" cy="5262979"/>
          </a:xfrm>
          <a:prstGeom prst="rect">
            <a:avLst/>
          </a:prstGeom>
          <a:noFill/>
        </p:spPr>
        <p:txBody>
          <a:bodyPr wrap="square" rtlCol="1">
            <a:spAutoFit/>
          </a:bodyPr>
          <a:lstStyle/>
          <a:p>
            <a:pPr algn="just" rtl="0"/>
            <a:r>
              <a:rPr lang="en-US" sz="1400" dirty="0">
                <a:latin typeface="Assistant" panose="00000500000000000000" pitchFamily="2" charset="-79"/>
                <a:cs typeface="Assistant" panose="00000500000000000000" pitchFamily="2" charset="-79"/>
              </a:rPr>
              <a:t>The saying of "pouring out your wrath on the nations" was added to the </a:t>
            </a:r>
            <a:r>
              <a:rPr lang="en-US" sz="1400" dirty="0" err="1">
                <a:latin typeface="Assistant" panose="00000500000000000000" pitchFamily="2" charset="-79"/>
                <a:cs typeface="Assistant" panose="00000500000000000000" pitchFamily="2" charset="-79"/>
              </a:rPr>
              <a:t>Haggadah</a:t>
            </a:r>
            <a:r>
              <a:rPr lang="en-US" sz="1400" dirty="0">
                <a:latin typeface="Assistant" panose="00000500000000000000" pitchFamily="2" charset="-79"/>
                <a:cs typeface="Assistant" panose="00000500000000000000" pitchFamily="2" charset="-79"/>
              </a:rPr>
              <a:t> by virtue of the distress of the Jews at the end of the Middle Ages. During the Passover season in particular, the Jews suffered from manifestations of anti-Semitism, riots and blood libels. On the Seder night while saying "pour out your wrath," they would open the door in the hope that Elijah would arrive at this very moment.</a:t>
            </a:r>
          </a:p>
          <a:p>
            <a:pPr algn="just" rtl="0"/>
            <a:endParaRPr lang="en-US" sz="1400" dirty="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In the illustrations, alongside the words "shed your wrath," they used to paint Elijah the prophet, the harbinger of redemption, riding on a donkey and blowing the shofar. Before him goes the Messiah and together they march towards the built Jerusalem.</a:t>
            </a:r>
          </a:p>
          <a:p>
            <a:pPr algn="just" rtl="0"/>
            <a:endParaRPr lang="en-US" sz="1400" dirty="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In the </a:t>
            </a:r>
            <a:r>
              <a:rPr lang="en-US" sz="1400" dirty="0" err="1">
                <a:latin typeface="Assistant" panose="00000500000000000000" pitchFamily="2" charset="-79"/>
                <a:cs typeface="Assistant" panose="00000500000000000000" pitchFamily="2" charset="-79"/>
              </a:rPr>
              <a:t>Haggadot</a:t>
            </a:r>
            <a:r>
              <a:rPr lang="en-US" sz="1400" dirty="0">
                <a:latin typeface="Assistant" panose="00000500000000000000" pitchFamily="2" charset="-79"/>
                <a:cs typeface="Assistant" panose="00000500000000000000" pitchFamily="2" charset="-79"/>
              </a:rPr>
              <a:t> that were printed after the establishment of the state, and especially after the Six-Day War, the painted image of Elijah the Prophet was replaced by the image of an IDF soldier, thus linking the </a:t>
            </a:r>
            <a:r>
              <a:rPr lang="en-US" sz="1400" dirty="0" err="1">
                <a:latin typeface="Assistant" panose="00000500000000000000" pitchFamily="2" charset="-79"/>
                <a:cs typeface="Assistant" panose="00000500000000000000" pitchFamily="2" charset="-79"/>
              </a:rPr>
              <a:t>Haggadah</a:t>
            </a:r>
            <a:r>
              <a:rPr lang="en-US" sz="1400" dirty="0">
                <a:latin typeface="Assistant" panose="00000500000000000000" pitchFamily="2" charset="-79"/>
                <a:cs typeface="Assistant" panose="00000500000000000000" pitchFamily="2" charset="-79"/>
              </a:rPr>
              <a:t> with the story of the present redemption and the establishment of the State.</a:t>
            </a:r>
            <a:endParaRPr lang="he-IL" sz="1400" dirty="0">
              <a:latin typeface="Assistant" panose="00000500000000000000" pitchFamily="2" charset="-79"/>
              <a:cs typeface="Assistant" panose="00000500000000000000" pitchFamily="2" charset="-79"/>
            </a:endParaRPr>
          </a:p>
        </p:txBody>
      </p:sp>
      <p:sp>
        <p:nvSpPr>
          <p:cNvPr id="17" name="TextBox 16">
            <a:extLst>
              <a:ext uri="{FF2B5EF4-FFF2-40B4-BE49-F238E27FC236}">
                <a16:creationId xmlns:a16="http://schemas.microsoft.com/office/drawing/2014/main" id="{4AE42D9B-2C0D-49E2-91C7-57ED84E23F82}"/>
              </a:ext>
            </a:extLst>
          </p:cNvPr>
          <p:cNvSpPr txBox="1"/>
          <p:nvPr/>
        </p:nvSpPr>
        <p:spPr>
          <a:xfrm>
            <a:off x="98469" y="5824025"/>
            <a:ext cx="5074422" cy="646331"/>
          </a:xfrm>
          <a:prstGeom prst="rect">
            <a:avLst/>
          </a:prstGeom>
          <a:noFill/>
        </p:spPr>
        <p:txBody>
          <a:bodyPr wrap="square" rtlCol="1">
            <a:spAutoFit/>
          </a:bodyPr>
          <a:lstStyle/>
          <a:p>
            <a:r>
              <a:rPr lang="en-US" dirty="0" err="1">
                <a:latin typeface="Assistant" panose="00000500000000000000" pitchFamily="2" charset="-79"/>
                <a:cs typeface="Assistant" panose="00000500000000000000" pitchFamily="2" charset="-79"/>
              </a:rPr>
              <a:t>Yoel</a:t>
            </a:r>
            <a:r>
              <a:rPr lang="en-US" dirty="0">
                <a:latin typeface="Assistant" panose="00000500000000000000" pitchFamily="2" charset="-79"/>
                <a:cs typeface="Assistant" panose="00000500000000000000" pitchFamily="2" charset="-79"/>
              </a:rPr>
              <a:t> Ben Shimon, Washington </a:t>
            </a:r>
            <a:r>
              <a:rPr lang="en-US" dirty="0" err="1">
                <a:latin typeface="Assistant" panose="00000500000000000000" pitchFamily="2" charset="-79"/>
                <a:cs typeface="Assistant" panose="00000500000000000000" pitchFamily="2" charset="-79"/>
              </a:rPr>
              <a:t>Haggadah</a:t>
            </a:r>
            <a:r>
              <a:rPr lang="en-US" dirty="0">
                <a:latin typeface="Assistant" panose="00000500000000000000" pitchFamily="2" charset="-79"/>
                <a:cs typeface="Assistant" panose="00000500000000000000" pitchFamily="2" charset="-79"/>
              </a:rPr>
              <a:t>, Florence, 1478</a:t>
            </a:r>
            <a:endParaRPr lang="he-IL" dirty="0">
              <a:latin typeface="Assistant" panose="00000500000000000000" pitchFamily="2" charset="-79"/>
              <a:cs typeface="Assistant" panose="00000500000000000000" pitchFamily="2" charset="-79"/>
            </a:endParaRPr>
          </a:p>
        </p:txBody>
      </p:sp>
      <p:pic>
        <p:nvPicPr>
          <p:cNvPr id="1026" name="Picture 2" descr="Image result for â«×©×¤×× ×××ª× ××××¨××â¬â">
            <a:extLst>
              <a:ext uri="{FF2B5EF4-FFF2-40B4-BE49-F238E27FC236}">
                <a16:creationId xmlns:a16="http://schemas.microsoft.com/office/drawing/2014/main" id="{F58931FA-EBC2-4C41-8240-A61AACADD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302" y="811049"/>
            <a:ext cx="3523008" cy="50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8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408015"/>
            <a:ext cx="4926035" cy="369332"/>
          </a:xfrm>
          <a:prstGeom prst="rect">
            <a:avLst/>
          </a:prstGeom>
          <a:noFill/>
        </p:spPr>
        <p:txBody>
          <a:bodyPr wrap="square" rtlCol="1">
            <a:spAutoFit/>
          </a:bodyPr>
          <a:lstStyle/>
          <a:p>
            <a:pPr algn="l" rtl="0"/>
            <a:r>
              <a:rPr lang="en-US" b="1" dirty="0" smtClean="0"/>
              <a:t>Next Year in Jerusalem</a:t>
            </a:r>
            <a:endParaRPr lang="he-IL" dirty="0">
              <a:latin typeface="Assistant" panose="00000500000000000000" pitchFamily="2" charset="-79"/>
              <a:cs typeface="Assistant" panose="00000500000000000000" pitchFamily="2" charset="-79"/>
            </a:endParaRPr>
          </a:p>
        </p:txBody>
      </p:sp>
      <p:sp>
        <p:nvSpPr>
          <p:cNvPr id="14" name="TextBox 13">
            <a:extLst>
              <a:ext uri="{FF2B5EF4-FFF2-40B4-BE49-F238E27FC236}">
                <a16:creationId xmlns:a16="http://schemas.microsoft.com/office/drawing/2014/main" id="{B9377EA2-0A7F-42E6-B545-A85F92CC42DA}"/>
              </a:ext>
            </a:extLst>
          </p:cNvPr>
          <p:cNvSpPr txBox="1"/>
          <p:nvPr/>
        </p:nvSpPr>
        <p:spPr>
          <a:xfrm>
            <a:off x="6452381" y="950095"/>
            <a:ext cx="5369505" cy="5539978"/>
          </a:xfrm>
          <a:prstGeom prst="rect">
            <a:avLst/>
          </a:prstGeom>
          <a:noFill/>
        </p:spPr>
        <p:txBody>
          <a:bodyPr wrap="square" rtlCol="1">
            <a:spAutoFit/>
          </a:bodyPr>
          <a:lstStyle/>
          <a:p>
            <a:pPr algn="l" rtl="0"/>
            <a:endParaRPr lang="he-IL" sz="1400" dirty="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Reuven Rubin sat in his picture "Seder </a:t>
            </a:r>
            <a:r>
              <a:rPr lang="en-US" sz="1400" dirty="0" err="1">
                <a:latin typeface="Assistant" panose="00000500000000000000" pitchFamily="2" charset="-79"/>
                <a:cs typeface="Assistant" panose="00000500000000000000" pitchFamily="2" charset="-79"/>
              </a:rPr>
              <a:t>Yerushalayim</a:t>
            </a:r>
            <a:r>
              <a:rPr lang="en-US" sz="1400" dirty="0">
                <a:latin typeface="Assistant" panose="00000500000000000000" pitchFamily="2" charset="-79"/>
                <a:cs typeface="Assistant" panose="00000500000000000000" pitchFamily="2" charset="-79"/>
              </a:rPr>
              <a:t>" around a single table the Hasid with the </a:t>
            </a:r>
            <a:r>
              <a:rPr lang="en-US" sz="1400" dirty="0" err="1">
                <a:latin typeface="Assistant" panose="00000500000000000000" pitchFamily="2" charset="-79"/>
                <a:cs typeface="Assistant" panose="00000500000000000000" pitchFamily="2" charset="-79"/>
              </a:rPr>
              <a:t>Shtreimel</a:t>
            </a:r>
            <a:r>
              <a:rPr lang="en-US" sz="1400" dirty="0">
                <a:latin typeface="Assistant" panose="00000500000000000000" pitchFamily="2" charset="-79"/>
                <a:cs typeface="Assistant" panose="00000500000000000000" pitchFamily="2" charset="-79"/>
              </a:rPr>
              <a:t>, the </a:t>
            </a:r>
            <a:r>
              <a:rPr lang="en-US" sz="1400" dirty="0" err="1">
                <a:latin typeface="Assistant" panose="00000500000000000000" pitchFamily="2" charset="-79"/>
                <a:cs typeface="Assistant" panose="00000500000000000000" pitchFamily="2" charset="-79"/>
              </a:rPr>
              <a:t>Palmachnik</a:t>
            </a:r>
            <a:r>
              <a:rPr lang="en-US" sz="1400" dirty="0">
                <a:latin typeface="Assistant" panose="00000500000000000000" pitchFamily="2" charset="-79"/>
                <a:cs typeface="Assistant" panose="00000500000000000000" pitchFamily="2" charset="-79"/>
              </a:rPr>
              <a:t> fighter, the pioneer, the new immigrants from Yemen and Morocco, and himself. He painted the painting in 1950, when many immigrants came to Israel from different places.</a:t>
            </a:r>
          </a:p>
          <a:p>
            <a:pPr algn="just" rtl="0"/>
            <a:endParaRPr lang="en-US" sz="1400" dirty="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The artist is the man in the white shirt sitting on the right side of the table with a child on his knees. Behind them is a woman with a kerchief on her head, probably the artist's wife who also appears in other pictures of him. In the background is a desert landscape and far from the city of Jerusalem.</a:t>
            </a:r>
          </a:p>
          <a:p>
            <a:pPr algn="just" rtl="0"/>
            <a:endParaRPr lang="en-US" sz="1400" dirty="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Why did Reuven </a:t>
            </a:r>
            <a:r>
              <a:rPr lang="en-US" sz="1400" dirty="0" err="1">
                <a:latin typeface="Assistant" panose="00000500000000000000" pitchFamily="2" charset="-79"/>
                <a:cs typeface="Assistant" panose="00000500000000000000" pitchFamily="2" charset="-79"/>
              </a:rPr>
              <a:t>Palmahnick</a:t>
            </a:r>
            <a:r>
              <a:rPr lang="en-US" sz="1400" dirty="0">
                <a:latin typeface="Assistant" panose="00000500000000000000" pitchFamily="2" charset="-79"/>
                <a:cs typeface="Assistant" panose="00000500000000000000" pitchFamily="2" charset="-79"/>
              </a:rPr>
              <a:t> paint an IDF fighter, but the </a:t>
            </a:r>
            <a:r>
              <a:rPr lang="en-US" sz="1400" dirty="0" err="1">
                <a:latin typeface="Assistant" panose="00000500000000000000" pitchFamily="2" charset="-79"/>
                <a:cs typeface="Assistant" panose="00000500000000000000" pitchFamily="2" charset="-79"/>
              </a:rPr>
              <a:t>Palmach</a:t>
            </a:r>
            <a:r>
              <a:rPr lang="en-US" sz="1400" dirty="0">
                <a:latin typeface="Assistant" panose="00000500000000000000" pitchFamily="2" charset="-79"/>
                <a:cs typeface="Assistant" panose="00000500000000000000" pitchFamily="2" charset="-79"/>
              </a:rPr>
              <a:t> was dismantled two years earlier when the state was established? Because in Reuben's eyes the </a:t>
            </a:r>
            <a:r>
              <a:rPr lang="en-US" sz="1400" dirty="0" err="1">
                <a:latin typeface="Assistant" panose="00000500000000000000" pitchFamily="2" charset="-79"/>
                <a:cs typeface="Assistant" panose="00000500000000000000" pitchFamily="2" charset="-79"/>
              </a:rPr>
              <a:t>Palmachnik</a:t>
            </a:r>
            <a:r>
              <a:rPr lang="en-US" sz="1400" dirty="0">
                <a:latin typeface="Assistant" panose="00000500000000000000" pitchFamily="2" charset="-79"/>
                <a:cs typeface="Assistant" panose="00000500000000000000" pitchFamily="2" charset="-79"/>
              </a:rPr>
              <a:t> symbolizes the values ​​of brotherhood and friendship, and this is the central message of the picture, that everyone can sit around one table despite differences of opinion</a:t>
            </a:r>
            <a:r>
              <a:rPr lang="en-US" dirty="0">
                <a:latin typeface="Assistant" panose="00000500000000000000" pitchFamily="2" charset="-79"/>
                <a:cs typeface="Assistant" panose="00000500000000000000" pitchFamily="2" charset="-79"/>
              </a:rPr>
              <a:t>.</a:t>
            </a:r>
            <a:endParaRPr lang="he-IL" dirty="0">
              <a:latin typeface="Assistant" panose="00000500000000000000" pitchFamily="2" charset="-79"/>
              <a:cs typeface="Assistant" panose="00000500000000000000" pitchFamily="2" charset="-79"/>
            </a:endParaRPr>
          </a:p>
        </p:txBody>
      </p:sp>
      <p:pic>
        <p:nvPicPr>
          <p:cNvPr id="3074" name="Picture 2" descr="Image result for â«×¨×××× ×¨×××× ×¡××¨ ×¤×¡×â¬â">
            <a:extLst>
              <a:ext uri="{FF2B5EF4-FFF2-40B4-BE49-F238E27FC236}">
                <a16:creationId xmlns:a16="http://schemas.microsoft.com/office/drawing/2014/main" id="{27FD71BD-E630-4C7C-BDB2-01FB4A1E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45" y="1515426"/>
            <a:ext cx="4692678" cy="41189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D7B17DC-C832-4390-B9AC-0CED056316CA}"/>
              </a:ext>
            </a:extLst>
          </p:cNvPr>
          <p:cNvSpPr txBox="1"/>
          <p:nvPr/>
        </p:nvSpPr>
        <p:spPr>
          <a:xfrm>
            <a:off x="93787" y="5634390"/>
            <a:ext cx="4775984" cy="646331"/>
          </a:xfrm>
          <a:prstGeom prst="rect">
            <a:avLst/>
          </a:prstGeom>
          <a:noFill/>
        </p:spPr>
        <p:txBody>
          <a:bodyPr wrap="square" rtlCol="1">
            <a:spAutoFit/>
          </a:bodyPr>
          <a:lstStyle/>
          <a:p>
            <a:r>
              <a:rPr lang="en-US" dirty="0">
                <a:latin typeface="Assistant" panose="00000500000000000000" pitchFamily="2" charset="-79"/>
                <a:cs typeface="Assistant" panose="00000500000000000000" pitchFamily="2" charset="-79"/>
              </a:rPr>
              <a:t>Reuven Rubin, Passover in Jerusalem, 1950</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166094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391744"/>
            <a:ext cx="4926035" cy="1477328"/>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הָא </a:t>
            </a:r>
            <a:r>
              <a:rPr lang="he-IL" b="1" dirty="0" err="1">
                <a:latin typeface="Assistant" panose="00000500000000000000" pitchFamily="2" charset="-79"/>
                <a:cs typeface="Assistant" panose="00000500000000000000" pitchFamily="2" charset="-79"/>
              </a:rPr>
              <a:t>לַחְמָא</a:t>
            </a:r>
            <a:r>
              <a:rPr lang="he-IL" b="1" dirty="0">
                <a:latin typeface="Assistant" panose="00000500000000000000" pitchFamily="2" charset="-79"/>
                <a:cs typeface="Assistant" panose="00000500000000000000" pitchFamily="2" charset="-79"/>
              </a:rPr>
              <a:t> עַנְיָא דִי אֲכָלוּ אַבְהָתָנָא </a:t>
            </a:r>
            <a:r>
              <a:rPr lang="he-IL" b="1" dirty="0" err="1">
                <a:latin typeface="Assistant" panose="00000500000000000000" pitchFamily="2" charset="-79"/>
                <a:cs typeface="Assistant" panose="00000500000000000000" pitchFamily="2" charset="-79"/>
              </a:rPr>
              <a:t>בְּאַרְעָא</a:t>
            </a:r>
            <a:r>
              <a:rPr lang="he-IL" b="1" dirty="0">
                <a:latin typeface="Assistant" panose="00000500000000000000" pitchFamily="2" charset="-79"/>
                <a:cs typeface="Assistant" panose="00000500000000000000" pitchFamily="2" charset="-79"/>
              </a:rPr>
              <a:t> </a:t>
            </a:r>
            <a:r>
              <a:rPr lang="he-IL" b="1" dirty="0" err="1">
                <a:latin typeface="Assistant" panose="00000500000000000000" pitchFamily="2" charset="-79"/>
                <a:cs typeface="Assistant" panose="00000500000000000000" pitchFamily="2" charset="-79"/>
              </a:rPr>
              <a:t>דְמִצְרָיִם</a:t>
            </a:r>
            <a:r>
              <a:rPr lang="he-IL" b="1" dirty="0">
                <a:latin typeface="Assistant" panose="00000500000000000000" pitchFamily="2" charset="-79"/>
                <a:cs typeface="Assistant" panose="00000500000000000000" pitchFamily="2" charset="-79"/>
              </a:rPr>
              <a:t>.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כָּל דִכְפִין </a:t>
            </a:r>
            <a:r>
              <a:rPr lang="he-IL" b="1" dirty="0" err="1">
                <a:latin typeface="Assistant" panose="00000500000000000000" pitchFamily="2" charset="-79"/>
                <a:cs typeface="Assistant" panose="00000500000000000000" pitchFamily="2" charset="-79"/>
              </a:rPr>
              <a:t>יֵיתֵי</a:t>
            </a:r>
            <a:r>
              <a:rPr lang="he-IL" b="1" dirty="0">
                <a:latin typeface="Assistant" panose="00000500000000000000" pitchFamily="2" charset="-79"/>
                <a:cs typeface="Assistant" panose="00000500000000000000" pitchFamily="2" charset="-79"/>
              </a:rPr>
              <a:t> </a:t>
            </a:r>
            <a:r>
              <a:rPr lang="he-IL" b="1" dirty="0" err="1">
                <a:latin typeface="Assistant" panose="00000500000000000000" pitchFamily="2" charset="-79"/>
                <a:cs typeface="Assistant" panose="00000500000000000000" pitchFamily="2" charset="-79"/>
              </a:rPr>
              <a:t>וְיֵיכל</a:t>
            </a:r>
            <a:r>
              <a:rPr lang="he-IL" b="1" dirty="0">
                <a:latin typeface="Assistant" panose="00000500000000000000" pitchFamily="2" charset="-79"/>
                <a:cs typeface="Assistant" panose="00000500000000000000" pitchFamily="2" charset="-79"/>
              </a:rPr>
              <a:t>, כָּל </a:t>
            </a:r>
            <a:r>
              <a:rPr lang="he-IL" b="1" dirty="0" err="1">
                <a:latin typeface="Assistant" panose="00000500000000000000" pitchFamily="2" charset="-79"/>
                <a:cs typeface="Assistant" panose="00000500000000000000" pitchFamily="2" charset="-79"/>
              </a:rPr>
              <a:t>דִצְרִיך</a:t>
            </a:r>
            <a:r>
              <a:rPr lang="he-IL" b="1" dirty="0">
                <a:latin typeface="Assistant" panose="00000500000000000000" pitchFamily="2" charset="-79"/>
                <a:cs typeface="Assistant" panose="00000500000000000000" pitchFamily="2" charset="-79"/>
              </a:rPr>
              <a:t>ְ </a:t>
            </a:r>
            <a:r>
              <a:rPr lang="he-IL" b="1" dirty="0" err="1">
                <a:latin typeface="Assistant" panose="00000500000000000000" pitchFamily="2" charset="-79"/>
                <a:cs typeface="Assistant" panose="00000500000000000000" pitchFamily="2" charset="-79"/>
              </a:rPr>
              <a:t>יֵיתֵי</a:t>
            </a:r>
            <a:r>
              <a:rPr lang="he-IL" b="1" dirty="0">
                <a:latin typeface="Assistant" panose="00000500000000000000" pitchFamily="2" charset="-79"/>
                <a:cs typeface="Assistant" panose="00000500000000000000" pitchFamily="2" charset="-79"/>
              </a:rPr>
              <a:t> וְיִפְסַח.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הָשַׁתָּא הָכָא, לְשָׁנָה הַבָּאָה </a:t>
            </a:r>
            <a:r>
              <a:rPr lang="he-IL" b="1" dirty="0" err="1">
                <a:latin typeface="Assistant" panose="00000500000000000000" pitchFamily="2" charset="-79"/>
                <a:cs typeface="Assistant" panose="00000500000000000000" pitchFamily="2" charset="-79"/>
              </a:rPr>
              <a:t>בְּאַרְעָא</a:t>
            </a:r>
            <a:r>
              <a:rPr lang="he-IL" b="1" dirty="0">
                <a:latin typeface="Assistant" panose="00000500000000000000" pitchFamily="2" charset="-79"/>
                <a:cs typeface="Assistant" panose="00000500000000000000" pitchFamily="2" charset="-79"/>
              </a:rPr>
              <a:t> </a:t>
            </a:r>
            <a:r>
              <a:rPr lang="he-IL" b="1" dirty="0" err="1">
                <a:latin typeface="Assistant" panose="00000500000000000000" pitchFamily="2" charset="-79"/>
                <a:cs typeface="Assistant" panose="00000500000000000000" pitchFamily="2" charset="-79"/>
              </a:rPr>
              <a:t>דְיִשְׂרָאֵל</a:t>
            </a:r>
            <a:r>
              <a:rPr lang="he-IL" b="1" dirty="0">
                <a:latin typeface="Assistant" panose="00000500000000000000" pitchFamily="2" charset="-79"/>
                <a:cs typeface="Assistant" panose="00000500000000000000" pitchFamily="2" charset="-79"/>
              </a:rPr>
              <a:t>. </a:t>
            </a:r>
            <a:br>
              <a:rPr lang="he-IL" b="1" dirty="0">
                <a:latin typeface="Assistant" panose="00000500000000000000" pitchFamily="2" charset="-79"/>
                <a:cs typeface="Assistant" panose="00000500000000000000" pitchFamily="2" charset="-79"/>
              </a:rPr>
            </a:br>
            <a:r>
              <a:rPr lang="he-IL" b="1" dirty="0">
                <a:latin typeface="Assistant" panose="00000500000000000000" pitchFamily="2" charset="-79"/>
                <a:cs typeface="Assistant" panose="00000500000000000000" pitchFamily="2" charset="-79"/>
              </a:rPr>
              <a:t>הָשַׁתָּא עַבְדֵי, לְשָׁנָה הַבָּאָה בְּנֵי חורִין.</a:t>
            </a:r>
            <a:endParaRPr lang="en-US"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485212" y="1839383"/>
            <a:ext cx="4900246" cy="3970318"/>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האמנות היהודית התפתחה בימי הביניים בתוך הגדות של פסח. לצד הטקסט, בשוליו ועל גבי דפים שלמים הופיעו איורים אשר סיפרו את סיפורו של העם היהודי בתמונות.</a:t>
            </a:r>
          </a:p>
          <a:p>
            <a:pPr algn="just"/>
            <a:r>
              <a:rPr lang="he-IL" dirty="0">
                <a:latin typeface="Assistant" panose="00000500000000000000" pitchFamily="2" charset="-79"/>
                <a:cs typeface="Assistant" panose="00000500000000000000" pitchFamily="2" charset="-79"/>
              </a:rPr>
              <a:t>מתוך האיורים ניתן ללמוד כיצד חיו היהודים, ממה התפרנסו, איך התלבשו ואיזה מנהגים מיוחדים אימצו לעצמם. </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בניגוד </a:t>
            </a:r>
            <a:r>
              <a:rPr lang="he-IL" dirty="0" err="1">
                <a:latin typeface="Assistant" panose="00000500000000000000" pitchFamily="2" charset="-79"/>
                <a:cs typeface="Assistant" panose="00000500000000000000" pitchFamily="2" charset="-79"/>
              </a:rPr>
              <a:t>לדעה</a:t>
            </a:r>
            <a:r>
              <a:rPr lang="he-IL" dirty="0">
                <a:latin typeface="Assistant" panose="00000500000000000000" pitchFamily="2" charset="-79"/>
                <a:cs typeface="Assistant" panose="00000500000000000000" pitchFamily="2" charset="-79"/>
              </a:rPr>
              <a:t> הרווחת שחל איסור ביהדות על ציור או פיסול אנו רואים שבמשך מאות שנים יהודים שאפו לתת ביטוי אמנותי לחייהם בדיוק כמו בסביבה הלא-יהודית בה חיו.</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זה לחם העוני של האמנות היהודית שלא יכלה להתפתח על קירות של בתי כנסת או בבתי אצולה אלא הסתפקה בטקסט של ההגדה כמקור אין-סופי לאיורים בכל דור ודור.</a:t>
            </a:r>
          </a:p>
        </p:txBody>
      </p:sp>
      <p:sp>
        <p:nvSpPr>
          <p:cNvPr id="14" name="TextBox 13">
            <a:extLst>
              <a:ext uri="{FF2B5EF4-FFF2-40B4-BE49-F238E27FC236}">
                <a16:creationId xmlns:a16="http://schemas.microsoft.com/office/drawing/2014/main" id="{EAD5A553-19ED-4ACE-B57F-AE4E51FA8A34}"/>
              </a:ext>
            </a:extLst>
          </p:cNvPr>
          <p:cNvSpPr txBox="1"/>
          <p:nvPr/>
        </p:nvSpPr>
        <p:spPr>
          <a:xfrm>
            <a:off x="319888" y="6005631"/>
            <a:ext cx="4477399"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a:t>
            </a:r>
            <a:r>
              <a:rPr lang="he-IL" dirty="0" err="1">
                <a:latin typeface="Assistant" panose="00000500000000000000" pitchFamily="2" charset="-79"/>
                <a:cs typeface="Assistant" panose="00000500000000000000" pitchFamily="2" charset="-79"/>
              </a:rPr>
              <a:t>ריילנדס</a:t>
            </a:r>
            <a:r>
              <a:rPr lang="he-IL" dirty="0">
                <a:latin typeface="Assistant" panose="00000500000000000000" pitchFamily="2" charset="-79"/>
                <a:cs typeface="Assistant" panose="00000500000000000000" pitchFamily="2" charset="-79"/>
              </a:rPr>
              <a:t>, ספרד, המאה ה-14 </a:t>
            </a:r>
          </a:p>
        </p:txBody>
      </p:sp>
      <p:pic>
        <p:nvPicPr>
          <p:cNvPr id="7" name="תמונה 6" descr="תמונה שמכילה בניין, צילום&#10;&#10;התיאור נוצר באופן אוטומטי">
            <a:extLst>
              <a:ext uri="{FF2B5EF4-FFF2-40B4-BE49-F238E27FC236}">
                <a16:creationId xmlns:a16="http://schemas.microsoft.com/office/drawing/2014/main" id="{592D5D03-C69B-4542-BA6F-14A3047D62F0}"/>
              </a:ext>
            </a:extLst>
          </p:cNvPr>
          <p:cNvPicPr>
            <a:picLocks noChangeAspect="1"/>
          </p:cNvPicPr>
          <p:nvPr/>
        </p:nvPicPr>
        <p:blipFill rotWithShape="1">
          <a:blip r:embed="rId2">
            <a:extLst>
              <a:ext uri="{28A0092B-C50C-407E-A947-70E740481C1C}">
                <a14:useLocalDpi xmlns:a14="http://schemas.microsoft.com/office/drawing/2010/main" val="0"/>
              </a:ext>
            </a:extLst>
          </a:blip>
          <a:srcRect t="50335"/>
          <a:stretch/>
        </p:blipFill>
        <p:spPr>
          <a:xfrm>
            <a:off x="620197" y="1869072"/>
            <a:ext cx="4914314" cy="4001600"/>
          </a:xfrm>
          <a:prstGeom prst="rect">
            <a:avLst/>
          </a:prstGeom>
        </p:spPr>
      </p:pic>
    </p:spTree>
    <p:extLst>
      <p:ext uri="{BB962C8B-B14F-4D97-AF65-F5344CB8AC3E}">
        <p14:creationId xmlns:p14="http://schemas.microsoft.com/office/powerpoint/2010/main" val="378043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391744"/>
            <a:ext cx="4926035" cy="646331"/>
          </a:xfrm>
          <a:prstGeom prst="rect">
            <a:avLst/>
          </a:prstGeom>
          <a:noFill/>
        </p:spPr>
        <p:txBody>
          <a:bodyPr wrap="square" rtlCol="1">
            <a:spAutoFit/>
          </a:bodyPr>
          <a:lstStyle/>
          <a:p>
            <a:r>
              <a:rPr lang="he-IL" b="1" dirty="0"/>
              <a:t>מַה נִּשְּׁתַּנָה הַלַּיְלָה הַזֶּה מִכָּל הַלֵּילות</a:t>
            </a:r>
            <a:r>
              <a:rPr lang="en-US" b="1" dirty="0"/>
              <a:t>?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32104" y="1584685"/>
            <a:ext cx="4900246" cy="3693319"/>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בעל הבית יושב מימין בראש השולחן. הוא נשען על כרית ושותה בהסבה. ישיבה כזאת נחשבת לישיבה של אדונים ובני חורין. גם הנשים יושבות בהסבה. בעל הבית הוא כנראה הגבר היחיד בתמונה זו, שאר הדמויות הן נשים ולכל אחת מהן יש כיסוי ראש ססגוני וייחודי. זהו הרכב מוזר כי אפילו בתקופות שהיה מותר לגבר לשאת יותר מאישה אחת לא היו לגבר יותר משתי נשים. </a:t>
            </a:r>
          </a:p>
          <a:p>
            <a:pPr algn="just"/>
            <a:r>
              <a:rPr lang="he-IL" dirty="0">
                <a:latin typeface="Assistant" panose="00000500000000000000" pitchFamily="2" charset="-79"/>
                <a:cs typeface="Assistant" panose="00000500000000000000" pitchFamily="2" charset="-79"/>
              </a:rPr>
              <a:t>בצד השני של השולחן, על כיסא נמוך יושבת משרתת </a:t>
            </a:r>
            <a:r>
              <a:rPr lang="he-IL" dirty="0" err="1">
                <a:latin typeface="Assistant" panose="00000500000000000000" pitchFamily="2" charset="-79"/>
                <a:cs typeface="Assistant" panose="00000500000000000000" pitchFamily="2" charset="-79"/>
              </a:rPr>
              <a:t>כהת</a:t>
            </a:r>
            <a:r>
              <a:rPr lang="he-IL" dirty="0">
                <a:latin typeface="Assistant" panose="00000500000000000000" pitchFamily="2" charset="-79"/>
                <a:cs typeface="Assistant" panose="00000500000000000000" pitchFamily="2" charset="-79"/>
              </a:rPr>
              <a:t> עור. גם היא לוקחת חלק פעיל בסדר פסח. היא מחזיקה בידה מצה. ההגדה מעבירה מסר של היפוך הגורל. פעם עבדים ופעם בני חורין</a:t>
            </a:r>
            <a:r>
              <a:rPr lang="he-IL">
                <a:latin typeface="Assistant" panose="00000500000000000000" pitchFamily="2" charset="-79"/>
                <a:cs typeface="Assistant" panose="00000500000000000000" pitchFamily="2" charset="-79"/>
              </a:rPr>
              <a:t>. גם </a:t>
            </a:r>
            <a:r>
              <a:rPr lang="he-IL" dirty="0">
                <a:latin typeface="Assistant" panose="00000500000000000000" pitchFamily="2" charset="-79"/>
                <a:cs typeface="Assistant" panose="00000500000000000000" pitchFamily="2" charset="-79"/>
              </a:rPr>
              <a:t>כאשר יושבים סביב השולחן כבני חורין יש עדיין מי </a:t>
            </a:r>
            <a:r>
              <a:rPr lang="he-IL">
                <a:latin typeface="Assistant" panose="00000500000000000000" pitchFamily="2" charset="-79"/>
                <a:cs typeface="Assistant" panose="00000500000000000000" pitchFamily="2" charset="-79"/>
              </a:rPr>
              <a:t>שנמצא תחת עבדות. </a:t>
            </a:r>
            <a:endParaRPr lang="en-US"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p:txBody>
      </p:sp>
      <p:pic>
        <p:nvPicPr>
          <p:cNvPr id="14" name="תמונה 13" descr="תמונה שמכילה גדר, צילום&#10;&#10;התיאור נוצר באופן אוטומטי">
            <a:extLst>
              <a:ext uri="{FF2B5EF4-FFF2-40B4-BE49-F238E27FC236}">
                <a16:creationId xmlns:a16="http://schemas.microsoft.com/office/drawing/2014/main" id="{8573D85A-7276-44DE-81D0-DF55AE4E163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08893" y="1595246"/>
            <a:ext cx="4935669" cy="3708147"/>
          </a:xfrm>
          <a:prstGeom prst="rect">
            <a:avLst/>
          </a:prstGeom>
        </p:spPr>
      </p:pic>
      <p:sp>
        <p:nvSpPr>
          <p:cNvPr id="11" name="TextBox 10">
            <a:extLst>
              <a:ext uri="{FF2B5EF4-FFF2-40B4-BE49-F238E27FC236}">
                <a16:creationId xmlns:a16="http://schemas.microsoft.com/office/drawing/2014/main" id="{DACE1B70-838C-47AE-8F38-C737ACBF5B39}"/>
              </a:ext>
            </a:extLst>
          </p:cNvPr>
          <p:cNvSpPr txBox="1"/>
          <p:nvPr/>
        </p:nvSpPr>
        <p:spPr>
          <a:xfrm>
            <a:off x="-253249" y="5434133"/>
            <a:ext cx="4935669"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סרייבו, ספרד, המאה ה-14</a:t>
            </a:r>
          </a:p>
        </p:txBody>
      </p:sp>
    </p:spTree>
    <p:extLst>
      <p:ext uri="{BB962C8B-B14F-4D97-AF65-F5344CB8AC3E}">
        <p14:creationId xmlns:p14="http://schemas.microsoft.com/office/powerpoint/2010/main" val="66351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52381" y="398180"/>
            <a:ext cx="4926035" cy="646331"/>
          </a:xfrm>
          <a:prstGeom prst="rect">
            <a:avLst/>
          </a:prstGeom>
          <a:noFill/>
        </p:spPr>
        <p:txBody>
          <a:bodyPr wrap="square" rtlCol="1">
            <a:spAutoFit/>
          </a:bodyPr>
          <a:lstStyle/>
          <a:p>
            <a:r>
              <a:rPr lang="he-IL" b="1" dirty="0"/>
              <a:t>ורְחַץ</a:t>
            </a:r>
            <a:endParaRPr lang="en-US" dirty="0"/>
          </a:p>
          <a:p>
            <a:endParaRPr lang="he-IL" dirty="0">
              <a:latin typeface="Assistant" panose="00000500000000000000" pitchFamily="2" charset="-79"/>
              <a:cs typeface="Assistant" panose="00000500000000000000" pitchFamily="2" charset="-79"/>
            </a:endParaRPr>
          </a:p>
        </p:txBody>
      </p:sp>
      <p:pic>
        <p:nvPicPr>
          <p:cNvPr id="14" name="תמונה 13">
            <a:extLst>
              <a:ext uri="{FF2B5EF4-FFF2-40B4-BE49-F238E27FC236}">
                <a16:creationId xmlns:a16="http://schemas.microsoft.com/office/drawing/2014/main" id="{0039390D-6CFB-43E9-AFCE-0019F7A66C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14519" y="823448"/>
            <a:ext cx="4117130" cy="4944505"/>
          </a:xfrm>
          <a:prstGeom prst="rect">
            <a:avLst/>
          </a:prstGeom>
        </p:spPr>
      </p:pic>
      <p:sp>
        <p:nvSpPr>
          <p:cNvPr id="15" name="TextBox 14">
            <a:extLst>
              <a:ext uri="{FF2B5EF4-FFF2-40B4-BE49-F238E27FC236}">
                <a16:creationId xmlns:a16="http://schemas.microsoft.com/office/drawing/2014/main" id="{6B3D9FEC-9DCA-44DB-A6FE-3259F03CA65E}"/>
              </a:ext>
            </a:extLst>
          </p:cNvPr>
          <p:cNvSpPr txBox="1"/>
          <p:nvPr/>
        </p:nvSpPr>
        <p:spPr>
          <a:xfrm>
            <a:off x="6452381" y="860368"/>
            <a:ext cx="4926035" cy="5355312"/>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בת פרעה היא האישה הפופולרית ביותר באמנות היהודית והיא מצוירת ברוב ההגדות של פסח. בתמונה אנו רואים שלוש נשים עירומות עומדות בתוך הנהר. מרים, האחות הגדולה יושבת ושומרת על התינוק מרחוק. משה מונח עטוף בחיתול בתוך התיבה.</a:t>
            </a:r>
            <a:endParaRPr lang="en-US"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חוקרי האמנות דנים בשאלה את מי רואים בתמונות מוציאה את משה מהמים. האם זאת בת פרעה בעצמה או אחת מנערותיה? בספר שמות כתוב כך: "</a:t>
            </a:r>
            <a:r>
              <a:rPr lang="he-IL" dirty="0" err="1">
                <a:latin typeface="Assistant" panose="00000500000000000000" pitchFamily="2" charset="-79"/>
                <a:cs typeface="Assistant" panose="00000500000000000000" pitchFamily="2" charset="-79"/>
              </a:rPr>
              <a:t>וַתֵּרֶא</a:t>
            </a:r>
            <a:r>
              <a:rPr lang="he-IL" dirty="0">
                <a:latin typeface="Assistant" panose="00000500000000000000" pitchFamily="2" charset="-79"/>
                <a:cs typeface="Assistant" panose="00000500000000000000" pitchFamily="2" charset="-79"/>
              </a:rPr>
              <a:t> </a:t>
            </a:r>
            <a:r>
              <a:rPr lang="he-IL" dirty="0" err="1">
                <a:latin typeface="Assistant" panose="00000500000000000000" pitchFamily="2" charset="-79"/>
                <a:cs typeface="Assistant" panose="00000500000000000000" pitchFamily="2" charset="-79"/>
              </a:rPr>
              <a:t>אֶת-הַתֵּבָה</a:t>
            </a:r>
            <a:r>
              <a:rPr lang="he-IL" dirty="0">
                <a:latin typeface="Assistant" panose="00000500000000000000" pitchFamily="2" charset="-79"/>
                <a:cs typeface="Assistant" panose="00000500000000000000" pitchFamily="2" charset="-79"/>
              </a:rPr>
              <a:t> בְּתוֹךְ הַסּוּף, וַתִּשְׁלַח אֶת-אֲמָתָהּ </a:t>
            </a:r>
            <a:r>
              <a:rPr lang="he-IL" dirty="0" err="1">
                <a:latin typeface="Assistant" panose="00000500000000000000" pitchFamily="2" charset="-79"/>
                <a:cs typeface="Assistant" panose="00000500000000000000" pitchFamily="2" charset="-79"/>
              </a:rPr>
              <a:t>וַתִּקָּחֶה</a:t>
            </a:r>
            <a:r>
              <a:rPr lang="he-IL" dirty="0">
                <a:latin typeface="Assistant" panose="00000500000000000000" pitchFamily="2" charset="-79"/>
                <a:cs typeface="Assistant" panose="00000500000000000000" pitchFamily="2" charset="-79"/>
              </a:rPr>
              <a:t>ָ". </a:t>
            </a:r>
          </a:p>
          <a:p>
            <a:pPr algn="just"/>
            <a:r>
              <a:rPr lang="he-IL" dirty="0">
                <a:latin typeface="Assistant" panose="00000500000000000000" pitchFamily="2" charset="-79"/>
                <a:cs typeface="Assistant" panose="00000500000000000000" pitchFamily="2" charset="-79"/>
              </a:rPr>
              <a:t>למילה אמה שתי משמעויות: יד ושפחה. או שבת פרעה שלחה את ידה והוציאה בעצמה את התיבה מהמים, או שהיא שלחה את שפחתה להוציא את התיבה מהמים.</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מדוע מציירים את בת פרעה עירומה? חז"ל פרשו שבת פרעה ירדה לרחוץ בנהר לשם גיור. בטקס הגיור טובלים במים ללא חציצה. הטבילה באה לסמל את הלידה מחדש כבן או כבת דת אחרת. </a:t>
            </a:r>
            <a:endParaRPr lang="en-US" dirty="0">
              <a:latin typeface="Assistant" panose="00000500000000000000" pitchFamily="2" charset="-79"/>
              <a:cs typeface="Assistant" panose="00000500000000000000" pitchFamily="2" charset="-79"/>
            </a:endParaRPr>
          </a:p>
          <a:p>
            <a:pPr algn="just"/>
            <a:r>
              <a:rPr lang="he-IL" dirty="0"/>
              <a:t> </a:t>
            </a:r>
            <a:endParaRPr lang="he-IL" dirty="0">
              <a:latin typeface="Assistant" panose="00000500000000000000" pitchFamily="2" charset="-79"/>
              <a:cs typeface="Assistant" panose="00000500000000000000" pitchFamily="2" charset="-79"/>
            </a:endParaRPr>
          </a:p>
        </p:txBody>
      </p:sp>
      <p:sp>
        <p:nvSpPr>
          <p:cNvPr id="11" name="TextBox 10">
            <a:extLst>
              <a:ext uri="{FF2B5EF4-FFF2-40B4-BE49-F238E27FC236}">
                <a16:creationId xmlns:a16="http://schemas.microsoft.com/office/drawing/2014/main" id="{9E332363-D6CA-4959-86F0-960231BA2658}"/>
              </a:ext>
            </a:extLst>
          </p:cNvPr>
          <p:cNvSpPr txBox="1"/>
          <p:nvPr/>
        </p:nvSpPr>
        <p:spPr>
          <a:xfrm>
            <a:off x="-91439" y="5846348"/>
            <a:ext cx="4914314"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הזהב, ספרד, המאה ה-14</a:t>
            </a:r>
          </a:p>
        </p:txBody>
      </p:sp>
    </p:spTree>
    <p:extLst>
      <p:ext uri="{BB962C8B-B14F-4D97-AF65-F5344CB8AC3E}">
        <p14:creationId xmlns:p14="http://schemas.microsoft.com/office/powerpoint/2010/main" val="284120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506315" y="391122"/>
            <a:ext cx="4926035" cy="923330"/>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עֲבָדִים הָיִינוּ לְפַרְעה בְּמִצְרָיִם, וַיּוצִיאֵנוּ ה' </a:t>
            </a:r>
            <a:r>
              <a:rPr lang="he-IL" b="1" dirty="0" err="1">
                <a:latin typeface="Assistant" panose="00000500000000000000" pitchFamily="2" charset="-79"/>
                <a:cs typeface="Assistant" panose="00000500000000000000" pitchFamily="2" charset="-79"/>
              </a:rPr>
              <a:t>אֱלהֵינו</a:t>
            </a:r>
            <a:r>
              <a:rPr lang="he-IL" b="1" dirty="0">
                <a:latin typeface="Assistant" panose="00000500000000000000" pitchFamily="2" charset="-79"/>
                <a:cs typeface="Assistant" panose="00000500000000000000" pitchFamily="2" charset="-79"/>
              </a:rPr>
              <a:t>ּ מִשָּׁם בְּיָד חֲזָקָה וּבִזְרעַ נְטוּיָה</a:t>
            </a:r>
            <a:r>
              <a:rPr lang="en-US" b="1" dirty="0">
                <a:latin typeface="Assistant" panose="00000500000000000000" pitchFamily="2" charset="-79"/>
                <a:cs typeface="Assistant" panose="00000500000000000000" pitchFamily="2" charset="-79"/>
              </a:rPr>
              <a:t>?</a:t>
            </a: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32104" y="1198490"/>
            <a:ext cx="4900246" cy="4801314"/>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בתמונה רואים גברים ונשים העוסקים במלאכת הבנייה. הסבלים סוחבים את חומרי הבנייה הכבדים במעלה הסולם, שם מחכה להם אישה המורידה חומרים בגלגל לעבר גבר העומד ומחכה. אישה נוספת יושבת למטה ועוסקת בהכנת הלבנים. אחד הגברים דורך ברגליו את המלט, מכין את החומר שממנו תכין האישה את הלבנים בתוך תבנית מוכנה מראש. התבנית מאפשרת עבודה מדויקת – שכל הלבנים יהיו בגודל אחד. התמונה באה להוכיח את שילובם של היהודים בכל מקצועות החיים, ולא רק במקצועות הקשורים למסחר או לכלכלה. </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  </a:t>
            </a:r>
            <a:endParaRPr lang="en-US"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באמנות הכללית של אותה תקופה נפוצו איורים אנטישמיים המדגישים את חוסר הפרודוקטיביות של היהודים, את עצלנותם ובדלנותם. העובדה שיהודים מסוגלים להיות גם פרודוקטיביים ולעבוד בעבודות פיזיות קשות קיבלה ביטוי בסיפור ההגדה ובאיורים. </a:t>
            </a:r>
            <a:r>
              <a:rPr lang="he-IL" dirty="0"/>
              <a:t> </a:t>
            </a:r>
            <a:endParaRPr lang="en-US" dirty="0"/>
          </a:p>
          <a:p>
            <a:pPr algn="just"/>
            <a:endParaRPr lang="he-IL" dirty="0">
              <a:latin typeface="Assistant" panose="00000500000000000000" pitchFamily="2" charset="-79"/>
              <a:cs typeface="Assistant" panose="00000500000000000000" pitchFamily="2" charset="-79"/>
            </a:endParaRPr>
          </a:p>
        </p:txBody>
      </p:sp>
      <p:pic>
        <p:nvPicPr>
          <p:cNvPr id="11" name="תמונה 10">
            <a:extLst>
              <a:ext uri="{FF2B5EF4-FFF2-40B4-BE49-F238E27FC236}">
                <a16:creationId xmlns:a16="http://schemas.microsoft.com/office/drawing/2014/main" id="{D0AA89B3-D075-49ED-A389-6A6B04CE9E2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67349" y="540680"/>
            <a:ext cx="3665403" cy="5346259"/>
          </a:xfrm>
          <a:prstGeom prst="rect">
            <a:avLst/>
          </a:prstGeom>
        </p:spPr>
      </p:pic>
      <p:sp>
        <p:nvSpPr>
          <p:cNvPr id="16" name="TextBox 15">
            <a:extLst>
              <a:ext uri="{FF2B5EF4-FFF2-40B4-BE49-F238E27FC236}">
                <a16:creationId xmlns:a16="http://schemas.microsoft.com/office/drawing/2014/main" id="{B685C6C3-2812-4198-A105-D79B073310C8}"/>
              </a:ext>
            </a:extLst>
          </p:cNvPr>
          <p:cNvSpPr txBox="1"/>
          <p:nvPr/>
        </p:nvSpPr>
        <p:spPr>
          <a:xfrm>
            <a:off x="-64855" y="5982605"/>
            <a:ext cx="4935669"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ברצלונה, ספרד, המאה ה-14</a:t>
            </a:r>
          </a:p>
        </p:txBody>
      </p:sp>
    </p:spTree>
    <p:extLst>
      <p:ext uri="{BB962C8B-B14F-4D97-AF65-F5344CB8AC3E}">
        <p14:creationId xmlns:p14="http://schemas.microsoft.com/office/powerpoint/2010/main" val="226651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506315" y="391122"/>
            <a:ext cx="4926035" cy="1200329"/>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כנֶגֶד אַרְבָּעָה בָנִים דִּבְּרָה תּורָה: אֶחָד חָכָם, וְאֶחָד רָשָׁע, וְאֶחָד תָּם, וְאֶחָד שֶׁאֵינו יודֵעַ לִשְׁאול</a:t>
            </a:r>
            <a:r>
              <a:rPr lang="he-IL" dirty="0">
                <a:latin typeface="Assistant" panose="00000500000000000000" pitchFamily="2" charset="-79"/>
                <a:cs typeface="Assistant" panose="00000500000000000000" pitchFamily="2" charset="-79"/>
              </a:rPr>
              <a:t>.</a:t>
            </a:r>
            <a:r>
              <a:rPr lang="he-IL" dirty="0"/>
              <a:t>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32104" y="1669042"/>
            <a:ext cx="4900246" cy="4524315"/>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ציורי ארבעת הבנים בהגדה הם הראי של החברה ושל התקופה בה צוירו. בהגדות מימי הביניים רואים את הבן הרשע לבוש בבגדי אביר או חייל ואוחז בחרב. הבן שאינו יודע לשאול לבוש בדרך כלל בבגדי ליצן. </a:t>
            </a:r>
          </a:p>
          <a:p>
            <a:pPr algn="just"/>
            <a:endParaRPr lang="he-IL"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אבל בהגדות מודרניות ציורי ארבעת הבנים קיבלו פרשנות חדשה. במקום להפריד את הבנים לדמויות שונות ומנוגדות התחילו לצייר אותם כאחים באותה משפחה או אפילו כארבעה פנים של </a:t>
            </a:r>
            <a:r>
              <a:rPr lang="he-IL" dirty="0" err="1">
                <a:latin typeface="Assistant" panose="00000500000000000000" pitchFamily="2" charset="-79"/>
                <a:cs typeface="Assistant" panose="00000500000000000000" pitchFamily="2" charset="-79"/>
              </a:rPr>
              <a:t>אדם</a:t>
            </a:r>
            <a:r>
              <a:rPr lang="he-IL" dirty="0">
                <a:latin typeface="Assistant" panose="00000500000000000000" pitchFamily="2" charset="-79"/>
                <a:cs typeface="Assistant" panose="00000500000000000000" pitchFamily="2" charset="-79"/>
              </a:rPr>
              <a:t> אחד. ללמדנו שאין מי שהוא חכם מוחלט או רשע תמידי אלא שארבעה טיפוסים אלה נמצאים בכל אחת ואחת מאיתנו כמו בתמונה של הצייר לאונרד בסקין, ששילב את הבנים לאיור אחד. פעם חכם ופעם רשע. פעם תם ופעם שאינו יודע לשאול. הכל תלוי מאיזה צד מסתכלים.  </a:t>
            </a:r>
            <a:endParaRPr lang="en-US" dirty="0">
              <a:latin typeface="Assistant" panose="00000500000000000000" pitchFamily="2" charset="-79"/>
              <a:cs typeface="Assistant" panose="00000500000000000000" pitchFamily="2" charset="-79"/>
            </a:endParaRPr>
          </a:p>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6" name="TextBox 15">
            <a:extLst>
              <a:ext uri="{FF2B5EF4-FFF2-40B4-BE49-F238E27FC236}">
                <a16:creationId xmlns:a16="http://schemas.microsoft.com/office/drawing/2014/main" id="{DFE83165-1F13-49B4-9851-F84F5567965D}"/>
              </a:ext>
            </a:extLst>
          </p:cNvPr>
          <p:cNvSpPr txBox="1"/>
          <p:nvPr/>
        </p:nvSpPr>
        <p:spPr>
          <a:xfrm>
            <a:off x="98469" y="5824025"/>
            <a:ext cx="5205052"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לאונרד בסקין, הגדה של פסח (ארבעת הבנים), 1974</a:t>
            </a:r>
          </a:p>
        </p:txBody>
      </p:sp>
      <p:pic>
        <p:nvPicPr>
          <p:cNvPr id="1026" name="Picture 2" descr="Image result for haggadah">
            <a:extLst>
              <a:ext uri="{FF2B5EF4-FFF2-40B4-BE49-F238E27FC236}">
                <a16:creationId xmlns:a16="http://schemas.microsoft.com/office/drawing/2014/main" id="{A0BD7218-636F-42D4-810E-73159CADE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460" y="864870"/>
            <a:ext cx="3238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8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506315" y="391122"/>
            <a:ext cx="4926035" cy="1200329"/>
          </a:xfrm>
          <a:prstGeom prst="rect">
            <a:avLst/>
          </a:prstGeom>
          <a:noFill/>
        </p:spPr>
        <p:txBody>
          <a:bodyPr wrap="square" rtlCol="1">
            <a:spAutoFit/>
          </a:bodyPr>
          <a:lstStyle/>
          <a:p>
            <a:pPr algn="l" rtl="0"/>
            <a:r>
              <a:rPr lang="en-US" dirty="0"/>
              <a:t> I gave him Isaac, </a:t>
            </a:r>
            <a:r>
              <a:rPr lang="en-US" b="1" baseline="30000" dirty="0"/>
              <a:t> </a:t>
            </a:r>
            <a:r>
              <a:rPr lang="en-US" dirty="0"/>
              <a:t>and to Isaac I gave Jacob and Esau. I assigned the hill country of </a:t>
            </a:r>
            <a:r>
              <a:rPr lang="en-US" dirty="0" err="1"/>
              <a:t>Seir</a:t>
            </a:r>
            <a:r>
              <a:rPr lang="en-US" dirty="0"/>
              <a:t> to Esau, but Jacob and his family went down to Egypt. </a:t>
            </a:r>
            <a:r>
              <a:rPr lang="he-IL" b="1" dirty="0"/>
              <a:t> </a:t>
            </a:r>
            <a:r>
              <a:rPr lang="he-IL" dirty="0"/>
              <a:t/>
            </a:r>
            <a:br>
              <a:rPr lang="he-IL"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32104" y="1419437"/>
            <a:ext cx="4900246" cy="5478423"/>
          </a:xfrm>
          <a:prstGeom prst="rect">
            <a:avLst/>
          </a:prstGeom>
          <a:noFill/>
        </p:spPr>
        <p:txBody>
          <a:bodyPr wrap="square" rtlCol="1">
            <a:spAutoFit/>
          </a:bodyPr>
          <a:lstStyle/>
          <a:p>
            <a:pPr algn="just" rtl="0"/>
            <a:r>
              <a:rPr lang="en-US" sz="1400" dirty="0">
                <a:latin typeface="Assistant" panose="00000500000000000000" pitchFamily="2" charset="-79"/>
                <a:cs typeface="Assistant" panose="00000500000000000000" pitchFamily="2" charset="-79"/>
              </a:rPr>
              <a:t>In the picture we see Rebecca on the right when she gives birth to Jacob and Esau with the help of a midwife. On the left, Yaakov and </a:t>
            </a:r>
            <a:r>
              <a:rPr lang="en-US" sz="1400" dirty="0" smtClean="0">
                <a:latin typeface="Assistant" panose="00000500000000000000" pitchFamily="2" charset="-79"/>
                <a:cs typeface="Assistant" panose="00000500000000000000" pitchFamily="2" charset="-79"/>
              </a:rPr>
              <a:t>Esau </a:t>
            </a:r>
            <a:r>
              <a:rPr lang="en-US" sz="1400" dirty="0">
                <a:latin typeface="Assistant" panose="00000500000000000000" pitchFamily="2" charset="-79"/>
                <a:cs typeface="Assistant" panose="00000500000000000000" pitchFamily="2" charset="-79"/>
              </a:rPr>
              <a:t>are already great, and the difference between them is clear. </a:t>
            </a:r>
            <a:r>
              <a:rPr lang="en-US" sz="1400" dirty="0" smtClean="0">
                <a:latin typeface="Assistant" panose="00000500000000000000" pitchFamily="2" charset="-79"/>
                <a:cs typeface="Assistant" panose="00000500000000000000" pitchFamily="2" charset="-79"/>
              </a:rPr>
              <a:t>Esau </a:t>
            </a:r>
            <a:r>
              <a:rPr lang="en-US" sz="1400" dirty="0">
                <a:latin typeface="Assistant" panose="00000500000000000000" pitchFamily="2" charset="-79"/>
                <a:cs typeface="Assistant" panose="00000500000000000000" pitchFamily="2" charset="-79"/>
              </a:rPr>
              <a:t>is a hunter and holds the arrow and arrow while Jacob sits in a building and learns.</a:t>
            </a:r>
          </a:p>
          <a:p>
            <a:pPr algn="just" rtl="0"/>
            <a:endParaRPr lang="en-US" sz="1400" dirty="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How does the story of Jacob and Esau relate to the </a:t>
            </a:r>
            <a:r>
              <a:rPr lang="en-US" sz="1400" dirty="0" err="1">
                <a:latin typeface="Assistant" panose="00000500000000000000" pitchFamily="2" charset="-79"/>
                <a:cs typeface="Assistant" panose="00000500000000000000" pitchFamily="2" charset="-79"/>
              </a:rPr>
              <a:t>Haggadah</a:t>
            </a:r>
            <a:r>
              <a:rPr lang="en-US" sz="1400" dirty="0">
                <a:latin typeface="Assistant" panose="00000500000000000000" pitchFamily="2" charset="-79"/>
                <a:cs typeface="Assistant" panose="00000500000000000000" pitchFamily="2" charset="-79"/>
              </a:rPr>
              <a:t>? Jacob's sons were the ones who descended to Egypt and began the period of slavery there. The family conflict turned into a story of slavery and enslavement.</a:t>
            </a:r>
          </a:p>
          <a:p>
            <a:pPr algn="just" rtl="0"/>
            <a:endParaRPr lang="en-US" sz="1400" dirty="0">
              <a:latin typeface="Assistant" panose="00000500000000000000" pitchFamily="2" charset="-79"/>
              <a:cs typeface="Assistant" panose="00000500000000000000" pitchFamily="2" charset="-79"/>
            </a:endParaRPr>
          </a:p>
          <a:p>
            <a:pPr algn="just" rtl="0"/>
            <a:r>
              <a:rPr lang="en-US" sz="1400" dirty="0">
                <a:latin typeface="Assistant" panose="00000500000000000000" pitchFamily="2" charset="-79"/>
                <a:cs typeface="Assistant" panose="00000500000000000000" pitchFamily="2" charset="-79"/>
              </a:rPr>
              <a:t>It is also possible that the illustrator was familiar with </a:t>
            </a:r>
            <a:r>
              <a:rPr lang="en-US" sz="1400" dirty="0" err="1">
                <a:latin typeface="Assistant" panose="00000500000000000000" pitchFamily="2" charset="-79"/>
                <a:cs typeface="Assistant" panose="00000500000000000000" pitchFamily="2" charset="-79"/>
              </a:rPr>
              <a:t>Rashi's</a:t>
            </a:r>
            <a:r>
              <a:rPr lang="en-US" sz="1400" dirty="0">
                <a:latin typeface="Assistant" panose="00000500000000000000" pitchFamily="2" charset="-79"/>
                <a:cs typeface="Assistant" panose="00000500000000000000" pitchFamily="2" charset="-79"/>
              </a:rPr>
              <a:t> interpretation of the story of the theft of the birthright: </a:t>
            </a:r>
            <a:r>
              <a:rPr lang="en-US" sz="1400" dirty="0" err="1">
                <a:latin typeface="Assistant" panose="00000500000000000000" pitchFamily="2" charset="-79"/>
                <a:cs typeface="Assistant" panose="00000500000000000000" pitchFamily="2" charset="-79"/>
              </a:rPr>
              <a:t>Rashi</a:t>
            </a:r>
            <a:r>
              <a:rPr lang="en-US" sz="1400" dirty="0">
                <a:latin typeface="Assistant" panose="00000500000000000000" pitchFamily="2" charset="-79"/>
                <a:cs typeface="Assistant" panose="00000500000000000000" pitchFamily="2" charset="-79"/>
              </a:rPr>
              <a:t> explains there that when Yitzchak sends </a:t>
            </a:r>
            <a:r>
              <a:rPr lang="en-US" sz="1400" dirty="0" err="1">
                <a:latin typeface="Assistant" panose="00000500000000000000" pitchFamily="2" charset="-79"/>
                <a:cs typeface="Assistant" panose="00000500000000000000" pitchFamily="2" charset="-79"/>
              </a:rPr>
              <a:t>Eisav</a:t>
            </a:r>
            <a:r>
              <a:rPr lang="en-US" sz="1400" dirty="0">
                <a:latin typeface="Assistant" panose="00000500000000000000" pitchFamily="2" charset="-79"/>
                <a:cs typeface="Assistant" panose="00000500000000000000" pitchFamily="2" charset="-79"/>
              </a:rPr>
              <a:t> to bring him hunting from the field on the eve of Passover, how? </a:t>
            </a:r>
            <a:r>
              <a:rPr lang="en-US" sz="1400" dirty="0" err="1">
                <a:latin typeface="Assistant" panose="00000500000000000000" pitchFamily="2" charset="-79"/>
                <a:cs typeface="Assistant" panose="00000500000000000000" pitchFamily="2" charset="-79"/>
              </a:rPr>
              <a:t>Rashi</a:t>
            </a:r>
            <a:r>
              <a:rPr lang="en-US" sz="1400" dirty="0">
                <a:latin typeface="Assistant" panose="00000500000000000000" pitchFamily="2" charset="-79"/>
                <a:cs typeface="Assistant" panose="00000500000000000000" pitchFamily="2" charset="-79"/>
              </a:rPr>
              <a:t> apparently intended that in the future on the same date the children of Israel would celebrate Passover, hence the connection between the theft of the firstborn and the firstborn plague.</a:t>
            </a:r>
            <a:endParaRPr lang="he-IL" sz="1400" dirty="0">
              <a:latin typeface="Assistant" panose="00000500000000000000" pitchFamily="2" charset="-79"/>
              <a:cs typeface="Assistant" panose="00000500000000000000" pitchFamily="2" charset="-79"/>
            </a:endParaRPr>
          </a:p>
        </p:txBody>
      </p:sp>
      <p:pic>
        <p:nvPicPr>
          <p:cNvPr id="3" name="תמונה 2" descr="תמונה שמכילה רהיטים, צילום&#10;&#10;התיאור נוצר באופן אוטומטי">
            <a:extLst>
              <a:ext uri="{FF2B5EF4-FFF2-40B4-BE49-F238E27FC236}">
                <a16:creationId xmlns:a16="http://schemas.microsoft.com/office/drawing/2014/main" id="{29DF48CE-D1D8-4F7B-83B7-12A2311CE2F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5512" y="1518115"/>
            <a:ext cx="4928498" cy="3821769"/>
          </a:xfrm>
          <a:prstGeom prst="rect">
            <a:avLst/>
          </a:prstGeom>
        </p:spPr>
      </p:pic>
      <p:sp>
        <p:nvSpPr>
          <p:cNvPr id="14" name="TextBox 13">
            <a:extLst>
              <a:ext uri="{FF2B5EF4-FFF2-40B4-BE49-F238E27FC236}">
                <a16:creationId xmlns:a16="http://schemas.microsoft.com/office/drawing/2014/main" id="{83BB902F-CE30-4CB8-9D85-EC1A8A54BEB9}"/>
              </a:ext>
            </a:extLst>
          </p:cNvPr>
          <p:cNvSpPr txBox="1"/>
          <p:nvPr/>
        </p:nvSpPr>
        <p:spPr>
          <a:xfrm>
            <a:off x="-213492" y="5412923"/>
            <a:ext cx="4935669" cy="646331"/>
          </a:xfrm>
          <a:prstGeom prst="rect">
            <a:avLst/>
          </a:prstGeom>
          <a:noFill/>
        </p:spPr>
        <p:txBody>
          <a:bodyPr wrap="square" rtlCol="1">
            <a:spAutoFit/>
          </a:bodyPr>
          <a:lstStyle/>
          <a:p>
            <a:r>
              <a:rPr lang="en-US" dirty="0">
                <a:latin typeface="Assistant" panose="00000500000000000000" pitchFamily="2" charset="-79"/>
                <a:cs typeface="Assistant" panose="00000500000000000000" pitchFamily="2" charset="-79"/>
              </a:rPr>
              <a:t>The </a:t>
            </a:r>
            <a:r>
              <a:rPr lang="en-US" dirty="0" err="1">
                <a:latin typeface="Assistant" panose="00000500000000000000" pitchFamily="2" charset="-79"/>
                <a:cs typeface="Assistant" panose="00000500000000000000" pitchFamily="2" charset="-79"/>
              </a:rPr>
              <a:t>Haggadah</a:t>
            </a:r>
            <a:r>
              <a:rPr lang="en-US" dirty="0">
                <a:latin typeface="Assistant" panose="00000500000000000000" pitchFamily="2" charset="-79"/>
                <a:cs typeface="Assistant" panose="00000500000000000000" pitchFamily="2" charset="-79"/>
              </a:rPr>
              <a:t> of Sarajevo, Spain, 14th century</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204187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91067" y="421051"/>
            <a:ext cx="4926035" cy="2585323"/>
          </a:xfrm>
          <a:prstGeom prst="rect">
            <a:avLst/>
          </a:prstGeom>
          <a:noFill/>
        </p:spPr>
        <p:txBody>
          <a:bodyPr wrap="square" rtlCol="1">
            <a:spAutoFit/>
          </a:bodyPr>
          <a:lstStyle/>
          <a:p>
            <a:pPr algn="l" rtl="0"/>
            <a:r>
              <a:rPr lang="en-US" dirty="0"/>
              <a:t>And this (Hashem’s blessings and the Torah) is what kept our fathers and what keeps us surviving. For, not only one arose and tried to destroy us, rather in every generation they try to destroy us, and Hashem saves us from their hands.</a:t>
            </a:r>
            <a:r>
              <a:rPr lang="he-IL" dirty="0"/>
              <a:t/>
            </a:r>
            <a:br>
              <a:rPr lang="he-IL" dirty="0"/>
            </a:br>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7629377" y="1911642"/>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id="{3A341E76-8922-426E-BF8D-E606BC6109FD}"/>
              </a:ext>
            </a:extLst>
          </p:cNvPr>
          <p:cNvSpPr txBox="1"/>
          <p:nvPr/>
        </p:nvSpPr>
        <p:spPr>
          <a:xfrm>
            <a:off x="6471135" y="2652843"/>
            <a:ext cx="4890285" cy="4185761"/>
          </a:xfrm>
          <a:prstGeom prst="rect">
            <a:avLst/>
          </a:prstGeom>
          <a:noFill/>
        </p:spPr>
        <p:txBody>
          <a:bodyPr wrap="square" rtlCol="1">
            <a:spAutoFit/>
          </a:bodyPr>
          <a:lstStyle/>
          <a:p>
            <a:pPr algn="just"/>
            <a:r>
              <a:rPr lang="en-US" sz="1400" dirty="0">
                <a:latin typeface="Assistant" panose="00000500000000000000" pitchFamily="2" charset="-79"/>
                <a:cs typeface="Assistant" panose="00000500000000000000" pitchFamily="2" charset="-79"/>
              </a:rPr>
              <a:t>Abraham was promised that the Israelites had come out of Egypt with great wealth, and indeed before the Exodus from Egypt, the promise was fulfilled: </a:t>
            </a:r>
            <a:r>
              <a:rPr lang="en-US" sz="1400" dirty="0" smtClean="0">
                <a:latin typeface="Assistant" panose="00000500000000000000" pitchFamily="2" charset="-79"/>
                <a:cs typeface="Assistant" panose="00000500000000000000"/>
              </a:rPr>
              <a:t>"</a:t>
            </a:r>
            <a:r>
              <a:rPr lang="en-US" sz="1400" dirty="0">
                <a:cs typeface="Assistant" panose="00000500000000000000"/>
              </a:rPr>
              <a:t>but every woman shall ask of her </a:t>
            </a:r>
            <a:r>
              <a:rPr lang="en-US" sz="1400" dirty="0" err="1">
                <a:cs typeface="Assistant" panose="00000500000000000000"/>
              </a:rPr>
              <a:t>neighbour</a:t>
            </a:r>
            <a:r>
              <a:rPr lang="en-US" sz="1400" dirty="0">
                <a:cs typeface="Assistant" panose="00000500000000000000"/>
              </a:rPr>
              <a:t>, and of her that </a:t>
            </a:r>
            <a:r>
              <a:rPr lang="en-US" sz="1400" dirty="0" err="1">
                <a:cs typeface="Assistant" panose="00000500000000000000"/>
              </a:rPr>
              <a:t>sojourneth</a:t>
            </a:r>
            <a:r>
              <a:rPr lang="en-US" sz="1400" dirty="0">
                <a:cs typeface="Assistant" panose="00000500000000000000"/>
              </a:rPr>
              <a:t> in her house, jewels of silver, and jewels of gold, and raiment; and ye shall put them upon your sons, and upon your daughters; and ye shall spoil the Egyptians.'</a:t>
            </a:r>
            <a:r>
              <a:rPr lang="en-US" sz="1400" dirty="0" smtClean="0">
                <a:latin typeface="Assistant" panose="00000500000000000000" pitchFamily="2" charset="-79"/>
                <a:cs typeface="Assistant" panose="00000500000000000000"/>
              </a:rPr>
              <a:t>,</a:t>
            </a:r>
            <a:endParaRPr lang="en-US" sz="1400" dirty="0">
              <a:latin typeface="Assistant" panose="00000500000000000000" pitchFamily="2" charset="-79"/>
              <a:cs typeface="Assistant" panose="00000500000000000000"/>
            </a:endParaRPr>
          </a:p>
          <a:p>
            <a:pPr algn="just"/>
            <a:endParaRPr lang="en-US" sz="1400" dirty="0">
              <a:latin typeface="Assistant" panose="00000500000000000000" pitchFamily="2" charset="-79"/>
              <a:cs typeface="Assistant" panose="00000500000000000000"/>
            </a:endParaRPr>
          </a:p>
          <a:p>
            <a:pPr algn="just"/>
            <a:r>
              <a:rPr lang="en-US" sz="1400" dirty="0">
                <a:latin typeface="Assistant" panose="00000500000000000000" pitchFamily="2" charset="-79"/>
                <a:cs typeface="Assistant" panose="00000500000000000000" pitchFamily="2" charset="-79"/>
              </a:rPr>
              <a:t>The idea was that the Israelites would borrow tools and property from the Egyptians, but in practice the loan would be long-term, not to return. In the photo you can see a variety of women who are engaged in asking for property. In some of the pictures the Egyptian woman hands out a tool to her Jewish neighbor, and in some of the pictures the women search for what can be taken.</a:t>
            </a:r>
            <a:endParaRPr lang="he-IL" sz="1400" dirty="0">
              <a:latin typeface="Assistant" panose="00000500000000000000" pitchFamily="2" charset="-79"/>
              <a:cs typeface="Assistant" panose="00000500000000000000" pitchFamily="2" charset="-79"/>
            </a:endParaRPr>
          </a:p>
        </p:txBody>
      </p:sp>
      <p:pic>
        <p:nvPicPr>
          <p:cNvPr id="14" name="תמונה 13">
            <a:extLst>
              <a:ext uri="{FF2B5EF4-FFF2-40B4-BE49-F238E27FC236}">
                <a16:creationId xmlns:a16="http://schemas.microsoft.com/office/drawing/2014/main" id="{1196F78A-ADC8-4AAD-9D1A-BE767DEC6B8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51085" y="524623"/>
            <a:ext cx="3171083" cy="4933628"/>
          </a:xfrm>
          <a:prstGeom prst="rect">
            <a:avLst/>
          </a:prstGeom>
        </p:spPr>
      </p:pic>
      <p:sp>
        <p:nvSpPr>
          <p:cNvPr id="19" name="TextBox 18">
            <a:extLst>
              <a:ext uri="{FF2B5EF4-FFF2-40B4-BE49-F238E27FC236}">
                <a16:creationId xmlns:a16="http://schemas.microsoft.com/office/drawing/2014/main" id="{5A833382-B63B-44DA-9A7B-42D6C26AC327}"/>
              </a:ext>
            </a:extLst>
          </p:cNvPr>
          <p:cNvSpPr txBox="1"/>
          <p:nvPr/>
        </p:nvSpPr>
        <p:spPr>
          <a:xfrm>
            <a:off x="98469" y="5824025"/>
            <a:ext cx="5205052" cy="646331"/>
          </a:xfrm>
          <a:prstGeom prst="rect">
            <a:avLst/>
          </a:prstGeom>
          <a:noFill/>
        </p:spPr>
        <p:txBody>
          <a:bodyPr wrap="square" rtlCol="1">
            <a:spAutoFit/>
          </a:bodyPr>
          <a:lstStyle/>
          <a:p>
            <a:pPr algn="l" rtl="0"/>
            <a:r>
              <a:rPr lang="en-US" dirty="0">
                <a:latin typeface="Assistant" panose="00000500000000000000" pitchFamily="2" charset="-79"/>
                <a:cs typeface="Assistant" panose="00000500000000000000" pitchFamily="2" charset="-79"/>
              </a:rPr>
              <a:t>The Second Nuremberg </a:t>
            </a:r>
            <a:r>
              <a:rPr lang="en-US" dirty="0" err="1">
                <a:latin typeface="Assistant" panose="00000500000000000000" pitchFamily="2" charset="-79"/>
                <a:cs typeface="Assistant" panose="00000500000000000000" pitchFamily="2" charset="-79"/>
              </a:rPr>
              <a:t>Haggadah</a:t>
            </a:r>
            <a:r>
              <a:rPr lang="en-US" dirty="0">
                <a:latin typeface="Assistant" panose="00000500000000000000" pitchFamily="2" charset="-79"/>
                <a:cs typeface="Assistant" panose="00000500000000000000" pitchFamily="2" charset="-79"/>
              </a:rPr>
              <a:t>, Germany, 15th century</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206399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FBBC4-2009-4F98-B737-165FE952A49B}"/>
              </a:ext>
            </a:extLst>
          </p:cNvPr>
          <p:cNvSpPr txBox="1"/>
          <p:nvPr/>
        </p:nvSpPr>
        <p:spPr>
          <a:xfrm>
            <a:off x="6478173" y="395026"/>
            <a:ext cx="4926035" cy="2031325"/>
          </a:xfrm>
          <a:prstGeom prst="rect">
            <a:avLst/>
          </a:prstGeom>
          <a:noFill/>
        </p:spPr>
        <p:txBody>
          <a:bodyPr wrap="square" rtlCol="1">
            <a:spAutoFit/>
          </a:bodyPr>
          <a:lstStyle/>
          <a:p>
            <a:r>
              <a:rPr lang="he-IL" b="1" dirty="0">
                <a:latin typeface="Assistant" panose="00000500000000000000" pitchFamily="2" charset="-79"/>
                <a:cs typeface="Assistant" panose="00000500000000000000" pitchFamily="2" charset="-79"/>
              </a:rPr>
              <a:t>וַיְהִי שָׁם לְגוי גָּדול, עָצוּם וָרָב... כְּמו שֶׁנֶּאֱמַר: וּבְנֵי יִשְׂרָאֵל פָּרוּ וַיִשְׁרְצוּ וַיִרְבּוּ וַיַעַצְמוּ </a:t>
            </a:r>
            <a:r>
              <a:rPr lang="he-IL" b="1" dirty="0" err="1">
                <a:latin typeface="Assistant" panose="00000500000000000000" pitchFamily="2" charset="-79"/>
                <a:cs typeface="Assistant" panose="00000500000000000000" pitchFamily="2" charset="-79"/>
              </a:rPr>
              <a:t>בִּמְאד</a:t>
            </a:r>
            <a:r>
              <a:rPr lang="he-IL" b="1" dirty="0">
                <a:latin typeface="Assistant" panose="00000500000000000000" pitchFamily="2" charset="-79"/>
                <a:cs typeface="Assistant" panose="00000500000000000000" pitchFamily="2" charset="-79"/>
              </a:rPr>
              <a:t> מְאד, וַתִּמָּלֵא הָאָרֶץ אתָם.</a:t>
            </a:r>
            <a:endParaRPr lang="en-US" b="1" dirty="0">
              <a:latin typeface="Assistant" panose="00000500000000000000" pitchFamily="2" charset="-79"/>
              <a:cs typeface="Assistant" panose="00000500000000000000" pitchFamily="2" charset="-79"/>
            </a:endParaRPr>
          </a:p>
          <a:p>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id="{6B3D9FEC-9DCA-44DB-A6FE-3259F03CA65E}"/>
              </a:ext>
            </a:extLst>
          </p:cNvPr>
          <p:cNvSpPr txBox="1"/>
          <p:nvPr/>
        </p:nvSpPr>
        <p:spPr>
          <a:xfrm>
            <a:off x="6503962" y="1899138"/>
            <a:ext cx="4904936" cy="3970318"/>
          </a:xfrm>
          <a:prstGeom prst="rect">
            <a:avLst/>
          </a:prstGeom>
          <a:noFill/>
        </p:spPr>
        <p:txBody>
          <a:bodyPr wrap="square" rtlCol="1">
            <a:spAutoFit/>
          </a:bodyPr>
          <a:lstStyle/>
          <a:p>
            <a:pPr algn="just"/>
            <a:r>
              <a:rPr lang="he-IL" dirty="0">
                <a:latin typeface="Assistant" panose="00000500000000000000" pitchFamily="2" charset="-79"/>
                <a:cs typeface="Assistant" panose="00000500000000000000" pitchFamily="2" charset="-79"/>
              </a:rPr>
              <a:t>על פי פירוש רש"י, אישה יהודייה במצרים הייתה יולדת שישה תינוקות בלידה אחת. בתמונה רואים אישה עומדת ברגליים פשוקות. מבין רגליה יוצא תינוק כאשר משמאלה כבר נמצאים חמישה תינוקות, ואת כולם היא ילדה בלידה אחת. תיאור כזה של לידה איננו בא להמחיש תהליך של לידה, אלא את הסמליות של לידות מרובות עוברים. מבחינה רפואית ברור שאישה לא הייתה יכולה לעבור בשלום לידה של שישה עוברים לפני המצאת הרפואה המודרנית.</a:t>
            </a:r>
            <a:endParaRPr lang="en-US" dirty="0">
              <a:latin typeface="Assistant" panose="00000500000000000000" pitchFamily="2" charset="-79"/>
              <a:cs typeface="Assistant" panose="00000500000000000000" pitchFamily="2" charset="-79"/>
            </a:endParaRPr>
          </a:p>
          <a:p>
            <a:pPr algn="just"/>
            <a:r>
              <a:rPr lang="he-IL" dirty="0">
                <a:latin typeface="Assistant" panose="00000500000000000000" pitchFamily="2" charset="-79"/>
                <a:cs typeface="Assistant" panose="00000500000000000000" pitchFamily="2" charset="-79"/>
              </a:rPr>
              <a:t>קצב הילודה המוגבר בתקופה של שיעבוד נתפס כעל-טבעי. המאייר מצליח להראות לנו, בצורה מוחשית מאוד, את הנס שקרה לבני ישראל במצרים. </a:t>
            </a:r>
            <a:endParaRPr lang="en-US" dirty="0">
              <a:latin typeface="Assistant" panose="00000500000000000000" pitchFamily="2" charset="-79"/>
              <a:cs typeface="Assistant" panose="00000500000000000000" pitchFamily="2" charset="-79"/>
            </a:endParaRPr>
          </a:p>
          <a:p>
            <a:pPr algn="just"/>
            <a:endParaRPr lang="en-US" dirty="0"/>
          </a:p>
          <a:p>
            <a:pPr algn="just"/>
            <a:endParaRPr lang="he-IL" dirty="0">
              <a:latin typeface="Assistant" panose="00000500000000000000" pitchFamily="2" charset="-79"/>
              <a:cs typeface="Assistant" panose="00000500000000000000" pitchFamily="2" charset="-79"/>
            </a:endParaRPr>
          </a:p>
        </p:txBody>
      </p:sp>
      <p:pic>
        <p:nvPicPr>
          <p:cNvPr id="14" name="תמונה 13" descr="תמונה שמכילה טקסט, ישן&#10;&#10;התיאור נוצר באופן אוטומטי">
            <a:extLst>
              <a:ext uri="{FF2B5EF4-FFF2-40B4-BE49-F238E27FC236}">
                <a16:creationId xmlns:a16="http://schemas.microsoft.com/office/drawing/2014/main" id="{E84ECAA7-C667-49E4-84DA-628300F3D4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4619" y="2003615"/>
            <a:ext cx="4869760" cy="3110755"/>
          </a:xfrm>
          <a:prstGeom prst="rect">
            <a:avLst/>
          </a:prstGeom>
        </p:spPr>
      </p:pic>
      <p:sp>
        <p:nvSpPr>
          <p:cNvPr id="16" name="TextBox 15">
            <a:extLst>
              <a:ext uri="{FF2B5EF4-FFF2-40B4-BE49-F238E27FC236}">
                <a16:creationId xmlns:a16="http://schemas.microsoft.com/office/drawing/2014/main" id="{C1034F38-219C-4714-8C64-A29E3200A0F0}"/>
              </a:ext>
            </a:extLst>
          </p:cNvPr>
          <p:cNvSpPr txBox="1"/>
          <p:nvPr/>
        </p:nvSpPr>
        <p:spPr>
          <a:xfrm>
            <a:off x="0" y="5280686"/>
            <a:ext cx="4923698" cy="369332"/>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הגדת הדרקונים, צרפת, המאה ה-13</a:t>
            </a:r>
          </a:p>
        </p:txBody>
      </p:sp>
    </p:spTree>
    <p:extLst>
      <p:ext uri="{BB962C8B-B14F-4D97-AF65-F5344CB8AC3E}">
        <p14:creationId xmlns:p14="http://schemas.microsoft.com/office/powerpoint/2010/main" val="14228641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4895</TotalTime>
  <Words>2189</Words>
  <Application>Microsoft Office PowerPoint</Application>
  <PresentationFormat>מסך רחב</PresentationFormat>
  <Paragraphs>107</Paragraphs>
  <Slides>16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Assistant</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anat chen</dc:creator>
  <cp:lastModifiedBy>u26696</cp:lastModifiedBy>
  <cp:revision>76</cp:revision>
  <dcterms:created xsi:type="dcterms:W3CDTF">2019-03-26T18:08:51Z</dcterms:created>
  <dcterms:modified xsi:type="dcterms:W3CDTF">2019-04-11T13:18:03Z</dcterms:modified>
</cp:coreProperties>
</file>