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55" r:id="rId3"/>
    <p:sldMasterId id="2147483663" r:id="rId4"/>
  </p:sldMasterIdLst>
  <p:notesMasterIdLst>
    <p:notesMasterId r:id="rId9"/>
  </p:notesMasterIdLst>
  <p:handoutMasterIdLst>
    <p:handoutMasterId r:id="rId23"/>
  </p:handoutMasterIdLst>
  <p:sldIdLst>
    <p:sldId id="388" r:id="rId5"/>
    <p:sldId id="389" r:id="rId6"/>
    <p:sldId id="390" r:id="rId7"/>
    <p:sldId id="382" r:id="rId8"/>
    <p:sldId id="384" r:id="rId10"/>
    <p:sldId id="361" r:id="rId11"/>
    <p:sldId id="375" r:id="rId12"/>
    <p:sldId id="369" r:id="rId13"/>
    <p:sldId id="372" r:id="rId14"/>
    <p:sldId id="343" r:id="rId15"/>
    <p:sldId id="387" r:id="rId16"/>
    <p:sldId id="391" r:id="rId17"/>
    <p:sldId id="385" r:id="rId18"/>
    <p:sldId id="334" r:id="rId19"/>
    <p:sldId id="386" r:id="rId20"/>
    <p:sldId id="392" r:id="rId21"/>
    <p:sldId id="291" r:id="rId22"/>
  </p:sldIdLst>
  <p:sldSz cx="12192000" cy="6858000"/>
  <p:notesSz cx="6668770" cy="9926320"/>
  <p:embeddedFontLst>
    <p:embeddedFont>
      <p:font typeface="Fb Yaguar" panose="02020503050405020304" pitchFamily="18" charset="-79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David" panose="020E0502060401010101" pitchFamily="2" charset="-79"/>
      <p:regular r:id="rId39"/>
      <p:bold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he-IL"/>
    </a:defPPr>
    <a:lvl1pPr marL="0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65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5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65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30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130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30" algn="r" defTabSz="91376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23F"/>
    <a:srgbClr val="FF9900"/>
    <a:srgbClr val="4DB3C7"/>
    <a:srgbClr val="F49D00"/>
    <a:srgbClr val="F26467"/>
    <a:srgbClr val="CCFFCC"/>
    <a:srgbClr val="42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5" autoAdjust="0"/>
    <p:restoredTop sz="90209" autoAdjust="0"/>
  </p:normalViewPr>
  <p:slideViewPr>
    <p:cSldViewPr snapToGrid="0">
      <p:cViewPr varScale="1">
        <p:scale>
          <a:sx n="78" d="100"/>
          <a:sy n="78" d="100"/>
        </p:scale>
        <p:origin x="120" y="612"/>
      </p:cViewPr>
      <p:guideLst>
        <p:guide orient="horz" pos="2046"/>
        <p:guide pos="3840"/>
        <p:guide orient="horz" pos="2019"/>
        <p:guide pos="60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>
        <p:scale>
          <a:sx n="142" d="100"/>
          <a:sy n="142" d="100"/>
        </p:scale>
        <p:origin x="-2676" y="2658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4" Type="http://schemas.openxmlformats.org/officeDocument/2006/relationships/font" Target="fonts/font18.fntdata"/><Relationship Id="rId43" Type="http://schemas.openxmlformats.org/officeDocument/2006/relationships/font" Target="fonts/font17.fntdata"/><Relationship Id="rId42" Type="http://schemas.openxmlformats.org/officeDocument/2006/relationships/font" Target="fonts/font16.fntdata"/><Relationship Id="rId41" Type="http://schemas.openxmlformats.org/officeDocument/2006/relationships/font" Target="fonts/font15.fntdata"/><Relationship Id="rId40" Type="http://schemas.openxmlformats.org/officeDocument/2006/relationships/font" Target="fonts/font14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33890102749"/>
          <c:y val="0.250367796730136"/>
          <c:w val="0.719648760346638"/>
          <c:h val="0.579281868868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rgbClr val="4DB3C7">
                <a:alpha val="64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36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גיליון1!$A$2:$A$3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2017</c:v>
                </c:pt>
              </c:numCache>
            </c:num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352</c:v>
                </c:pt>
                <c:pt idx="1">
                  <c:v>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666392"/>
        <c:axId val="262666784"/>
      </c:barChart>
      <c:catAx>
        <c:axId val="26266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2666784"/>
        <c:crosses val="autoZero"/>
        <c:auto val="1"/>
        <c:lblAlgn val="ctr"/>
        <c:lblOffset val="100"/>
        <c:noMultiLvlLbl val="0"/>
      </c:catAx>
      <c:valAx>
        <c:axId val="26266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2666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en-US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1" y="0"/>
            <a:ext cx="2889938" cy="498056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7" y="0"/>
            <a:ext cx="2889938" cy="498056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l">
              <a:defRPr sz="1200"/>
            </a:lvl1pPr>
          </a:lstStyle>
          <a:p>
            <a:fld id="{75F31711-BBA3-4100-AC0B-024654F34242}" type="datetimeFigureOut">
              <a:rPr lang="he-IL" smtClean="0"/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1" y="9428586"/>
            <a:ext cx="2889938" cy="498055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7" y="9428586"/>
            <a:ext cx="2889938" cy="498055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l">
              <a:defRPr sz="1200"/>
            </a:lvl1pPr>
          </a:lstStyle>
          <a:p>
            <a:fld id="{ABF91EDF-A75F-410F-8C9A-5A8A5AD6475C}" type="slidenum">
              <a:rPr lang="he-IL" smtClean="0"/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1" y="0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7" y="0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/>
          <a:lstStyle>
            <a:lvl1pPr algn="l">
              <a:defRPr sz="1200"/>
            </a:lvl1pPr>
          </a:lstStyle>
          <a:p>
            <a:fld id="{414B8CDB-9D1F-4F10-A821-BF4B2E8A0789}" type="datetimeFigureOut">
              <a:rPr lang="he-IL" smtClean="0"/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5" tIns="46398" rIns="92795" bIns="4639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2795" tIns="46398" rIns="92795" bIns="46398" rtlCol="1"/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he-IL" smtClean="0"/>
          </a:p>
          <a:p>
            <a:pPr lvl="1"/>
            <a:r>
              <a:rPr lang="he-IL" smtClean="0"/>
              <a:t>רמה שנייה</a:t>
            </a:r>
            <a:endParaRPr lang="he-IL" smtClean="0"/>
          </a:p>
          <a:p>
            <a:pPr lvl="2"/>
            <a:r>
              <a:rPr lang="he-IL" smtClean="0"/>
              <a:t>רמה שלישית</a:t>
            </a:r>
            <a:endParaRPr lang="he-IL" smtClean="0"/>
          </a:p>
          <a:p>
            <a:pPr lvl="3"/>
            <a:r>
              <a:rPr lang="he-IL" smtClean="0"/>
              <a:t>רמה רביעית</a:t>
            </a:r>
            <a:endParaRPr lang="he-IL" smtClean="0"/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151" y="9428584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7" y="9428584"/>
            <a:ext cx="2889938" cy="496332"/>
          </a:xfrm>
          <a:prstGeom prst="rect">
            <a:avLst/>
          </a:prstGeom>
        </p:spPr>
        <p:txBody>
          <a:bodyPr vert="horz" lIns="92795" tIns="46398" rIns="92795" bIns="46398" rtlCol="1" anchor="b"/>
          <a:lstStyle>
            <a:lvl1pPr algn="l">
              <a:defRPr sz="1200"/>
            </a:lvl1pPr>
          </a:lstStyle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r" defTabSz="913765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29317" y="4715153"/>
            <a:ext cx="5672863" cy="4466987"/>
          </a:xfrm>
        </p:spPr>
        <p:txBody>
          <a:bodyPr/>
          <a:lstStyle/>
          <a:p>
            <a:pPr algn="r"/>
            <a:endParaRPr lang="he-IL" sz="1400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081088" y="712788"/>
            <a:ext cx="4889500" cy="275113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7092" y="3538805"/>
            <a:ext cx="5774050" cy="5190614"/>
          </a:xfrm>
        </p:spPr>
        <p:txBody>
          <a:bodyPr/>
          <a:lstStyle/>
          <a:p>
            <a:pPr defTabSz="913765">
              <a:lnSpc>
                <a:spcPts val="2400"/>
              </a:lnSpc>
              <a:buClr>
                <a:srgbClr val="F8605D"/>
              </a:buClr>
            </a:pPr>
            <a:endParaRPr lang="he-IL" sz="1000" b="1" dirty="0">
              <a:solidFill>
                <a:srgbClr val="000000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  <a:p>
            <a:pPr>
              <a:lnSpc>
                <a:spcPts val="2400"/>
              </a:lnSpc>
            </a:pPr>
            <a:endParaRPr lang="he-IL" sz="1000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he-IL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800" b="1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s-ci.co.il/en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20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08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9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6A33-3DC4-457F-87FF-5DD2B4F38F2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1C44-8A26-4C89-94A7-F26302D86BF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565" rtl="0">
              <a:defRPr/>
            </a:pPr>
            <a:endParaRPr lang="he-IL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1pPr>
            <a:lvl2pPr algn="r" rtl="1"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2pPr>
            <a:lvl3pPr algn="r" rtl="1"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3pPr>
            <a:lvl4pPr algn="r" rtl="1"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4pPr>
            <a:lvl5pPr algn="r" rtl="1"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73BBAB-A51B-4526-A521-0E182988C2C7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1832CF-3A87-4AEC-9735-64294A1EC19D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>
            <a:hlinkClick r:id="rId2"/>
          </p:cNvPr>
          <p:cNvPicPr>
            <a:picLocks noGrp="1" noChangeAspect="1"/>
          </p:cNvPicPr>
          <p:nvPr userDrawn="1"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5978526"/>
            <a:ext cx="116628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-431800" y="6597650"/>
            <a:ext cx="26860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80BF8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Ci- Marketing Research</a:t>
            </a:r>
            <a:endParaRPr lang="he-IL" sz="800" b="1">
              <a:solidFill>
                <a:srgbClr val="80BF8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/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CDDEE-1CC0-4E1E-B6F0-D90802719750}" type="datetime8">
              <a:rPr lang="he-IL">
                <a:solidFill>
                  <a:prstClr val="black">
                    <a:tint val="75000"/>
                  </a:prstClr>
                </a:solidFill>
              </a:rPr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D6605-76CF-41C1-838F-D9C5D8B54CF7}" type="slidenum">
              <a:rPr lang="he-IL">
                <a:solidFill>
                  <a:prstClr val="black">
                    <a:tint val="75000"/>
                  </a:prstClr>
                </a:solidFill>
              </a:rPr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Fb Yaguar" panose="02020503050405020304" pitchFamily="18" charset="-79"/>
                <a:cs typeface="Fb Yaguar" panose="02020503050405020304" pitchFamily="18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1pPr>
          </a:lstStyle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b Yaguar" panose="02020503050405020304" pitchFamily="18" charset="-79"/>
                <a:cs typeface="Fb Yaguar" panose="02020503050405020304" pitchFamily="18" charset="-79"/>
              </a:defRPr>
            </a:lvl1pPr>
          </a:lstStyle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20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08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32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1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16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32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1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16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8" name="מלבן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 sz="1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</a:fld>
            <a:endParaRPr lang="en-US"/>
          </a:p>
        </p:txBody>
      </p:sp>
      <p:sp>
        <p:nvSpPr>
          <p:cNvPr id="7" name="מלבן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 sz="1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90000"/>
                <a:lumOff val="10000"/>
              </a:schemeClr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711081"/>
          </a:xfrm>
          <a:prstGeom prst="rect">
            <a:avLst/>
          </a:prstGeom>
        </p:spPr>
        <p:txBody>
          <a:bodyPr vert="horz" lIns="0" tIns="60930" rIns="0" bIns="6093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0" tIns="60930" rIns="0" bIns="609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 rtl="0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 rtl="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51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 rtl="0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1218565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565" rtl="0" eaLnBrk="1" latinLnBrk="0" hangingPunct="1">
        <a:spcBef>
          <a:spcPct val="20000"/>
        </a:spcBef>
        <a:buFontTx/>
        <a:buNone/>
        <a:defRPr sz="19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8965" indent="0" algn="l" defTabSz="1218565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565" indent="0" algn="l" defTabSz="1218565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7530" indent="0" algn="l" defTabSz="1218565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130" indent="0" algn="l" defTabSz="1218565" rtl="0" eaLnBrk="1" latinLnBrk="0" hangingPunct="1">
        <a:spcBef>
          <a:spcPct val="20000"/>
        </a:spcBef>
        <a:buFontTx/>
        <a:buNone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1" y="274655"/>
            <a:ext cx="10972801" cy="711081"/>
          </a:xfrm>
          <a:prstGeom prst="rect">
            <a:avLst/>
          </a:prstGeom>
        </p:spPr>
        <p:txBody>
          <a:bodyPr vert="horz" lIns="0" tIns="60930" rIns="0" bIns="6093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1" y="1138426"/>
            <a:ext cx="10972801" cy="4987739"/>
          </a:xfrm>
          <a:prstGeom prst="rect">
            <a:avLst/>
          </a:prstGeom>
        </p:spPr>
        <p:txBody>
          <a:bodyPr vert="horz" lIns="0" tIns="60930" rIns="0" bIns="609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6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566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566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3765" rtl="0" eaLnBrk="1" latinLnBrk="0" hangingPunct="1">
        <a:spcBef>
          <a:spcPct val="0"/>
        </a:spcBef>
        <a:buNone/>
        <a:defRPr sz="27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3765" rtl="0" eaLnBrk="1" latinLnBrk="0" hangingPunct="1">
        <a:spcBef>
          <a:spcPct val="20000"/>
        </a:spcBef>
        <a:buFontTx/>
        <a:buNone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3765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3765" indent="0" algn="l" defTabSz="913765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0965" indent="0" algn="l" defTabSz="913765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7530" indent="0" algn="l" defTabSz="913765" rtl="0" eaLnBrk="1" latinLnBrk="0" hangingPunct="1">
        <a:spcBef>
          <a:spcPct val="20000"/>
        </a:spcBef>
        <a:buFontTx/>
        <a:buNone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96000">
              <a:schemeClr val="bg1">
                <a:alpha val="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38239"/>
            <a:ext cx="109728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565" rtl="1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pPr>
              <a:defRPr/>
            </a:pPr>
            <a:fld id="{7312FF74-E1EA-4BD2-A929-6799ED1900F9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565" rtl="1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565" rtl="1" fontAlgn="auto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pPr>
              <a:defRPr/>
            </a:pPr>
            <a:fld id="{16D51AC0-A0E3-4D6C-8D6D-02EDFE27DB46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r" defTabSz="1217295" rtl="1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Fb Yaguar" panose="02020503050405020304" pitchFamily="18" charset="-79"/>
        </a:defRPr>
      </a:lvl1pPr>
      <a:lvl2pPr algn="r" defTabSz="1217295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2pPr>
      <a:lvl3pPr algn="r" defTabSz="1217295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3pPr>
      <a:lvl4pPr algn="r" defTabSz="1217295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4pPr>
      <a:lvl5pPr algn="r" defTabSz="1217295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5pPr>
      <a:lvl6pPr marL="457200" algn="r" defTabSz="1217295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6pPr>
      <a:lvl7pPr marL="914400" algn="r" defTabSz="1217295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7pPr>
      <a:lvl8pPr marL="1371600" algn="r" defTabSz="1217295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8pPr>
      <a:lvl9pPr marL="1828800" algn="r" defTabSz="1217295" rtl="1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Fb Yaguar" panose="02020503050405020304" pitchFamily="18" charset="-79"/>
        </a:defRPr>
      </a:lvl9pPr>
    </p:titleStyle>
    <p:bodyStyle>
      <a:lvl1pPr marL="455930" indent="-455930" algn="r" defTabSz="1217295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Fb Yaguar" panose="02020503050405020304" pitchFamily="18" charset="-79"/>
        </a:defRPr>
      </a:lvl1pPr>
      <a:lvl2pPr marL="989330" indent="-379730" algn="r" defTabSz="1217295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Fb Yaguar" panose="02020503050405020304" pitchFamily="18" charset="-79"/>
        </a:defRPr>
      </a:lvl2pPr>
      <a:lvl3pPr marL="1522730" indent="-303530" algn="r" defTabSz="1217295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Fb Yaguar" panose="02020503050405020304" pitchFamily="18" charset="-79"/>
        </a:defRPr>
      </a:lvl3pPr>
      <a:lvl4pPr marL="2132330" indent="-303530" algn="r" defTabSz="1217295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Fb Yaguar" panose="02020503050405020304" pitchFamily="18" charset="-79"/>
        </a:defRPr>
      </a:lvl4pPr>
      <a:lvl5pPr marL="2741930" indent="-303530" algn="r" defTabSz="1217295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Fb Yaguar" panose="02020503050405020304" pitchFamily="18" charset="-79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2.GIF"/><Relationship Id="rId2" Type="http://schemas.microsoft.com/office/2007/relationships/hdphoto" Target="../media/hdphoto18.wdp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GIF"/><Relationship Id="rId8" Type="http://schemas.microsoft.com/office/2007/relationships/hdphoto" Target="../media/hdphoto16.wdp"/><Relationship Id="rId7" Type="http://schemas.openxmlformats.org/officeDocument/2006/relationships/image" Target="../media/image27.jpeg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24.jpeg"/><Relationship Id="rId3" Type="http://schemas.openxmlformats.org/officeDocument/2006/relationships/image" Target="../media/image21.jpeg"/><Relationship Id="rId2" Type="http://schemas.openxmlformats.org/officeDocument/2006/relationships/image" Target="../media/image42.jpe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46.jpeg"/><Relationship Id="rId12" Type="http://schemas.openxmlformats.org/officeDocument/2006/relationships/image" Target="../media/image45.jpeg"/><Relationship Id="rId11" Type="http://schemas.openxmlformats.org/officeDocument/2006/relationships/image" Target="../media/image44.jpeg"/><Relationship Id="rId10" Type="http://schemas.openxmlformats.org/officeDocument/2006/relationships/image" Target="../media/image43.jpeg"/><Relationship Id="rId1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hdphoto3.wdp"/><Relationship Id="rId7" Type="http://schemas.openxmlformats.org/officeDocument/2006/relationships/image" Target="../media/image7.png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hdphoto7.wdp"/><Relationship Id="rId8" Type="http://schemas.openxmlformats.org/officeDocument/2006/relationships/image" Target="../media/image11.jpeg"/><Relationship Id="rId7" Type="http://schemas.openxmlformats.org/officeDocument/2006/relationships/image" Target="../media/image2.GIF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microsoft.com/office/2007/relationships/hdphoto" Target="../media/hdphoto5.wdp"/><Relationship Id="rId3" Type="http://schemas.openxmlformats.org/officeDocument/2006/relationships/image" Target="../media/image9.jpeg"/><Relationship Id="rId2" Type="http://schemas.microsoft.com/office/2007/relationships/hdphoto" Target="../media/hdphoto4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6.jpeg"/><Relationship Id="rId6" Type="http://schemas.openxmlformats.org/officeDocument/2006/relationships/image" Target="../media/image2.GIF"/><Relationship Id="rId5" Type="http://schemas.microsoft.com/office/2007/relationships/hdphoto" Target="../media/hdphoto9.wdp"/><Relationship Id="rId4" Type="http://schemas.openxmlformats.org/officeDocument/2006/relationships/image" Target="../media/image15.jpeg"/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5.xml"/><Relationship Id="rId6" Type="http://schemas.microsoft.com/office/2007/relationships/hdphoto" Target="../media/hdphoto12.wdp"/><Relationship Id="rId5" Type="http://schemas.openxmlformats.org/officeDocument/2006/relationships/image" Target="../media/image20.jpeg"/><Relationship Id="rId4" Type="http://schemas.microsoft.com/office/2007/relationships/hdphoto" Target="../media/hdphoto11.wdp"/><Relationship Id="rId3" Type="http://schemas.openxmlformats.org/officeDocument/2006/relationships/image" Target="../media/image19.jpeg"/><Relationship Id="rId2" Type="http://schemas.microsoft.com/office/2007/relationships/hdphoto" Target="../media/hdphoto10.wdp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hdphoto14.wdp"/><Relationship Id="rId8" Type="http://schemas.openxmlformats.org/officeDocument/2006/relationships/image" Target="../media/image25.jpeg"/><Relationship Id="rId7" Type="http://schemas.microsoft.com/office/2007/relationships/hdphoto" Target="../media/hdphoto1.wdp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4" Type="http://schemas.microsoft.com/office/2007/relationships/hdphoto" Target="../media/hdphoto13.wdp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5.xml"/><Relationship Id="rId17" Type="http://schemas.microsoft.com/office/2007/relationships/hdphoto" Target="../media/hdphoto17.wdp"/><Relationship Id="rId16" Type="http://schemas.openxmlformats.org/officeDocument/2006/relationships/image" Target="../media/image29.jpeg"/><Relationship Id="rId15" Type="http://schemas.openxmlformats.org/officeDocument/2006/relationships/image" Target="../media/image2.GIF"/><Relationship Id="rId14" Type="http://schemas.openxmlformats.org/officeDocument/2006/relationships/image" Target="../media/image28.jpeg"/><Relationship Id="rId13" Type="http://schemas.microsoft.com/office/2007/relationships/hdphoto" Target="../media/hdphoto16.wdp"/><Relationship Id="rId12" Type="http://schemas.openxmlformats.org/officeDocument/2006/relationships/image" Target="../media/image27.jpeg"/><Relationship Id="rId11" Type="http://schemas.microsoft.com/office/2007/relationships/hdphoto" Target="../media/hdphoto15.wdp"/><Relationship Id="rId10" Type="http://schemas.openxmlformats.org/officeDocument/2006/relationships/image" Target="../media/image26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×ª××¦××ª ×ª××× × ×¢×××¨ ××©××¨×ª ××©×¨××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56" y="271262"/>
            <a:ext cx="10478299" cy="5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628851" y="575180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ביקור </a:t>
            </a:r>
            <a:r>
              <a:rPr lang="he-IL" sz="36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במשטרת ישראל  15/4/19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2" b="23385"/>
          <a:stretch>
            <a:fillRect/>
          </a:stretch>
        </p:blipFill>
        <p:spPr>
          <a:xfrm>
            <a:off x="-13657" y="1272298"/>
            <a:ext cx="12192000" cy="5585702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משטרת ישראל ברשתות החברתיות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13657" y="1272298"/>
            <a:ext cx="12205657" cy="558570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itle 1"/>
          <p:cNvSpPr txBox="1"/>
          <p:nvPr/>
        </p:nvSpPr>
        <p:spPr>
          <a:xfrm>
            <a:off x="6850479" y="2706799"/>
            <a:ext cx="5123156" cy="2375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פייסבוק</a:t>
            </a:r>
            <a:endParaRPr lang="he-I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מיליון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גולשים בשבוע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435,000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אוהדים (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לייקים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מתוכם </a:t>
            </a:r>
            <a:r>
              <a:rPr lang="he-I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430 </a:t>
            </a:r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אלף 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עוקבים קבועים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עמודים בערבית, לשכת גיוס ולמשמר הגבול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-1205168" y="3592928"/>
            <a:ext cx="3358036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dirty="0" err="1" smtClean="0">
                <a:latin typeface="Fb Yaguar" panose="02020503050405020304" pitchFamily="18" charset="-79"/>
                <a:cs typeface="Fb Yaguar" panose="02020503050405020304" pitchFamily="18" charset="-79"/>
              </a:rPr>
              <a:t>טוויטר</a:t>
            </a:r>
            <a:endParaRPr lang="he-IL" sz="3600" b="1" dirty="0" smtClean="0">
              <a:latin typeface="Fb Yaguar" panose="02020503050405020304" pitchFamily="18" charset="-79"/>
              <a:cs typeface="Fb Yaguar" panose="02020503050405020304" pitchFamily="18" charset="-79"/>
            </a:endParaRPr>
          </a:p>
          <a:p>
            <a:pPr algn="r" rtl="1"/>
            <a:r>
              <a:rPr lang="he-IL" sz="3200" b="1" dirty="0" smtClean="0">
                <a:latin typeface="Fb Yaguar" panose="02020503050405020304" pitchFamily="18" charset="-79"/>
                <a:cs typeface="Fb Yaguar" panose="02020503050405020304" pitchFamily="18" charset="-79"/>
              </a:rPr>
              <a:t>36 אלף </a:t>
            </a:r>
            <a:r>
              <a:rPr lang="he-IL" sz="2400" b="1" dirty="0" smtClean="0">
                <a:latin typeface="Fb Yaguar" panose="02020503050405020304" pitchFamily="18" charset="-79"/>
                <a:cs typeface="Fb Yaguar" panose="02020503050405020304" pitchFamily="18" charset="-79"/>
              </a:rPr>
              <a:t>עוקבים</a:t>
            </a:r>
            <a:endParaRPr lang="en-US" sz="2400" b="1" dirty="0"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2705318" y="2664520"/>
            <a:ext cx="4334743" cy="1400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אינסטגרם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אלף 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עוקבים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חשבון </a:t>
            </a:r>
            <a:r>
              <a:rPr lang="he-IL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אינסטגרם</a:t>
            </a:r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בערבית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008981" y="5192970"/>
            <a:ext cx="3425587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אינטרנט 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מגוון שירותים מקוונים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הורדת טפסים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עדכוני חדשות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0" y="3464236"/>
            <a:ext cx="604668" cy="4916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23" y="2635514"/>
            <a:ext cx="2110418" cy="4436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2568803"/>
            <a:ext cx="577073" cy="57707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2906828" y="4758941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Police.gov.il</a:t>
            </a:r>
            <a:endParaRPr lang="he-IL" sz="1400" dirty="0">
              <a:solidFill>
                <a:srgbClr val="4DB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מטרת הביקור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7421" y="1231853"/>
            <a:ext cx="7005432" cy="424731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העמקת ההיכרות של משתתפי </a:t>
            </a:r>
            <a:r>
              <a:rPr lang="he-IL" sz="3600" b="1" dirty="0" err="1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מב"ל</a:t>
            </a:r>
            <a:r>
              <a:rPr lang="he-IL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, מחזור מ"ו, עם משטרת ישראל, </a:t>
            </a:r>
            <a:br>
              <a:rPr lang="en-US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</a:br>
            <a:r>
              <a:rPr lang="he-IL" sz="36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בדגש לתפקידים ותחומי אחריות הרלוונטיים למרכיבי הביטחון הלאומי של מדינת ישראל. </a:t>
            </a:r>
            <a:endParaRPr lang="he-IL" sz="36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pic>
        <p:nvPicPr>
          <p:cNvPr id="8" name="Picture 8" descr="×ª××¦××ª ×ª××× × ×¢×××¨ ××©××¨ ×××××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96" y="1231854"/>
            <a:ext cx="4799348" cy="56261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5613495"/>
            <a:ext cx="7005432" cy="11263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161507" y="169840"/>
            <a:ext cx="3927661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lvl="0" algn="ctr"/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חשיפה לפעילות המשטרה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b Yaguar" panose="02020503050405020304" pitchFamily="18" charset="-79"/>
              </a:rPr>
              <a:t>בתחום האיומים הגלובאליים והלאומיים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– השחיתות הציבורית, הפשיעה הכלכלית, הפשיעה הבינלאומית ופשיעת הסייבר.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Fb Yaguar" panose="02020503050405020304" pitchFamily="18" charset="-79"/>
            </a:endParaRPr>
          </a:p>
          <a:p>
            <a:pPr algn="ctr"/>
            <a:endParaRPr lang="he-I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613151" y="3522639"/>
            <a:ext cx="433388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היכרות עם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b Yaguar" panose="02020503050405020304" pitchFamily="18" charset="-79"/>
              </a:rPr>
              <a:t>מימוש תפיסת ההפעלה השוטפת של המשטרה בשגרה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הכרוכה בהפעלת כוחות לשמירה על הביטחון האישי, הסדר הציבורי ואיכות החיים לצד הקשר הישיר עם הציבור.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Fb Yaguar" panose="02020503050405020304" pitchFamily="18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4334" y="3522639"/>
            <a:ext cx="4650277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b Yaguar" panose="02020503050405020304" pitchFamily="18" charset="-79"/>
              </a:rPr>
              <a:t>היכרות עם מורכבות התחום החברתי </a:t>
            </a:r>
            <a:r>
              <a:rPr lang="he-IL" sz="2400" b="1" dirty="0">
                <a:solidFill>
                  <a:schemeClr val="accent3">
                    <a:lumMod val="50000"/>
                  </a:schemeClr>
                </a:solidFill>
                <a:cs typeface="Fb Yaguar" panose="02020503050405020304" pitchFamily="18" charset="-79"/>
              </a:rPr>
              <a:t>הכרוך בהתמודדות עם אוכלוסיות מוחלשות והתופעות המאפיינות אותן, כמו שיעורים גבוהים של עוני, פשיעה ואלימות.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Fb Yaguar" panose="02020503050405020304" pitchFamily="18" charset="-79"/>
            </a:endParaRPr>
          </a:p>
        </p:txBody>
      </p:sp>
      <p:pic>
        <p:nvPicPr>
          <p:cNvPr id="1026" name="Picture 2" descr="×ª××¦××ª ×ª××× × ×¢×××¨ ×ª××× ××ª ××©××¨×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r="25697"/>
          <a:stretch>
            <a:fillRect/>
          </a:stretch>
        </p:blipFill>
        <p:spPr bwMode="auto">
          <a:xfrm>
            <a:off x="5256155" y="3522639"/>
            <a:ext cx="21454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××¤×× × ×××©××¨×ª ××©×¨××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" y="169840"/>
            <a:ext cx="258367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9" y="169839"/>
            <a:ext cx="4710498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מחבר 10"/>
          <p:cNvSpPr/>
          <p:nvPr/>
        </p:nvSpPr>
        <p:spPr>
          <a:xfrm>
            <a:off x="8191192" y="705875"/>
            <a:ext cx="2886911" cy="2304048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רובד ארצי </a:t>
            </a:r>
            <a:r>
              <a:rPr lang="he-IL" sz="28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– שיטור גבוה</a:t>
            </a:r>
            <a:endParaRPr lang="he-IL" sz="28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  <a:p>
            <a:pPr algn="ctr"/>
            <a:r>
              <a:rPr lang="he-IL" sz="28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פשיעה מאורגנת</a:t>
            </a:r>
            <a:endParaRPr lang="he-IL" sz="28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sp>
        <p:nvSpPr>
          <p:cNvPr id="13" name="תרשים זרימה: מחבר 12"/>
          <p:cNvSpPr/>
          <p:nvPr/>
        </p:nvSpPr>
        <p:spPr>
          <a:xfrm>
            <a:off x="1211841" y="625698"/>
            <a:ext cx="2602163" cy="2304048"/>
          </a:xfrm>
          <a:prstGeom prst="flowChartConnector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רובד 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מערכתי </a:t>
            </a: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– </a:t>
            </a:r>
            <a:r>
              <a:rPr lang="he-IL" sz="28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שיטור </a:t>
            </a:r>
            <a:r>
              <a:rPr lang="he-IL" sz="28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קלאסי</a:t>
            </a:r>
            <a:endParaRPr lang="he-IL" sz="28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sp>
        <p:nvSpPr>
          <p:cNvPr id="14" name="תרשים זרימה: מחבר 13"/>
          <p:cNvSpPr/>
          <p:nvPr/>
        </p:nvSpPr>
        <p:spPr>
          <a:xfrm>
            <a:off x="4355932" y="4442660"/>
            <a:ext cx="2886911" cy="230404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רובד 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Fb Yaguar" panose="02020503050405020304" pitchFamily="18" charset="-79"/>
              </a:rPr>
              <a:t>מקומי  </a:t>
            </a:r>
            <a:r>
              <a:rPr lang="he-IL" sz="28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- חברה</a:t>
            </a:r>
            <a:endParaRPr lang="he-IL" sz="2800" b="1" dirty="0" smtClean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מגע - שטח</a:t>
            </a:r>
            <a:endParaRPr lang="he-IL" sz="28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pic>
        <p:nvPicPr>
          <p:cNvPr id="4100" name="Picture 4" descr="×ª××¦××ª ×ª××× × ×¢×××¨ ××©××¨×ª ××©×¨××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69" y="1770643"/>
            <a:ext cx="23812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חץ שמאלה-ימינה 14"/>
          <p:cNvSpPr/>
          <p:nvPr/>
        </p:nvSpPr>
        <p:spPr>
          <a:xfrm rot="2895719">
            <a:off x="3023101" y="3548665"/>
            <a:ext cx="2185336" cy="27507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 שמאלה-ימינה 17"/>
          <p:cNvSpPr/>
          <p:nvPr/>
        </p:nvSpPr>
        <p:spPr>
          <a:xfrm>
            <a:off x="3976771" y="1156206"/>
            <a:ext cx="4150895" cy="22022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 שמאלה-ימינה 18"/>
          <p:cNvSpPr/>
          <p:nvPr/>
        </p:nvSpPr>
        <p:spPr>
          <a:xfrm rot="7963598">
            <a:off x="6549293" y="3637741"/>
            <a:ext cx="2400783" cy="281123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0631" y="149291"/>
            <a:ext cx="6372809" cy="32004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917458" y="1232145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משטרה 360</a:t>
            </a:r>
            <a:r>
              <a:rPr lang="he-I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b Yaguar" panose="02020503050405020304" pitchFamily="18" charset="-79"/>
              </a:rPr>
              <a:t>°</a:t>
            </a:r>
            <a:endParaRPr lang="he-IL" sz="40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5226" y="5970611"/>
            <a:ext cx="271741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/>
              <a:t>שיחת </a:t>
            </a:r>
            <a:r>
              <a:rPr lang="he-IL" dirty="0" smtClean="0"/>
              <a:t>מפכ"ל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907387" y="2569617"/>
            <a:ext cx="307488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 smtClean="0"/>
              <a:t>ביקור </a:t>
            </a:r>
            <a:r>
              <a:rPr lang="he-IL" dirty="0" err="1" smtClean="0"/>
              <a:t>בשועפט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274438" y="5970611"/>
            <a:ext cx="461376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 smtClean="0"/>
              <a:t>מפגש ממ"ז צפון, דרום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×ª××¦××ª ×ª××× × ×¢×××¨ ×××× ×× ×©×××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92" y="1127664"/>
            <a:ext cx="2432647" cy="20156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×××××××¡ ×©×××¨ ×××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05" y="1115632"/>
            <a:ext cx="2506712" cy="24180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מלבן 32"/>
          <p:cNvSpPr/>
          <p:nvPr/>
        </p:nvSpPr>
        <p:spPr>
          <a:xfrm>
            <a:off x="1308171" y="223964"/>
            <a:ext cx="10567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לו"ז   </a:t>
            </a:r>
            <a:r>
              <a:rPr lang="he-IL" sz="5400" b="1" dirty="0">
                <a:solidFill>
                  <a:srgbClr val="4DB3C7"/>
                </a:solidFill>
                <a:latin typeface="+mj-lt"/>
                <a:cs typeface="Fb Yaguar" panose="02020503050405020304" pitchFamily="18" charset="-79"/>
              </a:rPr>
              <a:t>הביקור</a:t>
            </a:r>
            <a:endParaRPr lang="he-IL" sz="5400" b="1" dirty="0">
              <a:solidFill>
                <a:srgbClr val="4DB3C7"/>
              </a:solidFill>
              <a:latin typeface="+mj-lt"/>
              <a:cs typeface="Fb Yaguar" panose="02020503050405020304" pitchFamily="18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"/>
          <a:stretch>
            <a:fillRect/>
          </a:stretch>
        </p:blipFill>
        <p:spPr>
          <a:xfrm>
            <a:off x="2257454" y="1135262"/>
            <a:ext cx="2507051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מלבן 33"/>
          <p:cNvSpPr/>
          <p:nvPr/>
        </p:nvSpPr>
        <p:spPr>
          <a:xfrm>
            <a:off x="9691143" y="3163490"/>
            <a:ext cx="2499274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11:45 יציאה </a:t>
            </a:r>
            <a:r>
              <a:rPr lang="he-IL" sz="1800" b="1" kern="0" dirty="0" err="1" smtClean="0">
                <a:solidFill>
                  <a:srgbClr val="FFFFFF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ממב"ל</a:t>
            </a:r>
            <a:endParaRPr lang="he-IL" sz="1800" b="1" kern="0" dirty="0" smtClean="0">
              <a:solidFill>
                <a:srgbClr val="FFFFFF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12:00 איסוף נתיב מהיר</a:t>
            </a:r>
            <a:endParaRPr lang="he-IL" sz="1800" b="1" kern="0" dirty="0" smtClean="0">
              <a:solidFill>
                <a:srgbClr val="FFFFFF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7201620" y="3163490"/>
            <a:ext cx="2460998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12:15 התכנסות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4772061" y="316349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12:45 ר' להב 433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2396326" y="316349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13:30 יחידה 105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1" y="316349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 smtClean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14:30 שחיתות ציבורית</a:t>
            </a:r>
            <a:endParaRPr lang="en-US" sz="20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Fb Yaguar" panose="02020503050405020304" pitchFamily="18" charset="-79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9678362" y="6165198"/>
            <a:ext cx="2512055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 15:30 נסיעה למחוז ת"א</a:t>
            </a:r>
            <a:endParaRPr lang="he-IL" sz="1800" b="1" kern="0" dirty="0">
              <a:solidFill>
                <a:srgbClr val="FFFFFF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7149329" y="6155150"/>
            <a:ext cx="2497545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16:00 מחוז ת"א – </a:t>
            </a:r>
            <a:br>
              <a:rPr lang="en-US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</a:br>
            <a:r>
              <a:rPr lang="he-IL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מוקד 100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4733678" y="615515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17:15 דר' שקשוקה יפו</a:t>
            </a:r>
            <a:endParaRPr lang="he-IL" sz="2000" b="1" dirty="0">
              <a:solidFill>
                <a:schemeClr val="bg1"/>
              </a:solidFill>
              <a:latin typeface="Fb Yaguar" panose="02020503050405020304" pitchFamily="18" charset="-79"/>
              <a:ea typeface="Tahoma" panose="020B0604030504040204" pitchFamily="34" charset="0"/>
              <a:cs typeface="Fb Yaguar" panose="02020503050405020304" pitchFamily="18" charset="-79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2380582" y="615515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19:00 תחת שרת 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-15743" y="615515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 smtClean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20:30 סיום ופיזור</a:t>
            </a:r>
            <a:endParaRPr lang="he-IL" sz="2000" b="1" dirty="0">
              <a:solidFill>
                <a:schemeClr val="bg1"/>
              </a:solidFill>
              <a:latin typeface="Fb Yaguar" panose="02020503050405020304" pitchFamily="18" charset="-79"/>
              <a:ea typeface="Tahoma" panose="020B0604030504040204" pitchFamily="34" charset="0"/>
              <a:cs typeface="Fb Yaguar" panose="02020503050405020304" pitchFamily="18" charset="-79"/>
            </a:endParaRPr>
          </a:p>
        </p:txBody>
      </p:sp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/>
          <a:stretch>
            <a:fillRect/>
          </a:stretch>
        </p:blipFill>
        <p:spPr>
          <a:xfrm>
            <a:off x="2396326" y="4122134"/>
            <a:ext cx="2337352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1" name="תמונה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>
            <a:fillRect/>
          </a:stretch>
        </p:blipFill>
        <p:spPr>
          <a:xfrm>
            <a:off x="7201619" y="1130474"/>
            <a:ext cx="2460999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7"/>
          <a:stretch>
            <a:fillRect/>
          </a:stretch>
        </p:blipFill>
        <p:spPr>
          <a:xfrm>
            <a:off x="1" y="4122134"/>
            <a:ext cx="2380580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×©×××ª××ª ×¦××××¨××ª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33842"/>
            <a:ext cx="2375238" cy="202964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××§× 100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74" y="4124001"/>
            <a:ext cx="2505000" cy="20532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××¨×× ×ª&quot;× ×ª×× × ××¨××××ª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74" y="4122134"/>
            <a:ext cx="2545126" cy="20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×ª××× × ×§×©××¨×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78" y="4127704"/>
            <a:ext cx="2403464" cy="20579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67039" y="6150114"/>
            <a:ext cx="350128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e-IL"/>
            </a:defPPr>
            <a:lvl1pPr algn="ctr">
              <a:defRPr sz="4000" b="1">
                <a:solidFill>
                  <a:schemeClr val="bg1"/>
                </a:solidFill>
                <a:latin typeface="+mj-lt"/>
                <a:cs typeface="Fb Yaguar" panose="02020503050405020304" pitchFamily="18" charset="-79"/>
              </a:defRPr>
            </a:lvl1pPr>
          </a:lstStyle>
          <a:p>
            <a:r>
              <a:rPr lang="he-IL" dirty="0" smtClean="0"/>
              <a:t>סרט שוטר </a:t>
            </a:r>
            <a:r>
              <a:rPr lang="he-IL" dirty="0"/>
              <a:t>הוא....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86616" y="3498980"/>
            <a:ext cx="7109927" cy="3210292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81177" y="3652743"/>
            <a:ext cx="6320804" cy="707882"/>
          </a:xfrm>
          <a:prstGeom prst="rect">
            <a:avLst/>
          </a:prstGeom>
          <a:noFill/>
        </p:spPr>
        <p:txBody>
          <a:bodyPr wrap="square" lIns="91412" tIns="45718" rIns="91412" bIns="45718" rtlCol="1">
            <a:spAutoFit/>
          </a:bodyPr>
          <a:lstStyle/>
          <a:p>
            <a:pPr rtl="0"/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תודה.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r="9820" b="22688"/>
          <a:stretch>
            <a:fillRect/>
          </a:stretch>
        </p:blipFill>
        <p:spPr>
          <a:xfrm>
            <a:off x="4794675" y="138896"/>
            <a:ext cx="7219846" cy="322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4674" y="4688629"/>
            <a:ext cx="1977661" cy="830993"/>
          </a:xfrm>
          <a:prstGeom prst="rect">
            <a:avLst/>
          </a:prstGeom>
          <a:noFill/>
        </p:spPr>
        <p:txBody>
          <a:bodyPr wrap="square" lIns="91412" tIns="45718" rIns="91412" bIns="45718" rtlCol="1">
            <a:spAutoFit/>
          </a:bodyPr>
          <a:lstStyle/>
          <a:p>
            <a:r>
              <a:rPr lang="ar-SA" sz="4800" dirty="0" smtClean="0">
                <a:solidFill>
                  <a:schemeClr val="bg1"/>
                </a:solidFill>
              </a:rPr>
              <a:t>شكرا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86615" y="5878275"/>
            <a:ext cx="2767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white"/>
                </a:solidFill>
              </a:rPr>
              <a:t>Thank you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49902" y="4697075"/>
            <a:ext cx="270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err="1">
                <a:solidFill>
                  <a:prstClr val="white"/>
                </a:solidFill>
              </a:rPr>
              <a:t>አመሰግናለሁ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388111" y="5939830"/>
            <a:ext cx="1384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</a:rPr>
              <a:t>Merci</a:t>
            </a:r>
            <a:endParaRPr lang="he-IL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3987" y="801384"/>
            <a:ext cx="3092521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סרט תדמית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6914508" y="136889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ייעוד משטרת ישראל</a:t>
            </a:r>
            <a:endParaRPr lang="en-US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ttachment.outlook.live.net/owa/hadasyuval@hotmail.com/service.svc/s/GetAttachmentThumbnail?id=AQMkADAwATEyNDQAOC0xY2ZhLWUzMwA0LTAwAi0wMAoARgAAA8OiWd8LoJZCu6XT2ryb3IcHAB3D7XQp14tEgbpzrG8eAuEAAAIBCQAAAO96zvEkmBlGlMOujerQ%2BxgAAah3J7YAAAABEgAQAC31kRNedvFFpLG9PTtKBCs%3D&amp;thumbnailType=2&amp;owa=outlook.live.com&amp;scriptVer=2019031801.05&amp;isc=1&amp;X-OWA-CANARY=Wzdb7jpxQEia7j_e8XPVeXCLrgE6tdYYUB8kf3PP4oLJeVbVBJ0OrOXnFiDNzQOtSJBA9xjz4X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Q4MjQtNDg2MjA0MjEyXCIsXCJwdWlkXCI6XCIzMjEzNjcxMTkxNjAxMTZcIixcIm9pZFwiOlwiMDAwMTI0NDgtMWNmYS1lMzM0LTAwMDAtMDAwMDAwMDAwMDAwXCIsXCJzY29wZVwiOlwiT3dhRG93bmxvYWRcIn0iLCJuYmYiOjE1NTM5Njg3NDgsImV4cCI6MTU1Mzk2OTM0OCwiaXNzIjoiMDAwMDAwMDItMDAwMC0wZmYxLWNlMDAtMDAwMDAwMDAwMDAwQDg0ZGY5ZTdmLWU5ZjYtNDBhZi1iNDM1LWFhYWFhYWFhYWFhYSIsImF1ZCI6IjAwMDAwMDAyLTAwMDAtMGZmMS1jZTAwLTAwMDAwMDAwMDAwMC9hdHRhY2htZW50Lm91dGxvb2subGl2ZS5uZXRAODRkZjllN2YtZTlmNi00MGFmLWI0MzUtYWFhYWFhYWFhYWFhIn0.THUiwxmHfqXRGoiuEJMpxTNZt_c3DPAsP1u5UGXlH98uM8yH46eEif3LlbI76CEZ1sw4p14bEYhZuD7m4-Me60Mir0WyXJjTKm9nhS5NhYpgcZ447Jan_Gi5VCra41ufzoCk5mpiDPMyE9RkFsPGNAfbr5Y1yijBp_s9WD1eSeLiQ6E5cgUQmtqDkA4nVfTyhrbyNwlFhyDUZAVk7FxccNhUloFdPAR_CrSHeL22UZBVtWKuWirUpaz8iGxRGzRsHgt1R_I7P7qfR_yUiMoVoWZU_EqisccdcttvDPpA2nHAI4v2b_mLOvHeRordkPwvN5ULH60mMicyUVg_GqfHqQ&amp;animation=tru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683"/>
            <a:ext cx="3192723" cy="2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349" y="1160976"/>
            <a:ext cx="11185798" cy="33393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תפקידיה העיקריים של משטרת ישראל כזרוע אוכפת חוק קבועים בסעיף 3 לפקודת המשטרה [נוסח חדש], </a:t>
            </a:r>
            <a:r>
              <a:rPr lang="he-IL" sz="2400" b="1" dirty="0" err="1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התשל"א</a:t>
            </a:r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- 1971. הסעיף קובע: "</a:t>
            </a:r>
            <a:r>
              <a:rPr lang="he-IL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Fb Yaguar" panose="02020503050405020304" pitchFamily="18" charset="-79"/>
              </a:rPr>
              <a:t>משטרת ישראל תעסוק במניעת עבירות ובגילוין, בתפיסת עבריינים ובתביעתם לדין, בשמירתם הבטוחה של אסירים, ובקיום הסדר הציבורי וביטחון הנפש והרכוש</a:t>
            </a:r>
            <a:r>
              <a:rPr lang="he-IL" sz="32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"</a:t>
            </a:r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. משטרת ישראל פועלת על פי הסמכויות שהוענקו לכל שוטר בפקודת המשטרה [נוסח חדש], </a:t>
            </a:r>
            <a:r>
              <a:rPr lang="he-IL" sz="2400" b="1" dirty="0" err="1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התשל"א</a:t>
            </a:r>
            <a:r>
              <a:rPr lang="he-IL" sz="2400" b="1" dirty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- 1971 ובחקיקות נוספות.</a:t>
            </a:r>
            <a:endParaRPr lang="he-IL" sz="24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  <a:p>
            <a:pPr algn="just"/>
            <a:endParaRPr lang="he-IL" sz="24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  <a:p>
            <a:pPr algn="just"/>
            <a:endParaRPr lang="he-IL" dirty="0">
              <a:solidFill>
                <a:schemeClr val="bg1"/>
              </a:solidFill>
            </a:endParaRPr>
          </a:p>
        </p:txBody>
      </p:sp>
      <p:cxnSp>
        <p:nvCxnSpPr>
          <p:cNvPr id="10" name="מחבר ישר 9"/>
          <p:cNvCxnSpPr/>
          <p:nvPr/>
        </p:nvCxnSpPr>
        <p:spPr>
          <a:xfrm flipH="1">
            <a:off x="-89551" y="1119880"/>
            <a:ext cx="12312373" cy="4109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9005756" y="5592548"/>
            <a:ext cx="3186246" cy="1245051"/>
          </a:xfrm>
          <a:prstGeom prst="rect">
            <a:avLst/>
          </a:prstGeom>
          <a:solidFill>
            <a:srgbClr val="4DB3C7"/>
          </a:solidFill>
          <a:ln w="19050">
            <a:solidFill>
              <a:schemeClr val="bg1"/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לחימה בפשיעה</a:t>
            </a:r>
            <a:endParaRPr lang="he-IL" sz="18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931833" y="5592548"/>
            <a:ext cx="3073924" cy="1293962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על הסדר הציבורי</a:t>
            </a:r>
            <a:endParaRPr lang="he-IL" sz="2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192723" y="5592548"/>
            <a:ext cx="2739109" cy="1293962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ביטחון הפנים</a:t>
            </a:r>
            <a:endParaRPr lang="he-IL" sz="2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-1" y="5592548"/>
            <a:ext cx="3192724" cy="1293962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פיקוח והסדרת תנועה</a:t>
            </a:r>
            <a:endParaRPr lang="he-IL" sz="20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>
            <a:fillRect/>
          </a:stretch>
        </p:blipFill>
        <p:spPr>
          <a:xfrm>
            <a:off x="9005757" y="3545700"/>
            <a:ext cx="3186244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78" name="Picture 6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20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21" y="3556812"/>
            <a:ext cx="2726987" cy="203573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32" y="3545700"/>
            <a:ext cx="3086048" cy="20468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משטרת ישראל- ת.ז.</a:t>
            </a:r>
            <a:endParaRPr lang="en-US" sz="3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53"/>
          <p:cNvSpPr/>
          <p:nvPr/>
        </p:nvSpPr>
        <p:spPr>
          <a:xfrm>
            <a:off x="12326474" y="1056369"/>
            <a:ext cx="926644" cy="919057"/>
          </a:xfrm>
          <a:prstGeom prst="ellipse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>
              <a:defRPr/>
            </a:pPr>
            <a:endParaRPr lang="en-US" sz="5300" b="1" kern="0" dirty="0">
              <a:solidFill>
                <a:srgbClr val="FFFFFF"/>
              </a:solidFill>
            </a:endParaRPr>
          </a:p>
        </p:txBody>
      </p:sp>
      <p:sp>
        <p:nvSpPr>
          <p:cNvPr id="18" name="Oval 53"/>
          <p:cNvSpPr/>
          <p:nvPr/>
        </p:nvSpPr>
        <p:spPr>
          <a:xfrm>
            <a:off x="12326474" y="2168697"/>
            <a:ext cx="926644" cy="919057"/>
          </a:xfrm>
          <a:prstGeom prst="ellipse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b="1" kern="0" dirty="0">
              <a:solidFill>
                <a:srgbClr val="2B2B2D"/>
              </a:solidFill>
              <a:latin typeface="Open Sans Light"/>
            </a:endParaRPr>
          </a:p>
        </p:txBody>
      </p:sp>
      <p:sp>
        <p:nvSpPr>
          <p:cNvPr id="19" name="Oval 53"/>
          <p:cNvSpPr/>
          <p:nvPr/>
        </p:nvSpPr>
        <p:spPr>
          <a:xfrm>
            <a:off x="12326474" y="3336215"/>
            <a:ext cx="926644" cy="919057"/>
          </a:xfrm>
          <a:prstGeom prst="ellipse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32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20" name="Oval 53"/>
          <p:cNvSpPr/>
          <p:nvPr/>
        </p:nvSpPr>
        <p:spPr>
          <a:xfrm>
            <a:off x="12326474" y="4445938"/>
            <a:ext cx="926644" cy="919057"/>
          </a:xfrm>
          <a:prstGeom prst="ellipse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b="1" kern="0" dirty="0">
              <a:solidFill>
                <a:srgbClr val="2B2B2D"/>
              </a:solidFill>
              <a:latin typeface="Open Sans Light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5931833" y="1139203"/>
            <a:ext cx="3073924" cy="5747307"/>
            <a:chOff x="5931832" y="1139203"/>
            <a:chExt cx="3145307" cy="5747307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-4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9" t="21" r="10771" b="7408"/>
            <a:stretch>
              <a:fillRect/>
            </a:stretch>
          </p:blipFill>
          <p:spPr>
            <a:xfrm>
              <a:off x="5976913" y="1139203"/>
              <a:ext cx="3100226" cy="44533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1" name="מלבן 20"/>
            <p:cNvSpPr/>
            <p:nvPr/>
          </p:nvSpPr>
          <p:spPr>
            <a:xfrm>
              <a:off x="5931832" y="5592548"/>
              <a:ext cx="3145307" cy="1293962"/>
            </a:xfrm>
            <a:prstGeom prst="rect">
              <a:avLst/>
            </a:prstGeom>
            <a:solidFill>
              <a:srgbClr val="CF423F">
                <a:alpha val="7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he-IL" sz="2000" b="1" kern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פריסה</a:t>
              </a:r>
              <a:endParaRPr lang="he-IL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מלבן 28"/>
            <p:cNvSpPr/>
            <p:nvPr/>
          </p:nvSpPr>
          <p:spPr>
            <a:xfrm>
              <a:off x="6333573" y="1389281"/>
              <a:ext cx="2709235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e-IL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מחוזות</a:t>
              </a:r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lang="he-IL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מרחבים</a:t>
              </a:r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r>
                <a:rPr lang="en-US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תחנות</a:t>
              </a:r>
              <a:endPara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-62298" y="1139203"/>
            <a:ext cx="3300966" cy="5747307"/>
            <a:chOff x="-62298" y="1139203"/>
            <a:chExt cx="3300966" cy="5747307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9"/>
            <a:stretch>
              <a:fillRect/>
            </a:stretch>
          </p:blipFill>
          <p:spPr>
            <a:xfrm>
              <a:off x="0" y="1139203"/>
              <a:ext cx="3226279" cy="4453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23" name="מלבן 22"/>
            <p:cNvSpPr/>
            <p:nvPr/>
          </p:nvSpPr>
          <p:spPr>
            <a:xfrm>
              <a:off x="-1" y="5592548"/>
              <a:ext cx="3192724" cy="1293962"/>
            </a:xfrm>
            <a:prstGeom prst="rect">
              <a:avLst/>
            </a:prstGeom>
            <a:solidFill>
              <a:srgbClr val="1D6E9B">
                <a:alpha val="75000"/>
              </a:srgbClr>
            </a:solidFill>
            <a:ln w="9525" cap="flat" cmpd="sng" algn="ctr">
              <a:solidFill>
                <a:schemeClr val="accent4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000" b="1" kern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אירועי מוקד</a:t>
              </a:r>
              <a:endParaRPr lang="he-IL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מלבן 29"/>
            <p:cNvSpPr/>
            <p:nvPr/>
          </p:nvSpPr>
          <p:spPr>
            <a:xfrm>
              <a:off x="-25878" y="1416684"/>
              <a:ext cx="3264546" cy="1077214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מיליון </a:t>
              </a:r>
              <a:endPara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אירועי 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מוקד 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בשנה</a:t>
              </a:r>
              <a:endParaRPr lang="he-I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(קריאות 100) </a:t>
              </a:r>
              <a:endPara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מלבן 31"/>
            <p:cNvSpPr/>
            <p:nvPr/>
          </p:nvSpPr>
          <p:spPr>
            <a:xfrm>
              <a:off x="-62298" y="4320854"/>
              <a:ext cx="3264546" cy="1338824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46%</a:t>
              </a:r>
              <a:endPara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3900"/>
                </a:lnSpc>
              </a:pPr>
              <a:r>
                <a:rPr lang="he-IL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אירועי </a:t>
              </a:r>
              <a:r>
                <a:rPr lang="he-IL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איכות חיים </a:t>
              </a:r>
              <a:endPara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מלבן 30"/>
            <p:cNvSpPr/>
            <p:nvPr/>
          </p:nvSpPr>
          <p:spPr>
            <a:xfrm>
              <a:off x="-62298" y="3156451"/>
              <a:ext cx="3264546" cy="852602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he-IL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מיליון </a:t>
              </a:r>
              <a:endPara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3200"/>
                </a:lnSpc>
              </a:pPr>
              <a:r>
                <a:rPr lang="he-IL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פניות למוקד מידע 110</a:t>
              </a:r>
              <a:endParaRPr lang="he-I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9005756" y="1139203"/>
            <a:ext cx="3186246" cy="5698396"/>
            <a:chOff x="9134566" y="1139203"/>
            <a:chExt cx="3057436" cy="5698396"/>
          </a:xfrm>
        </p:grpSpPr>
        <p:sp>
          <p:nvSpPr>
            <p:cNvPr id="10" name="מלבן 9"/>
            <p:cNvSpPr/>
            <p:nvPr/>
          </p:nvSpPr>
          <p:spPr>
            <a:xfrm>
              <a:off x="9134566" y="5592548"/>
              <a:ext cx="3057436" cy="1245051"/>
            </a:xfrm>
            <a:prstGeom prst="rect">
              <a:avLst/>
            </a:prstGeom>
            <a:solidFill>
              <a:srgbClr val="4DB3C7"/>
            </a:solidFill>
            <a:ln w="19050">
              <a:solidFill>
                <a:schemeClr val="bg1"/>
              </a:solidFill>
            </a:ln>
          </p:spPr>
          <p:txBody>
            <a:bodyPr wrap="none" lIns="91412" tIns="45718" rIns="91412" bIns="45718" anchor="ctr" anchorCtr="0">
              <a:noAutofit/>
            </a:bodyPr>
            <a:lstStyle/>
            <a:p>
              <a:pPr algn="ctr"/>
              <a:r>
                <a:rPr lang="he-IL" sz="1800" b="1" kern="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הון אנושי</a:t>
              </a:r>
              <a:endParaRPr lang="he-IL" sz="1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56"/>
            <a:stretch>
              <a:fillRect/>
            </a:stretch>
          </p:blipFill>
          <p:spPr>
            <a:xfrm>
              <a:off x="9134566" y="1139203"/>
              <a:ext cx="3034582" cy="44700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4" name="מלבן 33"/>
            <p:cNvSpPr/>
            <p:nvPr/>
          </p:nvSpPr>
          <p:spPr>
            <a:xfrm>
              <a:off x="9555163" y="1445401"/>
              <a:ext cx="2424022" cy="2246765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31,000</a:t>
              </a:r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שוטרים</a:t>
              </a:r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33,000</a:t>
              </a:r>
              <a:r>
                <a:rPr lang="he-IL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מתנדבים</a:t>
              </a:r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he-IL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מלבן 34"/>
            <p:cNvSpPr/>
            <p:nvPr/>
          </p:nvSpPr>
          <p:spPr>
            <a:xfrm>
              <a:off x="9307876" y="4050372"/>
              <a:ext cx="2654655" cy="954103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25%</a:t>
              </a:r>
              <a:r>
                <a:rPr lang="he-IL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he-I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מג"ב</a:t>
              </a:r>
              <a:endPara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6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3192723" y="1130625"/>
            <a:ext cx="2784191" cy="5755885"/>
            <a:chOff x="3192723" y="1130625"/>
            <a:chExt cx="2784191" cy="5755885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1" b="4141"/>
            <a:stretch>
              <a:fillRect/>
            </a:stretch>
          </p:blipFill>
          <p:spPr>
            <a:xfrm>
              <a:off x="3192723" y="1130625"/>
              <a:ext cx="2739109" cy="44569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2" name="מלבן 21"/>
            <p:cNvSpPr/>
            <p:nvPr/>
          </p:nvSpPr>
          <p:spPr>
            <a:xfrm>
              <a:off x="3192723" y="5592548"/>
              <a:ext cx="2739109" cy="1293962"/>
            </a:xfrm>
            <a:prstGeom prst="rect">
              <a:avLst/>
            </a:prstGeom>
            <a:solidFill>
              <a:srgbClr val="F49D00">
                <a:alpha val="6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000" b="1" kern="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סטטיסטיקה</a:t>
              </a:r>
              <a:endParaRPr lang="he-IL" sz="20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>
              <a:off x="3192723" y="1130626"/>
              <a:ext cx="2784190" cy="4478626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3866708" y="1347234"/>
              <a:ext cx="2105468" cy="1015659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r>
                <a:rPr lang="he-IL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  <a:r>
                <a:rPr lang="he-IL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  <a:endPara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he-IL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נשים</a:t>
              </a:r>
              <a:endPara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מלבן 39"/>
            <p:cNvSpPr/>
            <p:nvPr/>
          </p:nvSpPr>
          <p:spPr>
            <a:xfrm>
              <a:off x="3192724" y="3215439"/>
              <a:ext cx="2784190" cy="1677378"/>
            </a:xfrm>
            <a:prstGeom prst="rect">
              <a:avLst/>
            </a:prstGeom>
          </p:spPr>
          <p:txBody>
            <a:bodyPr wrap="square" lIns="91412" tIns="45718" rIns="91412" bIns="45718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he-I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</a:t>
              </a:r>
              <a:r>
                <a:rPr lang="en-US" sz="4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</a:t>
              </a:r>
              <a:endParaRPr lang="he-I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ts val="5100"/>
                </a:lnSpc>
              </a:pPr>
              <a:r>
                <a:rPr lang="he-IL" sz="1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מהקצינים הן נשים</a:t>
              </a:r>
              <a:endParaRPr lang="he-I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מחבר ישר 15"/>
          <p:cNvCxnSpPr/>
          <p:nvPr/>
        </p:nvCxnSpPr>
        <p:spPr>
          <a:xfrm flipH="1">
            <a:off x="-60156" y="965176"/>
            <a:ext cx="12212052" cy="0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/>
          <p:nvPr/>
        </p:nvSpPr>
        <p:spPr>
          <a:xfrm>
            <a:off x="1450265" y="132784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משטרת ישראל - מבנה ארגוני</a:t>
            </a:r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2"/>
          <a:srcRect l="23790" r="33531" b="31824"/>
          <a:stretch>
            <a:fillRect/>
          </a:stretch>
        </p:blipFill>
        <p:spPr>
          <a:xfrm>
            <a:off x="413724" y="1280561"/>
            <a:ext cx="11709779" cy="557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378076" y="27996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8565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רפורמת </a:t>
            </a:r>
            <a:r>
              <a:rPr lang="he-IL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אמו"ן</a:t>
            </a:r>
            <a:endParaRPr lang="he-IL" b="1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3200" b="1" dirty="0" smtClean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</a:t>
            </a:r>
            <a:r>
              <a:rPr lang="he-IL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סטרטגיית </a:t>
            </a:r>
            <a:r>
              <a:rPr lang="he-IL" sz="3200" b="1" dirty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</a:t>
            </a:r>
            <a:r>
              <a:rPr lang="he-IL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ניעה </a:t>
            </a:r>
            <a:r>
              <a:rPr lang="he-IL" sz="3200" b="1" dirty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</a:t>
            </a:r>
            <a:r>
              <a:rPr lang="he-IL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מיקוד </a:t>
            </a:r>
            <a:r>
              <a:rPr lang="he-IL" sz="3200" b="1" dirty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</a:t>
            </a:r>
            <a:r>
              <a:rPr lang="he-IL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יהולי</a:t>
            </a:r>
            <a:endParaRPr lang="he-IL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9157418" y="1078478"/>
            <a:ext cx="3040013" cy="5782654"/>
            <a:chOff x="9157418" y="1078478"/>
            <a:chExt cx="3040013" cy="5782654"/>
          </a:xfrm>
        </p:grpSpPr>
        <p:pic>
          <p:nvPicPr>
            <p:cNvPr id="33" name="תמונה 3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r="48540"/>
            <a:stretch>
              <a:fillRect/>
            </a:stretch>
          </p:blipFill>
          <p:spPr>
            <a:xfrm>
              <a:off x="9157418" y="1078478"/>
              <a:ext cx="3040013" cy="56922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0" name="מלבן 9"/>
            <p:cNvSpPr/>
            <p:nvPr/>
          </p:nvSpPr>
          <p:spPr>
            <a:xfrm>
              <a:off x="9157419" y="5567170"/>
              <a:ext cx="3034581" cy="1293962"/>
            </a:xfrm>
            <a:prstGeom prst="rect">
              <a:avLst/>
            </a:prstGeom>
            <a:solidFill>
              <a:srgbClr val="4DB3C7"/>
            </a:solidFill>
            <a:ln w="28575">
              <a:solidFill>
                <a:srgbClr val="4DB3C7">
                  <a:lumMod val="60000"/>
                  <a:lumOff val="40000"/>
                </a:srgbClr>
              </a:solidFill>
            </a:ln>
          </p:spPr>
          <p:txBody>
            <a:bodyPr wrap="none" lIns="91412" tIns="45718" rIns="91412" bIns="45718" anchor="ctr" anchorCtr="0">
              <a:noAutofit/>
            </a:bodyPr>
            <a:lstStyle/>
            <a:p>
              <a:pPr algn="ctr"/>
              <a:r>
                <a:rPr lang="he-IL" sz="2000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שיטור מבוסס </a:t>
              </a:r>
              <a:endParaRPr lang="he-IL" sz="2000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he-IL" sz="2000" kern="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פתרון </a:t>
              </a:r>
              <a:r>
                <a:rPr lang="he-IL" sz="2000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בעיות</a:t>
              </a:r>
              <a:endParaRPr lang="he-IL" sz="2000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Oval 53"/>
          <p:cNvSpPr/>
          <p:nvPr/>
        </p:nvSpPr>
        <p:spPr>
          <a:xfrm>
            <a:off x="12326474" y="1056369"/>
            <a:ext cx="926644" cy="919057"/>
          </a:xfrm>
          <a:prstGeom prst="ellipse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>
              <a:defRPr/>
            </a:pPr>
            <a:endParaRPr lang="en-US" sz="5300" kern="0" dirty="0">
              <a:solidFill>
                <a:srgbClr val="FFFFFF"/>
              </a:solidFill>
            </a:endParaRPr>
          </a:p>
        </p:txBody>
      </p:sp>
      <p:sp>
        <p:nvSpPr>
          <p:cNvPr id="18" name="Oval 53"/>
          <p:cNvSpPr/>
          <p:nvPr/>
        </p:nvSpPr>
        <p:spPr>
          <a:xfrm>
            <a:off x="12326474" y="2168697"/>
            <a:ext cx="926644" cy="919057"/>
          </a:xfrm>
          <a:prstGeom prst="ellipse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kern="0" dirty="0">
              <a:solidFill>
                <a:srgbClr val="2B2B2D"/>
              </a:solidFill>
              <a:latin typeface="Open Sans Light"/>
            </a:endParaRPr>
          </a:p>
        </p:txBody>
      </p:sp>
      <p:sp>
        <p:nvSpPr>
          <p:cNvPr id="19" name="Oval 53"/>
          <p:cNvSpPr/>
          <p:nvPr/>
        </p:nvSpPr>
        <p:spPr>
          <a:xfrm>
            <a:off x="12326474" y="3336215"/>
            <a:ext cx="926644" cy="919057"/>
          </a:xfrm>
          <a:prstGeom prst="ellipse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32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20" name="Oval 53"/>
          <p:cNvSpPr/>
          <p:nvPr/>
        </p:nvSpPr>
        <p:spPr>
          <a:xfrm>
            <a:off x="12326474" y="4445938"/>
            <a:ext cx="926644" cy="919057"/>
          </a:xfrm>
          <a:prstGeom prst="ellipse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endParaRPr lang="en-US" sz="3200" kern="0" dirty="0">
              <a:solidFill>
                <a:srgbClr val="2B2B2D"/>
              </a:solidFill>
              <a:latin typeface="Open Sans Light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3170685" y="1075419"/>
            <a:ext cx="3226280" cy="5797374"/>
            <a:chOff x="-1" y="1063758"/>
            <a:chExt cx="3226280" cy="5797374"/>
          </a:xfrm>
        </p:grpSpPr>
        <p:sp>
          <p:nvSpPr>
            <p:cNvPr id="23" name="מלבן 22"/>
            <p:cNvSpPr/>
            <p:nvPr/>
          </p:nvSpPr>
          <p:spPr>
            <a:xfrm>
              <a:off x="-1" y="5567170"/>
              <a:ext cx="3226280" cy="1293962"/>
            </a:xfrm>
            <a:prstGeom prst="rect">
              <a:avLst/>
            </a:prstGeom>
            <a:solidFill>
              <a:srgbClr val="1D6E9B">
                <a:alpha val="75000"/>
              </a:srgbClr>
            </a:solidFill>
            <a:ln w="9525" cap="flat" cmpd="sng" algn="ctr">
              <a:solidFill>
                <a:schemeClr val="accent4">
                  <a:lumMod val="10000"/>
                  <a:lumOff val="90000"/>
                </a:schemeClr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מיקוד פעילות בתאי שטח</a:t>
              </a:r>
              <a:endParaRPr lang="he-IL" sz="24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תמונה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1" t="12335" r="30305"/>
            <a:stretch>
              <a:fillRect/>
            </a:stretch>
          </p:blipFill>
          <p:spPr>
            <a:xfrm>
              <a:off x="-1" y="1063758"/>
              <a:ext cx="3226280" cy="44948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6" name="קבוצה 5"/>
          <p:cNvGrpSpPr/>
          <p:nvPr/>
        </p:nvGrpSpPr>
        <p:grpSpPr>
          <a:xfrm>
            <a:off x="6396964" y="1075420"/>
            <a:ext cx="2760454" cy="5797373"/>
            <a:chOff x="3226278" y="1063759"/>
            <a:chExt cx="2760454" cy="5797373"/>
          </a:xfrm>
        </p:grpSpPr>
        <p:sp>
          <p:nvSpPr>
            <p:cNvPr id="22" name="מלבן 21"/>
            <p:cNvSpPr/>
            <p:nvPr/>
          </p:nvSpPr>
          <p:spPr>
            <a:xfrm>
              <a:off x="3226279" y="5567170"/>
              <a:ext cx="2760453" cy="1293962"/>
            </a:xfrm>
            <a:prstGeom prst="rect">
              <a:avLst/>
            </a:prstGeom>
            <a:solidFill>
              <a:srgbClr val="F49D00">
                <a:alpha val="6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91412" tIns="45718" rIns="91412" bIns="45718" rtlCol="0" anchor="ctr"/>
            <a:lstStyle/>
            <a:p>
              <a:pPr algn="ctr"/>
              <a:r>
                <a:rPr lang="he-IL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שיטור מוכוון</a:t>
              </a:r>
              <a:endParaRPr lang="he-IL" sz="24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he-IL" sz="2400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קהילה</a:t>
              </a:r>
              <a:endParaRPr lang="he-IL" sz="24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9" name="תמונה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1" t="962" r="32221" b="1015"/>
            <a:stretch>
              <a:fillRect/>
            </a:stretch>
          </p:blipFill>
          <p:spPr>
            <a:xfrm>
              <a:off x="3226278" y="1063759"/>
              <a:ext cx="2760454" cy="449183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4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7421" y="89263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0" y="1075419"/>
            <a:ext cx="3170687" cy="5797374"/>
            <a:chOff x="5986732" y="1063758"/>
            <a:chExt cx="3170687" cy="5797374"/>
          </a:xfrm>
        </p:grpSpPr>
        <p:sp>
          <p:nvSpPr>
            <p:cNvPr id="21" name="מלבן 20"/>
            <p:cNvSpPr/>
            <p:nvPr/>
          </p:nvSpPr>
          <p:spPr>
            <a:xfrm>
              <a:off x="5986732" y="5567170"/>
              <a:ext cx="3170687" cy="1293962"/>
            </a:xfrm>
            <a:prstGeom prst="rect">
              <a:avLst/>
            </a:prstGeom>
            <a:solidFill>
              <a:srgbClr val="CF423F">
                <a:alpha val="75000"/>
              </a:srgb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he-IL" sz="24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שיטור מוכוון  </a:t>
              </a:r>
              <a:endParaRPr lang="he-IL" sz="2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he-IL" sz="24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מניעה מצבית</a:t>
              </a:r>
              <a:endParaRPr lang="he-IL" sz="2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4" name="תמונה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4" t="15799" r="24890" b="28857"/>
            <a:stretch>
              <a:fillRect/>
            </a:stretch>
          </p:blipFill>
          <p:spPr>
            <a:xfrm>
              <a:off x="6014409" y="1063758"/>
              <a:ext cx="3143009" cy="45034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b="10578"/>
          <a:stretch>
            <a:fillRect/>
          </a:stretch>
        </p:blipFill>
        <p:spPr>
          <a:xfrm>
            <a:off x="0" y="1211629"/>
            <a:ext cx="12192000" cy="5646371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5554639" y="415033"/>
            <a:ext cx="6091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השקעה במרכזי שיטור קהילתי</a:t>
            </a:r>
            <a:endParaRPr lang="he-IL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תרשים 1"/>
          <p:cNvGraphicFramePr/>
          <p:nvPr/>
        </p:nvGraphicFramePr>
        <p:xfrm>
          <a:off x="5554639" y="1367393"/>
          <a:ext cx="6432645" cy="421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מלבן 2"/>
          <p:cNvSpPr/>
          <p:nvPr/>
        </p:nvSpPr>
        <p:spPr>
          <a:xfrm>
            <a:off x="553303" y="5577599"/>
            <a:ext cx="4894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כולל מש"קים ייעודיים </a:t>
            </a:r>
            <a:r>
              <a:rPr lang="he-IL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לחברה הערבית ולאוכלוסייה החרדית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7" t="-130" r="1503"/>
          <a:stretch>
            <a:fillRect/>
          </a:stretch>
        </p:blipFill>
        <p:spPr bwMode="auto">
          <a:xfrm>
            <a:off x="0" y="1"/>
            <a:ext cx="4047841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-1237" r="7214"/>
          <a:stretch>
            <a:fillRect/>
          </a:stretch>
        </p:blipFill>
        <p:spPr bwMode="auto">
          <a:xfrm>
            <a:off x="4047841" y="-38100"/>
            <a:ext cx="4123886" cy="35782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61" r="7208"/>
          <a:stretch>
            <a:fillRect/>
          </a:stretch>
        </p:blipFill>
        <p:spPr bwMode="auto">
          <a:xfrm>
            <a:off x="4047842" y="3478212"/>
            <a:ext cx="4123885" cy="3379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7326775" y="1751012"/>
            <a:ext cx="4660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פילוח </a:t>
            </a:r>
            <a:endParaRPr lang="he-IL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אוכלוסיות ייחודיות</a:t>
            </a:r>
            <a:endParaRPr lang="he-I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171727" y="3194069"/>
            <a:ext cx="3815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בניית</a:t>
            </a:r>
            <a:endParaRPr lang="he-IL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b="1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אסטרטגיות שיטור </a:t>
            </a:r>
            <a:endParaRPr lang="he-IL" sz="2400" b="1" dirty="0" smtClean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ותוכניות </a:t>
            </a:r>
            <a:r>
              <a:rPr lang="he-IL" sz="2400" b="1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משותפות</a:t>
            </a:r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עם ראשי הקהילה</a:t>
            </a:r>
            <a:endParaRPr lang="he-I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326774" y="344243"/>
            <a:ext cx="4660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rgbClr val="F49D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רב-תרבותיות </a:t>
            </a:r>
            <a:endParaRPr lang="he-IL" sz="2800" b="1" dirty="0">
              <a:solidFill>
                <a:srgbClr val="F49D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32"/>
          <p:cNvSpPr/>
          <p:nvPr/>
        </p:nvSpPr>
        <p:spPr>
          <a:xfrm>
            <a:off x="1308171" y="223964"/>
            <a:ext cx="10567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מרכז </a:t>
            </a:r>
            <a:r>
              <a:rPr lang="he-IL" sz="5400" b="1" dirty="0" smtClean="0">
                <a:solidFill>
                  <a:srgbClr val="4DB3C7"/>
                </a:solidFill>
                <a:latin typeface="+mj-lt"/>
                <a:cs typeface="Fb Yaguar" panose="02020503050405020304" pitchFamily="18" charset="-79"/>
              </a:rPr>
              <a:t>פיתוח</a:t>
            </a:r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טכנולוגי </a:t>
            </a:r>
            <a:r>
              <a:rPr lang="he-IL" sz="5400" b="1" dirty="0" smtClean="0">
                <a:solidFill>
                  <a:srgbClr val="4DB3C7"/>
                </a:solidFill>
                <a:latin typeface="+mj-lt"/>
                <a:cs typeface="Fb Yaguar" panose="02020503050405020304" pitchFamily="18" charset="-79"/>
              </a:rPr>
              <a:t>מהמובילים</a:t>
            </a:r>
            <a:r>
              <a:rPr lang="he-IL" sz="5400" b="1" dirty="0" smtClean="0">
                <a:solidFill>
                  <a:schemeClr val="bg1"/>
                </a:solidFill>
                <a:latin typeface="+mj-lt"/>
                <a:cs typeface="Fb Yaguar" panose="02020503050405020304" pitchFamily="18" charset="-79"/>
              </a:rPr>
              <a:t> בעולם</a:t>
            </a:r>
            <a:endParaRPr lang="he-IL" sz="5400" b="1" dirty="0">
              <a:solidFill>
                <a:schemeClr val="bg1"/>
              </a:solidFill>
              <a:latin typeface="+mj-lt"/>
              <a:cs typeface="Fb Yaguar" panose="02020503050405020304" pitchFamily="18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"/>
          <a:stretch>
            <a:fillRect/>
          </a:stretch>
        </p:blipFill>
        <p:spPr>
          <a:xfrm>
            <a:off x="9665581" y="1130474"/>
            <a:ext cx="2524836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r="9773"/>
          <a:stretch>
            <a:fillRect/>
          </a:stretch>
        </p:blipFill>
        <p:spPr>
          <a:xfrm>
            <a:off x="4724449" y="1130474"/>
            <a:ext cx="2452199" cy="20354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מלבן 33"/>
          <p:cNvSpPr/>
          <p:nvPr/>
        </p:nvSpPr>
        <p:spPr>
          <a:xfrm>
            <a:off x="9691143" y="3163490"/>
            <a:ext cx="2499274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kern="0" dirty="0">
                <a:solidFill>
                  <a:srgbClr val="FFFFFF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פלטפורמה גיאוגרפית</a:t>
            </a:r>
            <a:endParaRPr lang="he-IL" sz="1800" kern="0" dirty="0">
              <a:solidFill>
                <a:srgbClr val="FFFFFF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7201620" y="3163490"/>
            <a:ext cx="2460998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פלטפורמה דרך המלך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4772061" y="316349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David" panose="020E0502060401010101" pitchFamily="2" charset="-79"/>
                <a:ea typeface="Tahoma" panose="020B0604030504040204" pitchFamily="34" charset="0"/>
              </a:rPr>
              <a:t>ERP</a:t>
            </a:r>
            <a:endParaRPr lang="he-IL" sz="2000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2396326" y="316349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kern="0" dirty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כלים תומכים בזירת עבירה</a:t>
            </a:r>
            <a:endParaRPr lang="he-IL" sz="2000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1" y="316349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תשתיות 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Fb Yaguar" panose="02020503050405020304" pitchFamily="18" charset="-79"/>
              </a:rPr>
              <a:t>Visint</a:t>
            </a:r>
            <a:endParaRPr lang="en-US" sz="2000" b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Fb Yaguar" panose="02020503050405020304" pitchFamily="18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7036"/>
          <a:stretch>
            <a:fillRect/>
          </a:stretch>
        </p:blipFill>
        <p:spPr>
          <a:xfrm>
            <a:off x="-2199" y="1130474"/>
            <a:ext cx="2398525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4" name="מלבן 43"/>
          <p:cNvSpPr/>
          <p:nvPr/>
        </p:nvSpPr>
        <p:spPr>
          <a:xfrm>
            <a:off x="9662618" y="6165198"/>
            <a:ext cx="2512055" cy="646981"/>
          </a:xfrm>
          <a:prstGeom prst="rect">
            <a:avLst/>
          </a:prstGeom>
          <a:solidFill>
            <a:srgbClr val="4DB3C7"/>
          </a:solidFill>
          <a:ln w="28575">
            <a:solidFill>
              <a:srgbClr val="4DB3C7">
                <a:lumMod val="60000"/>
                <a:lumOff val="40000"/>
              </a:srgbClr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800" kern="0" dirty="0">
                <a:solidFill>
                  <a:srgbClr val="FFFFFF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פיתוח אמצעים </a:t>
            </a:r>
            <a:endParaRPr lang="he-IL" sz="1800" kern="0" dirty="0">
              <a:solidFill>
                <a:srgbClr val="FFFFFF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7149329" y="6155150"/>
            <a:ext cx="2497545" cy="64698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2000" b="1" kern="0" dirty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כלים ביומטריים</a:t>
            </a:r>
            <a:endParaRPr lang="he-IL" sz="2000" b="1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4733678" y="6155150"/>
            <a:ext cx="2429559" cy="64698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העצמת אמצעי</a:t>
            </a:r>
            <a:br>
              <a:rPr lang="he-IL" sz="2000" b="1" dirty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</a:br>
            <a:r>
              <a:rPr lang="he-IL" sz="2000" b="1" dirty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 האיסוף</a:t>
            </a:r>
            <a:endParaRPr lang="he-IL" sz="2000" b="1" dirty="0">
              <a:solidFill>
                <a:schemeClr val="bg1"/>
              </a:solidFill>
              <a:latin typeface="Fb Yaguar" panose="02020503050405020304" pitchFamily="18" charset="-79"/>
              <a:ea typeface="Tahoma" panose="020B0604030504040204" pitchFamily="34" charset="0"/>
              <a:cs typeface="Fb Yaguar" panose="02020503050405020304" pitchFamily="18" charset="-79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2380582" y="6155150"/>
            <a:ext cx="2353096" cy="64698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he-IL" sz="2000" kern="0" dirty="0" smtClean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בינה </a:t>
            </a:r>
            <a:r>
              <a:rPr lang="he-IL" sz="2000" kern="0" dirty="0">
                <a:solidFill>
                  <a:schemeClr val="bg1"/>
                </a:solidFill>
                <a:latin typeface="Fb Yaguar" panose="02020503050405020304" pitchFamily="18" charset="-79"/>
                <a:cs typeface="Fb Yaguar" panose="02020503050405020304" pitchFamily="18" charset="-79"/>
              </a:rPr>
              <a:t>מלאכותית</a:t>
            </a:r>
            <a:endParaRPr lang="he-IL" sz="2000" kern="0" dirty="0">
              <a:solidFill>
                <a:schemeClr val="bg1"/>
              </a:solidFill>
              <a:latin typeface="Fb Yaguar" panose="02020503050405020304" pitchFamily="18" charset="-79"/>
              <a:cs typeface="Fb Yaguar" panose="02020503050405020304" pitchFamily="18" charset="-79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-15743" y="6155150"/>
            <a:ext cx="2396324" cy="646981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>
              <a:spcAft>
                <a:spcPts val="600"/>
              </a:spcAft>
            </a:pPr>
            <a:r>
              <a:rPr lang="he-IL" sz="2000" b="1" dirty="0">
                <a:solidFill>
                  <a:schemeClr val="bg1"/>
                </a:solidFill>
                <a:latin typeface="Fb Yaguar" panose="02020503050405020304" pitchFamily="18" charset="-79"/>
                <a:ea typeface="Tahoma" panose="020B0604030504040204" pitchFamily="34" charset="0"/>
                <a:cs typeface="Fb Yaguar" panose="02020503050405020304" pitchFamily="18" charset="-79"/>
              </a:rPr>
              <a:t>פיתוח תשתית תקשוב מתקדמת</a:t>
            </a:r>
            <a:endParaRPr lang="he-IL" sz="2000" b="1" dirty="0">
              <a:solidFill>
                <a:schemeClr val="bg1"/>
              </a:solidFill>
              <a:latin typeface="Fb Yaguar" panose="02020503050405020304" pitchFamily="18" charset="-79"/>
              <a:ea typeface="Tahoma" panose="020B0604030504040204" pitchFamily="34" charset="0"/>
              <a:cs typeface="Fb Yaguar" panose="02020503050405020304" pitchFamily="18" charset="-79"/>
            </a:endParaRPr>
          </a:p>
        </p:txBody>
      </p:sp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/>
          <a:stretch>
            <a:fillRect/>
          </a:stretch>
        </p:blipFill>
        <p:spPr>
          <a:xfrm>
            <a:off x="2396326" y="4122134"/>
            <a:ext cx="2337352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1" name="תמונה 5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>
            <a:fillRect/>
          </a:stretch>
        </p:blipFill>
        <p:spPr>
          <a:xfrm>
            <a:off x="7201619" y="1130474"/>
            <a:ext cx="2460999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3" name="תמונה 5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9" t="450" r="11916" b="-450"/>
          <a:stretch>
            <a:fillRect/>
          </a:stretch>
        </p:blipFill>
        <p:spPr>
          <a:xfrm>
            <a:off x="2412070" y="1130474"/>
            <a:ext cx="2337352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4" name="תמונה 5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7" r="14576"/>
          <a:stretch>
            <a:fillRect/>
          </a:stretch>
        </p:blipFill>
        <p:spPr>
          <a:xfrm>
            <a:off x="9619913" y="4111066"/>
            <a:ext cx="2554760" cy="20541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7"/>
          <a:stretch>
            <a:fillRect/>
          </a:stretch>
        </p:blipFill>
        <p:spPr>
          <a:xfrm>
            <a:off x="1" y="4122134"/>
            <a:ext cx="2380580" cy="20330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6" name="תמונה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-26" r="9" b="1020"/>
          <a:stretch>
            <a:fillRect/>
          </a:stretch>
        </p:blipFill>
        <p:spPr>
          <a:xfrm>
            <a:off x="4772060" y="4122134"/>
            <a:ext cx="2377269" cy="20128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5" descr="http://mops.gov.il/SiteCollectionImages/MOPS/Symbols/LARGE%20symbols/IsraelPolice.gif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7421" y="136888"/>
            <a:ext cx="902861" cy="9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38374" b="48563"/>
          <a:stretch>
            <a:fillRect/>
          </a:stretch>
        </p:blipFill>
        <p:spPr>
          <a:xfrm>
            <a:off x="7149329" y="4111970"/>
            <a:ext cx="2513289" cy="20532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ECBD19"/>
      </a:dk2>
      <a:lt2>
        <a:srgbClr val="D00D7C"/>
      </a:lt2>
      <a:accent1>
        <a:srgbClr val="BAB80E"/>
      </a:accent1>
      <a:accent2>
        <a:srgbClr val="005492"/>
      </a:accent2>
      <a:accent3>
        <a:srgbClr val="26ABBF"/>
      </a:accent3>
      <a:accent4>
        <a:srgbClr val="05222A"/>
      </a:accent4>
      <a:accent5>
        <a:srgbClr val="6D5743"/>
      </a:accent5>
      <a:accent6>
        <a:srgbClr val="D31217"/>
      </a:accent6>
      <a:hlink>
        <a:srgbClr val="005768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FA7408"/>
      </a:dk2>
      <a:lt2>
        <a:srgbClr val="93D21F"/>
      </a:lt2>
      <a:accent1>
        <a:srgbClr val="06A9B5"/>
      </a:accent1>
      <a:accent2>
        <a:srgbClr val="993333"/>
      </a:accent2>
      <a:accent3>
        <a:srgbClr val="663366"/>
      </a:accent3>
      <a:accent4>
        <a:srgbClr val="003B47"/>
      </a:accent4>
      <a:accent5>
        <a:srgbClr val="330000"/>
      </a:accent5>
      <a:accent6>
        <a:srgbClr val="D71A29"/>
      </a:accent6>
      <a:hlink>
        <a:srgbClr val="002335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ransportation Infograph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605D"/>
      </a:accent1>
      <a:accent2>
        <a:srgbClr val="FCBC14"/>
      </a:accent2>
      <a:accent3>
        <a:srgbClr val="57ADD0"/>
      </a:accent3>
      <a:accent4>
        <a:srgbClr val="FE6306"/>
      </a:accent4>
      <a:accent5>
        <a:srgbClr val="47A290"/>
      </a:accent5>
      <a:accent6>
        <a:srgbClr val="F8F3E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2449</Words>
  <Application>WPS Presentation</Application>
  <PresentationFormat>Widescreen</PresentationFormat>
  <Paragraphs>200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Fb Yaguar</vt:lpstr>
      <vt:lpstr>Calibri</vt:lpstr>
      <vt:lpstr>Segoe UI</vt:lpstr>
      <vt:lpstr>Tahoma</vt:lpstr>
      <vt:lpstr>Open Sans Light</vt:lpstr>
      <vt:lpstr>David</vt:lpstr>
      <vt:lpstr>Verdana</vt:lpstr>
      <vt:lpstr>Microsoft YaHei</vt:lpstr>
      <vt:lpstr>Arial Unicode MS</vt:lpstr>
      <vt:lpstr>Segoe Print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my station go…</dc:title>
  <dc:creator>Yossi Gavri</dc:creator>
  <cp:lastModifiedBy>tubi</cp:lastModifiedBy>
  <cp:revision>287</cp:revision>
  <cp:lastPrinted>2017-11-20T09:04:00Z</cp:lastPrinted>
  <dcterms:created xsi:type="dcterms:W3CDTF">2017-09-23T06:11:00Z</dcterms:created>
  <dcterms:modified xsi:type="dcterms:W3CDTF">2019-04-03T16:11:35Z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