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5"/>
    <a:srgbClr val="00962A"/>
    <a:srgbClr val="010010"/>
    <a:srgbClr val="001F34"/>
    <a:srgbClr val="03325C"/>
    <a:srgbClr val="033267"/>
    <a:srgbClr val="063B71"/>
    <a:srgbClr val="032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0" autoAdjust="0"/>
    <p:restoredTop sz="94660"/>
  </p:normalViewPr>
  <p:slideViewPr>
    <p:cSldViewPr snapToGrid="0">
      <p:cViewPr>
        <p:scale>
          <a:sx n="33" d="100"/>
          <a:sy n="33" d="100"/>
        </p:scale>
        <p:origin x="1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29FB49-E99C-4B0A-92E9-F72C8C19E3FC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3D111C-20C7-4000-BAFE-888ED80D3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06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111C-20C7-4000-BAFE-888ED80D3B2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499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111C-20C7-4000-BAFE-888ED80D3B2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401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111C-20C7-4000-BAFE-888ED80D3B2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1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71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6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87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33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4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489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5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9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6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0010"/>
            </a:gs>
            <a:gs pos="100000">
              <a:srgbClr val="001F3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622ED-8552-4B5F-8098-3799C59E82E6}" type="datetimeFigureOut">
              <a:rPr lang="he-IL" smtClean="0"/>
              <a:t>י"ג/אדר/תש"פ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28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45F89D4-A6A0-467E-A2E0-A3D418020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90" t="28680" r="3164" b="-1398"/>
          <a:stretch/>
        </p:blipFill>
        <p:spPr>
          <a:xfrm>
            <a:off x="-609600" y="9007918"/>
            <a:ext cx="12192000" cy="7892025"/>
          </a:xfrm>
          <a:prstGeom prst="rect">
            <a:avLst/>
          </a:prstGeom>
        </p:spPr>
      </p:pic>
      <p:pic>
        <p:nvPicPr>
          <p:cNvPr id="1028" name="Picture 4" descr="תוצאת תמונה עבור אמ&quot;ן">
            <a:extLst>
              <a:ext uri="{FF2B5EF4-FFF2-40B4-BE49-F238E27FC236}">
                <a16:creationId xmlns:a16="http://schemas.microsoft.com/office/drawing/2014/main" id="{5F0DABB8-41C1-4A0D-B95C-E92C6496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1825ED-CA50-4370-8DB6-A34029F0B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3" b="25097"/>
          <a:stretch/>
        </p:blipFill>
        <p:spPr bwMode="auto">
          <a:xfrm>
            <a:off x="0" y="-42297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924484"/>
            <a:ext cx="12192000" cy="1098395"/>
          </a:xfrm>
          <a:solidFill>
            <a:schemeClr val="bg1">
              <a:alpha val="53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Defense</a:t>
            </a:r>
            <a:r>
              <a:rPr lang="en-US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en-US" sz="2700" b="1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Visit </a:t>
            </a:r>
            <a:r>
              <a:rPr lang="en-US" sz="2700" b="1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to the Military </a:t>
            </a:r>
            <a:r>
              <a:rPr lang="en-US" sz="2700" b="1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Intelligence Directorate </a:t>
            </a:r>
            <a:r>
              <a:rPr lang="en-US" sz="2700" b="1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– </a:t>
            </a:r>
            <a:r>
              <a:rPr lang="en-US" sz="2700" b="1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March 27</a:t>
            </a:r>
            <a:r>
              <a:rPr lang="en-US" sz="2700" b="1" baseline="30000" dirty="0" smtClean="0">
                <a:solidFill>
                  <a:srgbClr val="FFFFFF"/>
                </a:solidFill>
                <a:latin typeface="Gill Sans MT" panose="020B0502020104020203" pitchFamily="34" charset="0"/>
                <a:cs typeface="Guttman Hatzvi" panose="02010401010101010101" pitchFamily="2" charset="-79"/>
              </a:rPr>
              <a:t>th</a:t>
            </a:r>
            <a:endParaRPr lang="he-IL" b="1" dirty="0">
              <a:solidFill>
                <a:srgbClr val="FFFFFF"/>
              </a:solidFill>
              <a:latin typeface="Gill Sans MT" panose="020B0502020104020203" pitchFamily="34" charset="0"/>
              <a:cs typeface="Guttman Hatzvi" panose="02010401010101010101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9816353" y="176604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42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D6988572-71DD-4F73-9FB9-31EDACF8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2419" y="-2"/>
            <a:ext cx="13156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D6CFE55-9EED-40A5-97AA-EDBC61E98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41730" r="28522" b="44479"/>
          <a:stretch/>
        </p:blipFill>
        <p:spPr bwMode="auto">
          <a:xfrm flipH="1">
            <a:off x="3291840" y="3063240"/>
            <a:ext cx="55473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38943"/>
            <a:ext cx="6975566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b="1" dirty="0" smtClean="0">
                <a:latin typeface="Calibri" panose="020F0502020204030204" pitchFamily="34" charset="0"/>
                <a:cs typeface="+mn-cs"/>
              </a:rPr>
              <a:t> Research Question</a:t>
            </a:r>
            <a:endParaRPr lang="he-IL" b="1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What is the 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Intelligence Directorate Concept for Force Build-up and Activation for Achieving Intelligence 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uperiority during the War between Wars and during War?</a:t>
            </a:r>
            <a:endParaRPr lang="he-IL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id="{B97E2BA5-7CB5-4260-ABFD-6BC31E74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774" y="219392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560" y="219392"/>
            <a:ext cx="5425440" cy="1645920"/>
          </a:xfrm>
          <a:prstGeom prst="rect">
            <a:avLst/>
          </a:prstGeom>
          <a:solidFill>
            <a:srgbClr val="000515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01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40010" y="1218762"/>
            <a:ext cx="10678160" cy="5389365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he-IL" sz="1100" u="sng" dirty="0">
              <a:solidFill>
                <a:schemeClr val="bg1"/>
              </a:solidFill>
            </a:endParaRP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Acquaintance with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Intelligence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Directorate: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Designating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challenges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responsibilities (what lies between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the Intelligence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Directorate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Mossad, GSS and Foreign Ministry).</a:t>
            </a: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Exposure to the strategy of the Intelligence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Directorate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and its operation (including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the organizational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change that is taking place in the field of digital and multidisciplinary organization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).</a:t>
            </a:r>
            <a:endParaRPr lang="he-IL" sz="1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Acquaintance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the activity in the fields of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cyber and technology.</a:t>
            </a: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Dilemmas and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tensions.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Understanding the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linkages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impacts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of the Intelligence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Directorate </a:t>
            </a:r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 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the private and public sectors in the State of Israel.</a:t>
            </a:r>
          </a:p>
          <a:p>
            <a:pPr marL="742950" indent="-742950" algn="just" rtl="0">
              <a:lnSpc>
                <a:spcPct val="170000"/>
              </a:lnSpc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Understanding the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linkages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and impacts on other areas of national 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security.</a:t>
            </a:r>
            <a:endParaRPr lang="he-IL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0D26D16-4818-4482-B294-C23B6B5273C7}"/>
              </a:ext>
            </a:extLst>
          </p:cNvPr>
          <p:cNvSpPr txBox="1">
            <a:spLocks/>
          </p:cNvSpPr>
          <p:nvPr/>
        </p:nvSpPr>
        <p:spPr>
          <a:xfrm>
            <a:off x="682942" y="372501"/>
            <a:ext cx="7467600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Calibri" panose="020F0502020204030204" pitchFamily="34" charset="0"/>
                <a:cs typeface="+mn-cs"/>
              </a:rPr>
              <a:t>Purpose </a:t>
            </a:r>
            <a:r>
              <a:rPr lang="en-US" b="1" dirty="0">
                <a:latin typeface="Calibri" panose="020F0502020204030204" pitchFamily="34" charset="0"/>
                <a:cs typeface="+mn-cs"/>
              </a:rPr>
              <a:t>of the </a:t>
            </a:r>
            <a:r>
              <a:rPr lang="en-US" b="1" dirty="0" smtClean="0">
                <a:latin typeface="Calibri" panose="020F0502020204030204" pitchFamily="34" charset="0"/>
                <a:cs typeface="+mn-cs"/>
              </a:rPr>
              <a:t>Visit</a:t>
            </a:r>
            <a:endParaRPr lang="he-IL" b="1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6" name="Picture 4" descr="תוצאת תמונה עבור אמ&quot;ן">
            <a:extLst>
              <a:ext uri="{FF2B5EF4-FFF2-40B4-BE49-F238E27FC236}">
                <a16:creationId xmlns:a16="http://schemas.microsoft.com/office/drawing/2014/main" id="{AA0CDF93-EF10-4643-961C-60B866C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6" y="10820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אליפסה 9">
            <a:extLst>
              <a:ext uri="{FF2B5EF4-FFF2-40B4-BE49-F238E27FC236}">
                <a16:creationId xmlns:a16="http://schemas.microsoft.com/office/drawing/2014/main" id="{B1270E8D-F53C-4767-A209-D29819B68E52}"/>
              </a:ext>
            </a:extLst>
          </p:cNvPr>
          <p:cNvSpPr/>
          <p:nvPr/>
        </p:nvSpPr>
        <p:spPr>
          <a:xfrm>
            <a:off x="748644" y="2741877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2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07E4CA6A-3EFF-4B91-82B5-3137DF359886}"/>
              </a:ext>
            </a:extLst>
          </p:cNvPr>
          <p:cNvSpPr/>
          <p:nvPr/>
        </p:nvSpPr>
        <p:spPr>
          <a:xfrm>
            <a:off x="750059" y="3683793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3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B0636039-AC54-48FE-B90F-0C478F11C1B1}"/>
              </a:ext>
            </a:extLst>
          </p:cNvPr>
          <p:cNvSpPr/>
          <p:nvPr/>
        </p:nvSpPr>
        <p:spPr>
          <a:xfrm>
            <a:off x="748644" y="4398624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4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FE27D209-D8BC-46F4-B97C-DE895B166144}"/>
              </a:ext>
            </a:extLst>
          </p:cNvPr>
          <p:cNvSpPr/>
          <p:nvPr/>
        </p:nvSpPr>
        <p:spPr>
          <a:xfrm>
            <a:off x="750059" y="5089060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5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C27AAEB2-98D2-4FFE-BEF8-4CD04D71BCB5}"/>
              </a:ext>
            </a:extLst>
          </p:cNvPr>
          <p:cNvSpPr/>
          <p:nvPr/>
        </p:nvSpPr>
        <p:spPr>
          <a:xfrm>
            <a:off x="748644" y="6026377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6</a:t>
            </a:r>
          </a:p>
        </p:txBody>
      </p:sp>
      <p:sp>
        <p:nvSpPr>
          <p:cNvPr id="15" name="אליפסה 8">
            <a:extLst>
              <a:ext uri="{FF2B5EF4-FFF2-40B4-BE49-F238E27FC236}">
                <a16:creationId xmlns:a16="http://schemas.microsoft.com/office/drawing/2014/main" id="{F7CDB255-946C-4B1B-AF5A-48063B4D9F2A}"/>
              </a:ext>
            </a:extLst>
          </p:cNvPr>
          <p:cNvSpPr/>
          <p:nvPr/>
        </p:nvSpPr>
        <p:spPr>
          <a:xfrm>
            <a:off x="748644" y="1699255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32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457002"/>
              </p:ext>
            </p:extLst>
          </p:nvPr>
        </p:nvGraphicFramePr>
        <p:xfrm>
          <a:off x="186050" y="1685415"/>
          <a:ext cx="11824853" cy="481805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64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7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3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Location 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Lecturer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Topic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Time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8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Gathering at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onference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room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08:00-09:00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4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conference room at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Head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of the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Military Intelligence Directorate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Intelligence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Directorate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Strategy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(war between wars,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momentum and perceptions of victory)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09:00-10:15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7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Break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10:15-10:30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62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conference room at the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Head of Operating Division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War between wars,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consciousness and foreign relations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10:30-11:15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5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Nahshon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conference room at the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Kirya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9900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Commander</a:t>
                      </a:r>
                      <a:endParaRPr lang="he-IL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9900 Unit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 the era of GEOINT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11:15-12:00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6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route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to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8200 Unit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12:00-12:30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7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Lunch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12:30-13:30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7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8200 Commander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8200 Unit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– Leader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echnology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cyber innovation 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13:30-14:15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4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8200 Deputy Commander,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Digital Branch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Digital transformation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the intelligence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Directorate</a:t>
                      </a:r>
                      <a:endParaRPr lang="he-IL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14:15-15:00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349242" y="400917"/>
            <a:ext cx="6967057" cy="715631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b="1" dirty="0" smtClean="0">
                <a:latin typeface="Calibri" panose="020F0502020204030204" pitchFamily="34" charset="0"/>
                <a:cs typeface="+mn-cs"/>
              </a:rPr>
              <a:t>Visit </a:t>
            </a:r>
            <a:r>
              <a:rPr lang="en-US" sz="4000" b="1" dirty="0" smtClean="0">
                <a:latin typeface="Calibri" panose="020F0502020204030204" pitchFamily="34" charset="0"/>
                <a:cs typeface="+mn-cs"/>
              </a:rPr>
              <a:t>Schedule</a:t>
            </a:r>
            <a:endParaRPr lang="he-IL" sz="4000" b="1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7" y="6531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289964"/>
              </p:ext>
            </p:extLst>
          </p:nvPr>
        </p:nvGraphicFramePr>
        <p:xfrm>
          <a:off x="144780" y="1814587"/>
          <a:ext cx="11902440" cy="21938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Location 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Lecturer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Topic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Time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1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Break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15:00-15:30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5410 Commander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Activating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HUMINT in the Information Age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15:30-16:15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8200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Led by Head of the Combat Intelligence Collection Branch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Stations to illustrate the issue of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SIGINT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Intelligence warfare, and VISINT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16:15-17:00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Summary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17:00-17:30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כותרת 1">
            <a:extLst>
              <a:ext uri="{FF2B5EF4-FFF2-40B4-BE49-F238E27FC236}">
                <a16:creationId xmlns:a16="http://schemas.microsoft.com/office/drawing/2014/main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349242" y="400917"/>
            <a:ext cx="6967057" cy="715631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b="1" dirty="0" smtClean="0">
                <a:latin typeface="Calibri" panose="020F0502020204030204" pitchFamily="34" charset="0"/>
                <a:cs typeface="+mn-cs"/>
              </a:rPr>
              <a:t>Visit </a:t>
            </a:r>
            <a:r>
              <a:rPr lang="en-US" sz="4000" b="1" dirty="0" smtClean="0">
                <a:latin typeface="Calibri" panose="020F0502020204030204" pitchFamily="34" charset="0"/>
                <a:cs typeface="+mn-cs"/>
              </a:rPr>
              <a:t>Schedule</a:t>
            </a:r>
            <a:endParaRPr lang="he-IL" sz="4000" b="1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8" name="Picture 7" descr="תוצאת תמונה עבור אמ&quot;ן">
            <a:extLst>
              <a:ext uri="{FF2B5EF4-FFF2-40B4-BE49-F238E27FC236}">
                <a16:creationId xmlns:a16="http://schemas.microsoft.com/office/drawing/2014/main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7" y="6531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52730"/>
              </p:ext>
            </p:extLst>
          </p:nvPr>
        </p:nvGraphicFramePr>
        <p:xfrm>
          <a:off x="144780" y="1814587"/>
          <a:ext cx="11902440" cy="32733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Location 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Lecturer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Topic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 Time</a:t>
                      </a:r>
                      <a:endParaRPr lang="he-IL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70">
                <a:tc>
                  <a:txBody>
                    <a:bodyPr/>
                    <a:lstStyle/>
                    <a:p>
                      <a:pPr algn="ctr" rtl="0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Gathering and driving to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Paz </a:t>
                      </a:r>
                      <a:r>
                        <a:rPr lang="en-US" sz="140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Gazit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(near the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Kirya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08:00-09:00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Paz </a:t>
                      </a:r>
                      <a:r>
                        <a:rPr lang="en-US" sz="140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Gazit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(near the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Kirya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MASHAV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Intelligence Officer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Intelligence Directorate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Introduction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09:00-10:30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Paz </a:t>
                      </a:r>
                      <a:r>
                        <a:rPr lang="en-US" sz="140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Gazit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(near the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Kirya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MASHAV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Intelligence Officer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Introducing 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intelligence campaign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11:00-12:30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Paz </a:t>
                      </a:r>
                      <a:r>
                        <a:rPr lang="en-US" sz="140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Gazit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(near the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Kirya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Lunch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12:30-13:30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Paz </a:t>
                      </a:r>
                      <a:r>
                        <a:rPr lang="en-US" sz="1400" kern="12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Gazit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Building (near the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Kirya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of the 9900 Foreign Affairs Desk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Introducing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the 9900 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unit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13:30-15:00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569871" y="278473"/>
            <a:ext cx="11368494" cy="1072929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200" b="1" dirty="0" smtClean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100000"/>
              </a:lnSpc>
            </a:pPr>
            <a:endParaRPr lang="en-US" sz="3200" b="1" dirty="0">
              <a:latin typeface="Calibri" panose="020F0502020204030204" pitchFamily="34" charset="0"/>
              <a:cs typeface="+mn-cs"/>
            </a:endParaRPr>
          </a:p>
          <a:p>
            <a:pPr rtl="0">
              <a:lnSpc>
                <a:spcPct val="100000"/>
              </a:lnSpc>
            </a:pPr>
            <a:endParaRPr lang="en-US" sz="3200" b="1" dirty="0" smtClean="0">
              <a:latin typeface="Calibri" panose="020F0502020204030204" pitchFamily="34" charset="0"/>
              <a:cs typeface="+mn-cs"/>
            </a:endParaRPr>
          </a:p>
          <a:p>
            <a:pPr rtl="0">
              <a:lnSpc>
                <a:spcPct val="100000"/>
              </a:lnSpc>
            </a:pPr>
            <a:endParaRPr lang="en-US" sz="3200" b="1" dirty="0">
              <a:latin typeface="Calibri" panose="020F0502020204030204" pitchFamily="34" charset="0"/>
              <a:cs typeface="+mn-cs"/>
            </a:endParaRPr>
          </a:p>
          <a:p>
            <a:pPr rtl="0">
              <a:lnSpc>
                <a:spcPct val="100000"/>
              </a:lnSpc>
            </a:pPr>
            <a:endParaRPr lang="en-US" sz="3200" b="1" dirty="0" smtClean="0">
              <a:latin typeface="Calibri" panose="020F0502020204030204" pitchFamily="34" charset="0"/>
              <a:cs typeface="+mn-cs"/>
            </a:endParaRPr>
          </a:p>
          <a:p>
            <a:pPr rtl="0">
              <a:lnSpc>
                <a:spcPct val="100000"/>
              </a:lnSpc>
            </a:pPr>
            <a:endParaRPr lang="en-US" sz="3200" b="1" dirty="0">
              <a:latin typeface="Calibri" panose="020F0502020204030204" pitchFamily="34" charset="0"/>
              <a:cs typeface="+mn-cs"/>
            </a:endParaRPr>
          </a:p>
          <a:p>
            <a:pPr rtl="0">
              <a:lnSpc>
                <a:spcPct val="100000"/>
              </a:lnSpc>
            </a:pPr>
            <a:endParaRPr lang="en-US" sz="3200" b="1" dirty="0" smtClean="0">
              <a:latin typeface="Calibri" panose="020F0502020204030204" pitchFamily="34" charset="0"/>
              <a:cs typeface="+mn-cs"/>
            </a:endParaRPr>
          </a:p>
          <a:p>
            <a:pPr rtl="0">
              <a:lnSpc>
                <a:spcPct val="100000"/>
              </a:lnSpc>
            </a:pPr>
            <a:r>
              <a:rPr lang="en-US" sz="3200" b="1" dirty="0" smtClean="0">
                <a:latin typeface="Calibri" panose="020F0502020204030204" pitchFamily="34" charset="0"/>
                <a:cs typeface="+mn-cs"/>
              </a:rPr>
              <a:t>Schedule for the Internationals’ Visit to the Agency for International Development Cooperation (MASHAV) </a:t>
            </a:r>
            <a:endParaRPr lang="he-IL" sz="3200" b="1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121518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uttman Hatzvi">
      <a:majorFont>
        <a:latin typeface="Guttman Hatzvi"/>
        <a:ea typeface=""/>
        <a:cs typeface="Guttman Hatzvi"/>
      </a:majorFont>
      <a:minorFont>
        <a:latin typeface="Guttman Hatzvi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404</Words>
  <Application>Microsoft Office PowerPoint</Application>
  <PresentationFormat>Widescreen</PresentationFormat>
  <Paragraphs>100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Guttman Hatzvi</vt:lpstr>
      <vt:lpstr>ערכת נושא Office</vt:lpstr>
      <vt:lpstr>National Defense Visit to the Military Intelligence Directorate – March 27th</vt:lpstr>
      <vt:lpstr> Research Question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הגנה לאומית</dc:title>
  <dc:creator>Ran Azran</dc:creator>
  <cp:lastModifiedBy>u45414</cp:lastModifiedBy>
  <cp:revision>17</cp:revision>
  <dcterms:created xsi:type="dcterms:W3CDTF">2020-03-02T20:54:35Z</dcterms:created>
  <dcterms:modified xsi:type="dcterms:W3CDTF">2020-03-09T09:34:29Z</dcterms:modified>
</cp:coreProperties>
</file>